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54" r:id="rId3"/>
    <p:sldId id="363" r:id="rId4"/>
    <p:sldId id="388" r:id="rId5"/>
    <p:sldId id="364" r:id="rId6"/>
    <p:sldId id="365" r:id="rId7"/>
    <p:sldId id="355" r:id="rId8"/>
    <p:sldId id="341" r:id="rId9"/>
    <p:sldId id="342" r:id="rId10"/>
    <p:sldId id="356" r:id="rId11"/>
    <p:sldId id="366" r:id="rId12"/>
    <p:sldId id="283" r:id="rId13"/>
    <p:sldId id="339" r:id="rId14"/>
    <p:sldId id="298" r:id="rId15"/>
    <p:sldId id="287" r:id="rId16"/>
    <p:sldId id="343" r:id="rId17"/>
    <p:sldId id="367" r:id="rId18"/>
    <p:sldId id="290" r:id="rId19"/>
    <p:sldId id="291" r:id="rId20"/>
    <p:sldId id="292" r:id="rId21"/>
    <p:sldId id="261" r:id="rId22"/>
    <p:sldId id="268" r:id="rId23"/>
    <p:sldId id="284" r:id="rId24"/>
    <p:sldId id="281" r:id="rId25"/>
    <p:sldId id="280" r:id="rId26"/>
    <p:sldId id="282" r:id="rId27"/>
    <p:sldId id="359" r:id="rId28"/>
    <p:sldId id="258" r:id="rId29"/>
    <p:sldId id="269" r:id="rId30"/>
    <p:sldId id="370" r:id="rId31"/>
    <p:sldId id="270" r:id="rId32"/>
    <p:sldId id="345" r:id="rId33"/>
    <p:sldId id="371" r:id="rId34"/>
    <p:sldId id="271" r:id="rId35"/>
    <p:sldId id="347" r:id="rId36"/>
    <p:sldId id="372" r:id="rId37"/>
    <p:sldId id="373" r:id="rId38"/>
    <p:sldId id="374" r:id="rId39"/>
    <p:sldId id="375" r:id="rId40"/>
    <p:sldId id="376" r:id="rId41"/>
    <p:sldId id="349" r:id="rId42"/>
    <p:sldId id="350" r:id="rId43"/>
    <p:sldId id="272" r:id="rId44"/>
    <p:sldId id="360" r:id="rId45"/>
    <p:sldId id="361" r:id="rId46"/>
    <p:sldId id="378" r:id="rId47"/>
    <p:sldId id="379" r:id="rId48"/>
    <p:sldId id="380" r:id="rId49"/>
    <p:sldId id="381" r:id="rId50"/>
    <p:sldId id="382" r:id="rId5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557" autoAdjust="0"/>
    <p:restoredTop sz="94660"/>
  </p:normalViewPr>
  <p:slideViewPr>
    <p:cSldViewPr>
      <p:cViewPr varScale="1">
        <p:scale>
          <a:sx n="77" d="100"/>
          <a:sy n="77" d="100"/>
        </p:scale>
        <p:origin x="77"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52607D-129A-B77D-5507-2C237913E720}"/>
              </a:ext>
            </a:extLst>
          </p:cNvPr>
          <p:cNvSpPr>
            <a:spLocks noGrp="1"/>
          </p:cNvSpPr>
          <p:nvPr>
            <p:ph type="ctrTitle"/>
          </p:nvPr>
        </p:nvSpPr>
        <p:spPr>
          <a:xfrm>
            <a:off x="1524000" y="1122363"/>
            <a:ext cx="9144000" cy="2387600"/>
          </a:xfrm>
        </p:spPr>
        <p:txBody>
          <a:bodyPr anchor="b"/>
          <a:lstStyle>
            <a:lvl1pPr algn="ctr">
              <a:defRPr sz="6000">
                <a:latin typeface="Times New Roman" panose="02020603050405020304" pitchFamily="18" charset="0"/>
              </a:defRPr>
            </a:lvl1pPr>
          </a:lstStyle>
          <a:p>
            <a:r>
              <a:rPr lang="ru-RU" dirty="0"/>
              <a:t>Образец заголовка</a:t>
            </a:r>
          </a:p>
        </p:txBody>
      </p:sp>
      <p:sp>
        <p:nvSpPr>
          <p:cNvPr id="3" name="Подзаголовок 2">
            <a:extLst>
              <a:ext uri="{FF2B5EF4-FFF2-40B4-BE49-F238E27FC236}">
                <a16:creationId xmlns:a16="http://schemas.microsoft.com/office/drawing/2014/main" id="{D56D617F-A8D9-7513-2BB2-B58A820E3EC5}"/>
              </a:ext>
            </a:extLst>
          </p:cNvPr>
          <p:cNvSpPr>
            <a:spLocks noGrp="1"/>
          </p:cNvSpPr>
          <p:nvPr>
            <p:ph type="subTitle" idx="1"/>
          </p:nvPr>
        </p:nvSpPr>
        <p:spPr>
          <a:xfrm>
            <a:off x="1524000" y="3602038"/>
            <a:ext cx="9144000" cy="1655762"/>
          </a:xfrm>
        </p:spPr>
        <p:txBody>
          <a:bodyPr>
            <a:normAutofit/>
          </a:bodyPr>
          <a:lstStyle>
            <a:lvl1pPr marL="0" indent="0" algn="ctr">
              <a:buNone/>
              <a:defRPr sz="2800">
                <a:latin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Образец подзаголовка</a:t>
            </a:r>
          </a:p>
        </p:txBody>
      </p:sp>
    </p:spTree>
    <p:extLst>
      <p:ext uri="{BB962C8B-B14F-4D97-AF65-F5344CB8AC3E}">
        <p14:creationId xmlns:p14="http://schemas.microsoft.com/office/powerpoint/2010/main" val="3768816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84DCB7-2814-2351-8420-50ED4D89E672}"/>
              </a:ext>
            </a:extLst>
          </p:cNvPr>
          <p:cNvSpPr>
            <a:spLocks noGrp="1"/>
          </p:cNvSpPr>
          <p:nvPr>
            <p:ph type="title"/>
          </p:nvPr>
        </p:nvSpPr>
        <p:spPr/>
        <p:txBody>
          <a:bodyPr/>
          <a:lstStyle>
            <a:lvl1pPr>
              <a:defRPr>
                <a:latin typeface="Times New Roman" panose="02020603050405020304" pitchFamily="18" charset="0"/>
              </a:defRPr>
            </a:lvl1pPr>
          </a:lstStyle>
          <a:p>
            <a:r>
              <a:rPr lang="ru-RU" dirty="0"/>
              <a:t>Образец заголовка</a:t>
            </a:r>
          </a:p>
        </p:txBody>
      </p:sp>
      <p:sp>
        <p:nvSpPr>
          <p:cNvPr id="3" name="Вертикальный текст 2">
            <a:extLst>
              <a:ext uri="{FF2B5EF4-FFF2-40B4-BE49-F238E27FC236}">
                <a16:creationId xmlns:a16="http://schemas.microsoft.com/office/drawing/2014/main" id="{9967342D-D48E-6A4B-C1AF-84FA06125058}"/>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160BDBB-3D87-0821-693B-9532041E96C0}"/>
              </a:ext>
            </a:extLst>
          </p:cNvPr>
          <p:cNvSpPr>
            <a:spLocks noGrp="1"/>
          </p:cNvSpPr>
          <p:nvPr>
            <p:ph type="dt" sz="half" idx="10"/>
          </p:nvPr>
        </p:nvSpPr>
        <p:spPr/>
        <p:txBody>
          <a:bodyPr/>
          <a:lstStyle/>
          <a:p>
            <a:fld id="{AFFBAC7E-5979-4D0B-927C-3ED913D5B8EF}" type="datetimeFigureOut">
              <a:rPr lang="ru-RU" smtClean="0"/>
              <a:t>24.03.2025</a:t>
            </a:fld>
            <a:endParaRPr lang="ru-RU"/>
          </a:p>
        </p:txBody>
      </p:sp>
      <p:sp>
        <p:nvSpPr>
          <p:cNvPr id="5" name="Нижний колонтитул 4">
            <a:extLst>
              <a:ext uri="{FF2B5EF4-FFF2-40B4-BE49-F238E27FC236}">
                <a16:creationId xmlns:a16="http://schemas.microsoft.com/office/drawing/2014/main" id="{E5E0BA40-723B-6D34-9007-FD4D322061F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7C2DCF7-E693-B642-041D-F65454F1CAE8}"/>
              </a:ext>
            </a:extLst>
          </p:cNvPr>
          <p:cNvSpPr>
            <a:spLocks noGrp="1"/>
          </p:cNvSpPr>
          <p:nvPr>
            <p:ph type="sldNum" sz="quarter" idx="12"/>
          </p:nvPr>
        </p:nvSpPr>
        <p:spPr/>
        <p:txBody>
          <a:bodyPr/>
          <a:lstStyle/>
          <a:p>
            <a:fld id="{45843D66-E329-4613-BA7F-E64A5A47B4E8}" type="slidenum">
              <a:rPr lang="ru-RU" smtClean="0"/>
              <a:t>‹#›</a:t>
            </a:fld>
            <a:endParaRPr lang="ru-RU"/>
          </a:p>
        </p:txBody>
      </p:sp>
    </p:spTree>
    <p:extLst>
      <p:ext uri="{BB962C8B-B14F-4D97-AF65-F5344CB8AC3E}">
        <p14:creationId xmlns:p14="http://schemas.microsoft.com/office/powerpoint/2010/main" val="4032733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B86A609D-48ED-2F02-12F3-D3EAE175DAFC}"/>
              </a:ext>
            </a:extLst>
          </p:cNvPr>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defRPr>
            </a:lvl1pPr>
          </a:lstStyle>
          <a:p>
            <a:r>
              <a:rPr lang="ru-RU" dirty="0"/>
              <a:t>Образец заголовка</a:t>
            </a:r>
          </a:p>
        </p:txBody>
      </p:sp>
      <p:sp>
        <p:nvSpPr>
          <p:cNvPr id="3" name="Вертикальный текст 2">
            <a:extLst>
              <a:ext uri="{FF2B5EF4-FFF2-40B4-BE49-F238E27FC236}">
                <a16:creationId xmlns:a16="http://schemas.microsoft.com/office/drawing/2014/main" id="{21AF92B3-41EC-CD40-C370-081F23889AA6}"/>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857DCFC-DF4C-A06A-5510-8B6E7AA84512}"/>
              </a:ext>
            </a:extLst>
          </p:cNvPr>
          <p:cNvSpPr>
            <a:spLocks noGrp="1"/>
          </p:cNvSpPr>
          <p:nvPr>
            <p:ph type="dt" sz="half" idx="10"/>
          </p:nvPr>
        </p:nvSpPr>
        <p:spPr/>
        <p:txBody>
          <a:bodyPr/>
          <a:lstStyle/>
          <a:p>
            <a:fld id="{AFFBAC7E-5979-4D0B-927C-3ED913D5B8EF}" type="datetimeFigureOut">
              <a:rPr lang="ru-RU" smtClean="0"/>
              <a:t>24.03.2025</a:t>
            </a:fld>
            <a:endParaRPr lang="ru-RU"/>
          </a:p>
        </p:txBody>
      </p:sp>
      <p:sp>
        <p:nvSpPr>
          <p:cNvPr id="5" name="Нижний колонтитул 4">
            <a:extLst>
              <a:ext uri="{FF2B5EF4-FFF2-40B4-BE49-F238E27FC236}">
                <a16:creationId xmlns:a16="http://schemas.microsoft.com/office/drawing/2014/main" id="{BF65ABB1-D3EB-28ED-4399-7F16060B356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56CE898-D81A-BD4E-77ED-FB36CD31B670}"/>
              </a:ext>
            </a:extLst>
          </p:cNvPr>
          <p:cNvSpPr>
            <a:spLocks noGrp="1"/>
          </p:cNvSpPr>
          <p:nvPr>
            <p:ph type="sldNum" sz="quarter" idx="12"/>
          </p:nvPr>
        </p:nvSpPr>
        <p:spPr/>
        <p:txBody>
          <a:bodyPr/>
          <a:lstStyle/>
          <a:p>
            <a:fld id="{45843D66-E329-4613-BA7F-E64A5A47B4E8}" type="slidenum">
              <a:rPr lang="ru-RU" smtClean="0"/>
              <a:t>‹#›</a:t>
            </a:fld>
            <a:endParaRPr lang="ru-RU"/>
          </a:p>
        </p:txBody>
      </p:sp>
    </p:spTree>
    <p:extLst>
      <p:ext uri="{BB962C8B-B14F-4D97-AF65-F5344CB8AC3E}">
        <p14:creationId xmlns:p14="http://schemas.microsoft.com/office/powerpoint/2010/main" val="2531186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F34FC6-58F7-9D50-90B7-86562651C895}"/>
              </a:ext>
            </a:extLst>
          </p:cNvPr>
          <p:cNvSpPr>
            <a:spLocks noGrp="1"/>
          </p:cNvSpPr>
          <p:nvPr>
            <p:ph type="title"/>
          </p:nvPr>
        </p:nvSpPr>
        <p:spPr>
          <a:xfrm>
            <a:off x="838200" y="365125"/>
            <a:ext cx="10515600" cy="543595"/>
          </a:xfrm>
        </p:spPr>
        <p:txBody>
          <a:bodyPr>
            <a:normAutofit/>
          </a:bodyPr>
          <a:lstStyle>
            <a:lvl1pPr algn="ctr">
              <a:defRPr sz="3200">
                <a:solidFill>
                  <a:schemeClr val="accent1">
                    <a:lumMod val="75000"/>
                  </a:schemeClr>
                </a:solidFill>
                <a:latin typeface="Times New Roman" panose="02020603050405020304" pitchFamily="18" charset="0"/>
              </a:defRPr>
            </a:lvl1pPr>
          </a:lstStyle>
          <a:p>
            <a:r>
              <a:rPr lang="ru-RU" dirty="0"/>
              <a:t>Образец заголовка</a:t>
            </a:r>
          </a:p>
        </p:txBody>
      </p:sp>
      <p:sp>
        <p:nvSpPr>
          <p:cNvPr id="9" name="Текст 8">
            <a:extLst>
              <a:ext uri="{FF2B5EF4-FFF2-40B4-BE49-F238E27FC236}">
                <a16:creationId xmlns:a16="http://schemas.microsoft.com/office/drawing/2014/main" id="{9504DACC-5353-CC50-7E3D-B6D9F8C6B17E}"/>
              </a:ext>
            </a:extLst>
          </p:cNvPr>
          <p:cNvSpPr>
            <a:spLocks noGrp="1"/>
          </p:cNvSpPr>
          <p:nvPr>
            <p:ph type="body" sz="quarter" idx="10"/>
          </p:nvPr>
        </p:nvSpPr>
        <p:spPr>
          <a:xfrm>
            <a:off x="838200" y="1484784"/>
            <a:ext cx="10515600" cy="4823941"/>
          </a:xfrm>
        </p:spPr>
        <p:txBody>
          <a:bodyPr/>
          <a:lstStyle>
            <a:lvl1pPr>
              <a:defRPr sz="2400">
                <a:latin typeface="Times New Roman" panose="02020603050405020304" pitchFamily="18" charset="0"/>
              </a:defRPr>
            </a:lvl1pPr>
            <a:lvl2pPr>
              <a:defRPr sz="2000">
                <a:latin typeface="Times New Roman" panose="02020603050405020304" pitchFamily="18" charset="0"/>
              </a:defRPr>
            </a:lvl2pPr>
            <a:lvl3pPr>
              <a:defRPr sz="1800">
                <a:latin typeface="Times New Roman" panose="02020603050405020304" pitchFamily="18" charset="0"/>
              </a:defRPr>
            </a:lvl3pPr>
          </a:lstStyle>
          <a:p>
            <a:pPr lvl="0"/>
            <a:r>
              <a:rPr lang="ru-RU" dirty="0"/>
              <a:t>Образец текста</a:t>
            </a:r>
          </a:p>
          <a:p>
            <a:pPr lvl="1"/>
            <a:r>
              <a:rPr lang="ru-RU" dirty="0"/>
              <a:t>Второй уровень</a:t>
            </a:r>
          </a:p>
          <a:p>
            <a:pPr lvl="2"/>
            <a:r>
              <a:rPr lang="ru-RU" dirty="0"/>
              <a:t>Третий уровень</a:t>
            </a:r>
          </a:p>
        </p:txBody>
      </p:sp>
      <p:cxnSp>
        <p:nvCxnSpPr>
          <p:cNvPr id="11" name="Прямая соединительная линия 10">
            <a:extLst>
              <a:ext uri="{FF2B5EF4-FFF2-40B4-BE49-F238E27FC236}">
                <a16:creationId xmlns:a16="http://schemas.microsoft.com/office/drawing/2014/main" id="{D1067FEE-1A64-8555-9C55-7F524614B64D}"/>
              </a:ext>
            </a:extLst>
          </p:cNvPr>
          <p:cNvCxnSpPr/>
          <p:nvPr userDrawn="1"/>
        </p:nvCxnSpPr>
        <p:spPr>
          <a:xfrm>
            <a:off x="838200" y="1196752"/>
            <a:ext cx="10515600" cy="0"/>
          </a:xfrm>
          <a:prstGeom prst="line">
            <a:avLst/>
          </a:prstGeom>
          <a:ln w="28575">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3464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0CD1B0-AB66-BEDE-B9C4-6D466E086C36}"/>
              </a:ext>
            </a:extLst>
          </p:cNvPr>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defRPr>
            </a:lvl1pPr>
          </a:lstStyle>
          <a:p>
            <a:r>
              <a:rPr lang="ru-RU" dirty="0"/>
              <a:t>Образец заголовка</a:t>
            </a:r>
          </a:p>
        </p:txBody>
      </p:sp>
      <p:sp>
        <p:nvSpPr>
          <p:cNvPr id="3" name="Текст 2">
            <a:extLst>
              <a:ext uri="{FF2B5EF4-FFF2-40B4-BE49-F238E27FC236}">
                <a16:creationId xmlns:a16="http://schemas.microsoft.com/office/drawing/2014/main" id="{2C815E34-441E-A8E8-155B-39A34470345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EFC6D16B-925E-203B-B158-7D489412F2D0}"/>
              </a:ext>
            </a:extLst>
          </p:cNvPr>
          <p:cNvSpPr>
            <a:spLocks noGrp="1"/>
          </p:cNvSpPr>
          <p:nvPr>
            <p:ph type="dt" sz="half" idx="10"/>
          </p:nvPr>
        </p:nvSpPr>
        <p:spPr/>
        <p:txBody>
          <a:bodyPr/>
          <a:lstStyle/>
          <a:p>
            <a:fld id="{AFFBAC7E-5979-4D0B-927C-3ED913D5B8EF}" type="datetimeFigureOut">
              <a:rPr lang="ru-RU" smtClean="0"/>
              <a:t>24.03.2025</a:t>
            </a:fld>
            <a:endParaRPr lang="ru-RU"/>
          </a:p>
        </p:txBody>
      </p:sp>
      <p:sp>
        <p:nvSpPr>
          <p:cNvPr id="5" name="Нижний колонтитул 4">
            <a:extLst>
              <a:ext uri="{FF2B5EF4-FFF2-40B4-BE49-F238E27FC236}">
                <a16:creationId xmlns:a16="http://schemas.microsoft.com/office/drawing/2014/main" id="{D7B9292F-C074-A792-FE41-B57476400AB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93E8693-CA9A-FE08-F031-A01C553E86EA}"/>
              </a:ext>
            </a:extLst>
          </p:cNvPr>
          <p:cNvSpPr>
            <a:spLocks noGrp="1"/>
          </p:cNvSpPr>
          <p:nvPr>
            <p:ph type="sldNum" sz="quarter" idx="12"/>
          </p:nvPr>
        </p:nvSpPr>
        <p:spPr/>
        <p:txBody>
          <a:bodyPr/>
          <a:lstStyle/>
          <a:p>
            <a:fld id="{45843D66-E329-4613-BA7F-E64A5A47B4E8}" type="slidenum">
              <a:rPr lang="ru-RU" smtClean="0"/>
              <a:t>‹#›</a:t>
            </a:fld>
            <a:endParaRPr lang="ru-RU"/>
          </a:p>
        </p:txBody>
      </p:sp>
    </p:spTree>
    <p:extLst>
      <p:ext uri="{BB962C8B-B14F-4D97-AF65-F5344CB8AC3E}">
        <p14:creationId xmlns:p14="http://schemas.microsoft.com/office/powerpoint/2010/main" val="3288771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5AC93B-C55D-12D1-8227-988DAA722C7E}"/>
              </a:ext>
            </a:extLst>
          </p:cNvPr>
          <p:cNvSpPr>
            <a:spLocks noGrp="1"/>
          </p:cNvSpPr>
          <p:nvPr>
            <p:ph type="title"/>
          </p:nvPr>
        </p:nvSpPr>
        <p:spPr/>
        <p:txBody>
          <a:bodyPr/>
          <a:lstStyle>
            <a:lvl1pPr>
              <a:defRPr>
                <a:latin typeface="Times New Roman" panose="02020603050405020304" pitchFamily="18" charset="0"/>
              </a:defRPr>
            </a:lvl1pPr>
          </a:lstStyle>
          <a:p>
            <a:r>
              <a:rPr lang="ru-RU" dirty="0"/>
              <a:t>Образец заголовка</a:t>
            </a:r>
          </a:p>
        </p:txBody>
      </p:sp>
      <p:sp>
        <p:nvSpPr>
          <p:cNvPr id="3" name="Объект 2">
            <a:extLst>
              <a:ext uri="{FF2B5EF4-FFF2-40B4-BE49-F238E27FC236}">
                <a16:creationId xmlns:a16="http://schemas.microsoft.com/office/drawing/2014/main" id="{9BB00258-A9E5-E61A-8539-4D402F39EB6A}"/>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4F0B1DE0-3888-F8F1-7FC7-6B56E66D86BA}"/>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29E54F28-98BC-6F4E-AFB5-DABA9881AE53}"/>
              </a:ext>
            </a:extLst>
          </p:cNvPr>
          <p:cNvSpPr>
            <a:spLocks noGrp="1"/>
          </p:cNvSpPr>
          <p:nvPr>
            <p:ph type="dt" sz="half" idx="10"/>
          </p:nvPr>
        </p:nvSpPr>
        <p:spPr/>
        <p:txBody>
          <a:bodyPr/>
          <a:lstStyle/>
          <a:p>
            <a:fld id="{AFFBAC7E-5979-4D0B-927C-3ED913D5B8EF}" type="datetimeFigureOut">
              <a:rPr lang="ru-RU" smtClean="0"/>
              <a:t>24.03.2025</a:t>
            </a:fld>
            <a:endParaRPr lang="ru-RU"/>
          </a:p>
        </p:txBody>
      </p:sp>
      <p:sp>
        <p:nvSpPr>
          <p:cNvPr id="6" name="Нижний колонтитул 5">
            <a:extLst>
              <a:ext uri="{FF2B5EF4-FFF2-40B4-BE49-F238E27FC236}">
                <a16:creationId xmlns:a16="http://schemas.microsoft.com/office/drawing/2014/main" id="{536A6B94-400F-866A-3154-DAB94E0E3F0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567FB7A-D69B-ED70-D84B-8266C6D4D3AC}"/>
              </a:ext>
            </a:extLst>
          </p:cNvPr>
          <p:cNvSpPr>
            <a:spLocks noGrp="1"/>
          </p:cNvSpPr>
          <p:nvPr>
            <p:ph type="sldNum" sz="quarter" idx="12"/>
          </p:nvPr>
        </p:nvSpPr>
        <p:spPr/>
        <p:txBody>
          <a:bodyPr/>
          <a:lstStyle/>
          <a:p>
            <a:fld id="{45843D66-E329-4613-BA7F-E64A5A47B4E8}" type="slidenum">
              <a:rPr lang="ru-RU" smtClean="0"/>
              <a:t>‹#›</a:t>
            </a:fld>
            <a:endParaRPr lang="ru-RU"/>
          </a:p>
        </p:txBody>
      </p:sp>
    </p:spTree>
    <p:extLst>
      <p:ext uri="{BB962C8B-B14F-4D97-AF65-F5344CB8AC3E}">
        <p14:creationId xmlns:p14="http://schemas.microsoft.com/office/powerpoint/2010/main" val="3590428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5EF424-5FAE-1726-F539-24CD076561F7}"/>
              </a:ext>
            </a:extLst>
          </p:cNvPr>
          <p:cNvSpPr>
            <a:spLocks noGrp="1"/>
          </p:cNvSpPr>
          <p:nvPr>
            <p:ph type="title"/>
          </p:nvPr>
        </p:nvSpPr>
        <p:spPr>
          <a:xfrm>
            <a:off x="839788" y="365125"/>
            <a:ext cx="10515600" cy="1325563"/>
          </a:xfrm>
        </p:spPr>
        <p:txBody>
          <a:bodyPr/>
          <a:lstStyle>
            <a:lvl1pPr>
              <a:defRPr>
                <a:latin typeface="Times New Roman" panose="02020603050405020304" pitchFamily="18" charset="0"/>
              </a:defRPr>
            </a:lvl1pPr>
          </a:lstStyle>
          <a:p>
            <a:r>
              <a:rPr lang="ru-RU" dirty="0"/>
              <a:t>Образец заголовка</a:t>
            </a:r>
          </a:p>
        </p:txBody>
      </p:sp>
      <p:sp>
        <p:nvSpPr>
          <p:cNvPr id="3" name="Текст 2">
            <a:extLst>
              <a:ext uri="{FF2B5EF4-FFF2-40B4-BE49-F238E27FC236}">
                <a16:creationId xmlns:a16="http://schemas.microsoft.com/office/drawing/2014/main" id="{C9F53570-C8C0-B472-67CF-884BF96517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2A7C21B9-E075-C03E-E3C5-3B04EADCE126}"/>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4DD70CD4-4A94-7A3D-7894-012B463F95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57FEEC2D-B664-32C7-5A1B-3F7F479DF740}"/>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4A10E5D7-3479-3561-0640-D66934E43C1D}"/>
              </a:ext>
            </a:extLst>
          </p:cNvPr>
          <p:cNvSpPr>
            <a:spLocks noGrp="1"/>
          </p:cNvSpPr>
          <p:nvPr>
            <p:ph type="dt" sz="half" idx="10"/>
          </p:nvPr>
        </p:nvSpPr>
        <p:spPr/>
        <p:txBody>
          <a:bodyPr/>
          <a:lstStyle/>
          <a:p>
            <a:fld id="{AFFBAC7E-5979-4D0B-927C-3ED913D5B8EF}" type="datetimeFigureOut">
              <a:rPr lang="ru-RU" smtClean="0"/>
              <a:t>24.03.2025</a:t>
            </a:fld>
            <a:endParaRPr lang="ru-RU"/>
          </a:p>
        </p:txBody>
      </p:sp>
      <p:sp>
        <p:nvSpPr>
          <p:cNvPr id="8" name="Нижний колонтитул 7">
            <a:extLst>
              <a:ext uri="{FF2B5EF4-FFF2-40B4-BE49-F238E27FC236}">
                <a16:creationId xmlns:a16="http://schemas.microsoft.com/office/drawing/2014/main" id="{3E2BCFA9-B59A-BC52-893F-03BF7491A0DE}"/>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133C2418-D3EF-5A08-B9CD-676AC38765D3}"/>
              </a:ext>
            </a:extLst>
          </p:cNvPr>
          <p:cNvSpPr>
            <a:spLocks noGrp="1"/>
          </p:cNvSpPr>
          <p:nvPr>
            <p:ph type="sldNum" sz="quarter" idx="12"/>
          </p:nvPr>
        </p:nvSpPr>
        <p:spPr/>
        <p:txBody>
          <a:bodyPr/>
          <a:lstStyle/>
          <a:p>
            <a:fld id="{45843D66-E329-4613-BA7F-E64A5A47B4E8}" type="slidenum">
              <a:rPr lang="ru-RU" smtClean="0"/>
              <a:t>‹#›</a:t>
            </a:fld>
            <a:endParaRPr lang="ru-RU"/>
          </a:p>
        </p:txBody>
      </p:sp>
    </p:spTree>
    <p:extLst>
      <p:ext uri="{BB962C8B-B14F-4D97-AF65-F5344CB8AC3E}">
        <p14:creationId xmlns:p14="http://schemas.microsoft.com/office/powerpoint/2010/main" val="3665149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BA735E-5BBE-9602-965B-7300F032A977}"/>
              </a:ext>
            </a:extLst>
          </p:cNvPr>
          <p:cNvSpPr>
            <a:spLocks noGrp="1"/>
          </p:cNvSpPr>
          <p:nvPr>
            <p:ph type="title"/>
          </p:nvPr>
        </p:nvSpPr>
        <p:spPr/>
        <p:txBody>
          <a:bodyPr/>
          <a:lstStyle>
            <a:lvl1pPr>
              <a:defRPr>
                <a:latin typeface="Times New Roman" panose="02020603050405020304" pitchFamily="18" charset="0"/>
              </a:defRPr>
            </a:lvl1pPr>
          </a:lstStyle>
          <a:p>
            <a:r>
              <a:rPr lang="ru-RU" dirty="0"/>
              <a:t>Образец заголовка</a:t>
            </a:r>
          </a:p>
        </p:txBody>
      </p:sp>
      <p:sp>
        <p:nvSpPr>
          <p:cNvPr id="3" name="Дата 2">
            <a:extLst>
              <a:ext uri="{FF2B5EF4-FFF2-40B4-BE49-F238E27FC236}">
                <a16:creationId xmlns:a16="http://schemas.microsoft.com/office/drawing/2014/main" id="{8989812C-74C5-DFA3-AAE9-24ECE0BB5400}"/>
              </a:ext>
            </a:extLst>
          </p:cNvPr>
          <p:cNvSpPr>
            <a:spLocks noGrp="1"/>
          </p:cNvSpPr>
          <p:nvPr>
            <p:ph type="dt" sz="half" idx="10"/>
          </p:nvPr>
        </p:nvSpPr>
        <p:spPr/>
        <p:txBody>
          <a:bodyPr/>
          <a:lstStyle/>
          <a:p>
            <a:fld id="{AFFBAC7E-5979-4D0B-927C-3ED913D5B8EF}" type="datetimeFigureOut">
              <a:rPr lang="ru-RU" smtClean="0"/>
              <a:t>24.03.2025</a:t>
            </a:fld>
            <a:endParaRPr lang="ru-RU"/>
          </a:p>
        </p:txBody>
      </p:sp>
      <p:sp>
        <p:nvSpPr>
          <p:cNvPr id="4" name="Нижний колонтитул 3">
            <a:extLst>
              <a:ext uri="{FF2B5EF4-FFF2-40B4-BE49-F238E27FC236}">
                <a16:creationId xmlns:a16="http://schemas.microsoft.com/office/drawing/2014/main" id="{AAC7F180-2AC0-CF85-5CBD-41B135727178}"/>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92CC6254-C041-5F9C-C05E-B8066634C697}"/>
              </a:ext>
            </a:extLst>
          </p:cNvPr>
          <p:cNvSpPr>
            <a:spLocks noGrp="1"/>
          </p:cNvSpPr>
          <p:nvPr>
            <p:ph type="sldNum" sz="quarter" idx="12"/>
          </p:nvPr>
        </p:nvSpPr>
        <p:spPr/>
        <p:txBody>
          <a:bodyPr/>
          <a:lstStyle/>
          <a:p>
            <a:fld id="{45843D66-E329-4613-BA7F-E64A5A47B4E8}" type="slidenum">
              <a:rPr lang="ru-RU" smtClean="0"/>
              <a:t>‹#›</a:t>
            </a:fld>
            <a:endParaRPr lang="ru-RU"/>
          </a:p>
        </p:txBody>
      </p:sp>
    </p:spTree>
    <p:extLst>
      <p:ext uri="{BB962C8B-B14F-4D97-AF65-F5344CB8AC3E}">
        <p14:creationId xmlns:p14="http://schemas.microsoft.com/office/powerpoint/2010/main" val="3591904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52B33CFA-0244-CB66-9326-EFD54BB439C5}"/>
              </a:ext>
            </a:extLst>
          </p:cNvPr>
          <p:cNvSpPr>
            <a:spLocks noGrp="1"/>
          </p:cNvSpPr>
          <p:nvPr>
            <p:ph type="dt" sz="half" idx="10"/>
          </p:nvPr>
        </p:nvSpPr>
        <p:spPr/>
        <p:txBody>
          <a:bodyPr/>
          <a:lstStyle/>
          <a:p>
            <a:fld id="{AFFBAC7E-5979-4D0B-927C-3ED913D5B8EF}" type="datetimeFigureOut">
              <a:rPr lang="ru-RU" smtClean="0"/>
              <a:t>24.03.2025</a:t>
            </a:fld>
            <a:endParaRPr lang="ru-RU"/>
          </a:p>
        </p:txBody>
      </p:sp>
      <p:sp>
        <p:nvSpPr>
          <p:cNvPr id="3" name="Нижний колонтитул 2">
            <a:extLst>
              <a:ext uri="{FF2B5EF4-FFF2-40B4-BE49-F238E27FC236}">
                <a16:creationId xmlns:a16="http://schemas.microsoft.com/office/drawing/2014/main" id="{6D5678B0-1819-0BD4-A6F8-5274F376AF84}"/>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54780FC1-CD09-BC4C-F873-066B792CDF0F}"/>
              </a:ext>
            </a:extLst>
          </p:cNvPr>
          <p:cNvSpPr>
            <a:spLocks noGrp="1"/>
          </p:cNvSpPr>
          <p:nvPr>
            <p:ph type="sldNum" sz="quarter" idx="12"/>
          </p:nvPr>
        </p:nvSpPr>
        <p:spPr/>
        <p:txBody>
          <a:bodyPr/>
          <a:lstStyle/>
          <a:p>
            <a:fld id="{45843D66-E329-4613-BA7F-E64A5A47B4E8}" type="slidenum">
              <a:rPr lang="ru-RU" smtClean="0"/>
              <a:t>‹#›</a:t>
            </a:fld>
            <a:endParaRPr lang="ru-RU"/>
          </a:p>
        </p:txBody>
      </p:sp>
    </p:spTree>
    <p:extLst>
      <p:ext uri="{BB962C8B-B14F-4D97-AF65-F5344CB8AC3E}">
        <p14:creationId xmlns:p14="http://schemas.microsoft.com/office/powerpoint/2010/main" val="1691920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073942-9793-C319-8441-AC7E014AA8FB}"/>
              </a:ext>
            </a:extLst>
          </p:cNvPr>
          <p:cNvSpPr>
            <a:spLocks noGrp="1"/>
          </p:cNvSpPr>
          <p:nvPr>
            <p:ph type="title"/>
          </p:nvPr>
        </p:nvSpPr>
        <p:spPr>
          <a:xfrm>
            <a:off x="839788" y="457200"/>
            <a:ext cx="3932237" cy="1600200"/>
          </a:xfrm>
        </p:spPr>
        <p:txBody>
          <a:bodyPr anchor="b"/>
          <a:lstStyle>
            <a:lvl1pPr>
              <a:defRPr sz="3200">
                <a:latin typeface="Times New Roman" panose="02020603050405020304" pitchFamily="18" charset="0"/>
              </a:defRPr>
            </a:lvl1pPr>
          </a:lstStyle>
          <a:p>
            <a:r>
              <a:rPr lang="ru-RU" dirty="0"/>
              <a:t>Образец заголовка</a:t>
            </a:r>
          </a:p>
        </p:txBody>
      </p:sp>
      <p:sp>
        <p:nvSpPr>
          <p:cNvPr id="3" name="Объект 2">
            <a:extLst>
              <a:ext uri="{FF2B5EF4-FFF2-40B4-BE49-F238E27FC236}">
                <a16:creationId xmlns:a16="http://schemas.microsoft.com/office/drawing/2014/main" id="{AB82D8F0-8E99-5DD1-2FAC-51507C486B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80E5EDCC-3357-2DC1-FAEF-E39E662A55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C0F8BC6-CF32-0CDC-5A5B-BA232F365A68}"/>
              </a:ext>
            </a:extLst>
          </p:cNvPr>
          <p:cNvSpPr>
            <a:spLocks noGrp="1"/>
          </p:cNvSpPr>
          <p:nvPr>
            <p:ph type="dt" sz="half" idx="10"/>
          </p:nvPr>
        </p:nvSpPr>
        <p:spPr/>
        <p:txBody>
          <a:bodyPr/>
          <a:lstStyle/>
          <a:p>
            <a:fld id="{AFFBAC7E-5979-4D0B-927C-3ED913D5B8EF}" type="datetimeFigureOut">
              <a:rPr lang="ru-RU" smtClean="0"/>
              <a:t>24.03.2025</a:t>
            </a:fld>
            <a:endParaRPr lang="ru-RU"/>
          </a:p>
        </p:txBody>
      </p:sp>
      <p:sp>
        <p:nvSpPr>
          <p:cNvPr id="6" name="Нижний колонтитул 5">
            <a:extLst>
              <a:ext uri="{FF2B5EF4-FFF2-40B4-BE49-F238E27FC236}">
                <a16:creationId xmlns:a16="http://schemas.microsoft.com/office/drawing/2014/main" id="{AEA74635-1AD1-4836-F8B7-881991DE1C2B}"/>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3CF8629-9C73-F0AD-8E11-058D72A4C088}"/>
              </a:ext>
            </a:extLst>
          </p:cNvPr>
          <p:cNvSpPr>
            <a:spLocks noGrp="1"/>
          </p:cNvSpPr>
          <p:nvPr>
            <p:ph type="sldNum" sz="quarter" idx="12"/>
          </p:nvPr>
        </p:nvSpPr>
        <p:spPr/>
        <p:txBody>
          <a:bodyPr/>
          <a:lstStyle/>
          <a:p>
            <a:fld id="{45843D66-E329-4613-BA7F-E64A5A47B4E8}" type="slidenum">
              <a:rPr lang="ru-RU" smtClean="0"/>
              <a:t>‹#›</a:t>
            </a:fld>
            <a:endParaRPr lang="ru-RU"/>
          </a:p>
        </p:txBody>
      </p:sp>
    </p:spTree>
    <p:extLst>
      <p:ext uri="{BB962C8B-B14F-4D97-AF65-F5344CB8AC3E}">
        <p14:creationId xmlns:p14="http://schemas.microsoft.com/office/powerpoint/2010/main" val="3420950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FEEE75-5824-B6B3-4D59-3F46317F250C}"/>
              </a:ext>
            </a:extLst>
          </p:cNvPr>
          <p:cNvSpPr>
            <a:spLocks noGrp="1"/>
          </p:cNvSpPr>
          <p:nvPr>
            <p:ph type="title"/>
          </p:nvPr>
        </p:nvSpPr>
        <p:spPr>
          <a:xfrm>
            <a:off x="839788" y="457200"/>
            <a:ext cx="3932237" cy="1600200"/>
          </a:xfrm>
        </p:spPr>
        <p:txBody>
          <a:bodyPr anchor="b"/>
          <a:lstStyle>
            <a:lvl1pPr>
              <a:defRPr sz="3200">
                <a:latin typeface="Times New Roman" panose="02020603050405020304" pitchFamily="18" charset="0"/>
              </a:defRPr>
            </a:lvl1pPr>
          </a:lstStyle>
          <a:p>
            <a:r>
              <a:rPr lang="ru-RU" dirty="0"/>
              <a:t>Образец заголовка</a:t>
            </a:r>
          </a:p>
        </p:txBody>
      </p:sp>
      <p:sp>
        <p:nvSpPr>
          <p:cNvPr id="3" name="Рисунок 2">
            <a:extLst>
              <a:ext uri="{FF2B5EF4-FFF2-40B4-BE49-F238E27FC236}">
                <a16:creationId xmlns:a16="http://schemas.microsoft.com/office/drawing/2014/main" id="{1C72BC12-C037-4CA0-F112-E4370A2BC8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016A6E18-A9BE-4641-C130-132ABCE989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0C5DA1D4-DEAA-36E5-EFF0-650D8654D9B5}"/>
              </a:ext>
            </a:extLst>
          </p:cNvPr>
          <p:cNvSpPr>
            <a:spLocks noGrp="1"/>
          </p:cNvSpPr>
          <p:nvPr>
            <p:ph type="dt" sz="half" idx="10"/>
          </p:nvPr>
        </p:nvSpPr>
        <p:spPr/>
        <p:txBody>
          <a:bodyPr/>
          <a:lstStyle/>
          <a:p>
            <a:fld id="{AFFBAC7E-5979-4D0B-927C-3ED913D5B8EF}" type="datetimeFigureOut">
              <a:rPr lang="ru-RU" smtClean="0"/>
              <a:t>24.03.2025</a:t>
            </a:fld>
            <a:endParaRPr lang="ru-RU"/>
          </a:p>
        </p:txBody>
      </p:sp>
      <p:sp>
        <p:nvSpPr>
          <p:cNvPr id="6" name="Нижний колонтитул 5">
            <a:extLst>
              <a:ext uri="{FF2B5EF4-FFF2-40B4-BE49-F238E27FC236}">
                <a16:creationId xmlns:a16="http://schemas.microsoft.com/office/drawing/2014/main" id="{942FF97C-9116-BB96-B74B-F11BC95BFDB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F3CC285-72FE-9794-B793-0B93D1D35BE2}"/>
              </a:ext>
            </a:extLst>
          </p:cNvPr>
          <p:cNvSpPr>
            <a:spLocks noGrp="1"/>
          </p:cNvSpPr>
          <p:nvPr>
            <p:ph type="sldNum" sz="quarter" idx="12"/>
          </p:nvPr>
        </p:nvSpPr>
        <p:spPr/>
        <p:txBody>
          <a:bodyPr/>
          <a:lstStyle/>
          <a:p>
            <a:fld id="{45843D66-E329-4613-BA7F-E64A5A47B4E8}" type="slidenum">
              <a:rPr lang="ru-RU" smtClean="0"/>
              <a:t>‹#›</a:t>
            </a:fld>
            <a:endParaRPr lang="ru-RU"/>
          </a:p>
        </p:txBody>
      </p:sp>
    </p:spTree>
    <p:extLst>
      <p:ext uri="{BB962C8B-B14F-4D97-AF65-F5344CB8AC3E}">
        <p14:creationId xmlns:p14="http://schemas.microsoft.com/office/powerpoint/2010/main" val="4172157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E6FE122-D6CB-78AD-86D5-1288D7FCF6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dirty="0"/>
              <a:t>Образец заголовка</a:t>
            </a:r>
          </a:p>
        </p:txBody>
      </p:sp>
      <p:sp>
        <p:nvSpPr>
          <p:cNvPr id="3" name="Текст 2">
            <a:extLst>
              <a:ext uri="{FF2B5EF4-FFF2-40B4-BE49-F238E27FC236}">
                <a16:creationId xmlns:a16="http://schemas.microsoft.com/office/drawing/2014/main" id="{74AD38ED-D67F-A16A-FC55-D44E3F4EC8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010D65D-640E-D3CC-B7BD-14E5709B75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FFBAC7E-5979-4D0B-927C-3ED913D5B8EF}" type="datetimeFigureOut">
              <a:rPr lang="ru-RU" smtClean="0"/>
              <a:t>24.03.2025</a:t>
            </a:fld>
            <a:endParaRPr lang="ru-RU"/>
          </a:p>
        </p:txBody>
      </p:sp>
      <p:sp>
        <p:nvSpPr>
          <p:cNvPr id="5" name="Нижний колонтитул 4">
            <a:extLst>
              <a:ext uri="{FF2B5EF4-FFF2-40B4-BE49-F238E27FC236}">
                <a16:creationId xmlns:a16="http://schemas.microsoft.com/office/drawing/2014/main" id="{87F3F057-493E-DDA2-3395-4CFE7BBB9D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ru-RU"/>
          </a:p>
        </p:txBody>
      </p:sp>
      <p:sp>
        <p:nvSpPr>
          <p:cNvPr id="6" name="Номер слайда 5">
            <a:extLst>
              <a:ext uri="{FF2B5EF4-FFF2-40B4-BE49-F238E27FC236}">
                <a16:creationId xmlns:a16="http://schemas.microsoft.com/office/drawing/2014/main" id="{90C7BF2F-3046-DA57-1E5E-6F4509C79F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5843D66-E329-4613-BA7F-E64A5A47B4E8}" type="slidenum">
              <a:rPr lang="ru-RU" smtClean="0"/>
              <a:t>‹#›</a:t>
            </a:fld>
            <a:endParaRPr lang="ru-RU"/>
          </a:p>
        </p:txBody>
      </p:sp>
    </p:spTree>
    <p:extLst>
      <p:ext uri="{BB962C8B-B14F-4D97-AF65-F5344CB8AC3E}">
        <p14:creationId xmlns:p14="http://schemas.microsoft.com/office/powerpoint/2010/main" val="4225747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4A809336-BFE0-641B-02AB-2F72B3823D42}"/>
              </a:ext>
            </a:extLst>
          </p:cNvPr>
          <p:cNvSpPr>
            <a:spLocks noGrp="1"/>
          </p:cNvSpPr>
          <p:nvPr>
            <p:ph type="ctrTitle"/>
          </p:nvPr>
        </p:nvSpPr>
        <p:spPr>
          <a:xfrm>
            <a:off x="1386865" y="818984"/>
            <a:ext cx="6596245" cy="3268520"/>
          </a:xfrm>
        </p:spPr>
        <p:txBody>
          <a:bodyPr>
            <a:normAutofit/>
          </a:bodyPr>
          <a:lstStyle/>
          <a:p>
            <a:pPr algn="r"/>
            <a:r>
              <a:rPr lang="ru-RU" sz="4800" b="0" i="0" dirty="0">
                <a:solidFill>
                  <a:srgbClr val="FFFFFF"/>
                </a:solidFill>
                <a:effectLst/>
                <a:latin typeface="Arial" panose="020B0604020202020204" pitchFamily="34" charset="0"/>
              </a:rPr>
              <a:t>Типологический метод в лингвистике</a:t>
            </a:r>
            <a:endParaRPr lang="ru-RU" sz="4800" dirty="0">
              <a:solidFill>
                <a:srgbClr val="FFFFFF"/>
              </a:solidFill>
            </a:endParaRP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1190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a:extLst>
              <a:ext uri="{FF2B5EF4-FFF2-40B4-BE49-F238E27FC236}">
                <a16:creationId xmlns:a16="http://schemas.microsoft.com/office/drawing/2014/main" id="{E970DF72-B52B-BDB7-4333-BBE503842B7F}"/>
              </a:ext>
            </a:extLst>
          </p:cNvPr>
          <p:cNvGraphicFramePr>
            <a:graphicFrameLocks noGrp="1"/>
          </p:cNvGraphicFramePr>
          <p:nvPr>
            <p:extLst>
              <p:ext uri="{D42A27DB-BD31-4B8C-83A1-F6EECF244321}">
                <p14:modId xmlns:p14="http://schemas.microsoft.com/office/powerpoint/2010/main" val="3497387016"/>
              </p:ext>
            </p:extLst>
          </p:nvPr>
        </p:nvGraphicFramePr>
        <p:xfrm>
          <a:off x="479376" y="260648"/>
          <a:ext cx="11377264" cy="6562449"/>
        </p:xfrm>
        <a:graphic>
          <a:graphicData uri="http://schemas.openxmlformats.org/drawingml/2006/table">
            <a:tbl>
              <a:tblPr firstRow="1" bandRow="1">
                <a:tableStyleId>{5C22544A-7EE6-4342-B048-85BDC9FD1C3A}</a:tableStyleId>
              </a:tblPr>
              <a:tblGrid>
                <a:gridCol w="2844316">
                  <a:extLst>
                    <a:ext uri="{9D8B030D-6E8A-4147-A177-3AD203B41FA5}">
                      <a16:colId xmlns:a16="http://schemas.microsoft.com/office/drawing/2014/main" val="3829613526"/>
                    </a:ext>
                  </a:extLst>
                </a:gridCol>
                <a:gridCol w="2844316">
                  <a:extLst>
                    <a:ext uri="{9D8B030D-6E8A-4147-A177-3AD203B41FA5}">
                      <a16:colId xmlns:a16="http://schemas.microsoft.com/office/drawing/2014/main" val="4170247154"/>
                    </a:ext>
                  </a:extLst>
                </a:gridCol>
                <a:gridCol w="2844316">
                  <a:extLst>
                    <a:ext uri="{9D8B030D-6E8A-4147-A177-3AD203B41FA5}">
                      <a16:colId xmlns:a16="http://schemas.microsoft.com/office/drawing/2014/main" val="3273379839"/>
                    </a:ext>
                  </a:extLst>
                </a:gridCol>
                <a:gridCol w="2844316">
                  <a:extLst>
                    <a:ext uri="{9D8B030D-6E8A-4147-A177-3AD203B41FA5}">
                      <a16:colId xmlns:a16="http://schemas.microsoft.com/office/drawing/2014/main" val="2099694108"/>
                    </a:ext>
                  </a:extLst>
                </a:gridCol>
              </a:tblGrid>
              <a:tr h="1477761">
                <a:tc>
                  <a:txBody>
                    <a:bodyPr/>
                    <a:lstStyle/>
                    <a:p>
                      <a:endParaRPr lang="ru-RU"/>
                    </a:p>
                  </a:txBody>
                  <a:tcPr/>
                </a:tc>
                <a:tc>
                  <a:txBody>
                    <a:bodyPr/>
                    <a:lstStyle/>
                    <a:p>
                      <a:r>
                        <a:rPr lang="ru-RU" dirty="0"/>
                        <a:t>Генеалогический фактор (родство языков)</a:t>
                      </a:r>
                    </a:p>
                  </a:txBody>
                  <a:tcPr/>
                </a:tc>
                <a:tc>
                  <a:txBody>
                    <a:bodyPr/>
                    <a:lstStyle/>
                    <a:p>
                      <a:r>
                        <a:rPr lang="ru-RU" dirty="0"/>
                        <a:t>Ареальный фактор (сродство языков)</a:t>
                      </a:r>
                    </a:p>
                  </a:txBody>
                  <a:tcPr/>
                </a:tc>
                <a:tc>
                  <a:txBody>
                    <a:bodyPr/>
                    <a:lstStyle/>
                    <a:p>
                      <a:r>
                        <a:rPr lang="ru-RU" dirty="0"/>
                        <a:t>Типологический фактор (типологическое сходство)</a:t>
                      </a:r>
                    </a:p>
                  </a:txBody>
                  <a:tcPr/>
                </a:tc>
                <a:extLst>
                  <a:ext uri="{0D108BD9-81ED-4DB2-BD59-A6C34878D82A}">
                    <a16:rowId xmlns:a16="http://schemas.microsoft.com/office/drawing/2014/main" val="2056914580"/>
                  </a:ext>
                </a:extLst>
              </a:tr>
              <a:tr h="795718">
                <a:tc>
                  <a:txBody>
                    <a:bodyPr/>
                    <a:lstStyle/>
                    <a:p>
                      <a:r>
                        <a:rPr lang="ru-RU" dirty="0"/>
                        <a:t>Внеязыковые условия сходства</a:t>
                      </a:r>
                    </a:p>
                  </a:txBody>
                  <a:tcPr/>
                </a:tc>
                <a:tc>
                  <a:txBody>
                    <a:bodyPr/>
                    <a:lstStyle/>
                    <a:p>
                      <a:endParaRPr lang="ru-RU" dirty="0"/>
                    </a:p>
                  </a:txBody>
                  <a:tcPr/>
                </a:tc>
                <a:tc>
                  <a:txBody>
                    <a:bodyPr/>
                    <a:lstStyle/>
                    <a:p>
                      <a:endParaRPr lang="ru-RU" dirty="0"/>
                    </a:p>
                  </a:txBody>
                  <a:tcPr/>
                </a:tc>
                <a:tc>
                  <a:txBody>
                    <a:bodyPr/>
                    <a:lstStyle/>
                    <a:p>
                      <a:endParaRPr lang="ru-RU" dirty="0"/>
                    </a:p>
                  </a:txBody>
                  <a:tcPr/>
                </a:tc>
                <a:extLst>
                  <a:ext uri="{0D108BD9-81ED-4DB2-BD59-A6C34878D82A}">
                    <a16:rowId xmlns:a16="http://schemas.microsoft.com/office/drawing/2014/main" val="1101472649"/>
                  </a:ext>
                </a:extLst>
              </a:tr>
              <a:tr h="795718">
                <a:tc>
                  <a:txBody>
                    <a:bodyPr/>
                    <a:lstStyle/>
                    <a:p>
                      <a:r>
                        <a:rPr lang="ru-RU" dirty="0"/>
                        <a:t>Языковые условия сходства</a:t>
                      </a:r>
                    </a:p>
                  </a:txBody>
                  <a:tcPr/>
                </a:tc>
                <a:tc>
                  <a:txBody>
                    <a:bodyPr/>
                    <a:lstStyle/>
                    <a:p>
                      <a:endParaRPr lang="ru-RU" dirty="0"/>
                    </a:p>
                  </a:txBody>
                  <a:tcPr/>
                </a:tc>
                <a:tc>
                  <a:txBody>
                    <a:bodyPr/>
                    <a:lstStyle/>
                    <a:p>
                      <a:endParaRPr lang="ru-RU" dirty="0"/>
                    </a:p>
                  </a:txBody>
                  <a:tcPr/>
                </a:tc>
                <a:tc>
                  <a:txBody>
                    <a:bodyPr/>
                    <a:lstStyle/>
                    <a:p>
                      <a:r>
                        <a:rPr lang="ru-RU" dirty="0"/>
                        <a:t>«стремление» языков к системно-структурной устойчивости</a:t>
                      </a:r>
                    </a:p>
                  </a:txBody>
                  <a:tcPr/>
                </a:tc>
                <a:extLst>
                  <a:ext uri="{0D108BD9-81ED-4DB2-BD59-A6C34878D82A}">
                    <a16:rowId xmlns:a16="http://schemas.microsoft.com/office/drawing/2014/main" val="158020988"/>
                  </a:ext>
                </a:extLst>
              </a:tr>
              <a:tr h="1477761">
                <a:tc>
                  <a:txBody>
                    <a:bodyPr/>
                    <a:lstStyle/>
                    <a:p>
                      <a:r>
                        <a:rPr lang="ru-RU" dirty="0"/>
                        <a:t>Динамика во времени некоторого корпуса сходных черт разных языков</a:t>
                      </a:r>
                    </a:p>
                  </a:txBody>
                  <a:tcPr/>
                </a:tc>
                <a:tc>
                  <a:txBody>
                    <a:bodyPr/>
                    <a:lstStyle/>
                    <a:p>
                      <a:endParaRPr lang="ru-RU" dirty="0"/>
                    </a:p>
                  </a:txBody>
                  <a:tcPr/>
                </a:tc>
                <a:tc>
                  <a:txBody>
                    <a:bodyPr/>
                    <a:lstStyle/>
                    <a:p>
                      <a:endParaRPr lang="ru-RU"/>
                    </a:p>
                  </a:txBody>
                  <a:tcPr/>
                </a:tc>
                <a:tc>
                  <a:txBody>
                    <a:bodyPr/>
                    <a:lstStyle/>
                    <a:p>
                      <a:endParaRPr lang="ru-RU"/>
                    </a:p>
                  </a:txBody>
                  <a:tcPr/>
                </a:tc>
                <a:extLst>
                  <a:ext uri="{0D108BD9-81ED-4DB2-BD59-A6C34878D82A}">
                    <a16:rowId xmlns:a16="http://schemas.microsoft.com/office/drawing/2014/main" val="1878599871"/>
                  </a:ext>
                </a:extLst>
              </a:tr>
              <a:tr h="795718">
                <a:tc>
                  <a:txBody>
                    <a:bodyPr/>
                    <a:lstStyle/>
                    <a:p>
                      <a:r>
                        <a:rPr lang="ru-RU" dirty="0"/>
                        <a:t>Вид классификации языков</a:t>
                      </a:r>
                    </a:p>
                  </a:txBody>
                  <a:tcPr/>
                </a:tc>
                <a:tc>
                  <a:txBody>
                    <a:bodyPr/>
                    <a:lstStyle/>
                    <a:p>
                      <a:endParaRPr lang="ru-RU"/>
                    </a:p>
                  </a:txBody>
                  <a:tcPr/>
                </a:tc>
                <a:tc>
                  <a:txBody>
                    <a:bodyPr/>
                    <a:lstStyle/>
                    <a:p>
                      <a:endParaRPr lang="ru-RU"/>
                    </a:p>
                  </a:txBody>
                  <a:tcPr/>
                </a:tc>
                <a:tc>
                  <a:txBody>
                    <a:bodyPr/>
                    <a:lstStyle/>
                    <a:p>
                      <a:endParaRPr lang="ru-RU"/>
                    </a:p>
                  </a:txBody>
                  <a:tcPr/>
                </a:tc>
                <a:extLst>
                  <a:ext uri="{0D108BD9-81ED-4DB2-BD59-A6C34878D82A}">
                    <a16:rowId xmlns:a16="http://schemas.microsoft.com/office/drawing/2014/main" val="1848102448"/>
                  </a:ext>
                </a:extLst>
              </a:tr>
              <a:tr h="461011">
                <a:tc>
                  <a:txBody>
                    <a:bodyPr/>
                    <a:lstStyle/>
                    <a:p>
                      <a:r>
                        <a:rPr lang="ru-RU" dirty="0"/>
                        <a:t>Название класса (объединения языков)</a:t>
                      </a:r>
                    </a:p>
                  </a:txBody>
                  <a:tcPr/>
                </a:tc>
                <a:tc>
                  <a:txBody>
                    <a:bodyPr/>
                    <a:lstStyle/>
                    <a:p>
                      <a:endParaRPr lang="ru-RU" dirty="0"/>
                    </a:p>
                  </a:txBody>
                  <a:tcPr/>
                </a:tc>
                <a:tc>
                  <a:txBody>
                    <a:bodyPr/>
                    <a:lstStyle/>
                    <a:p>
                      <a:r>
                        <a:rPr lang="ru-RU" dirty="0"/>
                        <a:t>Языковой союз</a:t>
                      </a:r>
                    </a:p>
                  </a:txBody>
                  <a:tcPr/>
                </a:tc>
                <a:tc>
                  <a:txBody>
                    <a:bodyPr/>
                    <a:lstStyle/>
                    <a:p>
                      <a:endParaRPr lang="ru-RU" dirty="0"/>
                    </a:p>
                  </a:txBody>
                  <a:tcPr/>
                </a:tc>
                <a:extLst>
                  <a:ext uri="{0D108BD9-81ED-4DB2-BD59-A6C34878D82A}">
                    <a16:rowId xmlns:a16="http://schemas.microsoft.com/office/drawing/2014/main" val="1943077231"/>
                  </a:ext>
                </a:extLst>
              </a:tr>
              <a:tr h="461011">
                <a:tc>
                  <a:txBody>
                    <a:bodyPr/>
                    <a:lstStyle/>
                    <a:p>
                      <a:r>
                        <a:rPr lang="ru-RU" dirty="0"/>
                        <a:t>Раздел лингвистики</a:t>
                      </a:r>
                    </a:p>
                  </a:txBody>
                  <a:tcPr/>
                </a:tc>
                <a:tc>
                  <a:txBody>
                    <a:bodyPr/>
                    <a:lstStyle/>
                    <a:p>
                      <a:endParaRPr lang="ru-RU" dirty="0"/>
                    </a:p>
                  </a:txBody>
                  <a:tcPr/>
                </a:tc>
                <a:tc>
                  <a:txBody>
                    <a:bodyPr/>
                    <a:lstStyle/>
                    <a:p>
                      <a:endParaRPr lang="ru-RU" dirty="0"/>
                    </a:p>
                  </a:txBody>
                  <a:tcPr/>
                </a:tc>
                <a:tc>
                  <a:txBody>
                    <a:bodyPr/>
                    <a:lstStyle/>
                    <a:p>
                      <a:endParaRPr lang="ru-RU" dirty="0"/>
                    </a:p>
                  </a:txBody>
                  <a:tcPr/>
                </a:tc>
                <a:extLst>
                  <a:ext uri="{0D108BD9-81ED-4DB2-BD59-A6C34878D82A}">
                    <a16:rowId xmlns:a16="http://schemas.microsoft.com/office/drawing/2014/main" val="559945752"/>
                  </a:ext>
                </a:extLst>
              </a:tr>
            </a:tbl>
          </a:graphicData>
        </a:graphic>
      </p:graphicFrame>
    </p:spTree>
    <p:extLst>
      <p:ext uri="{BB962C8B-B14F-4D97-AF65-F5344CB8AC3E}">
        <p14:creationId xmlns:p14="http://schemas.microsoft.com/office/powerpoint/2010/main" val="2432813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262C0D-39ED-0C5A-331B-147016FB0EC7}"/>
              </a:ext>
            </a:extLst>
          </p:cNvPr>
          <p:cNvSpPr>
            <a:spLocks noGrp="1"/>
          </p:cNvSpPr>
          <p:nvPr>
            <p:ph type="title"/>
          </p:nvPr>
        </p:nvSpPr>
        <p:spPr/>
        <p:txBody>
          <a:bodyPr>
            <a:normAutofit fontScale="90000"/>
          </a:bodyPr>
          <a:lstStyle/>
          <a:p>
            <a:r>
              <a:rPr lang="ru-RU" dirty="0"/>
              <a:t>Различение генеалогического, ареального и типологического слагаемых в процессах и явлениях</a:t>
            </a:r>
          </a:p>
        </p:txBody>
      </p:sp>
      <p:sp>
        <p:nvSpPr>
          <p:cNvPr id="3" name="Текст 2">
            <a:extLst>
              <a:ext uri="{FF2B5EF4-FFF2-40B4-BE49-F238E27FC236}">
                <a16:creationId xmlns:a16="http://schemas.microsoft.com/office/drawing/2014/main" id="{69062054-56B0-70BD-FEEC-880B9A5A6B05}"/>
              </a:ext>
            </a:extLst>
          </p:cNvPr>
          <p:cNvSpPr>
            <a:spLocks noGrp="1"/>
          </p:cNvSpPr>
          <p:nvPr>
            <p:ph type="body" sz="quarter" idx="10"/>
          </p:nvPr>
        </p:nvSpPr>
        <p:spPr/>
        <p:txBody>
          <a:bodyPr/>
          <a:lstStyle/>
          <a:p>
            <a:r>
              <a:rPr lang="ru-RU" dirty="0"/>
              <a:t>В психологии человека</a:t>
            </a:r>
          </a:p>
          <a:p>
            <a:r>
              <a:rPr lang="ru-RU" dirty="0"/>
              <a:t>В фольклоре</a:t>
            </a:r>
          </a:p>
        </p:txBody>
      </p:sp>
    </p:spTree>
    <p:extLst>
      <p:ext uri="{BB962C8B-B14F-4D97-AF65-F5344CB8AC3E}">
        <p14:creationId xmlns:p14="http://schemas.microsoft.com/office/powerpoint/2010/main" val="3786730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813DF1-FC36-0B58-BF17-D726CDA528F5}"/>
              </a:ext>
            </a:extLst>
          </p:cNvPr>
          <p:cNvSpPr>
            <a:spLocks noGrp="1"/>
          </p:cNvSpPr>
          <p:nvPr>
            <p:ph type="title"/>
          </p:nvPr>
        </p:nvSpPr>
        <p:spPr/>
        <p:txBody>
          <a:bodyPr/>
          <a:lstStyle/>
          <a:p>
            <a:r>
              <a:rPr lang="ru-RU" dirty="0"/>
              <a:t>Связь с другими разделами языкознания</a:t>
            </a:r>
          </a:p>
        </p:txBody>
      </p:sp>
      <p:sp>
        <p:nvSpPr>
          <p:cNvPr id="3" name="Текст 2">
            <a:extLst>
              <a:ext uri="{FF2B5EF4-FFF2-40B4-BE49-F238E27FC236}">
                <a16:creationId xmlns:a16="http://schemas.microsoft.com/office/drawing/2014/main" id="{5199929E-72D5-520A-5E4D-88166401DF8D}"/>
              </a:ext>
            </a:extLst>
          </p:cNvPr>
          <p:cNvSpPr>
            <a:spLocks noGrp="1"/>
          </p:cNvSpPr>
          <p:nvPr>
            <p:ph type="body" sz="quarter" idx="10"/>
          </p:nvPr>
        </p:nvSpPr>
        <p:spPr>
          <a:xfrm>
            <a:off x="623392" y="1484784"/>
            <a:ext cx="10730408" cy="4823941"/>
          </a:xfrm>
        </p:spPr>
        <p:txBody>
          <a:bodyPr>
            <a:normAutofit lnSpcReduction="10000"/>
          </a:bodyPr>
          <a:lstStyle/>
          <a:p>
            <a:pPr marL="0" indent="0" algn="l" fontAlgn="t">
              <a:buNone/>
            </a:pPr>
            <a:r>
              <a:rPr lang="ru-RU" b="0" i="0" dirty="0">
                <a:solidFill>
                  <a:srgbClr val="000000"/>
                </a:solidFill>
                <a:effectLst/>
                <a:cs typeface="Times New Roman" panose="02020603050405020304" pitchFamily="18" charset="0"/>
              </a:rPr>
              <a:t>Типологическая лингвистика тесно связана со всеми другими разделами языкознания:</a:t>
            </a:r>
          </a:p>
          <a:p>
            <a:pPr algn="l" fontAlgn="t"/>
            <a:r>
              <a:rPr lang="ru-RU" b="1" i="0" dirty="0">
                <a:solidFill>
                  <a:srgbClr val="000000"/>
                </a:solidFill>
                <a:effectLst/>
                <a:cs typeface="Times New Roman" panose="02020603050405020304" pitchFamily="18" charset="0"/>
              </a:rPr>
              <a:t>с общим языкознанием </a:t>
            </a:r>
            <a:r>
              <a:rPr lang="ru-RU" b="0" i="0" dirty="0">
                <a:solidFill>
                  <a:srgbClr val="000000"/>
                </a:solidFill>
                <a:effectLst/>
                <a:cs typeface="Times New Roman" panose="02020603050405020304" pitchFamily="18" charset="0"/>
              </a:rPr>
              <a:t>- в установлении общих принципов языка и в разработке методов исследования языка, в изучении проблемы взаимосвязи языка и мышления;</a:t>
            </a:r>
          </a:p>
          <a:p>
            <a:pPr algn="l" fontAlgn="t"/>
            <a:r>
              <a:rPr lang="ru-RU" b="1" i="0" dirty="0">
                <a:solidFill>
                  <a:srgbClr val="000000"/>
                </a:solidFill>
                <a:effectLst/>
                <a:cs typeface="Times New Roman" panose="02020603050405020304" pitchFamily="18" charset="0"/>
              </a:rPr>
              <a:t>со сравнительно-историческим языкознанием </a:t>
            </a:r>
            <a:r>
              <a:rPr lang="ru-RU" b="0" i="0" dirty="0">
                <a:solidFill>
                  <a:srgbClr val="000000"/>
                </a:solidFill>
                <a:effectLst/>
                <a:cs typeface="Times New Roman" panose="02020603050405020304" pitchFamily="18" charset="0"/>
              </a:rPr>
              <a:t>- в области изучения типологии семей и групп языков, сопоставления родственных языков, в установлении диахронических типологических закономерностей;</a:t>
            </a:r>
          </a:p>
          <a:p>
            <a:pPr algn="l" fontAlgn="t"/>
            <a:r>
              <a:rPr lang="ru-RU" b="1" i="0" dirty="0">
                <a:solidFill>
                  <a:srgbClr val="000000"/>
                </a:solidFill>
                <a:effectLst/>
                <a:cs typeface="Times New Roman" panose="02020603050405020304" pitchFamily="18" charset="0"/>
              </a:rPr>
              <a:t>с теоретической фонетикой, грамматикой, лексикологией, синтаксисом</a:t>
            </a:r>
            <a:r>
              <a:rPr lang="ru-RU" b="0" i="0" dirty="0">
                <a:solidFill>
                  <a:srgbClr val="000000"/>
                </a:solidFill>
                <a:effectLst/>
                <a:cs typeface="Times New Roman" panose="02020603050405020304" pitchFamily="18" charset="0"/>
              </a:rPr>
              <a:t> - в изучении языковых категорий;</a:t>
            </a:r>
          </a:p>
          <a:p>
            <a:pPr algn="l" fontAlgn="t"/>
            <a:r>
              <a:rPr lang="ru-RU" b="1" i="0" dirty="0">
                <a:solidFill>
                  <a:srgbClr val="000000"/>
                </a:solidFill>
                <a:effectLst/>
                <a:cs typeface="Times New Roman" panose="02020603050405020304" pitchFamily="18" charset="0"/>
              </a:rPr>
              <a:t>с теорией перевода </a:t>
            </a:r>
            <a:r>
              <a:rPr lang="ru-RU" b="0" i="0" dirty="0">
                <a:solidFill>
                  <a:srgbClr val="000000"/>
                </a:solidFill>
                <a:effectLst/>
                <a:cs typeface="Times New Roman" panose="02020603050405020304" pitchFamily="18" charset="0"/>
              </a:rPr>
              <a:t>- в изучении типов межъязыковых различий и соответствий (лакун, эквивалентности, интернациональной лексики, межъязыковой омонимии).</a:t>
            </a:r>
          </a:p>
          <a:p>
            <a:endParaRPr lang="ru-RU" dirty="0">
              <a:cs typeface="Times New Roman" panose="02020603050405020304" pitchFamily="18" charset="0"/>
            </a:endParaRPr>
          </a:p>
        </p:txBody>
      </p:sp>
    </p:spTree>
    <p:extLst>
      <p:ext uri="{BB962C8B-B14F-4D97-AF65-F5344CB8AC3E}">
        <p14:creationId xmlns:p14="http://schemas.microsoft.com/office/powerpoint/2010/main" val="3041983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1B68ED-7CBC-3C82-1A2F-2688C5C05D26}"/>
              </a:ext>
            </a:extLst>
          </p:cNvPr>
          <p:cNvSpPr>
            <a:spLocks noGrp="1"/>
          </p:cNvSpPr>
          <p:nvPr>
            <p:ph type="title"/>
          </p:nvPr>
        </p:nvSpPr>
        <p:spPr/>
        <p:txBody>
          <a:bodyPr/>
          <a:lstStyle/>
          <a:p>
            <a:r>
              <a:rPr lang="ru-RU" dirty="0"/>
              <a:t>2 вида типологических исследований</a:t>
            </a:r>
          </a:p>
        </p:txBody>
      </p:sp>
      <p:sp>
        <p:nvSpPr>
          <p:cNvPr id="3" name="Текст 2">
            <a:extLst>
              <a:ext uri="{FF2B5EF4-FFF2-40B4-BE49-F238E27FC236}">
                <a16:creationId xmlns:a16="http://schemas.microsoft.com/office/drawing/2014/main" id="{06BF9CE2-1D1D-87A3-A2C1-487488A2A7AD}"/>
              </a:ext>
            </a:extLst>
          </p:cNvPr>
          <p:cNvSpPr>
            <a:spLocks noGrp="1"/>
          </p:cNvSpPr>
          <p:nvPr>
            <p:ph type="body" sz="quarter" idx="10"/>
          </p:nvPr>
        </p:nvSpPr>
        <p:spPr/>
        <p:txBody>
          <a:bodyPr>
            <a:normAutofit lnSpcReduction="10000"/>
          </a:bodyPr>
          <a:lstStyle/>
          <a:p>
            <a:pPr marL="0" indent="0">
              <a:buNone/>
            </a:pPr>
            <a:r>
              <a:rPr lang="ru-RU" dirty="0"/>
              <a:t>В настоящее время выделяется два вида типологических исследований: </a:t>
            </a:r>
          </a:p>
          <a:p>
            <a:pPr marL="457200" indent="-457200">
              <a:buAutoNum type="arabicParenR"/>
            </a:pPr>
            <a:r>
              <a:rPr lang="ru-RU" b="1" dirty="0"/>
              <a:t>Структурная типология </a:t>
            </a:r>
            <a:r>
              <a:rPr lang="ru-RU" dirty="0"/>
              <a:t>- исследует фонетическую, грамматическую и лексическую организацию языков мира. Предмет структурной типологии – внутренняя организация языка как системы. При этом различают </a:t>
            </a:r>
            <a:r>
              <a:rPr lang="ru-RU" b="1" dirty="0"/>
              <a:t>формальную</a:t>
            </a:r>
            <a:r>
              <a:rPr lang="ru-RU" dirty="0"/>
              <a:t> типологию, которая ориентирована только на план выражения (языковая система - </a:t>
            </a:r>
            <a:r>
              <a:rPr lang="ru-RU" b="0" i="0" dirty="0">
                <a:solidFill>
                  <a:srgbClr val="000000"/>
                </a:solidFill>
                <a:effectLst/>
              </a:rPr>
              <a:t>языковые знаки (морфемы и слова), составные части знаков (фонемы) и комбинации знаков (синтагмы)</a:t>
            </a:r>
            <a:r>
              <a:rPr lang="ru-RU" dirty="0"/>
              <a:t>), и </a:t>
            </a:r>
            <a:r>
              <a:rPr lang="ru-RU" b="1" dirty="0" err="1"/>
              <a:t>контенсивную</a:t>
            </a:r>
            <a:r>
              <a:rPr lang="ru-RU" dirty="0"/>
              <a:t> типологию, ориентированную на семантические категории языка и способы их выражения. </a:t>
            </a:r>
          </a:p>
          <a:p>
            <a:pPr marL="457200" indent="-457200">
              <a:buAutoNum type="arabicParenR"/>
            </a:pPr>
            <a:r>
              <a:rPr lang="ru-RU" b="1" dirty="0"/>
              <a:t>Социальная (функциональная) типология</a:t>
            </a:r>
            <a:r>
              <a:rPr lang="ru-RU" dirty="0"/>
              <a:t> - исследует, как функционируют языки в различных этнокультурных средах. Предмет функциональной типологии – </a:t>
            </a:r>
            <a:r>
              <a:rPr lang="ru-RU" b="1" dirty="0"/>
              <a:t>язык как коммуникативное средство</a:t>
            </a:r>
            <a:r>
              <a:rPr lang="ru-RU" dirty="0"/>
              <a:t>, рассматриваемый сквозь призму его социальных функций и сфер употребления. </a:t>
            </a:r>
          </a:p>
        </p:txBody>
      </p:sp>
    </p:spTree>
    <p:extLst>
      <p:ext uri="{BB962C8B-B14F-4D97-AF65-F5344CB8AC3E}">
        <p14:creationId xmlns:p14="http://schemas.microsoft.com/office/powerpoint/2010/main" val="1541053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9A4B57-5618-B5A0-1409-AC002358A3DC}"/>
              </a:ext>
            </a:extLst>
          </p:cNvPr>
          <p:cNvSpPr>
            <a:spLocks noGrp="1"/>
          </p:cNvSpPr>
          <p:nvPr>
            <p:ph type="title"/>
          </p:nvPr>
        </p:nvSpPr>
        <p:spPr/>
        <p:txBody>
          <a:bodyPr/>
          <a:lstStyle/>
          <a:p>
            <a:r>
              <a:rPr lang="ru-RU" dirty="0"/>
              <a:t>Сопоставительно-типологический метод</a:t>
            </a:r>
          </a:p>
        </p:txBody>
      </p:sp>
      <p:sp>
        <p:nvSpPr>
          <p:cNvPr id="3" name="Текст 2">
            <a:extLst>
              <a:ext uri="{FF2B5EF4-FFF2-40B4-BE49-F238E27FC236}">
                <a16:creationId xmlns:a16="http://schemas.microsoft.com/office/drawing/2014/main" id="{EBF9150B-7EFF-D09D-2D7B-B024580A50AA}"/>
              </a:ext>
            </a:extLst>
          </p:cNvPr>
          <p:cNvSpPr>
            <a:spLocks noGrp="1"/>
          </p:cNvSpPr>
          <p:nvPr>
            <p:ph type="body" sz="quarter" idx="10"/>
          </p:nvPr>
        </p:nvSpPr>
        <p:spPr/>
        <p:txBody>
          <a:bodyPr>
            <a:normAutofit lnSpcReduction="10000"/>
          </a:bodyPr>
          <a:lstStyle/>
          <a:p>
            <a:r>
              <a:rPr lang="ru-RU" dirty="0"/>
              <a:t>Сопоставительно-типологический метод – выявление суммы сходных и различных черт языков, характеризующих их системы, т. е. сопоставление изоморфных и алломорфных черт целых систем, подсистем и микросистем исследуемых языков. </a:t>
            </a:r>
          </a:p>
          <a:p>
            <a:endParaRPr lang="ru-RU" dirty="0"/>
          </a:p>
          <a:p>
            <a:r>
              <a:rPr lang="ru-RU" dirty="0"/>
              <a:t>Общая логика типологического подхода такова: </a:t>
            </a:r>
          </a:p>
          <a:p>
            <a:pPr marL="0" indent="0">
              <a:buNone/>
            </a:pPr>
            <a:r>
              <a:rPr lang="ru-RU" dirty="0"/>
              <a:t>	1) вначале </a:t>
            </a:r>
            <a:r>
              <a:rPr lang="ru-RU" b="1" dirty="0"/>
              <a:t>выявляют</a:t>
            </a:r>
            <a:r>
              <a:rPr lang="ru-RU" dirty="0"/>
              <a:t> типологически значимые признаки (в структурах или социальном бытии языков); </a:t>
            </a:r>
          </a:p>
          <a:p>
            <a:pPr marL="0" indent="0">
              <a:buNone/>
            </a:pPr>
            <a:r>
              <a:rPr lang="ru-RU" dirty="0"/>
              <a:t>	2) затем на основе выявленных признаков </a:t>
            </a:r>
            <a:r>
              <a:rPr lang="ru-RU" b="1" dirty="0"/>
              <a:t>строят</a:t>
            </a:r>
            <a:r>
              <a:rPr lang="ru-RU" dirty="0"/>
              <a:t> типологические характеристики или классификации языков (или языковых подсистем, языковых ситуаций или состояний);</a:t>
            </a:r>
          </a:p>
          <a:p>
            <a:pPr marL="0" indent="0">
              <a:buNone/>
            </a:pPr>
            <a:r>
              <a:rPr lang="ru-RU" dirty="0"/>
              <a:t>	3) затем </a:t>
            </a:r>
            <a:r>
              <a:rPr lang="ru-RU" b="1" dirty="0"/>
              <a:t>исследуют</a:t>
            </a:r>
            <a:r>
              <a:rPr lang="ru-RU" dirty="0"/>
              <a:t> степень распространенности тех или иных типологических закономерностей (что и приводит к открытию новых лингвистических универсалий).</a:t>
            </a:r>
          </a:p>
        </p:txBody>
      </p:sp>
    </p:spTree>
    <p:extLst>
      <p:ext uri="{BB962C8B-B14F-4D97-AF65-F5344CB8AC3E}">
        <p14:creationId xmlns:p14="http://schemas.microsoft.com/office/powerpoint/2010/main" val="439677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260D0F-4A0A-C23D-FF84-AF28A95AFF4A}"/>
              </a:ext>
            </a:extLst>
          </p:cNvPr>
          <p:cNvSpPr>
            <a:spLocks noGrp="1"/>
          </p:cNvSpPr>
          <p:nvPr>
            <p:ph type="title"/>
          </p:nvPr>
        </p:nvSpPr>
        <p:spPr/>
        <p:txBody>
          <a:bodyPr/>
          <a:lstStyle/>
          <a:p>
            <a:r>
              <a:rPr lang="ru-RU" dirty="0"/>
              <a:t>Метод системного анализа</a:t>
            </a:r>
          </a:p>
        </p:txBody>
      </p:sp>
      <p:sp>
        <p:nvSpPr>
          <p:cNvPr id="3" name="Текст 2">
            <a:extLst>
              <a:ext uri="{FF2B5EF4-FFF2-40B4-BE49-F238E27FC236}">
                <a16:creationId xmlns:a16="http://schemas.microsoft.com/office/drawing/2014/main" id="{F41153BF-3BDC-35B2-89CB-46028B44DB60}"/>
              </a:ext>
            </a:extLst>
          </p:cNvPr>
          <p:cNvSpPr>
            <a:spLocks noGrp="1"/>
          </p:cNvSpPr>
          <p:nvPr>
            <p:ph type="body" sz="quarter" idx="10"/>
          </p:nvPr>
        </p:nvSpPr>
        <p:spPr/>
        <p:txBody>
          <a:bodyPr>
            <a:normAutofit/>
          </a:bodyPr>
          <a:lstStyle/>
          <a:p>
            <a:r>
              <a:rPr lang="ru-RU" b="0" i="0" dirty="0">
                <a:solidFill>
                  <a:srgbClr val="000000"/>
                </a:solidFill>
                <a:effectLst/>
              </a:rPr>
              <a:t>Центральной процедурой этого метода является </a:t>
            </a:r>
            <a:r>
              <a:rPr lang="ru-RU" b="1" i="0" dirty="0">
                <a:solidFill>
                  <a:srgbClr val="000000"/>
                </a:solidFill>
                <a:effectLst/>
              </a:rPr>
              <a:t>построение обобщенной модели (или моделей), </a:t>
            </a:r>
            <a:r>
              <a:rPr lang="ru-RU" b="0" i="0" dirty="0">
                <a:solidFill>
                  <a:srgbClr val="000000"/>
                </a:solidFill>
                <a:effectLst/>
              </a:rPr>
              <a:t>отображающей все факторы и взаимосвязи в системе языка. Метод системного анализа применим и к языковому типу, и к отдельному языку. </a:t>
            </a:r>
          </a:p>
          <a:p>
            <a:r>
              <a:rPr lang="ru-RU" b="1" dirty="0"/>
              <a:t>Анализ может быть </a:t>
            </a:r>
          </a:p>
          <a:p>
            <a:pPr marL="0" indent="0">
              <a:buNone/>
            </a:pPr>
            <a:r>
              <a:rPr lang="ru-RU" b="1" dirty="0"/>
              <a:t>	качественным</a:t>
            </a:r>
            <a:r>
              <a:rPr lang="ru-RU" dirty="0"/>
              <a:t>, основывающимся на наличии или отсутствии данного явления без обращения к его частотности,</a:t>
            </a:r>
          </a:p>
          <a:p>
            <a:pPr marL="0" indent="0">
              <a:buNone/>
            </a:pPr>
            <a:r>
              <a:rPr lang="ru-RU" b="1" dirty="0"/>
              <a:t>	количественным</a:t>
            </a:r>
            <a:r>
              <a:rPr lang="ru-RU" dirty="0"/>
              <a:t>, основанным на описании лингвистической системы с использованием параметров относительной встречаемости (частотности) явлений.</a:t>
            </a:r>
            <a:endParaRPr lang="ru-RU" dirty="0">
              <a:solidFill>
                <a:srgbClr val="000000"/>
              </a:solidFill>
            </a:endParaRPr>
          </a:p>
          <a:p>
            <a:endParaRPr lang="ru-RU" b="0" i="0" dirty="0">
              <a:solidFill>
                <a:srgbClr val="000000"/>
              </a:solidFill>
              <a:effectLst/>
            </a:endParaRPr>
          </a:p>
          <a:p>
            <a:endParaRPr lang="ru-RU" dirty="0">
              <a:solidFill>
                <a:srgbClr val="000000"/>
              </a:solidFill>
            </a:endParaRPr>
          </a:p>
          <a:p>
            <a:endParaRPr lang="ru-RU" dirty="0"/>
          </a:p>
        </p:txBody>
      </p:sp>
    </p:spTree>
    <p:extLst>
      <p:ext uri="{BB962C8B-B14F-4D97-AF65-F5344CB8AC3E}">
        <p14:creationId xmlns:p14="http://schemas.microsoft.com/office/powerpoint/2010/main" val="3386583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6F0185-E22E-381D-D7C8-CB9849D9CD54}"/>
              </a:ext>
            </a:extLst>
          </p:cNvPr>
          <p:cNvSpPr>
            <a:spLocks noGrp="1"/>
          </p:cNvSpPr>
          <p:nvPr>
            <p:ph type="title"/>
          </p:nvPr>
        </p:nvSpPr>
        <p:spPr/>
        <p:txBody>
          <a:bodyPr/>
          <a:lstStyle/>
          <a:p>
            <a:r>
              <a:rPr lang="ru-RU" dirty="0" err="1"/>
              <a:t>Лингвостатистический</a:t>
            </a:r>
            <a:r>
              <a:rPr lang="ru-RU" dirty="0"/>
              <a:t> метод</a:t>
            </a:r>
          </a:p>
        </p:txBody>
      </p:sp>
      <p:sp>
        <p:nvSpPr>
          <p:cNvPr id="3" name="Текст 2">
            <a:extLst>
              <a:ext uri="{FF2B5EF4-FFF2-40B4-BE49-F238E27FC236}">
                <a16:creationId xmlns:a16="http://schemas.microsoft.com/office/drawing/2014/main" id="{0A8BE8DC-19E2-6B8A-4F6B-411F3861E1CD}"/>
              </a:ext>
            </a:extLst>
          </p:cNvPr>
          <p:cNvSpPr>
            <a:spLocks noGrp="1"/>
          </p:cNvSpPr>
          <p:nvPr>
            <p:ph type="body" sz="quarter" idx="10"/>
          </p:nvPr>
        </p:nvSpPr>
        <p:spPr/>
        <p:txBody>
          <a:bodyPr/>
          <a:lstStyle/>
          <a:p>
            <a:r>
              <a:rPr lang="ru-RU" dirty="0" err="1"/>
              <a:t>Лингвостатистический</a:t>
            </a:r>
            <a:r>
              <a:rPr lang="ru-RU" dirty="0"/>
              <a:t> метод используется в квантитативной типологии для описания различных языковых явлений и фактов методами лингвистической статистики, т.е. с использованием математического аппарата – формул, графиков и других параметров. </a:t>
            </a:r>
          </a:p>
          <a:p>
            <a:endParaRPr lang="ru-RU" dirty="0"/>
          </a:p>
          <a:p>
            <a:r>
              <a:rPr lang="ru-RU" dirty="0"/>
              <a:t>Этот метод позволяет объективно установить степень изоморфизма и </a:t>
            </a:r>
            <a:r>
              <a:rPr lang="ru-RU" dirty="0" err="1"/>
              <a:t>алломорфизма</a:t>
            </a:r>
            <a:r>
              <a:rPr lang="ru-RU" dirty="0"/>
              <a:t> между родственными и неродственными языками.</a:t>
            </a:r>
          </a:p>
        </p:txBody>
      </p:sp>
    </p:spTree>
    <p:extLst>
      <p:ext uri="{BB962C8B-B14F-4D97-AF65-F5344CB8AC3E}">
        <p14:creationId xmlns:p14="http://schemas.microsoft.com/office/powerpoint/2010/main" val="2404226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57434A-D839-A635-DA0D-B19FB6030D8D}"/>
              </a:ext>
            </a:extLst>
          </p:cNvPr>
          <p:cNvSpPr>
            <a:spLocks noGrp="1"/>
          </p:cNvSpPr>
          <p:nvPr>
            <p:ph type="title"/>
          </p:nvPr>
        </p:nvSpPr>
        <p:spPr/>
        <p:txBody>
          <a:bodyPr/>
          <a:lstStyle/>
          <a:p>
            <a:r>
              <a:rPr lang="ru-RU" dirty="0"/>
              <a:t>Многоступенчатый метод классификации</a:t>
            </a:r>
          </a:p>
        </p:txBody>
      </p:sp>
      <p:sp>
        <p:nvSpPr>
          <p:cNvPr id="3" name="Текст 2">
            <a:extLst>
              <a:ext uri="{FF2B5EF4-FFF2-40B4-BE49-F238E27FC236}">
                <a16:creationId xmlns:a16="http://schemas.microsoft.com/office/drawing/2014/main" id="{F736585F-54DE-3B38-3342-8FFF4946D0FE}"/>
              </a:ext>
            </a:extLst>
          </p:cNvPr>
          <p:cNvSpPr>
            <a:spLocks noGrp="1"/>
          </p:cNvSpPr>
          <p:nvPr>
            <p:ph type="body" sz="quarter" idx="10"/>
          </p:nvPr>
        </p:nvSpPr>
        <p:spPr/>
        <p:txBody>
          <a:bodyPr>
            <a:normAutofit/>
          </a:bodyPr>
          <a:lstStyle/>
          <a:p>
            <a:pPr algn="l" fontAlgn="t"/>
            <a:r>
              <a:rPr lang="ru-RU" b="1" i="0" dirty="0">
                <a:solidFill>
                  <a:srgbClr val="000000"/>
                </a:solidFill>
                <a:effectLst/>
              </a:rPr>
              <a:t>Моделирование пространства признаков </a:t>
            </a:r>
            <a:r>
              <a:rPr lang="ru-RU" b="0" i="0" dirty="0">
                <a:solidFill>
                  <a:srgbClr val="000000"/>
                </a:solidFill>
                <a:effectLst/>
              </a:rPr>
              <a:t>как метод типологического исследования языков получил развитие в лингвистике XX в., начиная с работ Э. Сепира, который стал использовать новый метод классификации, позже названный многоступенчатым.</a:t>
            </a:r>
          </a:p>
          <a:p>
            <a:pPr marL="0" indent="0">
              <a:buNone/>
            </a:pPr>
            <a:r>
              <a:rPr lang="ru-RU" dirty="0"/>
              <a:t> Считая, что все предшествующие классификации являются «</a:t>
            </a:r>
            <a:r>
              <a:rPr lang="ru-RU" b="1" dirty="0"/>
              <a:t>аккуратным построением спекулятивного разума</a:t>
            </a:r>
            <a:r>
              <a:rPr lang="ru-RU" dirty="0"/>
              <a:t>», Э. Сепир сделал попытку дать «концептуальную» классификацию языков, исходя из мысли, что «всякий язык есть оформленный язык», но что «классификация языков, построенная на различении отношений, чисто техническая» и что </a:t>
            </a:r>
            <a:r>
              <a:rPr lang="ru-RU" b="1" dirty="0"/>
              <a:t>нельзя характеризовать языки только с одной какой-то точки зрения</a:t>
            </a:r>
            <a:r>
              <a:rPr lang="ru-RU" dirty="0"/>
              <a:t>.</a:t>
            </a:r>
          </a:p>
        </p:txBody>
      </p:sp>
    </p:spTree>
    <p:extLst>
      <p:ext uri="{BB962C8B-B14F-4D97-AF65-F5344CB8AC3E}">
        <p14:creationId xmlns:p14="http://schemas.microsoft.com/office/powerpoint/2010/main" val="161943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736F8F-0927-4632-06BD-43CE3C1BB0D0}"/>
              </a:ext>
            </a:extLst>
          </p:cNvPr>
          <p:cNvSpPr>
            <a:spLocks noGrp="1"/>
          </p:cNvSpPr>
          <p:nvPr>
            <p:ph type="title"/>
          </p:nvPr>
        </p:nvSpPr>
        <p:spPr/>
        <p:txBody>
          <a:bodyPr/>
          <a:lstStyle/>
          <a:p>
            <a:r>
              <a:rPr lang="ru-RU" dirty="0"/>
              <a:t>Анкетный метод</a:t>
            </a:r>
          </a:p>
        </p:txBody>
      </p:sp>
      <p:sp>
        <p:nvSpPr>
          <p:cNvPr id="3" name="Текст 2">
            <a:extLst>
              <a:ext uri="{FF2B5EF4-FFF2-40B4-BE49-F238E27FC236}">
                <a16:creationId xmlns:a16="http://schemas.microsoft.com/office/drawing/2014/main" id="{1492B76A-197F-DF2A-99D1-AAB352E91B1C}"/>
              </a:ext>
            </a:extLst>
          </p:cNvPr>
          <p:cNvSpPr>
            <a:spLocks noGrp="1"/>
          </p:cNvSpPr>
          <p:nvPr>
            <p:ph type="body" sz="quarter" idx="10"/>
          </p:nvPr>
        </p:nvSpPr>
        <p:spPr/>
        <p:txBody>
          <a:bodyPr/>
          <a:lstStyle/>
          <a:p>
            <a:r>
              <a:rPr lang="ru-RU" b="0" i="0" dirty="0">
                <a:solidFill>
                  <a:srgbClr val="000000"/>
                </a:solidFill>
                <a:effectLst/>
              </a:rPr>
              <a:t>Анкетный метод состоит в том, что исследователь располагает списком признаков, которые путем перебора классифицируемых объектов приписываются им с положительным или отрицательным значением. Большинство существующих типологий являются эксплицитно анкетными. Этот метод исследования является индуктивным.</a:t>
            </a:r>
            <a:endParaRPr lang="ru-RU" dirty="0"/>
          </a:p>
        </p:txBody>
      </p:sp>
    </p:spTree>
    <p:extLst>
      <p:ext uri="{BB962C8B-B14F-4D97-AF65-F5344CB8AC3E}">
        <p14:creationId xmlns:p14="http://schemas.microsoft.com/office/powerpoint/2010/main" val="2751481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E6C25F-EA31-4F18-DAF6-9F1FD595E63C}"/>
              </a:ext>
            </a:extLst>
          </p:cNvPr>
          <p:cNvSpPr>
            <a:spLocks noGrp="1"/>
          </p:cNvSpPr>
          <p:nvPr>
            <p:ph type="title"/>
          </p:nvPr>
        </p:nvSpPr>
        <p:spPr/>
        <p:txBody>
          <a:bodyPr/>
          <a:lstStyle/>
          <a:p>
            <a:r>
              <a:rPr lang="ru-RU" dirty="0"/>
              <a:t>Эталонный метод</a:t>
            </a:r>
          </a:p>
        </p:txBody>
      </p:sp>
      <p:sp>
        <p:nvSpPr>
          <p:cNvPr id="3" name="Текст 2">
            <a:extLst>
              <a:ext uri="{FF2B5EF4-FFF2-40B4-BE49-F238E27FC236}">
                <a16:creationId xmlns:a16="http://schemas.microsoft.com/office/drawing/2014/main" id="{1832AF45-B9E0-56F9-97DF-59BAEC7EC6C1}"/>
              </a:ext>
            </a:extLst>
          </p:cNvPr>
          <p:cNvSpPr>
            <a:spLocks noGrp="1"/>
          </p:cNvSpPr>
          <p:nvPr>
            <p:ph type="body" sz="quarter" idx="10"/>
          </p:nvPr>
        </p:nvSpPr>
        <p:spPr/>
        <p:txBody>
          <a:bodyPr/>
          <a:lstStyle/>
          <a:p>
            <a:r>
              <a:rPr lang="ru-RU" b="0" i="0" dirty="0">
                <a:solidFill>
                  <a:srgbClr val="000000"/>
                </a:solidFill>
                <a:effectLst/>
              </a:rPr>
              <a:t>Эталонный метод предполагает </a:t>
            </a:r>
            <a:r>
              <a:rPr lang="ru-RU" b="1" i="0" dirty="0">
                <a:solidFill>
                  <a:srgbClr val="000000"/>
                </a:solidFill>
                <a:effectLst/>
              </a:rPr>
              <a:t>теоретическое построение языка-эталона</a:t>
            </a:r>
            <a:r>
              <a:rPr lang="ru-RU" b="0" i="0" dirty="0">
                <a:solidFill>
                  <a:srgbClr val="000000"/>
                </a:solidFill>
                <a:effectLst/>
              </a:rPr>
              <a:t>, который будет сопоставляться с реальными языками-объектами. Языки-объекты получат типологическую характеристику в результате сопоставления с эталоном.</a:t>
            </a:r>
          </a:p>
          <a:p>
            <a:r>
              <a:rPr lang="ru-RU" dirty="0">
                <a:solidFill>
                  <a:srgbClr val="000000"/>
                </a:solidFill>
              </a:rPr>
              <a:t>Язык-эталон </a:t>
            </a:r>
            <a:r>
              <a:rPr lang="ru-RU" dirty="0"/>
              <a:t>представляет собой систему терминов, пригодных для описания категорий любого языка. </a:t>
            </a:r>
          </a:p>
          <a:p>
            <a:r>
              <a:rPr lang="ru-RU" dirty="0"/>
              <a:t>В зависимости от целей типологического исследования язык-эталон можно строить для разных элементов языковой системы: членов предложения, частей речи, словообразования, фонематической системы, подсистем в лексике, подсистем в терминологии, интонации и т.п.</a:t>
            </a:r>
          </a:p>
          <a:p>
            <a:endParaRPr lang="ru-RU" dirty="0"/>
          </a:p>
        </p:txBody>
      </p:sp>
    </p:spTree>
    <p:extLst>
      <p:ext uri="{BB962C8B-B14F-4D97-AF65-F5344CB8AC3E}">
        <p14:creationId xmlns:p14="http://schemas.microsoft.com/office/powerpoint/2010/main" val="168251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EB4B9A-8476-1650-F3AD-74F98FE8D645}"/>
              </a:ext>
            </a:extLst>
          </p:cNvPr>
          <p:cNvSpPr>
            <a:spLocks noGrp="1"/>
          </p:cNvSpPr>
          <p:nvPr>
            <p:ph type="title"/>
          </p:nvPr>
        </p:nvSpPr>
        <p:spPr/>
        <p:txBody>
          <a:bodyPr/>
          <a:lstStyle/>
          <a:p>
            <a:r>
              <a:rPr lang="ru-RU" dirty="0"/>
              <a:t>Что это?</a:t>
            </a:r>
          </a:p>
        </p:txBody>
      </p:sp>
      <p:sp>
        <p:nvSpPr>
          <p:cNvPr id="3" name="Текст 2">
            <a:extLst>
              <a:ext uri="{FF2B5EF4-FFF2-40B4-BE49-F238E27FC236}">
                <a16:creationId xmlns:a16="http://schemas.microsoft.com/office/drawing/2014/main" id="{252951BE-6C25-16C4-646A-DF2373337531}"/>
              </a:ext>
            </a:extLst>
          </p:cNvPr>
          <p:cNvSpPr>
            <a:spLocks noGrp="1"/>
          </p:cNvSpPr>
          <p:nvPr>
            <p:ph type="body" sz="quarter" idx="10"/>
          </p:nvPr>
        </p:nvSpPr>
        <p:spPr/>
        <p:txBody>
          <a:bodyPr/>
          <a:lstStyle/>
          <a:p>
            <a:r>
              <a:rPr lang="ru-RU" dirty="0"/>
              <a:t>В общенаучном масштабе типология — это метод исследования разнообразных и внутренне сложных объектов путем выявления их общих или сходных черт и группировки, объединения объектов с учетом меры этой близости в некоторые классы (группы, типы).</a:t>
            </a:r>
          </a:p>
          <a:p>
            <a:endParaRPr lang="ru-RU" dirty="0"/>
          </a:p>
          <a:p>
            <a:r>
              <a:rPr lang="ru-RU" dirty="0"/>
              <a:t>В лингвистике используются три основных вида систематизации языков: </a:t>
            </a:r>
          </a:p>
          <a:p>
            <a:pPr marL="457200" indent="-457200">
              <a:buAutoNum type="arabicParenR"/>
            </a:pPr>
            <a:r>
              <a:rPr lang="ru-RU" dirty="0"/>
              <a:t>генеалогические объединения, в которых учитываются родственные взаимоотношения языков; </a:t>
            </a:r>
          </a:p>
          <a:p>
            <a:pPr marL="457200" indent="-457200">
              <a:buAutoNum type="arabicParenR"/>
            </a:pPr>
            <a:r>
              <a:rPr lang="ru-RU" dirty="0"/>
              <a:t>типологические классификации языков, понимаемые как объединения (группировки), логически независимые от родословных деревьев языков; </a:t>
            </a:r>
          </a:p>
          <a:p>
            <a:pPr marL="457200" indent="-457200">
              <a:buAutoNum type="arabicParenR"/>
            </a:pPr>
            <a:r>
              <a:rPr lang="ru-RU" dirty="0"/>
              <a:t>территориальные (ареальные) классификации языков.</a:t>
            </a:r>
          </a:p>
        </p:txBody>
      </p:sp>
    </p:spTree>
    <p:extLst>
      <p:ext uri="{BB962C8B-B14F-4D97-AF65-F5344CB8AC3E}">
        <p14:creationId xmlns:p14="http://schemas.microsoft.com/office/powerpoint/2010/main" val="1898946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B4C33E-317E-D204-F606-7CA5C70E7965}"/>
              </a:ext>
            </a:extLst>
          </p:cNvPr>
          <p:cNvSpPr>
            <a:spLocks noGrp="1"/>
          </p:cNvSpPr>
          <p:nvPr>
            <p:ph type="title"/>
          </p:nvPr>
        </p:nvSpPr>
        <p:spPr/>
        <p:txBody>
          <a:bodyPr/>
          <a:lstStyle/>
          <a:p>
            <a:r>
              <a:rPr lang="ru-RU" dirty="0"/>
              <a:t>Язык-эталон минимум и максимум</a:t>
            </a:r>
          </a:p>
        </p:txBody>
      </p:sp>
      <p:sp>
        <p:nvSpPr>
          <p:cNvPr id="3" name="Текст 2">
            <a:extLst>
              <a:ext uri="{FF2B5EF4-FFF2-40B4-BE49-F238E27FC236}">
                <a16:creationId xmlns:a16="http://schemas.microsoft.com/office/drawing/2014/main" id="{34A14D4E-6A8E-6B1E-10D4-132F3463CC69}"/>
              </a:ext>
            </a:extLst>
          </p:cNvPr>
          <p:cNvSpPr>
            <a:spLocks noGrp="1"/>
          </p:cNvSpPr>
          <p:nvPr>
            <p:ph type="body" sz="quarter" idx="10"/>
          </p:nvPr>
        </p:nvSpPr>
        <p:spPr/>
        <p:txBody>
          <a:bodyPr>
            <a:normAutofit fontScale="92500" lnSpcReduction="20000"/>
          </a:bodyPr>
          <a:lstStyle/>
          <a:p>
            <a:r>
              <a:rPr lang="ru-RU" b="1" dirty="0"/>
              <a:t>Общие (инвариантные) свойства языков, входящих в некоторое множество</a:t>
            </a:r>
            <a:r>
              <a:rPr lang="ru-RU" dirty="0"/>
              <a:t>. Переход от языка-эталона к языку-объекту в этом случае будет осуществляться как развертывание категорий языка-эталона. Язык-объект будет сложнее, чем язык-эталон. Б.А. Успенский определяет эталон-минимум как «теоретико-множественное произведение всех характеризуемых (в определенном аспекте) языков (моделей), то есть как инвариантную для всех этих языков модель».</a:t>
            </a:r>
          </a:p>
          <a:p>
            <a:endParaRPr lang="ru-RU" dirty="0"/>
          </a:p>
          <a:p>
            <a:r>
              <a:rPr lang="ru-RU" b="1" dirty="0"/>
              <a:t>все </a:t>
            </a:r>
            <a:r>
              <a:rPr lang="ru-RU" b="1" dirty="0" err="1"/>
              <a:t>типологизируемые</a:t>
            </a:r>
            <a:r>
              <a:rPr lang="ru-RU" b="1" dirty="0"/>
              <a:t> категории, все характеристики, которые встречаются хотя бы в одном из языков мира</a:t>
            </a:r>
            <a:r>
              <a:rPr lang="ru-RU" dirty="0"/>
              <a:t>. Тогда переход от языка-эталона к языку-объекту будет носить характер свертывания (нейтрализации) некоторых эталонных противопоставлений, а виды этой нейтрализации, станут параметрами, задающими классы языков. Язык-объект в таком случае будет проще, чем язык-эталон. По определению Б.А. Успенского, эталон-максимум представляет собой «теоретико-множественную сумму всех признаков описываемых языков (моделей)» [там же].</a:t>
            </a:r>
          </a:p>
          <a:p>
            <a:endParaRPr lang="ru-RU" dirty="0"/>
          </a:p>
          <a:p>
            <a:pPr marL="0" indent="0" algn="r">
              <a:buNone/>
            </a:pPr>
            <a:r>
              <a:rPr lang="ru-RU" dirty="0"/>
              <a:t>Б.А. Успенский</a:t>
            </a:r>
          </a:p>
        </p:txBody>
      </p:sp>
    </p:spTree>
    <p:extLst>
      <p:ext uri="{BB962C8B-B14F-4D97-AF65-F5344CB8AC3E}">
        <p14:creationId xmlns:p14="http://schemas.microsoft.com/office/powerpoint/2010/main" val="3452657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88F2BC-7215-2212-E843-4BCBBB794871}"/>
              </a:ext>
            </a:extLst>
          </p:cNvPr>
          <p:cNvSpPr>
            <a:spLocks noGrp="1"/>
          </p:cNvSpPr>
          <p:nvPr>
            <p:ph type="title"/>
          </p:nvPr>
        </p:nvSpPr>
        <p:spPr/>
        <p:txBody>
          <a:bodyPr/>
          <a:lstStyle/>
          <a:p>
            <a:r>
              <a:rPr lang="ru-RU" dirty="0"/>
              <a:t> Сравнение избранных языков</a:t>
            </a:r>
          </a:p>
        </p:txBody>
      </p:sp>
      <p:sp>
        <p:nvSpPr>
          <p:cNvPr id="3" name="Текст 2">
            <a:extLst>
              <a:ext uri="{FF2B5EF4-FFF2-40B4-BE49-F238E27FC236}">
                <a16:creationId xmlns:a16="http://schemas.microsoft.com/office/drawing/2014/main" id="{31702BA4-5D1C-F535-8C9B-5710C14695AD}"/>
              </a:ext>
            </a:extLst>
          </p:cNvPr>
          <p:cNvSpPr>
            <a:spLocks noGrp="1"/>
          </p:cNvSpPr>
          <p:nvPr>
            <p:ph type="body" sz="quarter" idx="10"/>
          </p:nvPr>
        </p:nvSpPr>
        <p:spPr/>
        <p:txBody>
          <a:bodyPr/>
          <a:lstStyle/>
          <a:p>
            <a:pPr marL="0" indent="0">
              <a:buNone/>
            </a:pPr>
            <a:r>
              <a:rPr lang="ru-RU" dirty="0"/>
              <a:t>После установления языка-эталона и критики описаний языков с помощью языка-эталона начинается сравнение избранных языков. </a:t>
            </a:r>
          </a:p>
          <a:p>
            <a:r>
              <a:rPr lang="ru-RU" dirty="0"/>
              <a:t>Проверяется соответствие описания языка языку-эталону. </a:t>
            </a:r>
          </a:p>
          <a:p>
            <a:pPr marL="0" indent="0">
              <a:buNone/>
            </a:pPr>
            <a:endParaRPr lang="ru-RU" dirty="0"/>
          </a:p>
          <a:p>
            <a:pPr marL="0" indent="0">
              <a:buNone/>
            </a:pPr>
            <a:r>
              <a:rPr lang="ru-RU" dirty="0"/>
              <a:t>Например. Так, Дж. Гринберг, рассматривая линейное расположение членов предложения, выраженных одним словом по описаниям более чем двухсот языков установил </a:t>
            </a:r>
            <a:r>
              <a:rPr lang="ru-RU" b="1" dirty="0"/>
              <a:t>зависимость падежной системы от линейного расположения подлежащего и сказуемого.</a:t>
            </a:r>
            <a:r>
              <a:rPr lang="ru-RU" dirty="0"/>
              <a:t> Он установил, что падежи обязательно появляются в тех языковых системах, где сказуемое, выраженное глаголом, занимает последнее место в предложении, а порядок расположения подлежащего и дополнения, выраженных существительными, при этом свободный и они чередуются в позиции непосредственно перед сказуемым.</a:t>
            </a:r>
          </a:p>
        </p:txBody>
      </p:sp>
    </p:spTree>
    <p:extLst>
      <p:ext uri="{BB962C8B-B14F-4D97-AF65-F5344CB8AC3E}">
        <p14:creationId xmlns:p14="http://schemas.microsoft.com/office/powerpoint/2010/main" val="4122892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0E5913-4CC7-F8EE-7289-AD0B3DBFFFBD}"/>
              </a:ext>
            </a:extLst>
          </p:cNvPr>
          <p:cNvSpPr>
            <a:spLocks noGrp="1"/>
          </p:cNvSpPr>
          <p:nvPr>
            <p:ph type="title"/>
          </p:nvPr>
        </p:nvSpPr>
        <p:spPr>
          <a:xfrm>
            <a:off x="479376" y="365125"/>
            <a:ext cx="10874424" cy="543595"/>
          </a:xfrm>
        </p:spPr>
        <p:txBody>
          <a:bodyPr>
            <a:normAutofit fontScale="90000"/>
          </a:bodyPr>
          <a:lstStyle/>
          <a:p>
            <a:r>
              <a:rPr lang="ru-RU" dirty="0"/>
              <a:t>Наблюдение с неполной индукцией типологического исследования</a:t>
            </a:r>
          </a:p>
        </p:txBody>
      </p:sp>
      <p:sp>
        <p:nvSpPr>
          <p:cNvPr id="3" name="Текст 2">
            <a:extLst>
              <a:ext uri="{FF2B5EF4-FFF2-40B4-BE49-F238E27FC236}">
                <a16:creationId xmlns:a16="http://schemas.microsoft.com/office/drawing/2014/main" id="{9E8D56D8-09D9-9B5E-4B80-F1841BED69D5}"/>
              </a:ext>
            </a:extLst>
          </p:cNvPr>
          <p:cNvSpPr>
            <a:spLocks noGrp="1"/>
          </p:cNvSpPr>
          <p:nvPr>
            <p:ph type="body" sz="quarter" idx="10"/>
          </p:nvPr>
        </p:nvSpPr>
        <p:spPr/>
        <p:txBody>
          <a:bodyPr>
            <a:normAutofit/>
          </a:bodyPr>
          <a:lstStyle/>
          <a:p>
            <a:r>
              <a:rPr lang="ru-RU" dirty="0"/>
              <a:t>Наблюдения и выводы делаются в типологии языков на основании неполной индукции, т.е. </a:t>
            </a:r>
            <a:r>
              <a:rPr lang="ru-RU" b="1" dirty="0"/>
              <a:t>изучается часть языковых систем, а выводы распространяются и на другие языковые системы</a:t>
            </a:r>
            <a:r>
              <a:rPr lang="ru-RU" dirty="0"/>
              <a:t>. Для того, чтобы результат индукции был достаточно достоверен, необходимо правильно выбрать базу индукции, т.е. взять для сравнения языковые системы, достаточно удаленные друг от друга или близкие друг другу по характеру типологических свойств. </a:t>
            </a:r>
          </a:p>
          <a:p>
            <a:r>
              <a:rPr lang="ru-RU" dirty="0"/>
              <a:t>Выбор базы индукции определяется целью исследования. В выборе базы индукции типологии языков помогает сравнительно-историческое языкознание. Обычно избирается </a:t>
            </a:r>
            <a:r>
              <a:rPr lang="ru-RU" b="1" dirty="0"/>
              <a:t>от 50 до 500 языков</a:t>
            </a:r>
            <a:r>
              <a:rPr lang="ru-RU" dirty="0"/>
              <a:t>. Это число языков достаточно представительно как база неполной индукции, так как количество засвидетельствованных описаний языков не превышает пяти тысяч.</a:t>
            </a:r>
          </a:p>
        </p:txBody>
      </p:sp>
    </p:spTree>
    <p:extLst>
      <p:ext uri="{BB962C8B-B14F-4D97-AF65-F5344CB8AC3E}">
        <p14:creationId xmlns:p14="http://schemas.microsoft.com/office/powerpoint/2010/main" val="2176990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0E5913-4CC7-F8EE-7289-AD0B3DBFFFBD}"/>
              </a:ext>
            </a:extLst>
          </p:cNvPr>
          <p:cNvSpPr>
            <a:spLocks noGrp="1"/>
          </p:cNvSpPr>
          <p:nvPr>
            <p:ph type="title"/>
          </p:nvPr>
        </p:nvSpPr>
        <p:spPr/>
        <p:txBody>
          <a:bodyPr>
            <a:normAutofit/>
          </a:bodyPr>
          <a:lstStyle/>
          <a:p>
            <a:r>
              <a:rPr lang="ru-RU" dirty="0" err="1"/>
              <a:t>контрастивное</a:t>
            </a:r>
            <a:r>
              <a:rPr lang="ru-RU" dirty="0"/>
              <a:t>, таксономическое и </a:t>
            </a:r>
            <a:r>
              <a:rPr lang="ru-RU" dirty="0" err="1"/>
              <a:t>универсологическое</a:t>
            </a:r>
            <a:endParaRPr lang="ru-RU" dirty="0"/>
          </a:p>
        </p:txBody>
      </p:sp>
      <p:sp>
        <p:nvSpPr>
          <p:cNvPr id="3" name="Текст 2">
            <a:extLst>
              <a:ext uri="{FF2B5EF4-FFF2-40B4-BE49-F238E27FC236}">
                <a16:creationId xmlns:a16="http://schemas.microsoft.com/office/drawing/2014/main" id="{9E8D56D8-09D9-9B5E-4B80-F1841BED69D5}"/>
              </a:ext>
            </a:extLst>
          </p:cNvPr>
          <p:cNvSpPr>
            <a:spLocks noGrp="1"/>
          </p:cNvSpPr>
          <p:nvPr>
            <p:ph type="body" sz="quarter" idx="10"/>
          </p:nvPr>
        </p:nvSpPr>
        <p:spPr/>
        <p:txBody>
          <a:bodyPr>
            <a:normAutofit/>
          </a:bodyPr>
          <a:lstStyle/>
          <a:p>
            <a:pPr algn="l" fontAlgn="t"/>
            <a:r>
              <a:rPr lang="ru-RU" b="1" i="0" dirty="0" err="1">
                <a:solidFill>
                  <a:srgbClr val="000000"/>
                </a:solidFill>
                <a:effectLst/>
              </a:rPr>
              <a:t>Контрастивное</a:t>
            </a:r>
            <a:r>
              <a:rPr lang="ru-RU" b="0" i="0" dirty="0">
                <a:solidFill>
                  <a:srgbClr val="000000"/>
                </a:solidFill>
                <a:effectLst/>
              </a:rPr>
              <a:t> сопоставление представляет собой установление сходств и различий двух языков на всех уровнях, как в целях характеристики одного из языков на фоне другого, так и для установления возможных типологически значимых расхождений между языками. </a:t>
            </a:r>
          </a:p>
          <a:p>
            <a:pPr algn="l" fontAlgn="t"/>
            <a:r>
              <a:rPr lang="ru-RU" b="1" i="0" dirty="0">
                <a:solidFill>
                  <a:srgbClr val="000000"/>
                </a:solidFill>
                <a:effectLst/>
              </a:rPr>
              <a:t>Таксономическое</a:t>
            </a:r>
            <a:r>
              <a:rPr lang="ru-RU" b="0" i="0" dirty="0">
                <a:solidFill>
                  <a:srgbClr val="000000"/>
                </a:solidFill>
                <a:effectLst/>
              </a:rPr>
              <a:t> исследование заключается в построении классификации, выделении признаков и соотнесении классов друг с другом.</a:t>
            </a:r>
          </a:p>
          <a:p>
            <a:pPr algn="l" fontAlgn="t"/>
            <a:r>
              <a:rPr lang="ru-RU" b="1" i="0" dirty="0" err="1">
                <a:solidFill>
                  <a:srgbClr val="000000"/>
                </a:solidFill>
                <a:effectLst/>
              </a:rPr>
              <a:t>Универсологическое</a:t>
            </a:r>
            <a:r>
              <a:rPr lang="ru-RU" b="0" i="0" dirty="0">
                <a:solidFill>
                  <a:srgbClr val="000000"/>
                </a:solidFill>
                <a:effectLst/>
              </a:rPr>
              <a:t> изучение языков предполагает выявление всеобщих признаков языков. Это направление исследований иногда выделяют в качестве самостоятельной научной дисциплины - </a:t>
            </a:r>
            <a:r>
              <a:rPr lang="ru-RU" b="1" i="0" dirty="0">
                <a:solidFill>
                  <a:srgbClr val="000000"/>
                </a:solidFill>
                <a:effectLst/>
              </a:rPr>
              <a:t>лингвистики универсалий</a:t>
            </a:r>
            <a:r>
              <a:rPr lang="ru-RU" b="0" i="0" dirty="0">
                <a:solidFill>
                  <a:srgbClr val="000000"/>
                </a:solidFill>
                <a:effectLst/>
              </a:rPr>
              <a:t>, однако по существу оно неотделимо от типологии.</a:t>
            </a:r>
          </a:p>
        </p:txBody>
      </p:sp>
    </p:spTree>
    <p:extLst>
      <p:ext uri="{BB962C8B-B14F-4D97-AF65-F5344CB8AC3E}">
        <p14:creationId xmlns:p14="http://schemas.microsoft.com/office/powerpoint/2010/main" val="1453877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00EB65-E815-F48B-68EC-0E48C7373510}"/>
              </a:ext>
            </a:extLst>
          </p:cNvPr>
          <p:cNvSpPr>
            <a:spLocks noGrp="1"/>
          </p:cNvSpPr>
          <p:nvPr>
            <p:ph type="title"/>
          </p:nvPr>
        </p:nvSpPr>
        <p:spPr/>
        <p:txBody>
          <a:bodyPr/>
          <a:lstStyle/>
          <a:p>
            <a:r>
              <a:rPr lang="ru-RU" dirty="0"/>
              <a:t>На чем основывается сопоставление языков</a:t>
            </a:r>
          </a:p>
        </p:txBody>
      </p:sp>
      <p:sp>
        <p:nvSpPr>
          <p:cNvPr id="3" name="Текст 2">
            <a:extLst>
              <a:ext uri="{FF2B5EF4-FFF2-40B4-BE49-F238E27FC236}">
                <a16:creationId xmlns:a16="http://schemas.microsoft.com/office/drawing/2014/main" id="{67FAFECA-E390-A0F4-A4E5-48E8A282B85E}"/>
              </a:ext>
            </a:extLst>
          </p:cNvPr>
          <p:cNvSpPr>
            <a:spLocks noGrp="1"/>
          </p:cNvSpPr>
          <p:nvPr>
            <p:ph type="body" sz="quarter" idx="10"/>
          </p:nvPr>
        </p:nvSpPr>
        <p:spPr/>
        <p:txBody>
          <a:bodyPr/>
          <a:lstStyle/>
          <a:p>
            <a:pPr algn="l" fontAlgn="t"/>
            <a:r>
              <a:rPr lang="ru-RU" b="0" i="0" dirty="0">
                <a:solidFill>
                  <a:srgbClr val="000000"/>
                </a:solidFill>
                <a:effectLst/>
                <a:cs typeface="Times New Roman" panose="02020603050405020304" pitchFamily="18" charset="0"/>
              </a:rPr>
              <a:t>Сопоставление систем языков </a:t>
            </a:r>
            <a:r>
              <a:rPr lang="ru-RU" b="1" i="0" dirty="0">
                <a:solidFill>
                  <a:srgbClr val="000000"/>
                </a:solidFill>
                <a:effectLst/>
                <a:cs typeface="Times New Roman" panose="02020603050405020304" pitchFamily="18" charset="0"/>
              </a:rPr>
              <a:t>основывается на различиях </a:t>
            </a:r>
            <a:r>
              <a:rPr lang="ru-RU" b="0" i="0" dirty="0">
                <a:solidFill>
                  <a:srgbClr val="000000"/>
                </a:solidFill>
                <a:effectLst/>
                <a:cs typeface="Times New Roman" panose="02020603050405020304" pitchFamily="18" charset="0"/>
              </a:rPr>
              <a:t>в их структурах, т. е. на различиях в характере отношений между единицами соответствующих уровней.</a:t>
            </a:r>
          </a:p>
          <a:p>
            <a:pPr algn="l" fontAlgn="t"/>
            <a:r>
              <a:rPr lang="ru-RU" b="0" i="0" dirty="0">
                <a:solidFill>
                  <a:srgbClr val="000000"/>
                </a:solidFill>
                <a:effectLst/>
                <a:cs typeface="Times New Roman" panose="02020603050405020304" pitchFamily="18" charset="0"/>
              </a:rPr>
              <a:t>При этом проводится также сопоставление количества и группировки по классам входящих в сопоставляемые системы элементов - сопоставляются 	группы фонем и типы оппозиций, </a:t>
            </a:r>
            <a:endParaRPr lang="ru-RU" dirty="0">
              <a:solidFill>
                <a:srgbClr val="000000"/>
              </a:solidFill>
              <a:cs typeface="Times New Roman" panose="02020603050405020304" pitchFamily="18" charset="0"/>
            </a:endParaRPr>
          </a:p>
          <a:p>
            <a:pPr marL="0" indent="0" algn="l" fontAlgn="t">
              <a:buNone/>
            </a:pPr>
            <a:r>
              <a:rPr lang="ru-RU" b="0" i="0" dirty="0">
                <a:solidFill>
                  <a:srgbClr val="000000"/>
                </a:solidFill>
                <a:effectLst/>
                <a:cs typeface="Times New Roman" panose="02020603050405020304" pitchFamily="18" charset="0"/>
              </a:rPr>
              <a:t>	системы морфологических категорий и форм, </a:t>
            </a:r>
          </a:p>
          <a:p>
            <a:pPr marL="0" indent="0" algn="l" fontAlgn="t">
              <a:buNone/>
            </a:pPr>
            <a:r>
              <a:rPr lang="ru-RU" dirty="0">
                <a:solidFill>
                  <a:srgbClr val="000000"/>
                </a:solidFill>
                <a:cs typeface="Times New Roman" panose="02020603050405020304" pitchFamily="18" charset="0"/>
              </a:rPr>
              <a:t>	</a:t>
            </a:r>
            <a:r>
              <a:rPr lang="ru-RU" b="0" i="0" dirty="0">
                <a:solidFill>
                  <a:srgbClr val="000000"/>
                </a:solidFill>
                <a:effectLst/>
                <a:cs typeface="Times New Roman" panose="02020603050405020304" pitchFamily="18" charset="0"/>
              </a:rPr>
              <a:t>синтаксические категории и конструкции, </a:t>
            </a:r>
          </a:p>
          <a:p>
            <a:pPr marL="0" indent="0" algn="l" fontAlgn="t">
              <a:buNone/>
            </a:pPr>
            <a:r>
              <a:rPr lang="ru-RU" dirty="0">
                <a:solidFill>
                  <a:srgbClr val="000000"/>
                </a:solidFill>
                <a:cs typeface="Times New Roman" panose="02020603050405020304" pitchFamily="18" charset="0"/>
              </a:rPr>
              <a:t>	</a:t>
            </a:r>
            <a:r>
              <a:rPr lang="ru-RU" b="0" i="0" dirty="0">
                <a:solidFill>
                  <a:srgbClr val="000000"/>
                </a:solidFill>
                <a:effectLst/>
                <a:cs typeface="Times New Roman" panose="02020603050405020304" pitchFamily="18" charset="0"/>
              </a:rPr>
              <a:t>семантические поля и семантические оппозиции.</a:t>
            </a:r>
          </a:p>
          <a:p>
            <a:endParaRPr lang="ru-RU" dirty="0">
              <a:cs typeface="Times New Roman" panose="02020603050405020304" pitchFamily="18" charset="0"/>
            </a:endParaRPr>
          </a:p>
        </p:txBody>
      </p:sp>
    </p:spTree>
    <p:extLst>
      <p:ext uri="{BB962C8B-B14F-4D97-AF65-F5344CB8AC3E}">
        <p14:creationId xmlns:p14="http://schemas.microsoft.com/office/powerpoint/2010/main" val="248754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B18EF2-040B-0563-8B92-D840E7566686}"/>
              </a:ext>
            </a:extLst>
          </p:cNvPr>
          <p:cNvSpPr>
            <a:spLocks noGrp="1"/>
          </p:cNvSpPr>
          <p:nvPr>
            <p:ph type="title"/>
          </p:nvPr>
        </p:nvSpPr>
        <p:spPr/>
        <p:txBody>
          <a:bodyPr/>
          <a:lstStyle/>
          <a:p>
            <a:r>
              <a:rPr lang="ru-RU" dirty="0"/>
              <a:t>Теоретические задачи типологической лингвистики</a:t>
            </a:r>
          </a:p>
        </p:txBody>
      </p:sp>
      <p:sp>
        <p:nvSpPr>
          <p:cNvPr id="3" name="Текст 2">
            <a:extLst>
              <a:ext uri="{FF2B5EF4-FFF2-40B4-BE49-F238E27FC236}">
                <a16:creationId xmlns:a16="http://schemas.microsoft.com/office/drawing/2014/main" id="{5D9C09B5-2DA1-FD02-8E0B-2EA6DA4C32BA}"/>
              </a:ext>
            </a:extLst>
          </p:cNvPr>
          <p:cNvSpPr>
            <a:spLocks noGrp="1"/>
          </p:cNvSpPr>
          <p:nvPr>
            <p:ph type="body" sz="quarter" idx="10"/>
          </p:nvPr>
        </p:nvSpPr>
        <p:spPr/>
        <p:txBody>
          <a:bodyPr>
            <a:normAutofit/>
          </a:bodyPr>
          <a:lstStyle/>
          <a:p>
            <a:r>
              <a:rPr lang="ru-RU" dirty="0"/>
              <a:t>исследование фонологического и грамматического строя языков, т. е. элементов, образующих систему конкретного языка и связывающих их структурных отношений;</a:t>
            </a:r>
          </a:p>
          <a:p>
            <a:r>
              <a:rPr lang="ru-RU" dirty="0"/>
              <a:t>сопоставление фонологических, грамматических и семантических систем языков;</a:t>
            </a:r>
          </a:p>
          <a:p>
            <a:r>
              <a:rPr lang="ru-RU" dirty="0"/>
              <a:t>характеристика типологических особенностей отдельного языка;</a:t>
            </a:r>
          </a:p>
          <a:p>
            <a:r>
              <a:rPr lang="ru-RU" dirty="0"/>
              <a:t>выявление универсальных, типологических и специфических свойств языков;</a:t>
            </a:r>
          </a:p>
          <a:p>
            <a:r>
              <a:rPr lang="ru-RU" dirty="0"/>
              <a:t>установление совместимости структурных характеристик;</a:t>
            </a:r>
          </a:p>
          <a:p>
            <a:r>
              <a:rPr lang="ru-RU" dirty="0"/>
              <a:t>построение типологической классификации;</a:t>
            </a:r>
          </a:p>
          <a:p>
            <a:r>
              <a:rPr lang="ru-RU" dirty="0"/>
              <a:t>выявления того, как вообще может быть устроен человеческий язык.</a:t>
            </a:r>
          </a:p>
        </p:txBody>
      </p:sp>
    </p:spTree>
    <p:extLst>
      <p:ext uri="{BB962C8B-B14F-4D97-AF65-F5344CB8AC3E}">
        <p14:creationId xmlns:p14="http://schemas.microsoft.com/office/powerpoint/2010/main" val="341229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052266-72F5-79CF-D91B-2D8D0BD26947}"/>
              </a:ext>
            </a:extLst>
          </p:cNvPr>
          <p:cNvSpPr>
            <a:spLocks noGrp="1"/>
          </p:cNvSpPr>
          <p:nvPr>
            <p:ph type="title"/>
          </p:nvPr>
        </p:nvSpPr>
        <p:spPr/>
        <p:txBody>
          <a:bodyPr/>
          <a:lstStyle/>
          <a:p>
            <a:r>
              <a:rPr lang="ru-RU" dirty="0"/>
              <a:t>Прикладные задачи</a:t>
            </a:r>
          </a:p>
        </p:txBody>
      </p:sp>
      <p:sp>
        <p:nvSpPr>
          <p:cNvPr id="3" name="Текст 2">
            <a:extLst>
              <a:ext uri="{FF2B5EF4-FFF2-40B4-BE49-F238E27FC236}">
                <a16:creationId xmlns:a16="http://schemas.microsoft.com/office/drawing/2014/main" id="{68F73B75-1CE2-866F-BA5D-F1BF0B936B12}"/>
              </a:ext>
            </a:extLst>
          </p:cNvPr>
          <p:cNvSpPr>
            <a:spLocks noGrp="1"/>
          </p:cNvSpPr>
          <p:nvPr>
            <p:ph type="body" sz="quarter" idx="10"/>
          </p:nvPr>
        </p:nvSpPr>
        <p:spPr/>
        <p:txBody>
          <a:bodyPr/>
          <a:lstStyle/>
          <a:p>
            <a:pPr algn="l" fontAlgn="t"/>
            <a:r>
              <a:rPr lang="ru-RU" b="0" i="0" dirty="0">
                <a:solidFill>
                  <a:srgbClr val="000000"/>
                </a:solidFill>
                <a:effectLst/>
              </a:rPr>
              <a:t>участие в решении проблем методики преподавания иностранных языков и родного языка в качестве иностранного;</a:t>
            </a:r>
          </a:p>
          <a:p>
            <a:pPr algn="l" fontAlgn="t"/>
            <a:r>
              <a:rPr lang="ru-RU" b="0" i="0" dirty="0">
                <a:solidFill>
                  <a:srgbClr val="000000"/>
                </a:solidFill>
                <a:effectLst/>
              </a:rPr>
              <a:t>разработка вопросов теории и практики перевода;</a:t>
            </a:r>
          </a:p>
          <a:p>
            <a:pPr algn="l" fontAlgn="t"/>
            <a:r>
              <a:rPr lang="ru-RU" b="0" i="0" dirty="0">
                <a:solidFill>
                  <a:srgbClr val="000000"/>
                </a:solidFill>
                <a:effectLst/>
              </a:rPr>
              <a:t>установление правил транскрипции и транслитерации;</a:t>
            </a:r>
          </a:p>
          <a:p>
            <a:pPr algn="l" fontAlgn="t"/>
            <a:r>
              <a:rPr lang="ru-RU" b="0" i="0" dirty="0">
                <a:solidFill>
                  <a:srgbClr val="000000"/>
                </a:solidFill>
                <a:effectLst/>
              </a:rPr>
              <a:t>создание новых систем письма для бесписьменных языков.</a:t>
            </a:r>
          </a:p>
          <a:p>
            <a:endParaRPr lang="ru-RU" dirty="0"/>
          </a:p>
        </p:txBody>
      </p:sp>
    </p:spTree>
    <p:extLst>
      <p:ext uri="{BB962C8B-B14F-4D97-AF65-F5344CB8AC3E}">
        <p14:creationId xmlns:p14="http://schemas.microsoft.com/office/powerpoint/2010/main" val="19273874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6659FA-E45F-AA64-9569-7B05DBF918FB}"/>
              </a:ext>
            </a:extLst>
          </p:cNvPr>
          <p:cNvSpPr>
            <a:spLocks noGrp="1"/>
          </p:cNvSpPr>
          <p:nvPr>
            <p:ph type="title"/>
          </p:nvPr>
        </p:nvSpPr>
        <p:spPr/>
        <p:txBody>
          <a:bodyPr/>
          <a:lstStyle/>
          <a:p>
            <a:r>
              <a:rPr lang="ru-RU" dirty="0"/>
              <a:t>Трудности типологической классификации языков</a:t>
            </a:r>
          </a:p>
        </p:txBody>
      </p:sp>
      <p:sp>
        <p:nvSpPr>
          <p:cNvPr id="3" name="Текст 2">
            <a:extLst>
              <a:ext uri="{FF2B5EF4-FFF2-40B4-BE49-F238E27FC236}">
                <a16:creationId xmlns:a16="http://schemas.microsoft.com/office/drawing/2014/main" id="{BC087AD8-9F0D-D67C-64CE-3D085FF4B905}"/>
              </a:ext>
            </a:extLst>
          </p:cNvPr>
          <p:cNvSpPr>
            <a:spLocks noGrp="1"/>
          </p:cNvSpPr>
          <p:nvPr>
            <p:ph type="body" sz="quarter" idx="10"/>
          </p:nvPr>
        </p:nvSpPr>
        <p:spPr/>
        <p:txBody>
          <a:bodyPr/>
          <a:lstStyle/>
          <a:p>
            <a:pPr marL="0" indent="0">
              <a:buNone/>
            </a:pPr>
            <a:r>
              <a:rPr lang="ru-RU" dirty="0"/>
              <a:t>объективны и в принципе непреодолимы: </a:t>
            </a:r>
          </a:p>
          <a:p>
            <a:r>
              <a:rPr lang="ru-RU" dirty="0"/>
              <a:t>языков много, </a:t>
            </a:r>
          </a:p>
          <a:p>
            <a:r>
              <a:rPr lang="ru-RU" dirty="0"/>
              <a:t>они очень различны, </a:t>
            </a:r>
          </a:p>
          <a:p>
            <a:r>
              <a:rPr lang="ru-RU" dirty="0"/>
              <a:t>обладают сложным внутренним строением, так что в любом языке имеется целый ряд типологически существенных признаков и они не сводимы к некоторым исходным типологическим чертам. </a:t>
            </a:r>
          </a:p>
        </p:txBody>
      </p:sp>
    </p:spTree>
    <p:extLst>
      <p:ext uri="{BB962C8B-B14F-4D97-AF65-F5344CB8AC3E}">
        <p14:creationId xmlns:p14="http://schemas.microsoft.com/office/powerpoint/2010/main" val="991627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A80335-5994-D08F-3A6F-58303441AA5A}"/>
              </a:ext>
            </a:extLst>
          </p:cNvPr>
          <p:cNvSpPr>
            <a:spLocks noGrp="1"/>
          </p:cNvSpPr>
          <p:nvPr>
            <p:ph type="title"/>
          </p:nvPr>
        </p:nvSpPr>
        <p:spPr/>
        <p:txBody>
          <a:bodyPr/>
          <a:lstStyle/>
          <a:p>
            <a:r>
              <a:rPr lang="ru-RU" dirty="0"/>
              <a:t>Материал типологического метода</a:t>
            </a:r>
          </a:p>
        </p:txBody>
      </p:sp>
      <p:sp>
        <p:nvSpPr>
          <p:cNvPr id="3" name="Текст 2">
            <a:extLst>
              <a:ext uri="{FF2B5EF4-FFF2-40B4-BE49-F238E27FC236}">
                <a16:creationId xmlns:a16="http://schemas.microsoft.com/office/drawing/2014/main" id="{D51BEB39-ADF7-D05F-1EE3-33187C26119B}"/>
              </a:ext>
            </a:extLst>
          </p:cNvPr>
          <p:cNvSpPr>
            <a:spLocks noGrp="1"/>
          </p:cNvSpPr>
          <p:nvPr>
            <p:ph type="body" sz="quarter" idx="10"/>
          </p:nvPr>
        </p:nvSpPr>
        <p:spPr/>
        <p:txBody>
          <a:bodyPr>
            <a:normAutofit lnSpcReduction="10000"/>
          </a:bodyPr>
          <a:lstStyle/>
          <a:p>
            <a:r>
              <a:rPr lang="ru-RU" dirty="0"/>
              <a:t>не тексты, а уже существующие описания систем языков. Тексты привлекаются лишь для обоснования характерных черт изучаемых языковых систем. </a:t>
            </a:r>
          </a:p>
          <a:p>
            <a:r>
              <a:rPr lang="ru-RU" dirty="0"/>
              <a:t>не два-три языка, а определенный массив языков с достаточно четко установленными границами.</a:t>
            </a:r>
          </a:p>
          <a:p>
            <a:r>
              <a:rPr lang="ru-RU" dirty="0"/>
              <a:t>сопоставление разных языков независимо от того, являются ли они родственными или нет, соседствуют ли они друг с другом географически или нет, относятся ли они к одной исторической эпохе или нет. </a:t>
            </a:r>
          </a:p>
          <a:p>
            <a:endParaRPr lang="ru-RU" dirty="0"/>
          </a:p>
          <a:p>
            <a:pPr marL="0" indent="0">
              <a:buNone/>
            </a:pPr>
            <a:r>
              <a:rPr lang="ru-RU" dirty="0"/>
              <a:t>Лингвистика исходит при типологическом изучении языков из </a:t>
            </a:r>
            <a:r>
              <a:rPr lang="ru-RU" b="1" dirty="0"/>
              <a:t>некоей идеальной, гипотетической модели человеческого языка вообще</a:t>
            </a:r>
            <a:r>
              <a:rPr lang="ru-RU" dirty="0"/>
              <a:t>, которая строится в теории языковых универсалий, и ищет пути, какими конкретные языки реализуют </a:t>
            </a:r>
            <a:r>
              <a:rPr lang="ru-RU" b="1" dirty="0"/>
              <a:t>общие закономерности </a:t>
            </a:r>
            <a:r>
              <a:rPr lang="ru-RU" dirty="0"/>
              <a:t>построения своих систем. Соответственно этому они и группируются в структурные типы, классы и т.п.</a:t>
            </a:r>
          </a:p>
          <a:p>
            <a:endParaRPr lang="ru-RU" sz="2800" dirty="0"/>
          </a:p>
        </p:txBody>
      </p:sp>
    </p:spTree>
    <p:extLst>
      <p:ext uri="{BB962C8B-B14F-4D97-AF65-F5344CB8AC3E}">
        <p14:creationId xmlns:p14="http://schemas.microsoft.com/office/powerpoint/2010/main" val="40638647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A80335-5994-D08F-3A6F-58303441AA5A}"/>
              </a:ext>
            </a:extLst>
          </p:cNvPr>
          <p:cNvSpPr>
            <a:spLocks noGrp="1"/>
          </p:cNvSpPr>
          <p:nvPr>
            <p:ph type="title"/>
          </p:nvPr>
        </p:nvSpPr>
        <p:spPr/>
        <p:txBody>
          <a:bodyPr/>
          <a:lstStyle/>
          <a:p>
            <a:r>
              <a:rPr lang="ru-RU" dirty="0"/>
              <a:t>История типологического метода с </a:t>
            </a:r>
            <a:r>
              <a:rPr lang="ru-RU" sz="3200" dirty="0">
                <a:cs typeface="Times New Roman" panose="02020603050405020304" pitchFamily="18" charset="0"/>
              </a:rPr>
              <a:t>XIX в.</a:t>
            </a:r>
            <a:endParaRPr lang="ru-RU" dirty="0"/>
          </a:p>
        </p:txBody>
      </p:sp>
      <p:sp>
        <p:nvSpPr>
          <p:cNvPr id="3" name="Текст 2">
            <a:extLst>
              <a:ext uri="{FF2B5EF4-FFF2-40B4-BE49-F238E27FC236}">
                <a16:creationId xmlns:a16="http://schemas.microsoft.com/office/drawing/2014/main" id="{D51BEB39-ADF7-D05F-1EE3-33187C26119B}"/>
              </a:ext>
            </a:extLst>
          </p:cNvPr>
          <p:cNvSpPr>
            <a:spLocks noGrp="1"/>
          </p:cNvSpPr>
          <p:nvPr>
            <p:ph type="body" sz="quarter" idx="10"/>
          </p:nvPr>
        </p:nvSpPr>
        <p:spPr/>
        <p:txBody>
          <a:bodyPr>
            <a:noAutofit/>
          </a:bodyPr>
          <a:lstStyle/>
          <a:p>
            <a:r>
              <a:rPr lang="ru-RU" dirty="0">
                <a:cs typeface="Times New Roman" panose="02020603050405020304" pitchFamily="18" charset="0"/>
              </a:rPr>
              <a:t>У истоков лингвистического компаративизма стояли братья Фридрих фон Шлегель и Август Вильгельм фон Шлегель. Они предложили первые опыты типологической (а именно морфологической) классификации языков.</a:t>
            </a:r>
          </a:p>
          <a:p>
            <a:endParaRPr lang="ru-RU" dirty="0">
              <a:cs typeface="Times New Roman" panose="02020603050405020304" pitchFamily="18" charset="0"/>
            </a:endParaRPr>
          </a:p>
          <a:p>
            <a:r>
              <a:rPr lang="ru-RU" dirty="0">
                <a:cs typeface="Times New Roman" panose="02020603050405020304" pitchFamily="18" charset="0"/>
              </a:rPr>
              <a:t>Этап классифицирующей типологии</a:t>
            </a:r>
          </a:p>
          <a:p>
            <a:r>
              <a:rPr lang="ru-RU" dirty="0">
                <a:cs typeface="Times New Roman" panose="02020603050405020304" pitchFamily="18" charset="0"/>
              </a:rPr>
              <a:t>В основе лежит морфологический критерий</a:t>
            </a:r>
          </a:p>
          <a:p>
            <a:r>
              <a:rPr lang="ru-RU" dirty="0">
                <a:cs typeface="Times New Roman" panose="02020603050405020304" pitchFamily="18" charset="0"/>
              </a:rPr>
              <a:t>Базовая типологическая единица – слово</a:t>
            </a:r>
          </a:p>
          <a:p>
            <a:r>
              <a:rPr lang="ru-RU" dirty="0">
                <a:cs typeface="Times New Roman" panose="02020603050405020304" pitchFamily="18" charset="0"/>
              </a:rPr>
              <a:t>Основание для классификации – способность слова присоединять аффиксальные морфемы.</a:t>
            </a:r>
          </a:p>
        </p:txBody>
      </p:sp>
    </p:spTree>
    <p:extLst>
      <p:ext uri="{BB962C8B-B14F-4D97-AF65-F5344CB8AC3E}">
        <p14:creationId xmlns:p14="http://schemas.microsoft.com/office/powerpoint/2010/main" val="2192146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95767A-A2F8-1B45-E13A-53553307AAD9}"/>
              </a:ext>
            </a:extLst>
          </p:cNvPr>
          <p:cNvSpPr>
            <a:spLocks noGrp="1"/>
          </p:cNvSpPr>
          <p:nvPr>
            <p:ph type="title"/>
          </p:nvPr>
        </p:nvSpPr>
        <p:spPr/>
        <p:txBody>
          <a:bodyPr>
            <a:normAutofit/>
          </a:bodyPr>
          <a:lstStyle/>
          <a:p>
            <a:r>
              <a:rPr lang="ru-RU" dirty="0"/>
              <a:t>Например</a:t>
            </a:r>
          </a:p>
        </p:txBody>
      </p:sp>
      <p:sp>
        <p:nvSpPr>
          <p:cNvPr id="3" name="Текст 2">
            <a:extLst>
              <a:ext uri="{FF2B5EF4-FFF2-40B4-BE49-F238E27FC236}">
                <a16:creationId xmlns:a16="http://schemas.microsoft.com/office/drawing/2014/main" id="{5D8F1CD1-1619-7B39-3BFE-3154A3FE016D}"/>
              </a:ext>
            </a:extLst>
          </p:cNvPr>
          <p:cNvSpPr>
            <a:spLocks noGrp="1"/>
          </p:cNvSpPr>
          <p:nvPr>
            <p:ph type="body" sz="quarter" idx="10"/>
          </p:nvPr>
        </p:nvSpPr>
        <p:spPr/>
        <p:txBody>
          <a:bodyPr>
            <a:normAutofit/>
          </a:bodyPr>
          <a:lstStyle/>
          <a:p>
            <a:r>
              <a:rPr lang="ru-RU" dirty="0"/>
              <a:t>бел., русск. и </a:t>
            </a:r>
            <a:r>
              <a:rPr lang="ru-RU" dirty="0" err="1"/>
              <a:t>украинск</a:t>
            </a:r>
            <a:r>
              <a:rPr lang="ru-RU" dirty="0"/>
              <a:t>. школа, </a:t>
            </a:r>
            <a:r>
              <a:rPr lang="ru-RU" dirty="0" err="1"/>
              <a:t>словенск</a:t>
            </a:r>
            <a:r>
              <a:rPr lang="ru-RU" dirty="0"/>
              <a:t>. </a:t>
            </a:r>
            <a:r>
              <a:rPr lang="ru-RU" dirty="0" err="1"/>
              <a:t>Sola</a:t>
            </a:r>
            <a:r>
              <a:rPr lang="ru-RU" dirty="0"/>
              <a:t>, польск. </a:t>
            </a:r>
            <a:r>
              <a:rPr lang="ru-RU" dirty="0" err="1"/>
              <a:t>szkota</a:t>
            </a:r>
            <a:r>
              <a:rPr lang="ru-RU" dirty="0"/>
              <a:t>, </a:t>
            </a:r>
          </a:p>
          <a:p>
            <a:r>
              <a:rPr lang="ru-RU" dirty="0"/>
              <a:t>нем. </a:t>
            </a:r>
            <a:r>
              <a:rPr lang="ru-RU" dirty="0" err="1"/>
              <a:t>Schule</a:t>
            </a:r>
            <a:r>
              <a:rPr lang="ru-RU" dirty="0"/>
              <a:t>, </a:t>
            </a:r>
            <a:r>
              <a:rPr lang="ru-RU" dirty="0" err="1"/>
              <a:t>англ</a:t>
            </a:r>
            <a:r>
              <a:rPr lang="ru-RU" dirty="0"/>
              <a:t>, </a:t>
            </a:r>
            <a:r>
              <a:rPr lang="ru-RU" dirty="0" err="1"/>
              <a:t>school</a:t>
            </a:r>
            <a:r>
              <a:rPr lang="ru-RU" dirty="0"/>
              <a:t>, </a:t>
            </a:r>
            <a:r>
              <a:rPr lang="ru-RU" dirty="0" err="1"/>
              <a:t>шведск</a:t>
            </a:r>
            <a:r>
              <a:rPr lang="ru-RU" dirty="0"/>
              <a:t>. </a:t>
            </a:r>
            <a:r>
              <a:rPr lang="ru-RU" dirty="0" err="1"/>
              <a:t>skola</a:t>
            </a:r>
            <a:r>
              <a:rPr lang="ru-RU" dirty="0"/>
              <a:t>, </a:t>
            </a:r>
          </a:p>
          <a:p>
            <a:r>
              <a:rPr lang="ru-RU" dirty="0"/>
              <a:t>лат. </a:t>
            </a:r>
            <a:r>
              <a:rPr lang="ru-RU" dirty="0" err="1"/>
              <a:t>schola</a:t>
            </a:r>
            <a:r>
              <a:rPr lang="ru-RU" dirty="0"/>
              <a:t>, франц. </a:t>
            </a:r>
            <a:r>
              <a:rPr lang="ru-RU" dirty="0" err="1"/>
              <a:t>ecole</a:t>
            </a:r>
            <a:r>
              <a:rPr lang="ru-RU" dirty="0"/>
              <a:t>, </a:t>
            </a:r>
          </a:p>
          <a:p>
            <a:r>
              <a:rPr lang="ru-RU" dirty="0" err="1"/>
              <a:t>венгерск</a:t>
            </a:r>
            <a:r>
              <a:rPr lang="ru-RU" dirty="0"/>
              <a:t>. </a:t>
            </a:r>
            <a:r>
              <a:rPr lang="ru-RU" dirty="0" err="1"/>
              <a:t>iskola</a:t>
            </a:r>
            <a:r>
              <a:rPr lang="ru-RU" dirty="0"/>
              <a:t>, финск. </a:t>
            </a:r>
            <a:r>
              <a:rPr lang="ru-RU" dirty="0" err="1"/>
              <a:t>koulu</a:t>
            </a:r>
            <a:r>
              <a:rPr lang="ru-RU" dirty="0"/>
              <a:t>, </a:t>
            </a:r>
          </a:p>
          <a:p>
            <a:r>
              <a:rPr lang="ru-RU" dirty="0" err="1"/>
              <a:t>турецк</a:t>
            </a:r>
            <a:r>
              <a:rPr lang="ru-RU" dirty="0"/>
              <a:t>. </a:t>
            </a:r>
            <a:r>
              <a:rPr lang="ru-RU" dirty="0" err="1"/>
              <a:t>okul</a:t>
            </a:r>
            <a:r>
              <a:rPr lang="ru-RU" dirty="0"/>
              <a:t> </a:t>
            </a:r>
          </a:p>
          <a:p>
            <a:pPr marL="0" indent="0">
              <a:buNone/>
            </a:pPr>
            <a:r>
              <a:rPr lang="ru-RU" dirty="0"/>
              <a:t>это общее заимствование, через разное языковое посредство восходящее к греч. </a:t>
            </a:r>
            <a:r>
              <a:rPr lang="ru-RU" dirty="0" err="1"/>
              <a:t>schole</a:t>
            </a:r>
            <a:r>
              <a:rPr lang="ru-RU" dirty="0"/>
              <a:t> (первоначально означавшее 'иметь свободное время, быть праздным; мешкать, медлить'; затем 'заниматься чем-либо во время досуга', 'проводить время в ученых беседах'). </a:t>
            </a:r>
          </a:p>
        </p:txBody>
      </p:sp>
    </p:spTree>
    <p:extLst>
      <p:ext uri="{BB962C8B-B14F-4D97-AF65-F5344CB8AC3E}">
        <p14:creationId xmlns:p14="http://schemas.microsoft.com/office/powerpoint/2010/main" val="19791665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A80335-5994-D08F-3A6F-58303441AA5A}"/>
              </a:ext>
            </a:extLst>
          </p:cNvPr>
          <p:cNvSpPr>
            <a:spLocks noGrp="1"/>
          </p:cNvSpPr>
          <p:nvPr>
            <p:ph type="title"/>
          </p:nvPr>
        </p:nvSpPr>
        <p:spPr/>
        <p:txBody>
          <a:bodyPr/>
          <a:lstStyle/>
          <a:p>
            <a:r>
              <a:rPr lang="ru-RU" dirty="0"/>
              <a:t>История типологического метода с </a:t>
            </a:r>
            <a:r>
              <a:rPr lang="ru-RU" sz="3200" dirty="0">
                <a:cs typeface="Times New Roman" panose="02020603050405020304" pitchFamily="18" charset="0"/>
              </a:rPr>
              <a:t>XIX в.</a:t>
            </a:r>
            <a:endParaRPr lang="ru-RU" dirty="0"/>
          </a:p>
        </p:txBody>
      </p:sp>
      <p:sp>
        <p:nvSpPr>
          <p:cNvPr id="3" name="Текст 2">
            <a:extLst>
              <a:ext uri="{FF2B5EF4-FFF2-40B4-BE49-F238E27FC236}">
                <a16:creationId xmlns:a16="http://schemas.microsoft.com/office/drawing/2014/main" id="{D51BEB39-ADF7-D05F-1EE3-33187C26119B}"/>
              </a:ext>
            </a:extLst>
          </p:cNvPr>
          <p:cNvSpPr>
            <a:spLocks noGrp="1"/>
          </p:cNvSpPr>
          <p:nvPr>
            <p:ph type="body" sz="quarter" idx="10"/>
          </p:nvPr>
        </p:nvSpPr>
        <p:spPr>
          <a:xfrm>
            <a:off x="479376" y="1340768"/>
            <a:ext cx="11449272" cy="5040560"/>
          </a:xfrm>
        </p:spPr>
        <p:txBody>
          <a:bodyPr>
            <a:noAutofit/>
          </a:bodyPr>
          <a:lstStyle/>
          <a:p>
            <a:r>
              <a:rPr lang="ru-RU" sz="2000" dirty="0">
                <a:cs typeface="Times New Roman" panose="02020603050405020304" pitchFamily="18" charset="0"/>
              </a:rPr>
              <a:t>Фр. Шлегель сопоставил санскрит с греческим, латинским, а также с языками тюркскими и ввел понятие:</a:t>
            </a:r>
          </a:p>
          <a:p>
            <a:pPr marL="0" indent="0">
              <a:buNone/>
            </a:pPr>
            <a:r>
              <a:rPr lang="ru-RU" sz="2000" b="1" dirty="0">
                <a:cs typeface="Times New Roman" panose="02020603050405020304" pitchFamily="18" charset="0"/>
              </a:rPr>
              <a:t>Флективных языков</a:t>
            </a:r>
            <a:r>
              <a:rPr lang="ru-RU" sz="2000" dirty="0">
                <a:cs typeface="Times New Roman" panose="02020603050405020304" pitchFamily="18" charset="0"/>
              </a:rPr>
              <a:t>, применив его по отношению к санскриту, греческому и латинскому, где при словоизменении наблюдается </a:t>
            </a:r>
            <a:r>
              <a:rPr lang="ru-RU" sz="2000" b="1" dirty="0">
                <a:cs typeface="Times New Roman" panose="02020603050405020304" pitchFamily="18" charset="0"/>
              </a:rPr>
              <a:t>внутренняя флексия</a:t>
            </a:r>
            <a:r>
              <a:rPr lang="ru-RU" sz="2000" dirty="0">
                <a:cs typeface="Times New Roman" panose="02020603050405020304" pitchFamily="18" charset="0"/>
              </a:rPr>
              <a:t>, т.е. </a:t>
            </a:r>
            <a:r>
              <a:rPr lang="ru-RU" sz="2000" dirty="0" err="1">
                <a:cs typeface="Times New Roman" panose="02020603050405020304" pitchFamily="18" charset="0"/>
              </a:rPr>
              <a:t>грамматикализованные</a:t>
            </a:r>
            <a:r>
              <a:rPr lang="ru-RU" sz="2000" dirty="0">
                <a:cs typeface="Times New Roman" panose="02020603050405020304" pitchFamily="18" charset="0"/>
              </a:rPr>
              <a:t> чередования звуков в корне. Языки  флективного типа были объявлены эстетически совершенными. </a:t>
            </a:r>
          </a:p>
          <a:p>
            <a:pPr marL="0" indent="0">
              <a:buNone/>
            </a:pPr>
            <a:r>
              <a:rPr lang="ru-RU" sz="2000" b="1" dirty="0">
                <a:cs typeface="Times New Roman" panose="02020603050405020304" pitchFamily="18" charset="0"/>
              </a:rPr>
              <a:t>Аффиксальных языков </a:t>
            </a:r>
            <a:r>
              <a:rPr lang="ru-RU" sz="2000" dirty="0">
                <a:cs typeface="Times New Roman" panose="02020603050405020304" pitchFamily="18" charset="0"/>
              </a:rPr>
              <a:t>– присоединявших аффиксы.</a:t>
            </a:r>
          </a:p>
          <a:p>
            <a:pPr marL="0" indent="0">
              <a:buNone/>
            </a:pPr>
            <a:r>
              <a:rPr lang="ru-RU" sz="2000" dirty="0">
                <a:cs typeface="Times New Roman" panose="02020603050405020304" pitchFamily="18" charset="0"/>
              </a:rPr>
              <a:t>. По его мнению, в </a:t>
            </a:r>
            <a:r>
              <a:rPr lang="ru-RU" sz="2000" dirty="0" err="1">
                <a:cs typeface="Times New Roman" panose="02020603050405020304" pitchFamily="18" charset="0"/>
              </a:rPr>
              <a:t>развитиии</a:t>
            </a:r>
            <a:r>
              <a:rPr lang="ru-RU" sz="2000" dirty="0">
                <a:cs typeface="Times New Roman" panose="02020603050405020304" pitchFamily="18" charset="0"/>
              </a:rPr>
              <a:t> языков наблюдается "стачивание" древних совершенных форм. Была отмечена тенденция перехода от синтетизма к </a:t>
            </a:r>
            <a:r>
              <a:rPr lang="ru-RU" sz="2000" dirty="0" err="1">
                <a:cs typeface="Times New Roman" panose="02020603050405020304" pitchFamily="18" charset="0"/>
              </a:rPr>
              <a:t>аналитизму</a:t>
            </a:r>
            <a:r>
              <a:rPr lang="ru-RU" sz="2000" dirty="0">
                <a:cs typeface="Times New Roman" panose="02020603050405020304" pitchFamily="18" charset="0"/>
              </a:rPr>
              <a:t>.</a:t>
            </a:r>
          </a:p>
          <a:p>
            <a:r>
              <a:rPr lang="ru-RU" sz="2000" dirty="0">
                <a:cs typeface="Times New Roman" panose="02020603050405020304" pitchFamily="18" charset="0"/>
              </a:rPr>
              <a:t>А.В. фон Шлегель ввёл понятие языков, лишённых грамматической структуры: </a:t>
            </a:r>
          </a:p>
          <a:p>
            <a:pPr marL="457200" indent="-457200">
              <a:buAutoNum type="arabicParenR"/>
            </a:pPr>
            <a:r>
              <a:rPr lang="ru-RU" sz="2000" b="1" dirty="0">
                <a:cs typeface="Times New Roman" panose="02020603050405020304" pitchFamily="18" charset="0"/>
              </a:rPr>
              <a:t>Флективные</a:t>
            </a:r>
            <a:r>
              <a:rPr lang="ru-RU" sz="2000" dirty="0">
                <a:cs typeface="Times New Roman" panose="02020603050405020304" pitchFamily="18" charset="0"/>
              </a:rPr>
              <a:t> (две возможности грамматического строя: синтетическая и аналитическая), </a:t>
            </a:r>
          </a:p>
          <a:p>
            <a:pPr marL="457200" indent="-457200">
              <a:buAutoNum type="arabicParenR"/>
            </a:pPr>
            <a:r>
              <a:rPr lang="ru-RU" sz="2000" b="1" dirty="0" err="1">
                <a:cs typeface="Times New Roman" panose="02020603050405020304" pitchFamily="18" charset="0"/>
              </a:rPr>
              <a:t>аффиксирующие</a:t>
            </a:r>
            <a:r>
              <a:rPr lang="ru-RU" sz="2000" dirty="0">
                <a:cs typeface="Times New Roman" panose="02020603050405020304" pitchFamily="18" charset="0"/>
              </a:rPr>
              <a:t>, </a:t>
            </a:r>
          </a:p>
          <a:p>
            <a:pPr marL="457200" indent="-457200">
              <a:buAutoNum type="arabicParenR"/>
            </a:pPr>
            <a:r>
              <a:rPr lang="ru-RU" sz="2000" b="1" dirty="0">
                <a:cs typeface="Times New Roman" panose="02020603050405020304" pitchFamily="18" charset="0"/>
              </a:rPr>
              <a:t>аморфные</a:t>
            </a:r>
            <a:r>
              <a:rPr lang="ru-RU" sz="2000" dirty="0">
                <a:cs typeface="Times New Roman" panose="02020603050405020304" pitchFamily="18" charset="0"/>
              </a:rPr>
              <a:t> (что свойственно китайскому языку); </a:t>
            </a:r>
          </a:p>
        </p:txBody>
      </p:sp>
    </p:spTree>
    <p:extLst>
      <p:ext uri="{BB962C8B-B14F-4D97-AF65-F5344CB8AC3E}">
        <p14:creationId xmlns:p14="http://schemas.microsoft.com/office/powerpoint/2010/main" val="553971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97C0D6-EB87-BC1E-81E7-D7B4E8626E2B}"/>
              </a:ext>
            </a:extLst>
          </p:cNvPr>
          <p:cNvSpPr>
            <a:spLocks noGrp="1"/>
          </p:cNvSpPr>
          <p:nvPr>
            <p:ph type="title"/>
          </p:nvPr>
        </p:nvSpPr>
        <p:spPr/>
        <p:txBody>
          <a:bodyPr/>
          <a:lstStyle/>
          <a:p>
            <a:r>
              <a:rPr lang="ru-RU" dirty="0"/>
              <a:t>Флективные аффиксы</a:t>
            </a:r>
          </a:p>
        </p:txBody>
      </p:sp>
      <p:sp>
        <p:nvSpPr>
          <p:cNvPr id="3" name="Текст 2">
            <a:extLst>
              <a:ext uri="{FF2B5EF4-FFF2-40B4-BE49-F238E27FC236}">
                <a16:creationId xmlns:a16="http://schemas.microsoft.com/office/drawing/2014/main" id="{059AD00B-2914-38B7-710D-041EAC665706}"/>
              </a:ext>
            </a:extLst>
          </p:cNvPr>
          <p:cNvSpPr>
            <a:spLocks noGrp="1"/>
          </p:cNvSpPr>
          <p:nvPr>
            <p:ph type="body" sz="quarter" idx="10"/>
          </p:nvPr>
        </p:nvSpPr>
        <p:spPr/>
        <p:txBody>
          <a:bodyPr>
            <a:normAutofit fontScale="85000" lnSpcReduction="10000"/>
          </a:bodyPr>
          <a:lstStyle/>
          <a:p>
            <a:pPr marL="457200" indent="-457200">
              <a:buFont typeface="+mj-lt"/>
              <a:buAutoNum type="arabicPeriod"/>
            </a:pPr>
            <a:r>
              <a:rPr lang="ru-RU" dirty="0"/>
              <a:t>Нередко выражают одновременно несколько граммем; ср. в русск. пиш</a:t>
            </a:r>
            <a:r>
              <a:rPr lang="ru-RU" dirty="0">
                <a:solidFill>
                  <a:srgbClr val="FF0000"/>
                </a:solidFill>
              </a:rPr>
              <a:t>у</a:t>
            </a:r>
            <a:r>
              <a:rPr lang="ru-RU" dirty="0"/>
              <a:t> </a:t>
            </a:r>
          </a:p>
          <a:p>
            <a:pPr marL="457200" indent="-457200">
              <a:buFont typeface="+mj-lt"/>
              <a:buAutoNum type="arabicPeriod"/>
            </a:pPr>
            <a:r>
              <a:rPr lang="ru-RU" dirty="0"/>
              <a:t>Часто </a:t>
            </a:r>
            <a:r>
              <a:rPr lang="ru-RU" dirty="0" err="1"/>
              <a:t>омосемичны</a:t>
            </a:r>
            <a:r>
              <a:rPr lang="ru-RU" dirty="0"/>
              <a:t> между собой; ср., например, трав</a:t>
            </a:r>
            <a:r>
              <a:rPr lang="ru-RU" dirty="0">
                <a:solidFill>
                  <a:srgbClr val="FF0000"/>
                </a:solidFill>
              </a:rPr>
              <a:t>а</a:t>
            </a:r>
            <a:r>
              <a:rPr lang="ru-RU" dirty="0"/>
              <a:t> и брёвн</a:t>
            </a:r>
            <a:r>
              <a:rPr lang="ru-RU" dirty="0">
                <a:solidFill>
                  <a:srgbClr val="FF0000"/>
                </a:solidFill>
              </a:rPr>
              <a:t>а</a:t>
            </a:r>
            <a:endParaRPr lang="ru-RU" dirty="0"/>
          </a:p>
          <a:p>
            <a:pPr marL="457200" indent="-457200">
              <a:buFont typeface="+mj-lt"/>
              <a:buAutoNum type="arabicPeriod"/>
            </a:pPr>
            <a:r>
              <a:rPr lang="ru-RU" dirty="0"/>
              <a:t>могут конкурировать друг с другом в выражении одного и того же грамматического значения; например, морфемы -ы и -а в словоформах студент</a:t>
            </a:r>
            <a:r>
              <a:rPr lang="ru-RU" dirty="0">
                <a:solidFill>
                  <a:srgbClr val="FF0000"/>
                </a:solidFill>
              </a:rPr>
              <a:t>ы</a:t>
            </a:r>
            <a:r>
              <a:rPr lang="ru-RU" dirty="0"/>
              <a:t> и дом</a:t>
            </a:r>
            <a:r>
              <a:rPr lang="ru-RU" dirty="0">
                <a:solidFill>
                  <a:srgbClr val="FF0000"/>
                </a:solidFill>
              </a:rPr>
              <a:t>а</a:t>
            </a:r>
            <a:endParaRPr lang="ru-RU" dirty="0"/>
          </a:p>
          <a:p>
            <a:pPr marL="457200" indent="-457200">
              <a:buFont typeface="+mj-lt"/>
              <a:buAutoNum type="arabicPeriod"/>
            </a:pPr>
            <a:r>
              <a:rPr lang="ru-RU" dirty="0"/>
              <a:t>могут иметь нулевые экспоненты; ср. словоформы слова страна во мн. ч.: страны - стран-# - странам...</a:t>
            </a:r>
          </a:p>
          <a:p>
            <a:pPr marL="457200" indent="-457200">
              <a:buFont typeface="+mj-lt"/>
              <a:buAutoNum type="arabicPeriod"/>
            </a:pPr>
            <a:r>
              <a:rPr lang="ru-RU" dirty="0"/>
              <a:t>могут в результате процессов переразложения и опрощения как бы "сращиваться" с корневыми морфемами и друг с другом; так, словоформа дат п. мн. ч. сущ. нога сегодня разлагается на ног-</a:t>
            </a:r>
            <a:r>
              <a:rPr lang="ru-RU" dirty="0" err="1"/>
              <a:t>ами</a:t>
            </a:r>
            <a:r>
              <a:rPr lang="ru-RU" dirty="0"/>
              <a:t>, где -а входит в состав окончания, тогда как изначально это -а было тематическим суффиксом, а окончание сводилось к -</a:t>
            </a:r>
            <a:r>
              <a:rPr lang="ru-RU" dirty="0" err="1"/>
              <a:t>mi</a:t>
            </a:r>
            <a:r>
              <a:rPr lang="ru-RU" dirty="0"/>
              <a:t>; инфинитив русск. глагола печь восходит к праформе * </a:t>
            </a:r>
            <a:r>
              <a:rPr lang="ru-RU" dirty="0" err="1"/>
              <a:t>pek-ti</a:t>
            </a:r>
            <a:r>
              <a:rPr lang="ru-RU" dirty="0"/>
              <a:t>.</a:t>
            </a:r>
          </a:p>
          <a:p>
            <a:pPr marL="457200" indent="-457200">
              <a:buFont typeface="+mj-lt"/>
              <a:buAutoNum type="arabicPeriod"/>
            </a:pPr>
            <a:r>
              <a:rPr lang="ru-RU" dirty="0"/>
              <a:t>могут передаваться не только сегментными морфемами, но и грамматическими чередованиями фонем внутри корня ("внутренняя флексия"); ср. англ. </a:t>
            </a:r>
            <a:r>
              <a:rPr lang="ru-RU" dirty="0" err="1"/>
              <a:t>man</a:t>
            </a:r>
            <a:r>
              <a:rPr lang="ru-RU" dirty="0"/>
              <a:t> 'человек' и </a:t>
            </a:r>
            <a:r>
              <a:rPr lang="ru-RU" dirty="0" err="1"/>
              <a:t>men</a:t>
            </a:r>
            <a:r>
              <a:rPr lang="ru-RU" dirty="0"/>
              <a:t> 'люди', </a:t>
            </a:r>
            <a:r>
              <a:rPr lang="ru-RU" dirty="0" err="1"/>
              <a:t>goose</a:t>
            </a:r>
            <a:r>
              <a:rPr lang="ru-RU" dirty="0"/>
              <a:t> 'гусь' и </a:t>
            </a:r>
            <a:r>
              <a:rPr lang="ru-RU" dirty="0" err="1"/>
              <a:t>geese</a:t>
            </a:r>
            <a:r>
              <a:rPr lang="ru-RU" dirty="0"/>
              <a:t> 'гуси', </a:t>
            </a:r>
            <a:r>
              <a:rPr lang="ru-RU" dirty="0" err="1"/>
              <a:t>find</a:t>
            </a:r>
            <a:r>
              <a:rPr lang="ru-RU" dirty="0"/>
              <a:t> 'находят' и </a:t>
            </a:r>
            <a:r>
              <a:rPr lang="ru-RU" dirty="0" err="1"/>
              <a:t>found</a:t>
            </a:r>
            <a:r>
              <a:rPr lang="ru-RU" dirty="0"/>
              <a:t> 'нашли'. </a:t>
            </a:r>
          </a:p>
          <a:p>
            <a:pPr marL="457200" indent="-457200">
              <a:buFont typeface="+mj-lt"/>
              <a:buAutoNum type="arabicPeriod"/>
            </a:pPr>
            <a:r>
              <a:rPr lang="ru-RU" dirty="0"/>
              <a:t>Основы слов флективных языков часто не обладают способностью к самостоятельному употреблению; ср. формообразующие основы глаголов </a:t>
            </a:r>
            <a:r>
              <a:rPr lang="ru-RU" dirty="0" err="1"/>
              <a:t>бежа-ть</a:t>
            </a:r>
            <a:r>
              <a:rPr lang="ru-RU" dirty="0"/>
              <a:t>,  пи-</a:t>
            </a:r>
            <a:r>
              <a:rPr lang="ru-RU" dirty="0" err="1"/>
              <a:t>ть</a:t>
            </a:r>
            <a:r>
              <a:rPr lang="ru-RU" dirty="0"/>
              <a:t>.</a:t>
            </a:r>
          </a:p>
        </p:txBody>
      </p:sp>
    </p:spTree>
    <p:extLst>
      <p:ext uri="{BB962C8B-B14F-4D97-AF65-F5344CB8AC3E}">
        <p14:creationId xmlns:p14="http://schemas.microsoft.com/office/powerpoint/2010/main" val="35682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B5D159-7D8C-20B7-BE12-C186C2608B31}"/>
              </a:ext>
            </a:extLst>
          </p:cNvPr>
          <p:cNvSpPr>
            <a:spLocks noGrp="1"/>
          </p:cNvSpPr>
          <p:nvPr>
            <p:ph type="title"/>
          </p:nvPr>
        </p:nvSpPr>
        <p:spPr/>
        <p:txBody>
          <a:bodyPr/>
          <a:lstStyle/>
          <a:p>
            <a:r>
              <a:rPr lang="ru-RU" dirty="0"/>
              <a:t>Парадигма флективного слова</a:t>
            </a:r>
          </a:p>
        </p:txBody>
      </p:sp>
      <p:sp>
        <p:nvSpPr>
          <p:cNvPr id="3" name="Текст 2">
            <a:extLst>
              <a:ext uri="{FF2B5EF4-FFF2-40B4-BE49-F238E27FC236}">
                <a16:creationId xmlns:a16="http://schemas.microsoft.com/office/drawing/2014/main" id="{916C7657-FDF2-3F5F-9A1A-B47744C0F9F5}"/>
              </a:ext>
            </a:extLst>
          </p:cNvPr>
          <p:cNvSpPr>
            <a:spLocks noGrp="1"/>
          </p:cNvSpPr>
          <p:nvPr>
            <p:ph type="body" sz="quarter" idx="10"/>
          </p:nvPr>
        </p:nvSpPr>
        <p:spPr/>
        <p:txBody>
          <a:bodyPr>
            <a:normAutofit/>
          </a:bodyPr>
          <a:lstStyle/>
          <a:p>
            <a:pPr marL="0" indent="0">
              <a:buNone/>
            </a:pPr>
            <a:r>
              <a:rPr lang="ru-RU" dirty="0"/>
              <a:t>Парадигма флективного слова может включать формы, образованные </a:t>
            </a:r>
          </a:p>
          <a:p>
            <a:r>
              <a:rPr lang="ru-RU" dirty="0"/>
              <a:t>одним грамматическим способом (падежно-числовые флексии существительного стена);</a:t>
            </a:r>
          </a:p>
          <a:p>
            <a:r>
              <a:rPr lang="ru-RU" dirty="0"/>
              <a:t>разными способами: </a:t>
            </a:r>
          </a:p>
          <a:p>
            <a:pPr marL="0" indent="0">
              <a:buNone/>
            </a:pPr>
            <a:r>
              <a:rPr lang="ru-RU" dirty="0"/>
              <a:t>	иду – идёт (внешняя флексия), </a:t>
            </a:r>
          </a:p>
          <a:p>
            <a:pPr marL="0" indent="0">
              <a:buNone/>
            </a:pPr>
            <a:r>
              <a:rPr lang="ru-RU" dirty="0"/>
              <a:t>	иду – приду (префиксация), </a:t>
            </a:r>
          </a:p>
          <a:p>
            <a:pPr marL="0" indent="0">
              <a:buNone/>
            </a:pPr>
            <a:r>
              <a:rPr lang="ru-RU" dirty="0"/>
              <a:t>	иду – буду идти (способ служебных слов), </a:t>
            </a:r>
          </a:p>
          <a:p>
            <a:pPr marL="0" indent="0">
              <a:buNone/>
            </a:pPr>
            <a:r>
              <a:rPr lang="ru-RU" dirty="0"/>
              <a:t>	иду – шел (супплетивизм), </a:t>
            </a:r>
          </a:p>
          <a:p>
            <a:pPr marL="0" indent="0">
              <a:buNone/>
            </a:pPr>
            <a:r>
              <a:rPr lang="ru-RU" dirty="0"/>
              <a:t>	шел – шла (внутренняя и внешняя флексия). </a:t>
            </a:r>
          </a:p>
        </p:txBody>
      </p:sp>
    </p:spTree>
    <p:extLst>
      <p:ext uri="{BB962C8B-B14F-4D97-AF65-F5344CB8AC3E}">
        <p14:creationId xmlns:p14="http://schemas.microsoft.com/office/powerpoint/2010/main" val="1739052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B5D159-7D8C-20B7-BE12-C186C2608B31}"/>
              </a:ext>
            </a:extLst>
          </p:cNvPr>
          <p:cNvSpPr>
            <a:spLocks noGrp="1"/>
          </p:cNvSpPr>
          <p:nvPr>
            <p:ph type="title"/>
          </p:nvPr>
        </p:nvSpPr>
        <p:spPr/>
        <p:txBody>
          <a:bodyPr/>
          <a:lstStyle/>
          <a:p>
            <a:r>
              <a:rPr lang="ru-RU" dirty="0"/>
              <a:t>Фузия</a:t>
            </a:r>
          </a:p>
        </p:txBody>
      </p:sp>
      <p:sp>
        <p:nvSpPr>
          <p:cNvPr id="3" name="Текст 2">
            <a:extLst>
              <a:ext uri="{FF2B5EF4-FFF2-40B4-BE49-F238E27FC236}">
                <a16:creationId xmlns:a16="http://schemas.microsoft.com/office/drawing/2014/main" id="{916C7657-FDF2-3F5F-9A1A-B47744C0F9F5}"/>
              </a:ext>
            </a:extLst>
          </p:cNvPr>
          <p:cNvSpPr>
            <a:spLocks noGrp="1"/>
          </p:cNvSpPr>
          <p:nvPr>
            <p:ph type="body" sz="quarter" idx="10"/>
          </p:nvPr>
        </p:nvSpPr>
        <p:spPr/>
        <p:txBody>
          <a:bodyPr>
            <a:normAutofit/>
          </a:bodyPr>
          <a:lstStyle/>
          <a:p>
            <a:r>
              <a:rPr lang="ru-RU" dirty="0"/>
              <a:t>Ведущей грамматической тенденцией в языках флективного типа является фузия (</a:t>
            </a:r>
            <a:r>
              <a:rPr lang="ru-RU" dirty="0" err="1"/>
              <a:t>лат.fusio</a:t>
            </a:r>
            <a:r>
              <a:rPr lang="ru-RU" dirty="0"/>
              <a:t> «сплавление»). </a:t>
            </a:r>
          </a:p>
          <a:p>
            <a:r>
              <a:rPr lang="ru-RU" dirty="0"/>
              <a:t>Фузию определяют, как формальное взаимопроникновение контактирующих морфем, при котором проведение морфологических границ (прежде всего между основой и аффиксом) становится затруднительным. </a:t>
            </a:r>
          </a:p>
          <a:p>
            <a:r>
              <a:rPr lang="ru-RU" dirty="0"/>
              <a:t>Рассматривая фузию, А.А. Реформатский отмечает, что </a:t>
            </a:r>
            <a:r>
              <a:rPr lang="ru-RU" b="1" dirty="0"/>
              <a:t>при фузии аффиксы и внешне, и внутренне тесно сплавляются с корнями и друг с другом </a:t>
            </a:r>
            <a:r>
              <a:rPr lang="ru-RU" dirty="0"/>
              <a:t>и в составе этих «сплавов» теряют свое значение, как бы «затухают» и «стираются».</a:t>
            </a:r>
          </a:p>
          <a:p>
            <a:r>
              <a:rPr lang="ru-RU" dirty="0"/>
              <a:t>Например, в словах носок, шнурок, челнок суффикс – </a:t>
            </a:r>
            <a:r>
              <a:rPr lang="ru-RU" dirty="0" err="1"/>
              <a:t>ок</a:t>
            </a:r>
            <a:r>
              <a:rPr lang="ru-RU" dirty="0"/>
              <a:t> теряет отдельное значение. </a:t>
            </a:r>
          </a:p>
        </p:txBody>
      </p:sp>
    </p:spTree>
    <p:extLst>
      <p:ext uri="{BB962C8B-B14F-4D97-AF65-F5344CB8AC3E}">
        <p14:creationId xmlns:p14="http://schemas.microsoft.com/office/powerpoint/2010/main" val="16377765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56AEC6-71E5-3C1D-5C6F-7B22CD358449}"/>
              </a:ext>
            </a:extLst>
          </p:cNvPr>
          <p:cNvSpPr>
            <a:spLocks noGrp="1"/>
          </p:cNvSpPr>
          <p:nvPr>
            <p:ph type="title"/>
          </p:nvPr>
        </p:nvSpPr>
        <p:spPr/>
        <p:txBody>
          <a:bodyPr/>
          <a:lstStyle/>
          <a:p>
            <a:r>
              <a:rPr lang="ru-RU" dirty="0"/>
              <a:t>Агглютинативные аффиксы</a:t>
            </a:r>
          </a:p>
        </p:txBody>
      </p:sp>
      <p:sp>
        <p:nvSpPr>
          <p:cNvPr id="3" name="Текст 2">
            <a:extLst>
              <a:ext uri="{FF2B5EF4-FFF2-40B4-BE49-F238E27FC236}">
                <a16:creationId xmlns:a16="http://schemas.microsoft.com/office/drawing/2014/main" id="{01FE9325-D04B-A5B2-0ED8-854C4500A3C3}"/>
              </a:ext>
            </a:extLst>
          </p:cNvPr>
          <p:cNvSpPr>
            <a:spLocks noGrp="1"/>
          </p:cNvSpPr>
          <p:nvPr>
            <p:ph type="body" sz="quarter" idx="10"/>
          </p:nvPr>
        </p:nvSpPr>
        <p:spPr/>
        <p:txBody>
          <a:bodyPr>
            <a:normAutofit fontScale="92500" lnSpcReduction="20000"/>
          </a:bodyPr>
          <a:lstStyle/>
          <a:p>
            <a:r>
              <a:rPr lang="ru-RU" dirty="0"/>
              <a:t>в принципе выражают не более чем по одной граммеме (по Ю.С. Маслову, свойство </a:t>
            </a:r>
            <a:r>
              <a:rPr lang="ru-RU" dirty="0" err="1"/>
              <a:t>гаплосемии</a:t>
            </a:r>
            <a:r>
              <a:rPr lang="ru-RU" dirty="0"/>
              <a:t> - взаимно однозначное соотношение между единицами плана выражения и содержания),</a:t>
            </a:r>
          </a:p>
          <a:p>
            <a:r>
              <a:rPr lang="ru-RU" dirty="0"/>
              <a:t>не имеют, как правило, </a:t>
            </a:r>
            <a:r>
              <a:rPr lang="ru-RU" dirty="0" err="1"/>
              <a:t>омосемичных</a:t>
            </a:r>
            <a:r>
              <a:rPr lang="ru-RU" dirty="0"/>
              <a:t> соответствий;</a:t>
            </a:r>
          </a:p>
          <a:p>
            <a:r>
              <a:rPr lang="ru-RU" dirty="0"/>
              <a:t>стандартны в том отношении, что они не имеют конкурентов в выражении того же грамматического значения;</a:t>
            </a:r>
          </a:p>
          <a:p>
            <a:r>
              <a:rPr lang="ru-RU" dirty="0"/>
              <a:t>не могут иметь нулевые экспоненты;</a:t>
            </a:r>
          </a:p>
          <a:p>
            <a:r>
              <a:rPr lang="ru-RU" dirty="0"/>
              <a:t>в линейном плане чётко отграничиваются от корня и друг от друга.</a:t>
            </a:r>
          </a:p>
          <a:p>
            <a:r>
              <a:rPr lang="ru-RU" dirty="0"/>
              <a:t>не присуща внутренняя флексия. </a:t>
            </a:r>
          </a:p>
          <a:p>
            <a:pPr marL="0" indent="0">
              <a:buNone/>
            </a:pPr>
            <a:r>
              <a:rPr lang="ru-RU" dirty="0"/>
              <a:t>Чередования же фонем в </a:t>
            </a:r>
            <a:r>
              <a:rPr lang="ru-RU" dirty="0" err="1"/>
              <a:t>составае</a:t>
            </a:r>
            <a:r>
              <a:rPr lang="ru-RU" dirty="0"/>
              <a:t> аффиксов не </a:t>
            </a:r>
            <a:r>
              <a:rPr lang="ru-RU" dirty="0" err="1"/>
              <a:t>грамматикализованы</a:t>
            </a:r>
            <a:r>
              <a:rPr lang="ru-RU" dirty="0"/>
              <a:t>. Они возникают в силу инерционной (прогрессивной) ассимиляции. Так, чередование гласных а и е в составе тюркского аффикса мн. ч. </a:t>
            </a:r>
            <a:r>
              <a:rPr lang="ru-RU" dirty="0" err="1"/>
              <a:t>lar</a:t>
            </a:r>
            <a:r>
              <a:rPr lang="ru-RU" dirty="0"/>
              <a:t>/</a:t>
            </a:r>
            <a:r>
              <a:rPr lang="ru-RU" dirty="0" err="1"/>
              <a:t>ler</a:t>
            </a:r>
            <a:r>
              <a:rPr lang="ru-RU" dirty="0"/>
              <a:t> задаётся рядом (передним или </a:t>
            </a:r>
            <a:r>
              <a:rPr lang="ru-RU" dirty="0" err="1"/>
              <a:t>непередним</a:t>
            </a:r>
            <a:r>
              <a:rPr lang="ru-RU" dirty="0"/>
              <a:t>) гласного корня: тур. </a:t>
            </a:r>
            <a:r>
              <a:rPr lang="ru-RU" dirty="0" err="1"/>
              <a:t>adamlar</a:t>
            </a:r>
            <a:r>
              <a:rPr lang="ru-RU" dirty="0"/>
              <a:t> 'люди', </a:t>
            </a:r>
            <a:r>
              <a:rPr lang="ru-RU" dirty="0" err="1"/>
              <a:t>evler</a:t>
            </a:r>
            <a:r>
              <a:rPr lang="ru-RU" dirty="0"/>
              <a:t> 'дома'.</a:t>
            </a:r>
          </a:p>
          <a:p>
            <a:r>
              <a:rPr lang="ru-RU" dirty="0"/>
              <a:t>Основы слов в агглютинативных языках в принципе более самостоятельны, т.е. могут употребляться в предложении и сами по себе, без аффиксов.</a:t>
            </a:r>
          </a:p>
        </p:txBody>
      </p:sp>
    </p:spTree>
    <p:extLst>
      <p:ext uri="{BB962C8B-B14F-4D97-AF65-F5344CB8AC3E}">
        <p14:creationId xmlns:p14="http://schemas.microsoft.com/office/powerpoint/2010/main" val="12717124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2F8DA0-4ED9-E594-4E47-EC905E68A443}"/>
              </a:ext>
            </a:extLst>
          </p:cNvPr>
          <p:cNvSpPr>
            <a:spLocks noGrp="1"/>
          </p:cNvSpPr>
          <p:nvPr>
            <p:ph type="title"/>
          </p:nvPr>
        </p:nvSpPr>
        <p:spPr/>
        <p:txBody>
          <a:bodyPr/>
          <a:lstStyle/>
          <a:p>
            <a:r>
              <a:rPr lang="ru-RU" dirty="0"/>
              <a:t>Агглютинация в китайском языке???</a:t>
            </a:r>
          </a:p>
        </p:txBody>
      </p:sp>
      <p:sp>
        <p:nvSpPr>
          <p:cNvPr id="3" name="Текст 2">
            <a:extLst>
              <a:ext uri="{FF2B5EF4-FFF2-40B4-BE49-F238E27FC236}">
                <a16:creationId xmlns:a16="http://schemas.microsoft.com/office/drawing/2014/main" id="{E2B83697-3BDB-A39A-9569-A1AD2C2C37AF}"/>
              </a:ext>
            </a:extLst>
          </p:cNvPr>
          <p:cNvSpPr>
            <a:spLocks noGrp="1"/>
          </p:cNvSpPr>
          <p:nvPr>
            <p:ph type="body" sz="quarter" idx="10"/>
          </p:nvPr>
        </p:nvSpPr>
        <p:spPr/>
        <p:txBody>
          <a:bodyPr/>
          <a:lstStyle/>
          <a:p>
            <a:r>
              <a:rPr lang="ru-RU" dirty="0"/>
              <a:t>чтобы сказать слово торговец, нужно соединить лексемы торговля и человек: </a:t>
            </a:r>
            <a:r>
              <a:rPr lang="ru-RU" dirty="0" err="1"/>
              <a:t>шанжень</a:t>
            </a:r>
            <a:r>
              <a:rPr lang="ru-RU" dirty="0"/>
              <a:t>, женщина – </a:t>
            </a:r>
            <a:r>
              <a:rPr lang="ru-RU" dirty="0" err="1"/>
              <a:t>нюйжень</a:t>
            </a:r>
            <a:r>
              <a:rPr lang="ru-RU" dirty="0"/>
              <a:t>, военный – </a:t>
            </a:r>
            <a:r>
              <a:rPr lang="ru-RU" dirty="0" err="1"/>
              <a:t>цзюньжень</a:t>
            </a:r>
            <a:r>
              <a:rPr lang="ru-RU" dirty="0"/>
              <a:t>, рабочий – </a:t>
            </a:r>
            <a:r>
              <a:rPr lang="ru-RU" dirty="0" err="1"/>
              <a:t>гунжень</a:t>
            </a:r>
            <a:r>
              <a:rPr lang="ru-RU" dirty="0"/>
              <a:t>. </a:t>
            </a:r>
          </a:p>
          <a:p>
            <a:r>
              <a:rPr lang="ru-RU" dirty="0"/>
              <a:t>деление на части речи. Китайские существительные делятся на две группы: существительные лица и существительные не-лица. Существительные лица образуются при помощи лексемы человек (</a:t>
            </a:r>
            <a:r>
              <a:rPr lang="ru-RU" dirty="0" err="1"/>
              <a:t>жень</a:t>
            </a:r>
            <a:r>
              <a:rPr lang="ru-RU" dirty="0"/>
              <a:t>). Другие группы существительных образуются соответственно. Например, все названия деревьев образуются с помощью лексемы шу (дерево): </a:t>
            </a:r>
            <a:r>
              <a:rPr lang="ru-RU" dirty="0" err="1"/>
              <a:t>яншу</a:t>
            </a:r>
            <a:r>
              <a:rPr lang="ru-RU" dirty="0"/>
              <a:t> – тополь, </a:t>
            </a:r>
            <a:r>
              <a:rPr lang="ru-RU" dirty="0" err="1"/>
              <a:t>суншу</a:t>
            </a:r>
            <a:r>
              <a:rPr lang="ru-RU" dirty="0"/>
              <a:t> – сосна и под. Названия насекомых образуются при помощи лексемы фэн (насекомое): </a:t>
            </a:r>
            <a:r>
              <a:rPr lang="ru-RU" dirty="0" err="1"/>
              <a:t>мифэн</a:t>
            </a:r>
            <a:r>
              <a:rPr lang="ru-RU" dirty="0"/>
              <a:t> – пчела, </a:t>
            </a:r>
            <a:r>
              <a:rPr lang="ru-RU" dirty="0" err="1"/>
              <a:t>мофэн</a:t>
            </a:r>
            <a:r>
              <a:rPr lang="ru-RU" dirty="0"/>
              <a:t> – оса.</a:t>
            </a:r>
          </a:p>
        </p:txBody>
      </p:sp>
    </p:spTree>
    <p:extLst>
      <p:ext uri="{BB962C8B-B14F-4D97-AF65-F5344CB8AC3E}">
        <p14:creationId xmlns:p14="http://schemas.microsoft.com/office/powerpoint/2010/main" val="9730486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4E63C4-438A-7242-D3D4-70C2147808F8}"/>
              </a:ext>
            </a:extLst>
          </p:cNvPr>
          <p:cNvSpPr>
            <a:spLocks noGrp="1"/>
          </p:cNvSpPr>
          <p:nvPr>
            <p:ph type="title"/>
          </p:nvPr>
        </p:nvSpPr>
        <p:spPr/>
        <p:txBody>
          <a:bodyPr/>
          <a:lstStyle/>
          <a:p>
            <a:r>
              <a:rPr lang="ru-RU" dirty="0"/>
              <a:t>Вильгельм фон Гумбольдт</a:t>
            </a:r>
          </a:p>
        </p:txBody>
      </p:sp>
      <p:sp>
        <p:nvSpPr>
          <p:cNvPr id="3" name="Текст 2">
            <a:extLst>
              <a:ext uri="{FF2B5EF4-FFF2-40B4-BE49-F238E27FC236}">
                <a16:creationId xmlns:a16="http://schemas.microsoft.com/office/drawing/2014/main" id="{551FE8C2-FCCE-4B30-12D0-9EFC711D243F}"/>
              </a:ext>
            </a:extLst>
          </p:cNvPr>
          <p:cNvSpPr>
            <a:spLocks noGrp="1"/>
          </p:cNvSpPr>
          <p:nvPr>
            <p:ph type="body" sz="quarter" idx="10"/>
          </p:nvPr>
        </p:nvSpPr>
        <p:spPr/>
        <p:txBody>
          <a:bodyPr/>
          <a:lstStyle/>
          <a:p>
            <a:r>
              <a:rPr lang="ru-RU" dirty="0"/>
              <a:t>В. фон Гумбольдт (1767-1835) – основоположник типологии языков</a:t>
            </a:r>
          </a:p>
          <a:p>
            <a:r>
              <a:rPr lang="ru-RU" dirty="0"/>
              <a:t>Изолирующие (или аморфные по Шлегелю); </a:t>
            </a:r>
            <a:r>
              <a:rPr lang="ru-RU" b="0" i="0" dirty="0">
                <a:solidFill>
                  <a:srgbClr val="000000"/>
                </a:solidFill>
                <a:effectLst/>
                <a:latin typeface="Times New Roman" panose="02020603050405020304" pitchFamily="18" charset="0"/>
              </a:rPr>
              <a:t>разъяснил, что китайский язык не аморфный, а изолирующий, т. е. грамматическая форма в нем проявляется иначе, чем в языках флективных и агглютинирующих: не изменением слов, а порядком слов и интонацией, тем самым данный тип является типично аналитическим языком.</a:t>
            </a:r>
            <a:endParaRPr lang="ru-RU" dirty="0"/>
          </a:p>
          <a:p>
            <a:r>
              <a:rPr lang="ru-RU" dirty="0"/>
              <a:t>Агглютинативные;</a:t>
            </a:r>
          </a:p>
          <a:p>
            <a:r>
              <a:rPr lang="ru-RU" dirty="0"/>
              <a:t>Флективные;</a:t>
            </a:r>
          </a:p>
          <a:p>
            <a:r>
              <a:rPr lang="ru-RU" dirty="0"/>
              <a:t>Инкорпорирующие</a:t>
            </a:r>
          </a:p>
          <a:p>
            <a:endParaRPr lang="ru-RU" dirty="0"/>
          </a:p>
        </p:txBody>
      </p:sp>
    </p:spTree>
    <p:extLst>
      <p:ext uri="{BB962C8B-B14F-4D97-AF65-F5344CB8AC3E}">
        <p14:creationId xmlns:p14="http://schemas.microsoft.com/office/powerpoint/2010/main" val="22310201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E9DC325-6AF1-6FE9-7E69-BDE7F655A7CC}"/>
              </a:ext>
            </a:extLst>
          </p:cNvPr>
          <p:cNvSpPr>
            <a:spLocks noGrp="1"/>
          </p:cNvSpPr>
          <p:nvPr>
            <p:ph type="title"/>
          </p:nvPr>
        </p:nvSpPr>
        <p:spPr/>
        <p:txBody>
          <a:bodyPr/>
          <a:lstStyle/>
          <a:p>
            <a:r>
              <a:rPr lang="ru-RU" dirty="0"/>
              <a:t>Изолирующие языки</a:t>
            </a:r>
          </a:p>
        </p:txBody>
      </p:sp>
      <p:sp>
        <p:nvSpPr>
          <p:cNvPr id="3" name="Текст 2">
            <a:extLst>
              <a:ext uri="{FF2B5EF4-FFF2-40B4-BE49-F238E27FC236}">
                <a16:creationId xmlns:a16="http://schemas.microsoft.com/office/drawing/2014/main" id="{C188F34E-0EB6-29E9-149D-03BFB0B51E09}"/>
              </a:ext>
            </a:extLst>
          </p:cNvPr>
          <p:cNvSpPr>
            <a:spLocks noGrp="1"/>
          </p:cNvSpPr>
          <p:nvPr>
            <p:ph type="body" sz="quarter" idx="10"/>
          </p:nvPr>
        </p:nvSpPr>
        <p:spPr/>
        <p:txBody>
          <a:bodyPr>
            <a:normAutofit fontScale="92500" lnSpcReduction="10000"/>
          </a:bodyPr>
          <a:lstStyle/>
          <a:p>
            <a:r>
              <a:rPr lang="ru-RU" dirty="0"/>
              <a:t>Неизменяемость слов</a:t>
            </a:r>
          </a:p>
          <a:p>
            <a:r>
              <a:rPr lang="ru-RU" dirty="0"/>
              <a:t>Отношения между словами выражаются с помощью служебных слов и порядка слов</a:t>
            </a:r>
          </a:p>
          <a:p>
            <a:r>
              <a:rPr lang="ru-RU" dirty="0"/>
              <a:t>Предложение представляет собой последовательность неизменяемых корней, границы которых совпадают с границами слов</a:t>
            </a:r>
          </a:p>
          <a:p>
            <a:r>
              <a:rPr lang="ru-RU" dirty="0"/>
              <a:t>Новые понятия выражаются сочетанием уже имеющихся корней</a:t>
            </a:r>
          </a:p>
          <a:p>
            <a:pPr marL="0" indent="0">
              <a:buNone/>
            </a:pPr>
            <a:endParaRPr lang="ru-RU" dirty="0"/>
          </a:p>
          <a:p>
            <a:pPr marL="0" indent="0">
              <a:buNone/>
            </a:pPr>
            <a:r>
              <a:rPr lang="ru-RU" dirty="0"/>
              <a:t>В изолирующих языках каждой морфеме соответствует отдельное слово:</a:t>
            </a:r>
          </a:p>
          <a:p>
            <a:pPr marL="0" indent="0">
              <a:buNone/>
            </a:pPr>
            <a:r>
              <a:rPr lang="ru-RU" b="1" dirty="0"/>
              <a:t>хаки</a:t>
            </a:r>
          </a:p>
          <a:p>
            <a:pPr marL="0" indent="0">
              <a:buNone/>
            </a:pPr>
            <a:r>
              <a:rPr lang="ru-RU" dirty="0"/>
              <a:t>Это слово (хаки) состоит только из одной морфемы (собственно хаки), соотношение между словами и морфемами 1:1.</a:t>
            </a:r>
          </a:p>
          <a:p>
            <a:pPr marL="0" indent="0">
              <a:buNone/>
            </a:pPr>
            <a:r>
              <a:rPr lang="ru-RU" b="1" dirty="0"/>
              <a:t>проездной</a:t>
            </a:r>
            <a:r>
              <a:rPr lang="ru-RU" dirty="0"/>
              <a:t> (билет)</a:t>
            </a:r>
          </a:p>
          <a:p>
            <a:pPr marL="0" indent="0">
              <a:buNone/>
            </a:pPr>
            <a:r>
              <a:rPr lang="ru-RU" dirty="0"/>
              <a:t>Это слово (проездной) состоит из четырёх морфем (про-, -</a:t>
            </a:r>
            <a:r>
              <a:rPr lang="ru-RU" dirty="0" err="1"/>
              <a:t>езд</a:t>
            </a:r>
            <a:r>
              <a:rPr lang="ru-RU" dirty="0"/>
              <a:t>-, -н-, -ой), соотношение между словами и морфемами 1:4.</a:t>
            </a:r>
          </a:p>
        </p:txBody>
      </p:sp>
    </p:spTree>
    <p:extLst>
      <p:ext uri="{BB962C8B-B14F-4D97-AF65-F5344CB8AC3E}">
        <p14:creationId xmlns:p14="http://schemas.microsoft.com/office/powerpoint/2010/main" val="1003634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06C454-C9B4-15B3-CFA6-5C334E0C6606}"/>
              </a:ext>
            </a:extLst>
          </p:cNvPr>
          <p:cNvSpPr>
            <a:spLocks noGrp="1"/>
          </p:cNvSpPr>
          <p:nvPr>
            <p:ph type="title"/>
          </p:nvPr>
        </p:nvSpPr>
        <p:spPr/>
        <p:txBody>
          <a:bodyPr/>
          <a:lstStyle/>
          <a:p>
            <a:r>
              <a:rPr lang="ru-RU" dirty="0"/>
              <a:t>Изолирующие языки</a:t>
            </a:r>
          </a:p>
        </p:txBody>
      </p:sp>
      <p:pic>
        <p:nvPicPr>
          <p:cNvPr id="5" name="Рисунок 4">
            <a:extLst>
              <a:ext uri="{FF2B5EF4-FFF2-40B4-BE49-F238E27FC236}">
                <a16:creationId xmlns:a16="http://schemas.microsoft.com/office/drawing/2014/main" id="{7F1CE6ED-9CE6-FC05-D4A9-A124319F5D6E}"/>
              </a:ext>
            </a:extLst>
          </p:cNvPr>
          <p:cNvPicPr>
            <a:picLocks noChangeAspect="1"/>
          </p:cNvPicPr>
          <p:nvPr/>
        </p:nvPicPr>
        <p:blipFill>
          <a:blip r:embed="rId2"/>
          <a:stretch>
            <a:fillRect/>
          </a:stretch>
        </p:blipFill>
        <p:spPr>
          <a:xfrm>
            <a:off x="119336" y="1636333"/>
            <a:ext cx="12192000" cy="418171"/>
          </a:xfrm>
          <a:prstGeom prst="rect">
            <a:avLst/>
          </a:prstGeom>
        </p:spPr>
      </p:pic>
      <p:pic>
        <p:nvPicPr>
          <p:cNvPr id="7" name="Рисунок 6">
            <a:extLst>
              <a:ext uri="{FF2B5EF4-FFF2-40B4-BE49-F238E27FC236}">
                <a16:creationId xmlns:a16="http://schemas.microsoft.com/office/drawing/2014/main" id="{1A895958-B0BA-1C60-013B-AFCD9863E36F}"/>
              </a:ext>
            </a:extLst>
          </p:cNvPr>
          <p:cNvPicPr>
            <a:picLocks noChangeAspect="1"/>
          </p:cNvPicPr>
          <p:nvPr/>
        </p:nvPicPr>
        <p:blipFill>
          <a:blip r:embed="rId3"/>
          <a:stretch>
            <a:fillRect/>
          </a:stretch>
        </p:blipFill>
        <p:spPr>
          <a:xfrm>
            <a:off x="106827" y="2218052"/>
            <a:ext cx="12192000" cy="781181"/>
          </a:xfrm>
          <a:prstGeom prst="rect">
            <a:avLst/>
          </a:prstGeom>
        </p:spPr>
      </p:pic>
    </p:spTree>
    <p:extLst>
      <p:ext uri="{BB962C8B-B14F-4D97-AF65-F5344CB8AC3E}">
        <p14:creationId xmlns:p14="http://schemas.microsoft.com/office/powerpoint/2010/main" val="1929999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22D1E6-5799-E0FC-481B-FA4E15095FBD}"/>
              </a:ext>
            </a:extLst>
          </p:cNvPr>
          <p:cNvSpPr>
            <a:spLocks noGrp="1"/>
          </p:cNvSpPr>
          <p:nvPr>
            <p:ph type="title"/>
          </p:nvPr>
        </p:nvSpPr>
        <p:spPr/>
        <p:txBody>
          <a:bodyPr/>
          <a:lstStyle/>
          <a:p>
            <a:r>
              <a:rPr lang="ru-RU" dirty="0"/>
              <a:t>Агглютинативные языки</a:t>
            </a:r>
          </a:p>
        </p:txBody>
      </p:sp>
      <p:sp>
        <p:nvSpPr>
          <p:cNvPr id="3" name="Текст 2">
            <a:extLst>
              <a:ext uri="{FF2B5EF4-FFF2-40B4-BE49-F238E27FC236}">
                <a16:creationId xmlns:a16="http://schemas.microsoft.com/office/drawing/2014/main" id="{E5B53D61-26A9-6C9D-4523-4716C63B9950}"/>
              </a:ext>
            </a:extLst>
          </p:cNvPr>
          <p:cNvSpPr>
            <a:spLocks noGrp="1"/>
          </p:cNvSpPr>
          <p:nvPr>
            <p:ph type="body" sz="quarter" idx="10"/>
          </p:nvPr>
        </p:nvSpPr>
        <p:spPr/>
        <p:txBody>
          <a:bodyPr/>
          <a:lstStyle/>
          <a:p>
            <a:r>
              <a:rPr lang="ru-RU" dirty="0"/>
              <a:t>Наличие словообразовательных и словоизменительных аффиксов</a:t>
            </a:r>
          </a:p>
          <a:p>
            <a:r>
              <a:rPr lang="ru-RU" dirty="0"/>
              <a:t>Отношения между словами выражаются в самом слове</a:t>
            </a:r>
          </a:p>
          <a:p>
            <a:r>
              <a:rPr lang="ru-RU" dirty="0"/>
              <a:t>Слова </a:t>
            </a:r>
            <a:r>
              <a:rPr lang="ru-RU" dirty="0" err="1"/>
              <a:t>многоморфемные</a:t>
            </a:r>
            <a:endParaRPr lang="ru-RU" dirty="0"/>
          </a:p>
          <a:p>
            <a:r>
              <a:rPr lang="ru-RU" dirty="0"/>
              <a:t>Границы между морфемами сохраняются очень четко:</a:t>
            </a:r>
          </a:p>
          <a:p>
            <a:r>
              <a:rPr lang="ru-RU" dirty="0"/>
              <a:t>	бил/май/ди/лар – они не знают </a:t>
            </a:r>
          </a:p>
          <a:p>
            <a:r>
              <a:rPr lang="ru-RU" dirty="0"/>
              <a:t>	(бил – знать, май – отрицание, ди- 3 лицо, лар – мн. число)</a:t>
            </a:r>
          </a:p>
          <a:p>
            <a:r>
              <a:rPr lang="ru-RU" dirty="0"/>
              <a:t>	</a:t>
            </a:r>
            <a:r>
              <a:rPr lang="ru-RU" dirty="0" err="1"/>
              <a:t>Билмайман</a:t>
            </a:r>
            <a:r>
              <a:rPr lang="ru-RU" dirty="0"/>
              <a:t> – я не знаю (ман – 1 лицо).</a:t>
            </a:r>
          </a:p>
          <a:p>
            <a:r>
              <a:rPr lang="ru-RU" dirty="0"/>
              <a:t>	</a:t>
            </a:r>
            <a:r>
              <a:rPr lang="ru-RU" dirty="0" err="1"/>
              <a:t>Билсан</a:t>
            </a:r>
            <a:r>
              <a:rPr lang="ru-RU" dirty="0"/>
              <a:t> – ты знаешь (сан – 2 лицо)</a:t>
            </a:r>
          </a:p>
          <a:p>
            <a:pPr marL="0" indent="0">
              <a:buNone/>
            </a:pPr>
            <a:endParaRPr lang="ru-RU" dirty="0"/>
          </a:p>
        </p:txBody>
      </p:sp>
    </p:spTree>
    <p:extLst>
      <p:ext uri="{BB962C8B-B14F-4D97-AF65-F5344CB8AC3E}">
        <p14:creationId xmlns:p14="http://schemas.microsoft.com/office/powerpoint/2010/main" val="2179892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95767A-A2F8-1B45-E13A-53553307AAD9}"/>
              </a:ext>
            </a:extLst>
          </p:cNvPr>
          <p:cNvSpPr>
            <a:spLocks noGrp="1"/>
          </p:cNvSpPr>
          <p:nvPr>
            <p:ph type="title"/>
          </p:nvPr>
        </p:nvSpPr>
        <p:spPr/>
        <p:txBody>
          <a:bodyPr>
            <a:normAutofit/>
          </a:bodyPr>
          <a:lstStyle/>
          <a:p>
            <a:r>
              <a:rPr lang="ru-RU" dirty="0"/>
              <a:t>Например</a:t>
            </a:r>
          </a:p>
        </p:txBody>
      </p:sp>
      <p:sp>
        <p:nvSpPr>
          <p:cNvPr id="3" name="Текст 2">
            <a:extLst>
              <a:ext uri="{FF2B5EF4-FFF2-40B4-BE49-F238E27FC236}">
                <a16:creationId xmlns:a16="http://schemas.microsoft.com/office/drawing/2014/main" id="{5D8F1CD1-1619-7B39-3BFE-3154A3FE016D}"/>
              </a:ext>
            </a:extLst>
          </p:cNvPr>
          <p:cNvSpPr>
            <a:spLocks noGrp="1"/>
          </p:cNvSpPr>
          <p:nvPr>
            <p:ph type="body" sz="quarter" idx="10"/>
          </p:nvPr>
        </p:nvSpPr>
        <p:spPr/>
        <p:txBody>
          <a:bodyPr>
            <a:normAutofit/>
          </a:bodyPr>
          <a:lstStyle/>
          <a:p>
            <a:r>
              <a:rPr lang="ru-RU" dirty="0"/>
              <a:t>русск. золото, </a:t>
            </a:r>
          </a:p>
          <a:p>
            <a:r>
              <a:rPr lang="ru-RU" dirty="0" err="1"/>
              <a:t>болг</a:t>
            </a:r>
            <a:r>
              <a:rPr lang="ru-RU" dirty="0"/>
              <a:t>. злато, </a:t>
            </a:r>
          </a:p>
          <a:p>
            <a:r>
              <a:rPr lang="ru-RU" dirty="0"/>
              <a:t>польск. </a:t>
            </a:r>
            <a:r>
              <a:rPr lang="en-US" dirty="0" err="1"/>
              <a:t>zhto</a:t>
            </a:r>
            <a:r>
              <a:rPr lang="en-US" dirty="0"/>
              <a:t>. </a:t>
            </a:r>
            <a:endParaRPr lang="ru-RU" dirty="0"/>
          </a:p>
          <a:p>
            <a:r>
              <a:rPr lang="ru-RU" dirty="0" err="1"/>
              <a:t>латышск</a:t>
            </a:r>
            <a:r>
              <a:rPr lang="ru-RU" dirty="0"/>
              <a:t>, </a:t>
            </a:r>
            <a:r>
              <a:rPr lang="en-US" dirty="0" err="1"/>
              <a:t>zelts</a:t>
            </a:r>
            <a:r>
              <a:rPr lang="en-US" dirty="0"/>
              <a:t> '</a:t>
            </a:r>
            <a:r>
              <a:rPr lang="ru-RU" dirty="0"/>
              <a:t>золото’, </a:t>
            </a:r>
          </a:p>
          <a:p>
            <a:r>
              <a:rPr lang="ru-RU" dirty="0"/>
              <a:t>нем. </a:t>
            </a:r>
            <a:r>
              <a:rPr lang="en-US" dirty="0"/>
              <a:t>Gold, </a:t>
            </a:r>
            <a:endParaRPr lang="ru-RU" dirty="0"/>
          </a:p>
          <a:p>
            <a:r>
              <a:rPr lang="ru-RU" dirty="0" err="1"/>
              <a:t>англ</a:t>
            </a:r>
            <a:r>
              <a:rPr lang="ru-RU" dirty="0"/>
              <a:t>, </a:t>
            </a:r>
            <a:r>
              <a:rPr lang="en-US" dirty="0"/>
              <a:t>gold, </a:t>
            </a:r>
            <a:endParaRPr lang="ru-RU" dirty="0"/>
          </a:p>
        </p:txBody>
      </p:sp>
    </p:spTree>
    <p:extLst>
      <p:ext uri="{BB962C8B-B14F-4D97-AF65-F5344CB8AC3E}">
        <p14:creationId xmlns:p14="http://schemas.microsoft.com/office/powerpoint/2010/main" val="37966934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F8BCEB8-AD39-A054-BC91-58DAD9B5A3D3}"/>
              </a:ext>
            </a:extLst>
          </p:cNvPr>
          <p:cNvSpPr>
            <a:spLocks noGrp="1"/>
          </p:cNvSpPr>
          <p:nvPr>
            <p:ph type="title"/>
          </p:nvPr>
        </p:nvSpPr>
        <p:spPr/>
        <p:txBody>
          <a:bodyPr/>
          <a:lstStyle/>
          <a:p>
            <a:r>
              <a:rPr lang="ru-RU" dirty="0"/>
              <a:t>Флективные языки</a:t>
            </a:r>
          </a:p>
        </p:txBody>
      </p:sp>
      <p:sp>
        <p:nvSpPr>
          <p:cNvPr id="3" name="Текст 2">
            <a:extLst>
              <a:ext uri="{FF2B5EF4-FFF2-40B4-BE49-F238E27FC236}">
                <a16:creationId xmlns:a16="http://schemas.microsoft.com/office/drawing/2014/main" id="{D461551A-A43E-8DFA-F03C-C8665461A7B2}"/>
              </a:ext>
            </a:extLst>
          </p:cNvPr>
          <p:cNvSpPr>
            <a:spLocks noGrp="1"/>
          </p:cNvSpPr>
          <p:nvPr>
            <p:ph type="body" sz="quarter" idx="10"/>
          </p:nvPr>
        </p:nvSpPr>
        <p:spPr/>
        <p:txBody>
          <a:bodyPr/>
          <a:lstStyle/>
          <a:p>
            <a:r>
              <a:rPr lang="ru-RU" dirty="0"/>
              <a:t>Наличие многозначных аффиксов и внутренних флексий</a:t>
            </a:r>
          </a:p>
          <a:p>
            <a:r>
              <a:rPr lang="ru-RU" dirty="0"/>
              <a:t>Тесная спайка морфем в слове</a:t>
            </a:r>
          </a:p>
          <a:p>
            <a:pPr marL="0" indent="0">
              <a:buNone/>
            </a:pPr>
            <a:endParaRPr lang="ru-RU" dirty="0"/>
          </a:p>
          <a:p>
            <a:pPr marL="0" indent="0">
              <a:buNone/>
            </a:pPr>
            <a:r>
              <a:rPr lang="ru-RU" dirty="0"/>
              <a:t>Флективно-агглютинативный тип или </a:t>
            </a:r>
            <a:r>
              <a:rPr lang="ru-RU" dirty="0" err="1"/>
              <a:t>интрафлективный</a:t>
            </a:r>
            <a:endParaRPr lang="ru-RU" dirty="0"/>
          </a:p>
          <a:p>
            <a:pPr marL="0" indent="0">
              <a:buNone/>
            </a:pPr>
            <a:r>
              <a:rPr lang="ru-RU" dirty="0"/>
              <a:t>Семитские языки</a:t>
            </a:r>
          </a:p>
          <a:p>
            <a:r>
              <a:rPr lang="ru-RU" dirty="0"/>
              <a:t>Корень слова состоит из согласных (</a:t>
            </a:r>
            <a:r>
              <a:rPr lang="ru-RU" dirty="0" err="1"/>
              <a:t>ktb</a:t>
            </a:r>
            <a:r>
              <a:rPr lang="ru-RU" dirty="0"/>
              <a:t>) и самостоятельно не употребляется</a:t>
            </a:r>
          </a:p>
          <a:p>
            <a:r>
              <a:rPr lang="ru-RU" dirty="0"/>
              <a:t>Грамматическое значение выражается прослойкой гласных (</a:t>
            </a:r>
            <a:r>
              <a:rPr lang="ru-RU" dirty="0" err="1"/>
              <a:t>kataba</a:t>
            </a:r>
            <a:r>
              <a:rPr lang="ru-RU" dirty="0"/>
              <a:t>, </a:t>
            </a:r>
            <a:r>
              <a:rPr lang="ru-RU" dirty="0" err="1"/>
              <a:t>kutiba</a:t>
            </a:r>
            <a:r>
              <a:rPr lang="ru-RU" dirty="0"/>
              <a:t>, </a:t>
            </a:r>
            <a:r>
              <a:rPr lang="ru-RU" dirty="0" err="1"/>
              <a:t>uktub</a:t>
            </a:r>
            <a:r>
              <a:rPr lang="ru-RU" dirty="0"/>
              <a:t>)</a:t>
            </a:r>
          </a:p>
          <a:p>
            <a:endParaRPr lang="ru-RU" dirty="0"/>
          </a:p>
        </p:txBody>
      </p:sp>
    </p:spTree>
    <p:extLst>
      <p:ext uri="{BB962C8B-B14F-4D97-AF65-F5344CB8AC3E}">
        <p14:creationId xmlns:p14="http://schemas.microsoft.com/office/powerpoint/2010/main" val="29416184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69557BA-6DB8-6201-6A65-6202E9B0D837}"/>
              </a:ext>
            </a:extLst>
          </p:cNvPr>
          <p:cNvSpPr>
            <a:spLocks noGrp="1"/>
          </p:cNvSpPr>
          <p:nvPr>
            <p:ph type="title"/>
          </p:nvPr>
        </p:nvSpPr>
        <p:spPr/>
        <p:txBody>
          <a:bodyPr/>
          <a:lstStyle/>
          <a:p>
            <a:r>
              <a:rPr lang="ru-RU" dirty="0"/>
              <a:t>Инкорпорирующие языки</a:t>
            </a:r>
          </a:p>
        </p:txBody>
      </p:sp>
      <p:sp>
        <p:nvSpPr>
          <p:cNvPr id="3" name="Текст 2">
            <a:extLst>
              <a:ext uri="{FF2B5EF4-FFF2-40B4-BE49-F238E27FC236}">
                <a16:creationId xmlns:a16="http://schemas.microsoft.com/office/drawing/2014/main" id="{3BAB0149-56D7-C100-E42A-450E2BFB6353}"/>
              </a:ext>
            </a:extLst>
          </p:cNvPr>
          <p:cNvSpPr>
            <a:spLocks noGrp="1"/>
          </p:cNvSpPr>
          <p:nvPr>
            <p:ph type="body" sz="quarter" idx="10"/>
          </p:nvPr>
        </p:nvSpPr>
        <p:spPr/>
        <p:txBody>
          <a:bodyPr/>
          <a:lstStyle/>
          <a:p>
            <a:r>
              <a:rPr lang="ru-RU" dirty="0"/>
              <a:t>Инкорпорация (лат. </a:t>
            </a:r>
            <a:r>
              <a:rPr lang="ru-RU" dirty="0" err="1"/>
              <a:t>incorporation</a:t>
            </a:r>
            <a:r>
              <a:rPr lang="ru-RU" dirty="0"/>
              <a:t> – включение в свой состав)</a:t>
            </a:r>
          </a:p>
          <a:p>
            <a:r>
              <a:rPr lang="ru-RU" dirty="0"/>
              <a:t>В результате полной инкорпорации получается грамматическая единица, которая по форме напоминает слово, а по значению соответствует предложению. Неразличение слова как морфологической единицы, с одной стороны, и синтаксических единиц, с другой, является главной типологической чертой инкорпорирующих языков. </a:t>
            </a:r>
            <a:r>
              <a:rPr lang="ru-RU" dirty="0" err="1"/>
              <a:t>еской</a:t>
            </a:r>
            <a:r>
              <a:rPr lang="ru-RU" dirty="0"/>
              <a:t> связи компонентов словосочетания или предложения.</a:t>
            </a:r>
          </a:p>
        </p:txBody>
      </p:sp>
    </p:spTree>
    <p:extLst>
      <p:ext uri="{BB962C8B-B14F-4D97-AF65-F5344CB8AC3E}">
        <p14:creationId xmlns:p14="http://schemas.microsoft.com/office/powerpoint/2010/main" val="34077740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1FADB0-BB0C-144C-BF33-1B5ECCEBE9A1}"/>
              </a:ext>
            </a:extLst>
          </p:cNvPr>
          <p:cNvSpPr>
            <a:spLocks noGrp="1"/>
          </p:cNvSpPr>
          <p:nvPr>
            <p:ph type="title"/>
          </p:nvPr>
        </p:nvSpPr>
        <p:spPr/>
        <p:txBody>
          <a:bodyPr/>
          <a:lstStyle/>
          <a:p>
            <a:r>
              <a:rPr lang="ru-RU" dirty="0"/>
              <a:t>Пример инкорпорации</a:t>
            </a:r>
          </a:p>
        </p:txBody>
      </p:sp>
      <p:sp>
        <p:nvSpPr>
          <p:cNvPr id="3" name="Текст 2">
            <a:extLst>
              <a:ext uri="{FF2B5EF4-FFF2-40B4-BE49-F238E27FC236}">
                <a16:creationId xmlns:a16="http://schemas.microsoft.com/office/drawing/2014/main" id="{AD4CF0C2-A75C-4767-C4F2-93F114AC7190}"/>
              </a:ext>
            </a:extLst>
          </p:cNvPr>
          <p:cNvSpPr>
            <a:spLocks noGrp="1"/>
          </p:cNvSpPr>
          <p:nvPr>
            <p:ph type="body" sz="quarter" idx="10"/>
          </p:nvPr>
        </p:nvSpPr>
        <p:spPr/>
        <p:txBody>
          <a:bodyPr>
            <a:normAutofit/>
          </a:bodyPr>
          <a:lstStyle/>
          <a:p>
            <a:r>
              <a:rPr lang="ru-RU" dirty="0"/>
              <a:t>из колымского диалекта юкагирского языка: – Аса-</a:t>
            </a:r>
            <a:r>
              <a:rPr lang="ru-RU" dirty="0" err="1"/>
              <a:t>йуол</a:t>
            </a:r>
            <a:r>
              <a:rPr lang="ru-RU" dirty="0"/>
              <a:t>-</a:t>
            </a:r>
            <a:r>
              <a:rPr lang="ru-RU" dirty="0" err="1"/>
              <a:t>соромох</a:t>
            </a:r>
            <a:r>
              <a:rPr lang="ru-RU" dirty="0"/>
              <a:t> (Человек увидел оленя). – Буквально в этой фразе выражены такие смыслы: олене-видение-человек. </a:t>
            </a:r>
          </a:p>
          <a:p>
            <a:r>
              <a:rPr lang="ru-RU" dirty="0"/>
              <a:t>из чукотского языка: – Ты-</a:t>
            </a:r>
            <a:r>
              <a:rPr lang="ru-RU" dirty="0" err="1"/>
              <a:t>мынгы</a:t>
            </a:r>
            <a:r>
              <a:rPr lang="ru-RU" dirty="0"/>
              <a:t>-</a:t>
            </a:r>
            <a:r>
              <a:rPr lang="ru-RU" dirty="0" err="1"/>
              <a:t>нто-ркын</a:t>
            </a:r>
            <a:r>
              <a:rPr lang="ru-RU" dirty="0"/>
              <a:t> (Я вынимаю руки), буквально: я-руки-выходить-действую. – </a:t>
            </a:r>
          </a:p>
          <a:p>
            <a:pPr marL="0" indent="0">
              <a:buNone/>
            </a:pPr>
            <a:r>
              <a:rPr lang="ru-RU" dirty="0"/>
              <a:t>Но грамматическую единицу инкорпорирующих языков лишь условно можно назвать словом. Более точным будет название – </a:t>
            </a:r>
            <a:r>
              <a:rPr lang="ru-RU" b="1" dirty="0" err="1"/>
              <a:t>инкорпоративный</a:t>
            </a:r>
            <a:r>
              <a:rPr lang="ru-RU" b="1" dirty="0"/>
              <a:t> комплекс</a:t>
            </a:r>
            <a:r>
              <a:rPr lang="ru-RU" dirty="0"/>
              <a:t>. Компоненты этого комплекса, имеющие свое лексическое, а не только морфологическое значение, при слиянии подчиняются общему ударению. Аффиксы в языках изучаемого типа чаще всего стандартны, однозначны и легко выделяются в составе комплекса.</a:t>
            </a:r>
          </a:p>
          <a:p>
            <a:pPr marL="0" indent="0">
              <a:buNone/>
            </a:pPr>
            <a:r>
              <a:rPr lang="ru-RU" dirty="0"/>
              <a:t>Инкорпорирующими являются индейские языки Америки и </a:t>
            </a:r>
            <a:r>
              <a:rPr lang="ru-RU" dirty="0" err="1"/>
              <a:t>пелеоазиатские</a:t>
            </a:r>
            <a:r>
              <a:rPr lang="ru-RU" dirty="0"/>
              <a:t> языки (чукотский, корякский, камчадальский и др.)</a:t>
            </a:r>
          </a:p>
        </p:txBody>
      </p:sp>
    </p:spTree>
    <p:extLst>
      <p:ext uri="{BB962C8B-B14F-4D97-AF65-F5344CB8AC3E}">
        <p14:creationId xmlns:p14="http://schemas.microsoft.com/office/powerpoint/2010/main" val="32808913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D5EC76-687E-B36D-C3C2-93B982600F8F}"/>
              </a:ext>
            </a:extLst>
          </p:cNvPr>
          <p:cNvSpPr>
            <a:spLocks noGrp="1"/>
          </p:cNvSpPr>
          <p:nvPr>
            <p:ph type="title"/>
          </p:nvPr>
        </p:nvSpPr>
        <p:spPr/>
        <p:txBody>
          <a:bodyPr>
            <a:normAutofit/>
          </a:bodyPr>
          <a:lstStyle/>
          <a:p>
            <a:r>
              <a:rPr lang="ru-RU" dirty="0"/>
              <a:t>Фонетико-фонологическая и просодическая типология</a:t>
            </a:r>
          </a:p>
        </p:txBody>
      </p:sp>
      <p:sp>
        <p:nvSpPr>
          <p:cNvPr id="3" name="Текст 2">
            <a:extLst>
              <a:ext uri="{FF2B5EF4-FFF2-40B4-BE49-F238E27FC236}">
                <a16:creationId xmlns:a16="http://schemas.microsoft.com/office/drawing/2014/main" id="{E939032A-8866-B80D-72B7-D09B7FD5C681}"/>
              </a:ext>
            </a:extLst>
          </p:cNvPr>
          <p:cNvSpPr>
            <a:spLocks noGrp="1"/>
          </p:cNvSpPr>
          <p:nvPr>
            <p:ph type="body" sz="quarter" idx="10"/>
          </p:nvPr>
        </p:nvSpPr>
        <p:spPr/>
        <p:txBody>
          <a:bodyPr/>
          <a:lstStyle/>
          <a:p>
            <a:pPr marL="0" indent="0">
              <a:buNone/>
            </a:pPr>
            <a:r>
              <a:rPr lang="ru-RU" b="0" i="0" dirty="0">
                <a:solidFill>
                  <a:srgbClr val="000000"/>
                </a:solidFill>
                <a:effectLst/>
              </a:rPr>
              <a:t>В 20 в. внимание </a:t>
            </a:r>
            <a:r>
              <a:rPr lang="ru-RU" b="0" i="0" dirty="0" err="1">
                <a:solidFill>
                  <a:srgbClr val="000000"/>
                </a:solidFill>
                <a:effectLst/>
              </a:rPr>
              <a:t>типологов</a:t>
            </a:r>
            <a:r>
              <a:rPr lang="ru-RU" b="0" i="0" dirty="0">
                <a:solidFill>
                  <a:srgbClr val="000000"/>
                </a:solidFill>
                <a:effectLst/>
              </a:rPr>
              <a:t> стали привлекать и другие уровни языковой системы. Так, фонологическая типология (Н.С. Трубецкой, Р.О. Якобсон и др.) может искать </a:t>
            </a:r>
          </a:p>
          <a:p>
            <a:r>
              <a:rPr lang="ru-RU" b="0" i="0" dirty="0">
                <a:solidFill>
                  <a:srgbClr val="000000"/>
                </a:solidFill>
                <a:effectLst/>
              </a:rPr>
              <a:t>подобия и различия в строении систем фонем, </a:t>
            </a:r>
          </a:p>
          <a:p>
            <a:r>
              <a:rPr lang="ru-RU" b="0" i="0" dirty="0">
                <a:solidFill>
                  <a:srgbClr val="000000"/>
                </a:solidFill>
                <a:effectLst/>
              </a:rPr>
              <a:t>в количественном соотношении числа гласных и согласных в системе и в тексте, </a:t>
            </a:r>
          </a:p>
          <a:p>
            <a:r>
              <a:rPr lang="ru-RU" b="0" i="0" dirty="0">
                <a:solidFill>
                  <a:srgbClr val="000000"/>
                </a:solidFill>
                <a:effectLst/>
              </a:rPr>
              <a:t>в структуре слога, </a:t>
            </a:r>
          </a:p>
          <a:p>
            <a:r>
              <a:rPr lang="ru-RU" b="0" i="0" dirty="0">
                <a:solidFill>
                  <a:srgbClr val="000000"/>
                </a:solidFill>
                <a:effectLst/>
              </a:rPr>
              <a:t>в системе просодических (суперсегментных) звуковых единиц и т.д.</a:t>
            </a:r>
            <a:endParaRPr lang="ru-RU" dirty="0"/>
          </a:p>
        </p:txBody>
      </p:sp>
    </p:spTree>
    <p:extLst>
      <p:ext uri="{BB962C8B-B14F-4D97-AF65-F5344CB8AC3E}">
        <p14:creationId xmlns:p14="http://schemas.microsoft.com/office/powerpoint/2010/main" val="12997682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3C027B-5F60-AF71-056F-A4CE1E3E33DA}"/>
              </a:ext>
            </a:extLst>
          </p:cNvPr>
          <p:cNvSpPr>
            <a:spLocks noGrp="1"/>
          </p:cNvSpPr>
          <p:nvPr>
            <p:ph type="title"/>
          </p:nvPr>
        </p:nvSpPr>
        <p:spPr/>
        <p:txBody>
          <a:bodyPr/>
          <a:lstStyle/>
          <a:p>
            <a:r>
              <a:rPr lang="ru-RU" dirty="0"/>
              <a:t>Вокалические и консонантные языки</a:t>
            </a:r>
          </a:p>
        </p:txBody>
      </p:sp>
      <p:sp>
        <p:nvSpPr>
          <p:cNvPr id="3" name="Текст 2">
            <a:extLst>
              <a:ext uri="{FF2B5EF4-FFF2-40B4-BE49-F238E27FC236}">
                <a16:creationId xmlns:a16="http://schemas.microsoft.com/office/drawing/2014/main" id="{A67CA45E-54E0-67DB-E093-29577ACC1D0B}"/>
              </a:ext>
            </a:extLst>
          </p:cNvPr>
          <p:cNvSpPr>
            <a:spLocks noGrp="1"/>
          </p:cNvSpPr>
          <p:nvPr>
            <p:ph type="body" sz="quarter" idx="10"/>
          </p:nvPr>
        </p:nvSpPr>
        <p:spPr/>
        <p:txBody>
          <a:bodyPr>
            <a:normAutofit lnSpcReduction="10000"/>
          </a:bodyPr>
          <a:lstStyle/>
          <a:p>
            <a:r>
              <a:rPr lang="ru-RU" dirty="0"/>
              <a:t>В силу артикуляционно-физиологических причин, в языках мира гласных </a:t>
            </a:r>
            <a:r>
              <a:rPr lang="ru-RU" dirty="0" err="1"/>
              <a:t>звукотипов</a:t>
            </a:r>
            <a:r>
              <a:rPr lang="ru-RU" dirty="0"/>
              <a:t> в целом меньше, чем согласных. Поэтому даже в максимально вокалических языках количество гласных все-таки не превышает 50% от общего числа фонем, в то время как количество согласных в консонантных языках может достигать 98% всего фонемного инвентаря. </a:t>
            </a:r>
          </a:p>
          <a:p>
            <a:r>
              <a:rPr lang="ru-RU" dirty="0"/>
              <a:t>Ярким примером предельно вокалического языка может служить датский язык, в котором гласных (включая дифтонги) даже больше, чем согласных (23 гласных при 20 согласных, т.е. 53,5% от общего количества фонем). К вокалическим языкам относятся также английский, немецкий, французский, причем французский язык, в сравнении с другими романскими языками, имеет самый ослабленный консонантизм. </a:t>
            </a:r>
          </a:p>
          <a:p>
            <a:r>
              <a:rPr lang="ru-RU" dirty="0"/>
              <a:t>В класс консонантных языков входят большинство славянских языков, арабский язык, иврит, персидский, почти все иберийско-кавказские языки, «атлантическая» группа индейских языков (языки коренного населения Северной Америки) и др.</a:t>
            </a:r>
          </a:p>
        </p:txBody>
      </p:sp>
    </p:spTree>
    <p:extLst>
      <p:ext uri="{BB962C8B-B14F-4D97-AF65-F5344CB8AC3E}">
        <p14:creationId xmlns:p14="http://schemas.microsoft.com/office/powerpoint/2010/main" val="41038051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CC6268-C448-0EB3-D4FA-A36759C1B60C}"/>
              </a:ext>
            </a:extLst>
          </p:cNvPr>
          <p:cNvSpPr>
            <a:spLocks noGrp="1"/>
          </p:cNvSpPr>
          <p:nvPr>
            <p:ph type="title"/>
          </p:nvPr>
        </p:nvSpPr>
        <p:spPr/>
        <p:txBody>
          <a:bodyPr/>
          <a:lstStyle/>
          <a:p>
            <a:r>
              <a:rPr lang="ru-RU" dirty="0"/>
              <a:t>Вокализм и консонантизм в славянских языках</a:t>
            </a:r>
          </a:p>
        </p:txBody>
      </p:sp>
      <p:sp>
        <p:nvSpPr>
          <p:cNvPr id="3" name="Текст 2">
            <a:extLst>
              <a:ext uri="{FF2B5EF4-FFF2-40B4-BE49-F238E27FC236}">
                <a16:creationId xmlns:a16="http://schemas.microsoft.com/office/drawing/2014/main" id="{9DA91923-3216-ABE5-5AE8-247B9ABF7330}"/>
              </a:ext>
            </a:extLst>
          </p:cNvPr>
          <p:cNvSpPr>
            <a:spLocks noGrp="1"/>
          </p:cNvSpPr>
          <p:nvPr>
            <p:ph type="body" sz="quarter" idx="10"/>
          </p:nvPr>
        </p:nvSpPr>
        <p:spPr/>
        <p:txBody>
          <a:bodyPr/>
          <a:lstStyle/>
          <a:p>
            <a:r>
              <a:rPr lang="ru-RU" dirty="0"/>
              <a:t>Самые консонантные из славянских языков — польский и русский. По подсчетам в польском языке согласные составляют 87% фонем, в русском— 82%. </a:t>
            </a:r>
          </a:p>
          <a:p>
            <a:r>
              <a:rPr lang="ru-RU" dirty="0"/>
              <a:t>Радикально вокалические славянские языки— это словенский, сербский, хорватский и кашубский (гласные составляют около 50% от общего числа фонем). </a:t>
            </a:r>
          </a:p>
          <a:p>
            <a:r>
              <a:rPr lang="ru-RU" dirty="0"/>
              <a:t>Из двух восточнославянских языков — белорусского и русского — белорусский в большей мере вокалический язык, что связано с наличием полугласного [у], выступающего как аллофон фонем и : [</a:t>
            </a:r>
            <a:r>
              <a:rPr lang="ru-RU" dirty="0" err="1"/>
              <a:t>траука</a:t>
            </a:r>
            <a:r>
              <a:rPr lang="ru-RU" dirty="0"/>
              <a:t>], [</a:t>
            </a:r>
            <a:r>
              <a:rPr lang="ru-RU" dirty="0" err="1"/>
              <a:t>воук</a:t>
            </a:r>
            <a:r>
              <a:rPr lang="ru-RU" dirty="0"/>
              <a:t>] в соответствии с русск. [</a:t>
            </a:r>
            <a:r>
              <a:rPr lang="ru-RU" dirty="0" err="1"/>
              <a:t>трйфка</a:t>
            </a:r>
            <a:r>
              <a:rPr lang="ru-RU" dirty="0"/>
              <a:t>], [волк].</a:t>
            </a:r>
          </a:p>
        </p:txBody>
      </p:sp>
    </p:spTree>
    <p:extLst>
      <p:ext uri="{BB962C8B-B14F-4D97-AF65-F5344CB8AC3E}">
        <p14:creationId xmlns:p14="http://schemas.microsoft.com/office/powerpoint/2010/main" val="33501282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544AD8-140F-145A-023A-84B55F7C1D14}"/>
              </a:ext>
            </a:extLst>
          </p:cNvPr>
          <p:cNvSpPr>
            <a:spLocks noGrp="1"/>
          </p:cNvSpPr>
          <p:nvPr>
            <p:ph type="title"/>
          </p:nvPr>
        </p:nvSpPr>
        <p:spPr/>
        <p:txBody>
          <a:bodyPr/>
          <a:lstStyle/>
          <a:p>
            <a:r>
              <a:rPr lang="ru-RU" dirty="0"/>
              <a:t>Типы звуковых цепей</a:t>
            </a:r>
          </a:p>
        </p:txBody>
      </p:sp>
      <p:sp>
        <p:nvSpPr>
          <p:cNvPr id="3" name="Текст 2">
            <a:extLst>
              <a:ext uri="{FF2B5EF4-FFF2-40B4-BE49-F238E27FC236}">
                <a16:creationId xmlns:a16="http://schemas.microsoft.com/office/drawing/2014/main" id="{F049F23F-D6CD-6D60-1074-3757ADE389F7}"/>
              </a:ext>
            </a:extLst>
          </p:cNvPr>
          <p:cNvSpPr>
            <a:spLocks noGrp="1"/>
          </p:cNvSpPr>
          <p:nvPr>
            <p:ph type="body" sz="quarter" idx="10"/>
          </p:nvPr>
        </p:nvSpPr>
        <p:spPr>
          <a:xfrm>
            <a:off x="838200" y="1484784"/>
            <a:ext cx="10874424" cy="4823941"/>
          </a:xfrm>
        </p:spPr>
        <p:txBody>
          <a:bodyPr>
            <a:normAutofit/>
          </a:bodyPr>
          <a:lstStyle/>
          <a:p>
            <a:r>
              <a:rPr lang="ru-RU" dirty="0"/>
              <a:t>частотность и характерные цепочки звуков в границах слога</a:t>
            </a:r>
          </a:p>
          <a:p>
            <a:pPr marL="0" indent="0">
              <a:buNone/>
            </a:pPr>
            <a:r>
              <a:rPr lang="ru-RU" dirty="0"/>
              <a:t>В сборнике Даля «Пословицы русского народа» (1861—1862) есть такая приговорка: Штуки-шпеки. </a:t>
            </a:r>
            <a:r>
              <a:rPr lang="ru-RU" dirty="0" err="1"/>
              <a:t>Немецки</a:t>
            </a:r>
            <a:r>
              <a:rPr lang="ru-RU" dirty="0"/>
              <a:t> человеки.</a:t>
            </a:r>
          </a:p>
          <a:p>
            <a:r>
              <a:rPr lang="ru-RU" dirty="0"/>
              <a:t>ограничения в составе «разрешенных» моделей слоговых структур. Это означает, что слоги образуют не любые комбинации звуков (гласного и одного или нескольких согласных), а некоторые определенные последовательности звуков.</a:t>
            </a:r>
          </a:p>
          <a:p>
            <a:pPr marL="0" indent="0">
              <a:buNone/>
            </a:pPr>
            <a:r>
              <a:rPr lang="ru-RU" dirty="0"/>
              <a:t>В шведском языке в закрытых слогах между гласным и следующим за ним согласным обязательны своеобразные «компенсаторные» отношения: за кратким гласным следует долгий согласный, а за долгим гласным — краткий согласный.</a:t>
            </a:r>
          </a:p>
          <a:p>
            <a:r>
              <a:rPr lang="ru-RU" dirty="0"/>
              <a:t>недопустимые сочетания звуков, «запрещенные» фонетическим строем языка</a:t>
            </a:r>
          </a:p>
        </p:txBody>
      </p:sp>
    </p:spTree>
    <p:extLst>
      <p:ext uri="{BB962C8B-B14F-4D97-AF65-F5344CB8AC3E}">
        <p14:creationId xmlns:p14="http://schemas.microsoft.com/office/powerpoint/2010/main" val="884662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F601D1-02CE-D06A-18E3-1B6B531CD5DA}"/>
              </a:ext>
            </a:extLst>
          </p:cNvPr>
          <p:cNvSpPr>
            <a:spLocks noGrp="1"/>
          </p:cNvSpPr>
          <p:nvPr>
            <p:ph type="title"/>
          </p:nvPr>
        </p:nvSpPr>
        <p:spPr/>
        <p:txBody>
          <a:bodyPr/>
          <a:lstStyle/>
          <a:p>
            <a:r>
              <a:rPr lang="ru-RU" dirty="0"/>
              <a:t>Слоговые и неслоговые (фонемные) языки</a:t>
            </a:r>
          </a:p>
        </p:txBody>
      </p:sp>
      <p:sp>
        <p:nvSpPr>
          <p:cNvPr id="3" name="Текст 2">
            <a:extLst>
              <a:ext uri="{FF2B5EF4-FFF2-40B4-BE49-F238E27FC236}">
                <a16:creationId xmlns:a16="http://schemas.microsoft.com/office/drawing/2014/main" id="{591B5F8D-787D-438F-0E64-08D8C6E0F620}"/>
              </a:ext>
            </a:extLst>
          </p:cNvPr>
          <p:cNvSpPr>
            <a:spLocks noGrp="1"/>
          </p:cNvSpPr>
          <p:nvPr>
            <p:ph type="body" sz="quarter" idx="10"/>
          </p:nvPr>
        </p:nvSpPr>
        <p:spPr/>
        <p:txBody>
          <a:bodyPr>
            <a:normAutofit lnSpcReduction="10000"/>
          </a:bodyPr>
          <a:lstStyle/>
          <a:p>
            <a:r>
              <a:rPr lang="ru-RU" dirty="0"/>
              <a:t>В слоговых языках минимальной смыслоразличительной единицей является не фонема, а слог (такой слог называют </a:t>
            </a:r>
            <a:r>
              <a:rPr lang="ru-RU" dirty="0" err="1"/>
              <a:t>силлабофонемой</a:t>
            </a:r>
            <a:r>
              <a:rPr lang="ru-RU" dirty="0"/>
              <a:t>), при этом каждая </a:t>
            </a:r>
            <a:r>
              <a:rPr lang="ru-RU" dirty="0" err="1"/>
              <a:t>силлабофонема</a:t>
            </a:r>
            <a:r>
              <a:rPr lang="ru-RU" dirty="0"/>
              <a:t> — это звуковая оболочка морфемы или </a:t>
            </a:r>
            <a:r>
              <a:rPr lang="ru-RU" dirty="0" err="1"/>
              <a:t>одноморфемного</a:t>
            </a:r>
            <a:r>
              <a:rPr lang="ru-RU" dirty="0"/>
              <a:t> слова</a:t>
            </a:r>
          </a:p>
          <a:p>
            <a:pPr marL="0" indent="0">
              <a:buNone/>
            </a:pPr>
            <a:r>
              <a:rPr lang="ru-RU" dirty="0"/>
              <a:t>В </a:t>
            </a:r>
            <a:r>
              <a:rPr lang="ru-RU" dirty="0" err="1"/>
              <a:t>пунтухуа</a:t>
            </a:r>
            <a:r>
              <a:rPr lang="ru-RU" dirty="0"/>
              <a:t> все слоги построены по модели «</a:t>
            </a:r>
            <a:r>
              <a:rPr lang="ru-RU" dirty="0" err="1"/>
              <a:t>согласный+гласный</a:t>
            </a:r>
            <a:r>
              <a:rPr lang="ru-RU" dirty="0"/>
              <a:t> (монофтонг, дифтонг или трифтонг)», причем сочетания согласных невозможны. Поэтому общее количество допустимых комбинаций согласного начала слога и его гласного конца ограничено: насчитывается около 400 слогов, различающихся по звуковому составу.</a:t>
            </a:r>
          </a:p>
          <a:p>
            <a:pPr marL="0" indent="0">
              <a:buNone/>
            </a:pPr>
            <a:r>
              <a:rPr lang="ru-RU" dirty="0"/>
              <a:t>Отсюда смыслоразличительное (фонологическое) использование слоговой интонации. Четыре разных тона (в качестве обязательных характеристик китайского слога) увеличивают количество слогов-морфем до 1324 единиц. Из этого исходного семантического материала строятся сложные слова (двух- или </a:t>
            </a:r>
            <a:r>
              <a:rPr lang="ru-RU" dirty="0" err="1"/>
              <a:t>трехморфемные</a:t>
            </a:r>
            <a:r>
              <a:rPr lang="ru-RU" dirty="0"/>
              <a:t>).</a:t>
            </a:r>
          </a:p>
        </p:txBody>
      </p:sp>
    </p:spTree>
    <p:extLst>
      <p:ext uri="{BB962C8B-B14F-4D97-AF65-F5344CB8AC3E}">
        <p14:creationId xmlns:p14="http://schemas.microsoft.com/office/powerpoint/2010/main" val="16340741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F601D1-02CE-D06A-18E3-1B6B531CD5DA}"/>
              </a:ext>
            </a:extLst>
          </p:cNvPr>
          <p:cNvSpPr>
            <a:spLocks noGrp="1"/>
          </p:cNvSpPr>
          <p:nvPr>
            <p:ph type="title"/>
          </p:nvPr>
        </p:nvSpPr>
        <p:spPr/>
        <p:txBody>
          <a:bodyPr/>
          <a:lstStyle/>
          <a:p>
            <a:r>
              <a:rPr lang="ru-RU" dirty="0"/>
              <a:t>Слоговые и неслоговые (фонемные) языки</a:t>
            </a:r>
          </a:p>
        </p:txBody>
      </p:sp>
      <p:sp>
        <p:nvSpPr>
          <p:cNvPr id="3" name="Текст 2">
            <a:extLst>
              <a:ext uri="{FF2B5EF4-FFF2-40B4-BE49-F238E27FC236}">
                <a16:creationId xmlns:a16="http://schemas.microsoft.com/office/drawing/2014/main" id="{591B5F8D-787D-438F-0E64-08D8C6E0F620}"/>
              </a:ext>
            </a:extLst>
          </p:cNvPr>
          <p:cNvSpPr>
            <a:spLocks noGrp="1"/>
          </p:cNvSpPr>
          <p:nvPr>
            <p:ph type="body" sz="quarter" idx="10"/>
          </p:nvPr>
        </p:nvSpPr>
        <p:spPr/>
        <p:txBody>
          <a:bodyPr>
            <a:normAutofit/>
          </a:bodyPr>
          <a:lstStyle/>
          <a:p>
            <a:r>
              <a:rPr lang="ru-RU" dirty="0"/>
              <a:t>В неслоговых языках (т.е. в языках, где основной смыслоразличительной единицей является фонема , а не слог ) звуковые цепи, а также количество допустимых моделей слогов, более разнообразны</a:t>
            </a:r>
          </a:p>
          <a:p>
            <a:pPr marL="0" indent="0">
              <a:buNone/>
            </a:pPr>
            <a:r>
              <a:rPr lang="ru-RU" dirty="0"/>
              <a:t>В современных славянских языках слоговые структуры достаточно разнообразны (возможны слоги с нисходяще-восходящей звучностью, ср. мхом, ржавь).</a:t>
            </a:r>
          </a:p>
          <a:p>
            <a:pPr marL="0" indent="0">
              <a:buNone/>
            </a:pPr>
            <a:r>
              <a:rPr lang="ru-RU" dirty="0"/>
              <a:t>Современный русский язык иногда называют в ряду тех немногих языков, в которых вообще отсутствуют фонологические признаки слога. </a:t>
            </a:r>
          </a:p>
          <a:p>
            <a:pPr marL="0" indent="0">
              <a:buNone/>
            </a:pPr>
            <a:r>
              <a:rPr lang="ru-RU" dirty="0"/>
              <a:t>С этим, в частности, связаны столь обычные затруднения школьников при разделении слова на слоги (мок-</a:t>
            </a:r>
            <a:r>
              <a:rPr lang="ru-RU" dirty="0" err="1"/>
              <a:t>рый</a:t>
            </a:r>
            <a:r>
              <a:rPr lang="ru-RU" dirty="0"/>
              <a:t> или </a:t>
            </a:r>
            <a:r>
              <a:rPr lang="ru-RU" dirty="0" err="1"/>
              <a:t>мо-крый</a:t>
            </a:r>
            <a:r>
              <a:rPr lang="ru-RU" dirty="0"/>
              <a:t>): говорящие во многих случаях не чувствуют границы между слогами.</a:t>
            </a:r>
          </a:p>
        </p:txBody>
      </p:sp>
    </p:spTree>
    <p:extLst>
      <p:ext uri="{BB962C8B-B14F-4D97-AF65-F5344CB8AC3E}">
        <p14:creationId xmlns:p14="http://schemas.microsoft.com/office/powerpoint/2010/main" val="15931078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F601D1-02CE-D06A-18E3-1B6B531CD5DA}"/>
              </a:ext>
            </a:extLst>
          </p:cNvPr>
          <p:cNvSpPr>
            <a:spLocks noGrp="1"/>
          </p:cNvSpPr>
          <p:nvPr>
            <p:ph type="title"/>
          </p:nvPr>
        </p:nvSpPr>
        <p:spPr/>
        <p:txBody>
          <a:bodyPr/>
          <a:lstStyle/>
          <a:p>
            <a:r>
              <a:rPr lang="ru-RU" dirty="0"/>
              <a:t>Тонические и атональные языки</a:t>
            </a:r>
          </a:p>
        </p:txBody>
      </p:sp>
      <p:sp>
        <p:nvSpPr>
          <p:cNvPr id="3" name="Текст 2">
            <a:extLst>
              <a:ext uri="{FF2B5EF4-FFF2-40B4-BE49-F238E27FC236}">
                <a16:creationId xmlns:a16="http://schemas.microsoft.com/office/drawing/2014/main" id="{591B5F8D-787D-438F-0E64-08D8C6E0F620}"/>
              </a:ext>
            </a:extLst>
          </p:cNvPr>
          <p:cNvSpPr>
            <a:spLocks noGrp="1"/>
          </p:cNvSpPr>
          <p:nvPr>
            <p:ph type="body" sz="quarter" idx="10"/>
          </p:nvPr>
        </p:nvSpPr>
        <p:spPr/>
        <p:txBody>
          <a:bodyPr>
            <a:normAutofit lnSpcReduction="10000"/>
          </a:bodyPr>
          <a:lstStyle/>
          <a:p>
            <a:r>
              <a:rPr lang="ru-RU" dirty="0"/>
              <a:t>Просодия слова определяется ударением , а просодия предложения (высказывания, фразы) — интонацией </a:t>
            </a:r>
          </a:p>
          <a:p>
            <a:pPr marL="0" indent="0">
              <a:buNone/>
            </a:pPr>
            <a:r>
              <a:rPr lang="ru-RU" dirty="0"/>
              <a:t>При </a:t>
            </a:r>
            <a:r>
              <a:rPr lang="ru-RU" b="1" dirty="0"/>
              <a:t>тоническом</a:t>
            </a:r>
            <a:r>
              <a:rPr lang="ru-RU" dirty="0"/>
              <a:t> ударении (варианты термина: музыкальное, мелодическое ударение; в некоторых лингвистических традициях его называют также хроматическим, т.е. 'цветным') </a:t>
            </a:r>
            <a:r>
              <a:rPr lang="ru-RU" b="1" dirty="0"/>
              <a:t>ударный звук </a:t>
            </a:r>
            <a:r>
              <a:rPr lang="ru-RU" dirty="0"/>
              <a:t>выделяется (по сравнению с неударным) </a:t>
            </a:r>
            <a:r>
              <a:rPr lang="ru-RU" b="1" dirty="0"/>
              <a:t>повышением или понижением тона</a:t>
            </a:r>
            <a:r>
              <a:rPr lang="ru-RU" dirty="0"/>
              <a:t>, т.е. основной высоты в звучании данного гласного. </a:t>
            </a:r>
          </a:p>
          <a:p>
            <a:pPr marL="0" indent="0">
              <a:buNone/>
            </a:pPr>
            <a:r>
              <a:rPr lang="ru-RU" dirty="0"/>
              <a:t>Тонические языки:  </a:t>
            </a:r>
          </a:p>
          <a:p>
            <a:pPr marL="0" indent="0">
              <a:buNone/>
            </a:pPr>
            <a:r>
              <a:rPr lang="ru-RU" dirty="0"/>
              <a:t>во-первых, все слоговые языки (т.е. языки, где в качестве минимальной смыслоразличительной единицы выступает слог, а не фонема); </a:t>
            </a:r>
          </a:p>
          <a:p>
            <a:pPr marL="0" indent="0">
              <a:buNone/>
            </a:pPr>
            <a:r>
              <a:rPr lang="ru-RU" dirty="0"/>
              <a:t>во-вторых, многие неслоговые языки: древнегреческий, старославянский, балтийские (литовский, латышский), сербский, хорватский, скандинавские (шведский, норвежский и отчасти датский) и др.</a:t>
            </a:r>
          </a:p>
        </p:txBody>
      </p:sp>
    </p:spTree>
    <p:extLst>
      <p:ext uri="{BB962C8B-B14F-4D97-AF65-F5344CB8AC3E}">
        <p14:creationId xmlns:p14="http://schemas.microsoft.com/office/powerpoint/2010/main" val="3236963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95767A-A2F8-1B45-E13A-53553307AAD9}"/>
              </a:ext>
            </a:extLst>
          </p:cNvPr>
          <p:cNvSpPr>
            <a:spLocks noGrp="1"/>
          </p:cNvSpPr>
          <p:nvPr>
            <p:ph type="title"/>
          </p:nvPr>
        </p:nvSpPr>
        <p:spPr/>
        <p:txBody>
          <a:bodyPr>
            <a:normAutofit/>
          </a:bodyPr>
          <a:lstStyle/>
          <a:p>
            <a:r>
              <a:rPr lang="ru-RU" dirty="0"/>
              <a:t>Например</a:t>
            </a:r>
          </a:p>
        </p:txBody>
      </p:sp>
      <p:sp>
        <p:nvSpPr>
          <p:cNvPr id="3" name="Текст 2">
            <a:extLst>
              <a:ext uri="{FF2B5EF4-FFF2-40B4-BE49-F238E27FC236}">
                <a16:creationId xmlns:a16="http://schemas.microsoft.com/office/drawing/2014/main" id="{5D8F1CD1-1619-7B39-3BFE-3154A3FE016D}"/>
              </a:ext>
            </a:extLst>
          </p:cNvPr>
          <p:cNvSpPr>
            <a:spLocks noGrp="1"/>
          </p:cNvSpPr>
          <p:nvPr>
            <p:ph type="body" sz="quarter" idx="10"/>
          </p:nvPr>
        </p:nvSpPr>
        <p:spPr/>
        <p:txBody>
          <a:bodyPr>
            <a:normAutofit/>
          </a:bodyPr>
          <a:lstStyle/>
          <a:p>
            <a:r>
              <a:rPr lang="ru-RU" dirty="0"/>
              <a:t>в словенском и отчасти словацком языках праславянские числительные, обозначающие «некруглые» числа после 20 (21, 74, 95), стали образовываться не по праславянской модели («название десятков + название единиц», ср. русск. двадцать пять), а по образцу немецких числительных: «название </a:t>
            </a:r>
            <a:r>
              <a:rPr lang="ru-RU" dirty="0" err="1"/>
              <a:t>единиц+название</a:t>
            </a:r>
            <a:r>
              <a:rPr lang="ru-RU" dirty="0"/>
              <a:t> десятков»: </a:t>
            </a:r>
            <a:r>
              <a:rPr lang="ru-RU" dirty="0" err="1"/>
              <a:t>petindvajset</a:t>
            </a:r>
            <a:r>
              <a:rPr lang="ru-RU" dirty="0"/>
              <a:t> (буквально: '5 и 20'), </a:t>
            </a:r>
            <a:r>
              <a:rPr lang="ru-RU" dirty="0" err="1"/>
              <a:t>triinsedemdeset</a:t>
            </a:r>
            <a:r>
              <a:rPr lang="ru-RU" dirty="0"/>
              <a:t> ('3 и 70') </a:t>
            </a:r>
          </a:p>
        </p:txBody>
      </p:sp>
    </p:spTree>
    <p:extLst>
      <p:ext uri="{BB962C8B-B14F-4D97-AF65-F5344CB8AC3E}">
        <p14:creationId xmlns:p14="http://schemas.microsoft.com/office/powerpoint/2010/main" val="14894730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F601D1-02CE-D06A-18E3-1B6B531CD5DA}"/>
              </a:ext>
            </a:extLst>
          </p:cNvPr>
          <p:cNvSpPr>
            <a:spLocks noGrp="1"/>
          </p:cNvSpPr>
          <p:nvPr>
            <p:ph type="title"/>
          </p:nvPr>
        </p:nvSpPr>
        <p:spPr/>
        <p:txBody>
          <a:bodyPr/>
          <a:lstStyle/>
          <a:p>
            <a:r>
              <a:rPr lang="ru-RU" dirty="0"/>
              <a:t>Тонические и атональные языки</a:t>
            </a:r>
          </a:p>
        </p:txBody>
      </p:sp>
      <p:sp>
        <p:nvSpPr>
          <p:cNvPr id="3" name="Текст 2">
            <a:extLst>
              <a:ext uri="{FF2B5EF4-FFF2-40B4-BE49-F238E27FC236}">
                <a16:creationId xmlns:a16="http://schemas.microsoft.com/office/drawing/2014/main" id="{591B5F8D-787D-438F-0E64-08D8C6E0F620}"/>
              </a:ext>
            </a:extLst>
          </p:cNvPr>
          <p:cNvSpPr>
            <a:spLocks noGrp="1"/>
          </p:cNvSpPr>
          <p:nvPr>
            <p:ph type="body" sz="quarter" idx="10"/>
          </p:nvPr>
        </p:nvSpPr>
        <p:spPr/>
        <p:txBody>
          <a:bodyPr>
            <a:normAutofit/>
          </a:bodyPr>
          <a:lstStyle/>
          <a:p>
            <a:r>
              <a:rPr lang="ru-RU" dirty="0"/>
              <a:t>Просодия слова определяется ударением , а просодия предложения (высказывания, фразы) — интонацией </a:t>
            </a:r>
          </a:p>
          <a:p>
            <a:pPr marL="0" indent="0">
              <a:buNone/>
            </a:pPr>
            <a:r>
              <a:rPr lang="ru-RU" dirty="0"/>
              <a:t>При </a:t>
            </a:r>
            <a:r>
              <a:rPr lang="ru-RU" b="1" dirty="0"/>
              <a:t>динамическом</a:t>
            </a:r>
            <a:r>
              <a:rPr lang="ru-RU" dirty="0"/>
              <a:t> ударении (варианты термина: выдыхательное, экспираторное, силовое ударение) </a:t>
            </a:r>
            <a:r>
              <a:rPr lang="ru-RU" b="1" dirty="0"/>
              <a:t>ударный звук </a:t>
            </a:r>
            <a:r>
              <a:rPr lang="ru-RU" dirty="0"/>
              <a:t>выделяется (по сравнению с неударным) </a:t>
            </a:r>
            <a:r>
              <a:rPr lang="ru-RU" b="1" dirty="0"/>
              <a:t>большим напором </a:t>
            </a:r>
            <a:r>
              <a:rPr lang="ru-RU" dirty="0"/>
              <a:t>выдыхаемой воздушной струи и большей </a:t>
            </a:r>
            <a:r>
              <a:rPr lang="ru-RU" b="1" dirty="0"/>
              <a:t>мускульной напряженностью </a:t>
            </a:r>
            <a:r>
              <a:rPr lang="ru-RU" dirty="0"/>
              <a:t>в артикуляции ударного слога. </a:t>
            </a:r>
          </a:p>
          <a:p>
            <a:pPr marL="0" indent="0">
              <a:buNone/>
            </a:pPr>
            <a:r>
              <a:rPr lang="ru-RU" dirty="0"/>
              <a:t>К атоническим языкам (т.е. языкам с динамическим ударением) относятся романские языки, английский, немецкий, большинство славянских (исключая сербский, хорватский и отчасти словенский</a:t>
            </a:r>
          </a:p>
        </p:txBody>
      </p:sp>
    </p:spTree>
    <p:extLst>
      <p:ext uri="{BB962C8B-B14F-4D97-AF65-F5344CB8AC3E}">
        <p14:creationId xmlns:p14="http://schemas.microsoft.com/office/powerpoint/2010/main" val="1511145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95767A-A2F8-1B45-E13A-53553307AAD9}"/>
              </a:ext>
            </a:extLst>
          </p:cNvPr>
          <p:cNvSpPr>
            <a:spLocks noGrp="1"/>
          </p:cNvSpPr>
          <p:nvPr>
            <p:ph type="title"/>
          </p:nvPr>
        </p:nvSpPr>
        <p:spPr/>
        <p:txBody>
          <a:bodyPr>
            <a:normAutofit/>
          </a:bodyPr>
          <a:lstStyle/>
          <a:p>
            <a:r>
              <a:rPr lang="ru-RU" dirty="0"/>
              <a:t>Например</a:t>
            </a:r>
          </a:p>
        </p:txBody>
      </p:sp>
      <p:sp>
        <p:nvSpPr>
          <p:cNvPr id="3" name="Текст 2">
            <a:extLst>
              <a:ext uri="{FF2B5EF4-FFF2-40B4-BE49-F238E27FC236}">
                <a16:creationId xmlns:a16="http://schemas.microsoft.com/office/drawing/2014/main" id="{5D8F1CD1-1619-7B39-3BFE-3154A3FE016D}"/>
              </a:ext>
            </a:extLst>
          </p:cNvPr>
          <p:cNvSpPr>
            <a:spLocks noGrp="1"/>
          </p:cNvSpPr>
          <p:nvPr>
            <p:ph type="body" sz="quarter" idx="10"/>
          </p:nvPr>
        </p:nvSpPr>
        <p:spPr>
          <a:xfrm>
            <a:off x="551384" y="1413978"/>
            <a:ext cx="10874424" cy="5112568"/>
          </a:xfrm>
        </p:spPr>
        <p:txBody>
          <a:bodyPr>
            <a:normAutofit lnSpcReduction="10000"/>
          </a:bodyPr>
          <a:lstStyle/>
          <a:p>
            <a:r>
              <a:rPr lang="ru-RU" dirty="0"/>
              <a:t>русск. лебедка от лебедь, клещи от клещ, змеевик от змея, журавль (вид колодца), собачка (спусковой механизм в огнестрельном оружии; приспособление, препятствующее обратному движению зубчатого колеса), еж (противотанковое заграждение), волчок (игрушка), ерш (щетка), жучок (самодельный предохранитель </a:t>
            </a:r>
            <a:r>
              <a:rPr lang="ru-RU" dirty="0" err="1"/>
              <a:t>электропробки</a:t>
            </a:r>
            <a:r>
              <a:rPr lang="ru-RU" dirty="0"/>
              <a:t>; скрытое подслушивающее устройство), червячная передача, гусеница (танка), быки (опоры моста) и т.п., включая компьютерные термины: мышь, вирусы; </a:t>
            </a:r>
          </a:p>
          <a:p>
            <a:r>
              <a:rPr lang="ru-RU" dirty="0" err="1"/>
              <a:t>немецк</a:t>
            </a:r>
            <a:r>
              <a:rPr lang="ru-RU" dirty="0"/>
              <a:t>. </a:t>
            </a:r>
            <a:r>
              <a:rPr lang="ru-RU" dirty="0" err="1"/>
              <a:t>Kranich</a:t>
            </a:r>
            <a:r>
              <a:rPr lang="ru-RU" dirty="0"/>
              <a:t>—журавль, </a:t>
            </a:r>
            <a:r>
              <a:rPr lang="ru-RU" dirty="0" err="1"/>
              <a:t>Кгап</a:t>
            </a:r>
            <a:r>
              <a:rPr lang="ru-RU" dirty="0"/>
              <a:t>— подъемный кран; </a:t>
            </a:r>
            <a:r>
              <a:rPr lang="ru-RU" dirty="0" err="1"/>
              <a:t>Hahn</a:t>
            </a:r>
            <a:r>
              <a:rPr lang="ru-RU" dirty="0"/>
              <a:t>— петух, кран, курок; </a:t>
            </a:r>
          </a:p>
          <a:p>
            <a:r>
              <a:rPr lang="ru-RU" dirty="0"/>
              <a:t>франц. </a:t>
            </a:r>
            <a:r>
              <a:rPr lang="en-US" dirty="0" err="1"/>
              <a:t>grue</a:t>
            </a:r>
            <a:r>
              <a:rPr lang="ru-RU" dirty="0"/>
              <a:t> — журавль, подъемный кран; </a:t>
            </a:r>
            <a:endParaRPr lang="en-US" dirty="0"/>
          </a:p>
          <a:p>
            <a:r>
              <a:rPr lang="ru-RU" dirty="0" err="1"/>
              <a:t>венгерск</a:t>
            </a:r>
            <a:r>
              <a:rPr lang="ru-RU" dirty="0"/>
              <a:t>. </a:t>
            </a:r>
            <a:r>
              <a:rPr lang="ru-RU" dirty="0" err="1"/>
              <a:t>daru</a:t>
            </a:r>
            <a:r>
              <a:rPr lang="ru-RU" dirty="0"/>
              <a:t>—журавль, подъемный кран; </a:t>
            </a:r>
            <a:r>
              <a:rPr lang="en-US" dirty="0"/>
              <a:t>gem</a:t>
            </a:r>
            <a:r>
              <a:rPr lang="ru-RU" dirty="0"/>
              <a:t>— цапля, журавль, стрела, стрелка, a </a:t>
            </a:r>
            <a:r>
              <a:rPr lang="ru-RU" dirty="0" err="1"/>
              <a:t>gemeskut</a:t>
            </a:r>
            <a:r>
              <a:rPr lang="ru-RU" dirty="0"/>
              <a:t>— колодец с журавлем; </a:t>
            </a:r>
            <a:r>
              <a:rPr lang="ru-RU" dirty="0" err="1"/>
              <a:t>kakas</a:t>
            </a:r>
            <a:r>
              <a:rPr lang="ru-RU" dirty="0"/>
              <a:t> — петух, курок, собачка; </a:t>
            </a:r>
            <a:r>
              <a:rPr lang="ru-RU" dirty="0" err="1"/>
              <a:t>kutya</a:t>
            </a:r>
            <a:r>
              <a:rPr lang="ru-RU" dirty="0"/>
              <a:t>— собака, вагонетка; </a:t>
            </a:r>
            <a:r>
              <a:rPr lang="ru-RU" dirty="0" err="1"/>
              <a:t>kigyo</a:t>
            </a:r>
            <a:r>
              <a:rPr lang="ru-RU" dirty="0"/>
              <a:t>— змея, </a:t>
            </a:r>
            <a:r>
              <a:rPr lang="ru-RU" dirty="0" err="1"/>
              <a:t>kigyoko</a:t>
            </a:r>
            <a:r>
              <a:rPr lang="ru-RU" dirty="0"/>
              <a:t> — змеевик</a:t>
            </a:r>
            <a:endParaRPr lang="en-US" dirty="0"/>
          </a:p>
          <a:p>
            <a:r>
              <a:rPr lang="ru-RU" dirty="0" err="1"/>
              <a:t>словенск</a:t>
            </a:r>
            <a:r>
              <a:rPr lang="ru-RU" dirty="0"/>
              <a:t>. </a:t>
            </a:r>
            <a:r>
              <a:rPr lang="ru-RU" dirty="0" err="1"/>
              <a:t>petelnik</a:t>
            </a:r>
            <a:r>
              <a:rPr lang="ru-RU" dirty="0"/>
              <a:t>— петух, флюгер, кран, курок;; </a:t>
            </a:r>
            <a:endParaRPr lang="en-US" dirty="0"/>
          </a:p>
          <a:p>
            <a:r>
              <a:rPr lang="ru-RU" dirty="0" err="1"/>
              <a:t>турецк</a:t>
            </a:r>
            <a:r>
              <a:rPr lang="ru-RU" dirty="0"/>
              <a:t>. </a:t>
            </a:r>
            <a:r>
              <a:rPr lang="ru-RU" dirty="0" err="1"/>
              <a:t>horoz</a:t>
            </a:r>
            <a:r>
              <a:rPr lang="ru-RU" dirty="0"/>
              <a:t> — петух, курок, дверная защелка; </a:t>
            </a:r>
            <a:r>
              <a:rPr lang="ru-RU" dirty="0" err="1"/>
              <a:t>hortum</a:t>
            </a:r>
            <a:r>
              <a:rPr lang="ru-RU" dirty="0"/>
              <a:t>— хобот (слона), шланг.</a:t>
            </a:r>
          </a:p>
        </p:txBody>
      </p:sp>
    </p:spTree>
    <p:extLst>
      <p:ext uri="{BB962C8B-B14F-4D97-AF65-F5344CB8AC3E}">
        <p14:creationId xmlns:p14="http://schemas.microsoft.com/office/powerpoint/2010/main" val="2093992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E376C0-90A1-55ED-4B49-057146DC337B}"/>
              </a:ext>
            </a:extLst>
          </p:cNvPr>
          <p:cNvSpPr>
            <a:spLocks noGrp="1"/>
          </p:cNvSpPr>
          <p:nvPr>
            <p:ph type="title"/>
          </p:nvPr>
        </p:nvSpPr>
        <p:spPr/>
        <p:txBody>
          <a:bodyPr/>
          <a:lstStyle/>
          <a:p>
            <a:r>
              <a:rPr lang="ru-RU" dirty="0"/>
              <a:t>Сходство между языками</a:t>
            </a:r>
          </a:p>
        </p:txBody>
      </p:sp>
      <p:sp>
        <p:nvSpPr>
          <p:cNvPr id="3" name="Текст 2">
            <a:extLst>
              <a:ext uri="{FF2B5EF4-FFF2-40B4-BE49-F238E27FC236}">
                <a16:creationId xmlns:a16="http://schemas.microsoft.com/office/drawing/2014/main" id="{2A376D50-0564-FEEA-9A44-A03BB8BDB271}"/>
              </a:ext>
            </a:extLst>
          </p:cNvPr>
          <p:cNvSpPr>
            <a:spLocks noGrp="1"/>
          </p:cNvSpPr>
          <p:nvPr>
            <p:ph type="body" sz="quarter" idx="10"/>
          </p:nvPr>
        </p:nvSpPr>
        <p:spPr/>
        <p:txBody>
          <a:bodyPr/>
          <a:lstStyle/>
          <a:p>
            <a:pPr marL="0" indent="0">
              <a:buNone/>
            </a:pPr>
            <a:r>
              <a:rPr lang="ru-RU" dirty="0"/>
              <a:t>1) родство языков , т.е. их общее происхождение (генеалогический фактор);</a:t>
            </a:r>
          </a:p>
          <a:p>
            <a:pPr marL="0" indent="0">
              <a:buNone/>
            </a:pPr>
            <a:r>
              <a:rPr lang="ru-RU" dirty="0"/>
              <a:t>2) (</a:t>
            </a:r>
            <a:r>
              <a:rPr lang="ru-RU" dirty="0" err="1"/>
              <a:t>взаимо</a:t>
            </a:r>
            <a:r>
              <a:rPr lang="ru-RU" dirty="0"/>
              <a:t>)влияние языков, т.е. сродство — возникновение сходства вследствие контактов языков; </a:t>
            </a:r>
          </a:p>
          <a:p>
            <a:pPr marL="0" indent="0">
              <a:buNone/>
            </a:pPr>
            <a:r>
              <a:rPr lang="ru-RU" dirty="0"/>
              <a:t>3) принципиальная общность человеческой природы, проявляющаяся в общих закономерностях языковой коммуникации и общих чертах в строении языков (типологический фактор);</a:t>
            </a:r>
          </a:p>
          <a:p>
            <a:pPr marL="0" indent="0">
              <a:buNone/>
            </a:pPr>
            <a:r>
              <a:rPr lang="ru-RU" dirty="0"/>
              <a:t>4) случайное совпадение.</a:t>
            </a:r>
          </a:p>
        </p:txBody>
      </p:sp>
    </p:spTree>
    <p:extLst>
      <p:ext uri="{BB962C8B-B14F-4D97-AF65-F5344CB8AC3E}">
        <p14:creationId xmlns:p14="http://schemas.microsoft.com/office/powerpoint/2010/main" val="2046908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E65B99-9DB4-C78A-FA93-6881E44CBA69}"/>
              </a:ext>
            </a:extLst>
          </p:cNvPr>
          <p:cNvSpPr>
            <a:spLocks noGrp="1"/>
          </p:cNvSpPr>
          <p:nvPr>
            <p:ph type="title"/>
          </p:nvPr>
        </p:nvSpPr>
        <p:spPr/>
        <p:txBody>
          <a:bodyPr/>
          <a:lstStyle/>
          <a:p>
            <a:r>
              <a:rPr lang="ru-RU" dirty="0"/>
              <a:t>Типологическое сходство</a:t>
            </a:r>
          </a:p>
        </p:txBody>
      </p:sp>
      <p:sp>
        <p:nvSpPr>
          <p:cNvPr id="3" name="Текст 2">
            <a:extLst>
              <a:ext uri="{FF2B5EF4-FFF2-40B4-BE49-F238E27FC236}">
                <a16:creationId xmlns:a16="http://schemas.microsoft.com/office/drawing/2014/main" id="{E87D7A2E-7644-977E-F553-9A1FBEE85D4F}"/>
              </a:ext>
            </a:extLst>
          </p:cNvPr>
          <p:cNvSpPr>
            <a:spLocks noGrp="1"/>
          </p:cNvSpPr>
          <p:nvPr>
            <p:ph type="body" sz="quarter" idx="10"/>
          </p:nvPr>
        </p:nvSpPr>
        <p:spPr/>
        <p:txBody>
          <a:bodyPr/>
          <a:lstStyle/>
          <a:p>
            <a:r>
              <a:rPr lang="ru-RU" dirty="0"/>
              <a:t>Типологическое сходство обусловлено </a:t>
            </a:r>
            <a:r>
              <a:rPr lang="ru-RU" b="1" dirty="0"/>
              <a:t>принципиальным единством человеческой природы</a:t>
            </a:r>
            <a:r>
              <a:rPr lang="ru-RU" dirty="0"/>
              <a:t>, т.е. единством биологической и психологической организации человека как вида </a:t>
            </a:r>
            <a:r>
              <a:rPr lang="ru-RU" dirty="0" err="1"/>
              <a:t>Нomo</a:t>
            </a:r>
            <a:r>
              <a:rPr lang="ru-RU" dirty="0"/>
              <a:t> sapiens. </a:t>
            </a:r>
            <a:endParaRPr lang="en-US" dirty="0"/>
          </a:p>
          <a:p>
            <a:r>
              <a:rPr lang="ru-RU" dirty="0"/>
              <a:t>Легче всего выявляемый вид типологических сходств – это </a:t>
            </a:r>
            <a:r>
              <a:rPr lang="ru-RU" b="1" dirty="0"/>
              <a:t>типологическая закономерность.</a:t>
            </a:r>
            <a:r>
              <a:rPr lang="ru-RU" dirty="0"/>
              <a:t> Типологическая закономерность – это какое-либо сходство нескольких (хотя бы двух) неродственных языков, не обусловленное контактами этих языков.</a:t>
            </a:r>
          </a:p>
          <a:p>
            <a:r>
              <a:rPr lang="ru-RU" dirty="0"/>
              <a:t>Таким образом, сходные явления в языках могут иметь разную природу – или общее происхождение (генеалогический фактор), или взаимовлияние (ареальный фактор), или единство человеческой психики (типологический фактор), однако история языка и сознания в целом – это результирующая всех названных сил.</a:t>
            </a:r>
          </a:p>
        </p:txBody>
      </p:sp>
    </p:spTree>
    <p:extLst>
      <p:ext uri="{BB962C8B-B14F-4D97-AF65-F5344CB8AC3E}">
        <p14:creationId xmlns:p14="http://schemas.microsoft.com/office/powerpoint/2010/main" val="201714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EC318A-3D8A-78B3-2091-2F1BB58AF12C}"/>
              </a:ext>
            </a:extLst>
          </p:cNvPr>
          <p:cNvSpPr>
            <a:spLocks noGrp="1"/>
          </p:cNvSpPr>
          <p:nvPr>
            <p:ph type="title"/>
          </p:nvPr>
        </p:nvSpPr>
        <p:spPr/>
        <p:txBody>
          <a:bodyPr/>
          <a:lstStyle/>
          <a:p>
            <a:r>
              <a:rPr lang="ru-RU" dirty="0"/>
              <a:t>Типологические закономерности</a:t>
            </a:r>
          </a:p>
        </p:txBody>
      </p:sp>
      <p:sp>
        <p:nvSpPr>
          <p:cNvPr id="3" name="Текст 2">
            <a:extLst>
              <a:ext uri="{FF2B5EF4-FFF2-40B4-BE49-F238E27FC236}">
                <a16:creationId xmlns:a16="http://schemas.microsoft.com/office/drawing/2014/main" id="{57941B34-B7B3-DFC3-F14A-0DED485D5778}"/>
              </a:ext>
            </a:extLst>
          </p:cNvPr>
          <p:cNvSpPr>
            <a:spLocks noGrp="1"/>
          </p:cNvSpPr>
          <p:nvPr>
            <p:ph type="body" sz="quarter" idx="10"/>
          </p:nvPr>
        </p:nvSpPr>
        <p:spPr/>
        <p:txBody>
          <a:bodyPr>
            <a:normAutofit/>
          </a:bodyPr>
          <a:lstStyle/>
          <a:p>
            <a:r>
              <a:rPr lang="ru-RU" dirty="0"/>
              <a:t>В некоторых языках (литовский, шведский, китайский, японский и др.) ударение является тоническим (музыкальным). </a:t>
            </a:r>
          </a:p>
          <a:p>
            <a:r>
              <a:rPr lang="ru-RU" dirty="0"/>
              <a:t>В некоторых языках есть дифтонги. </a:t>
            </a:r>
          </a:p>
          <a:p>
            <a:r>
              <a:rPr lang="ru-RU" dirty="0"/>
              <a:t>В некоторых языках есть аффрикаты. </a:t>
            </a:r>
          </a:p>
          <a:p>
            <a:r>
              <a:rPr lang="ru-RU" dirty="0"/>
              <a:t>В некоторых языках имена разделяются на классы (например, по роду, по одушевленности/неодушевленности, </a:t>
            </a:r>
            <a:r>
              <a:rPr lang="ru-RU" dirty="0" err="1"/>
              <a:t>исчисляемости</a:t>
            </a:r>
            <a:r>
              <a:rPr lang="ru-RU" dirty="0"/>
              <a:t>/</a:t>
            </a:r>
            <a:r>
              <a:rPr lang="ru-RU" dirty="0" err="1"/>
              <a:t>неисчисляемости</a:t>
            </a:r>
            <a:r>
              <a:rPr lang="ru-RU" dirty="0"/>
              <a:t> и т.д.). </a:t>
            </a:r>
          </a:p>
          <a:p>
            <a:r>
              <a:rPr lang="ru-RU" dirty="0"/>
              <a:t>В некоторых языках есть определенные и неопределенные артикли. </a:t>
            </a:r>
          </a:p>
          <a:p>
            <a:r>
              <a:rPr lang="ru-RU" dirty="0"/>
              <a:t>В некоторых языках расположение слов является несвободным. </a:t>
            </a:r>
          </a:p>
          <a:p>
            <a:r>
              <a:rPr lang="ru-RU" dirty="0"/>
              <a:t>В некоторых языках есть названия инструментов, механизмов, приспособлений, образованных от названий животных. </a:t>
            </a:r>
          </a:p>
        </p:txBody>
      </p:sp>
    </p:spTree>
    <p:extLst>
      <p:ext uri="{BB962C8B-B14F-4D97-AF65-F5344CB8AC3E}">
        <p14:creationId xmlns:p14="http://schemas.microsoft.com/office/powerpoint/2010/main" val="419453008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3019</TotalTime>
  <Words>4501</Words>
  <Application>Microsoft Office PowerPoint</Application>
  <PresentationFormat>Широкоэкранный</PresentationFormat>
  <Paragraphs>278</Paragraphs>
  <Slides>50</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50</vt:i4>
      </vt:variant>
    </vt:vector>
  </HeadingPairs>
  <TitlesOfParts>
    <vt:vector size="53" baseType="lpstr">
      <vt:lpstr>Arial</vt:lpstr>
      <vt:lpstr>Times New Roman</vt:lpstr>
      <vt:lpstr>Тема Office</vt:lpstr>
      <vt:lpstr>Типологический метод в лингвистике</vt:lpstr>
      <vt:lpstr>Что это?</vt:lpstr>
      <vt:lpstr>Например</vt:lpstr>
      <vt:lpstr>Например</vt:lpstr>
      <vt:lpstr>Например</vt:lpstr>
      <vt:lpstr>Например</vt:lpstr>
      <vt:lpstr>Сходство между языками</vt:lpstr>
      <vt:lpstr>Типологическое сходство</vt:lpstr>
      <vt:lpstr>Типологические закономерности</vt:lpstr>
      <vt:lpstr>Презентация PowerPoint</vt:lpstr>
      <vt:lpstr>Различение генеалогического, ареального и типологического слагаемых в процессах и явлениях</vt:lpstr>
      <vt:lpstr>Связь с другими разделами языкознания</vt:lpstr>
      <vt:lpstr>2 вида типологических исследований</vt:lpstr>
      <vt:lpstr>Сопоставительно-типологический метод</vt:lpstr>
      <vt:lpstr>Метод системного анализа</vt:lpstr>
      <vt:lpstr>Лингвостатистический метод</vt:lpstr>
      <vt:lpstr>Многоступенчатый метод классификации</vt:lpstr>
      <vt:lpstr>Анкетный метод</vt:lpstr>
      <vt:lpstr>Эталонный метод</vt:lpstr>
      <vt:lpstr>Язык-эталон минимум и максимум</vt:lpstr>
      <vt:lpstr> Сравнение избранных языков</vt:lpstr>
      <vt:lpstr>Наблюдение с неполной индукцией типологического исследования</vt:lpstr>
      <vt:lpstr>контрастивное, таксономическое и универсологическое</vt:lpstr>
      <vt:lpstr>На чем основывается сопоставление языков</vt:lpstr>
      <vt:lpstr>Теоретические задачи типологической лингвистики</vt:lpstr>
      <vt:lpstr>Прикладные задачи</vt:lpstr>
      <vt:lpstr>Трудности типологической классификации языков</vt:lpstr>
      <vt:lpstr>Материал типологического метода</vt:lpstr>
      <vt:lpstr>История типологического метода с XIX в.</vt:lpstr>
      <vt:lpstr>История типологического метода с XIX в.</vt:lpstr>
      <vt:lpstr>Флективные аффиксы</vt:lpstr>
      <vt:lpstr>Парадигма флективного слова</vt:lpstr>
      <vt:lpstr>Фузия</vt:lpstr>
      <vt:lpstr>Агглютинативные аффиксы</vt:lpstr>
      <vt:lpstr>Агглютинация в китайском языке???</vt:lpstr>
      <vt:lpstr>Вильгельм фон Гумбольдт</vt:lpstr>
      <vt:lpstr>Изолирующие языки</vt:lpstr>
      <vt:lpstr>Изолирующие языки</vt:lpstr>
      <vt:lpstr>Агглютинативные языки</vt:lpstr>
      <vt:lpstr>Флективные языки</vt:lpstr>
      <vt:lpstr>Инкорпорирующие языки</vt:lpstr>
      <vt:lpstr>Пример инкорпорации</vt:lpstr>
      <vt:lpstr>Фонетико-фонологическая и просодическая типология</vt:lpstr>
      <vt:lpstr>Вокалические и консонантные языки</vt:lpstr>
      <vt:lpstr>Вокализм и консонантизм в славянских языках</vt:lpstr>
      <vt:lpstr>Типы звуковых цепей</vt:lpstr>
      <vt:lpstr>Слоговые и неслоговые (фонемные) языки</vt:lpstr>
      <vt:lpstr>Слоговые и неслоговые (фонемные) языки</vt:lpstr>
      <vt:lpstr>Тонические и атональные языки</vt:lpstr>
      <vt:lpstr>Тонические и атональные языки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Апакина Людмила Вячеславовна</dc:creator>
  <cp:lastModifiedBy>Апакина Людмила Вячеславовна</cp:lastModifiedBy>
  <cp:revision>13</cp:revision>
  <dcterms:created xsi:type="dcterms:W3CDTF">2025-03-23T07:38:57Z</dcterms:created>
  <dcterms:modified xsi:type="dcterms:W3CDTF">2025-03-25T15:47:14Z</dcterms:modified>
</cp:coreProperties>
</file>