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7" r:id="rId2"/>
    <p:sldId id="259" r:id="rId3"/>
    <p:sldId id="260" r:id="rId4"/>
    <p:sldId id="261" r:id="rId5"/>
    <p:sldId id="262" r:id="rId6"/>
    <p:sldId id="263" r:id="rId7"/>
    <p:sldId id="266" r:id="rId8"/>
    <p:sldId id="267" r:id="rId9"/>
    <p:sldId id="265" r:id="rId10"/>
    <p:sldId id="264"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showGuides="1">
      <p:cViewPr varScale="1">
        <p:scale>
          <a:sx n="136" d="100"/>
          <a:sy n="136" d="100"/>
        </p:scale>
        <p:origin x="144" y="64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12C68-F97A-49CF-96D5-6193D848CD0B}" type="datetimeFigureOut">
              <a:rPr lang="ru-RU" smtClean="0"/>
              <a:t>01.09.2024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7B4394-23AD-4B8A-95DB-48544D3087B0}" type="slidenum">
              <a:rPr lang="ru-RU" smtClean="0"/>
              <a:t>‹#›</a:t>
            </a:fld>
            <a:endParaRPr lang="ru-RU"/>
          </a:p>
        </p:txBody>
      </p:sp>
    </p:spTree>
    <p:extLst>
      <p:ext uri="{BB962C8B-B14F-4D97-AF65-F5344CB8AC3E}">
        <p14:creationId xmlns:p14="http://schemas.microsoft.com/office/powerpoint/2010/main" val="42786089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D6D722B-41B2-46F6-85C2-69BDA3F5FCFD}"/>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0633E6A0-575C-449F-89D3-5331B3050F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67D61418-3B24-4424-800B-670E6474FF8B}"/>
              </a:ext>
            </a:extLst>
          </p:cNvPr>
          <p:cNvSpPr>
            <a:spLocks noGrp="1"/>
          </p:cNvSpPr>
          <p:nvPr>
            <p:ph type="dt" sz="half" idx="10"/>
          </p:nvPr>
        </p:nvSpPr>
        <p:spPr/>
        <p:txBody>
          <a:bodyPr/>
          <a:lstStyle/>
          <a:p>
            <a:fld id="{A863DEFD-412A-4710-898C-C9430F8994DD}" type="datetimeFigureOut">
              <a:rPr lang="ru-RU" smtClean="0"/>
              <a:t>01.09.2024</a:t>
            </a:fld>
            <a:endParaRPr lang="ru-RU"/>
          </a:p>
        </p:txBody>
      </p:sp>
      <p:sp>
        <p:nvSpPr>
          <p:cNvPr id="5" name="Нижний колонтитул 4">
            <a:extLst>
              <a:ext uri="{FF2B5EF4-FFF2-40B4-BE49-F238E27FC236}">
                <a16:creationId xmlns:a16="http://schemas.microsoft.com/office/drawing/2014/main" id="{6A26A688-EDFF-4B9F-9C7A-B5075E3F0E7D}"/>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C3677701-24A8-41D1-AE2F-8CD7B0334720}"/>
              </a:ext>
            </a:extLst>
          </p:cNvPr>
          <p:cNvSpPr>
            <a:spLocks noGrp="1"/>
          </p:cNvSpPr>
          <p:nvPr>
            <p:ph type="sldNum" sz="quarter" idx="12"/>
          </p:nvPr>
        </p:nvSpPr>
        <p:spPr/>
        <p:txBody>
          <a:bodyPr/>
          <a:lstStyle/>
          <a:p>
            <a:fld id="{23C2AECF-5FB3-479F-ADEB-B69DDE3CFB64}" type="slidenum">
              <a:rPr lang="ru-RU" smtClean="0"/>
              <a:t>‹#›</a:t>
            </a:fld>
            <a:endParaRPr lang="ru-RU"/>
          </a:p>
        </p:txBody>
      </p:sp>
    </p:spTree>
    <p:extLst>
      <p:ext uri="{BB962C8B-B14F-4D97-AF65-F5344CB8AC3E}">
        <p14:creationId xmlns:p14="http://schemas.microsoft.com/office/powerpoint/2010/main" val="1265207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215EAE-BF6F-4621-91E5-CF4FCDE5B2BE}"/>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97F73426-28C7-4461-86C3-91A50FC23C08}"/>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3762E61-74B2-49CB-8476-E3831DCAD9BA}"/>
              </a:ext>
            </a:extLst>
          </p:cNvPr>
          <p:cNvSpPr>
            <a:spLocks noGrp="1"/>
          </p:cNvSpPr>
          <p:nvPr>
            <p:ph type="dt" sz="half" idx="10"/>
          </p:nvPr>
        </p:nvSpPr>
        <p:spPr/>
        <p:txBody>
          <a:bodyPr/>
          <a:lstStyle/>
          <a:p>
            <a:fld id="{A863DEFD-412A-4710-898C-C9430F8994DD}" type="datetimeFigureOut">
              <a:rPr lang="ru-RU" smtClean="0"/>
              <a:t>01.09.2024</a:t>
            </a:fld>
            <a:endParaRPr lang="ru-RU"/>
          </a:p>
        </p:txBody>
      </p:sp>
      <p:sp>
        <p:nvSpPr>
          <p:cNvPr id="5" name="Нижний колонтитул 4">
            <a:extLst>
              <a:ext uri="{FF2B5EF4-FFF2-40B4-BE49-F238E27FC236}">
                <a16:creationId xmlns:a16="http://schemas.microsoft.com/office/drawing/2014/main" id="{AFB00287-E0BE-4959-8AFE-A2A1C7C4BB87}"/>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171998BA-704F-4068-A989-5097CD22AB6D}"/>
              </a:ext>
            </a:extLst>
          </p:cNvPr>
          <p:cNvSpPr>
            <a:spLocks noGrp="1"/>
          </p:cNvSpPr>
          <p:nvPr>
            <p:ph type="sldNum" sz="quarter" idx="12"/>
          </p:nvPr>
        </p:nvSpPr>
        <p:spPr/>
        <p:txBody>
          <a:bodyPr/>
          <a:lstStyle/>
          <a:p>
            <a:fld id="{23C2AECF-5FB3-479F-ADEB-B69DDE3CFB64}" type="slidenum">
              <a:rPr lang="ru-RU" smtClean="0"/>
              <a:t>‹#›</a:t>
            </a:fld>
            <a:endParaRPr lang="ru-RU"/>
          </a:p>
        </p:txBody>
      </p:sp>
    </p:spTree>
    <p:extLst>
      <p:ext uri="{BB962C8B-B14F-4D97-AF65-F5344CB8AC3E}">
        <p14:creationId xmlns:p14="http://schemas.microsoft.com/office/powerpoint/2010/main" val="3849165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A37A5267-EE40-4C13-9647-065A64CFC9E1}"/>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64B21CF5-2D6D-47C3-AC3D-78A52A372615}"/>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5457D951-24EF-4CAB-B210-11195D8D0BDE}"/>
              </a:ext>
            </a:extLst>
          </p:cNvPr>
          <p:cNvSpPr>
            <a:spLocks noGrp="1"/>
          </p:cNvSpPr>
          <p:nvPr>
            <p:ph type="dt" sz="half" idx="10"/>
          </p:nvPr>
        </p:nvSpPr>
        <p:spPr/>
        <p:txBody>
          <a:bodyPr/>
          <a:lstStyle/>
          <a:p>
            <a:fld id="{A863DEFD-412A-4710-898C-C9430F8994DD}" type="datetimeFigureOut">
              <a:rPr lang="ru-RU" smtClean="0"/>
              <a:t>01.09.2024</a:t>
            </a:fld>
            <a:endParaRPr lang="ru-RU"/>
          </a:p>
        </p:txBody>
      </p:sp>
      <p:sp>
        <p:nvSpPr>
          <p:cNvPr id="5" name="Нижний колонтитул 4">
            <a:extLst>
              <a:ext uri="{FF2B5EF4-FFF2-40B4-BE49-F238E27FC236}">
                <a16:creationId xmlns:a16="http://schemas.microsoft.com/office/drawing/2014/main" id="{C04187EE-43E1-41CC-9379-EF67AAFC98F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FA9C800-075D-4DFC-898D-FF26DC351DFC}"/>
              </a:ext>
            </a:extLst>
          </p:cNvPr>
          <p:cNvSpPr>
            <a:spLocks noGrp="1"/>
          </p:cNvSpPr>
          <p:nvPr>
            <p:ph type="sldNum" sz="quarter" idx="12"/>
          </p:nvPr>
        </p:nvSpPr>
        <p:spPr/>
        <p:txBody>
          <a:bodyPr/>
          <a:lstStyle/>
          <a:p>
            <a:fld id="{23C2AECF-5FB3-479F-ADEB-B69DDE3CFB64}" type="slidenum">
              <a:rPr lang="ru-RU" smtClean="0"/>
              <a:t>‹#›</a:t>
            </a:fld>
            <a:endParaRPr lang="ru-RU"/>
          </a:p>
        </p:txBody>
      </p:sp>
    </p:spTree>
    <p:extLst>
      <p:ext uri="{BB962C8B-B14F-4D97-AF65-F5344CB8AC3E}">
        <p14:creationId xmlns:p14="http://schemas.microsoft.com/office/powerpoint/2010/main" val="129091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A41EAEB-37ED-4CEF-80CD-0EC6FC1DC06C}"/>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944C0C62-0631-4835-B3AF-67839BA346A5}"/>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CE2E8428-5F10-4367-B6B0-94B2F573EB6D}"/>
              </a:ext>
            </a:extLst>
          </p:cNvPr>
          <p:cNvSpPr>
            <a:spLocks noGrp="1"/>
          </p:cNvSpPr>
          <p:nvPr>
            <p:ph type="dt" sz="half" idx="10"/>
          </p:nvPr>
        </p:nvSpPr>
        <p:spPr/>
        <p:txBody>
          <a:bodyPr/>
          <a:lstStyle/>
          <a:p>
            <a:fld id="{A863DEFD-412A-4710-898C-C9430F8994DD}" type="datetimeFigureOut">
              <a:rPr lang="ru-RU" smtClean="0"/>
              <a:t>01.09.2024</a:t>
            </a:fld>
            <a:endParaRPr lang="ru-RU"/>
          </a:p>
        </p:txBody>
      </p:sp>
      <p:sp>
        <p:nvSpPr>
          <p:cNvPr id="5" name="Нижний колонтитул 4">
            <a:extLst>
              <a:ext uri="{FF2B5EF4-FFF2-40B4-BE49-F238E27FC236}">
                <a16:creationId xmlns:a16="http://schemas.microsoft.com/office/drawing/2014/main" id="{433F1082-1F11-4267-9A53-1DE4DC6B8BC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CB734E3-1307-4300-862C-A3834D4C5549}"/>
              </a:ext>
            </a:extLst>
          </p:cNvPr>
          <p:cNvSpPr>
            <a:spLocks noGrp="1"/>
          </p:cNvSpPr>
          <p:nvPr>
            <p:ph type="sldNum" sz="quarter" idx="12"/>
          </p:nvPr>
        </p:nvSpPr>
        <p:spPr/>
        <p:txBody>
          <a:bodyPr/>
          <a:lstStyle/>
          <a:p>
            <a:fld id="{23C2AECF-5FB3-479F-ADEB-B69DDE3CFB64}" type="slidenum">
              <a:rPr lang="ru-RU" smtClean="0"/>
              <a:t>‹#›</a:t>
            </a:fld>
            <a:endParaRPr lang="ru-RU"/>
          </a:p>
        </p:txBody>
      </p:sp>
    </p:spTree>
    <p:extLst>
      <p:ext uri="{BB962C8B-B14F-4D97-AF65-F5344CB8AC3E}">
        <p14:creationId xmlns:p14="http://schemas.microsoft.com/office/powerpoint/2010/main" val="1437122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84A078E-3C9B-40A2-9804-350186A751A8}"/>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253FAEB5-BA8C-49E6-8D72-F8D86BADC6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6F46D7E5-5B41-4EF1-AF53-A37491ADF7FC}"/>
              </a:ext>
            </a:extLst>
          </p:cNvPr>
          <p:cNvSpPr>
            <a:spLocks noGrp="1"/>
          </p:cNvSpPr>
          <p:nvPr>
            <p:ph type="dt" sz="half" idx="10"/>
          </p:nvPr>
        </p:nvSpPr>
        <p:spPr/>
        <p:txBody>
          <a:bodyPr/>
          <a:lstStyle/>
          <a:p>
            <a:fld id="{A863DEFD-412A-4710-898C-C9430F8994DD}" type="datetimeFigureOut">
              <a:rPr lang="ru-RU" smtClean="0"/>
              <a:t>01.09.2024</a:t>
            </a:fld>
            <a:endParaRPr lang="ru-RU"/>
          </a:p>
        </p:txBody>
      </p:sp>
      <p:sp>
        <p:nvSpPr>
          <p:cNvPr id="5" name="Нижний колонтитул 4">
            <a:extLst>
              <a:ext uri="{FF2B5EF4-FFF2-40B4-BE49-F238E27FC236}">
                <a16:creationId xmlns:a16="http://schemas.microsoft.com/office/drawing/2014/main" id="{B11F44F1-ED7D-495E-8C74-D5F1D268A75F}"/>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88F4CAF-5100-4844-B69E-9248DB529FC6}"/>
              </a:ext>
            </a:extLst>
          </p:cNvPr>
          <p:cNvSpPr>
            <a:spLocks noGrp="1"/>
          </p:cNvSpPr>
          <p:nvPr>
            <p:ph type="sldNum" sz="quarter" idx="12"/>
          </p:nvPr>
        </p:nvSpPr>
        <p:spPr/>
        <p:txBody>
          <a:bodyPr/>
          <a:lstStyle/>
          <a:p>
            <a:fld id="{23C2AECF-5FB3-479F-ADEB-B69DDE3CFB64}" type="slidenum">
              <a:rPr lang="ru-RU" smtClean="0"/>
              <a:t>‹#›</a:t>
            </a:fld>
            <a:endParaRPr lang="ru-RU"/>
          </a:p>
        </p:txBody>
      </p:sp>
    </p:spTree>
    <p:extLst>
      <p:ext uri="{BB962C8B-B14F-4D97-AF65-F5344CB8AC3E}">
        <p14:creationId xmlns:p14="http://schemas.microsoft.com/office/powerpoint/2010/main" val="2791969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F1748AD-BAA5-4D15-ADB9-9622F6A41FCF}"/>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E946681D-F710-4E27-94F4-5170EB51AB0E}"/>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F96447DF-9868-4A95-9B60-F36A64F16D23}"/>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83040575-E847-43C4-B240-5BDCC5B1F158}"/>
              </a:ext>
            </a:extLst>
          </p:cNvPr>
          <p:cNvSpPr>
            <a:spLocks noGrp="1"/>
          </p:cNvSpPr>
          <p:nvPr>
            <p:ph type="dt" sz="half" idx="10"/>
          </p:nvPr>
        </p:nvSpPr>
        <p:spPr/>
        <p:txBody>
          <a:bodyPr/>
          <a:lstStyle/>
          <a:p>
            <a:fld id="{A863DEFD-412A-4710-898C-C9430F8994DD}" type="datetimeFigureOut">
              <a:rPr lang="ru-RU" smtClean="0"/>
              <a:t>01.09.2024</a:t>
            </a:fld>
            <a:endParaRPr lang="ru-RU"/>
          </a:p>
        </p:txBody>
      </p:sp>
      <p:sp>
        <p:nvSpPr>
          <p:cNvPr id="6" name="Нижний колонтитул 5">
            <a:extLst>
              <a:ext uri="{FF2B5EF4-FFF2-40B4-BE49-F238E27FC236}">
                <a16:creationId xmlns:a16="http://schemas.microsoft.com/office/drawing/2014/main" id="{28EB0FE3-53CA-499F-873A-DD6F63EB832E}"/>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EC4DB12C-E7B1-4675-B89A-9126FA31F08D}"/>
              </a:ext>
            </a:extLst>
          </p:cNvPr>
          <p:cNvSpPr>
            <a:spLocks noGrp="1"/>
          </p:cNvSpPr>
          <p:nvPr>
            <p:ph type="sldNum" sz="quarter" idx="12"/>
          </p:nvPr>
        </p:nvSpPr>
        <p:spPr/>
        <p:txBody>
          <a:bodyPr/>
          <a:lstStyle/>
          <a:p>
            <a:fld id="{23C2AECF-5FB3-479F-ADEB-B69DDE3CFB64}" type="slidenum">
              <a:rPr lang="ru-RU" smtClean="0"/>
              <a:t>‹#›</a:t>
            </a:fld>
            <a:endParaRPr lang="ru-RU"/>
          </a:p>
        </p:txBody>
      </p:sp>
    </p:spTree>
    <p:extLst>
      <p:ext uri="{BB962C8B-B14F-4D97-AF65-F5344CB8AC3E}">
        <p14:creationId xmlns:p14="http://schemas.microsoft.com/office/powerpoint/2010/main" val="2430881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26047D7-6410-4C85-8F19-78210413E5B1}"/>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C378D891-B595-4ED6-BD99-7E7EC20DA2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E78AC325-7A77-4FA6-B921-F2D9F32928CE}"/>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A4D4ED29-6B54-4F8C-BD13-FCE7A44F60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7E6D169F-3F46-4858-AD75-B8529ABA04E9}"/>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F78C97E8-1AD6-4C7B-A9E0-DC8AE5CD754B}"/>
              </a:ext>
            </a:extLst>
          </p:cNvPr>
          <p:cNvSpPr>
            <a:spLocks noGrp="1"/>
          </p:cNvSpPr>
          <p:nvPr>
            <p:ph type="dt" sz="half" idx="10"/>
          </p:nvPr>
        </p:nvSpPr>
        <p:spPr/>
        <p:txBody>
          <a:bodyPr/>
          <a:lstStyle/>
          <a:p>
            <a:fld id="{A863DEFD-412A-4710-898C-C9430F8994DD}" type="datetimeFigureOut">
              <a:rPr lang="ru-RU" smtClean="0"/>
              <a:t>01.09.2024</a:t>
            </a:fld>
            <a:endParaRPr lang="ru-RU"/>
          </a:p>
        </p:txBody>
      </p:sp>
      <p:sp>
        <p:nvSpPr>
          <p:cNvPr id="8" name="Нижний колонтитул 7">
            <a:extLst>
              <a:ext uri="{FF2B5EF4-FFF2-40B4-BE49-F238E27FC236}">
                <a16:creationId xmlns:a16="http://schemas.microsoft.com/office/drawing/2014/main" id="{91F293E9-08F9-4EC5-A8EB-743A1D775006}"/>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A7D961C7-841E-4C55-8C1D-E58FF9CBDA35}"/>
              </a:ext>
            </a:extLst>
          </p:cNvPr>
          <p:cNvSpPr>
            <a:spLocks noGrp="1"/>
          </p:cNvSpPr>
          <p:nvPr>
            <p:ph type="sldNum" sz="quarter" idx="12"/>
          </p:nvPr>
        </p:nvSpPr>
        <p:spPr/>
        <p:txBody>
          <a:bodyPr/>
          <a:lstStyle/>
          <a:p>
            <a:fld id="{23C2AECF-5FB3-479F-ADEB-B69DDE3CFB64}" type="slidenum">
              <a:rPr lang="ru-RU" smtClean="0"/>
              <a:t>‹#›</a:t>
            </a:fld>
            <a:endParaRPr lang="ru-RU"/>
          </a:p>
        </p:txBody>
      </p:sp>
    </p:spTree>
    <p:extLst>
      <p:ext uri="{BB962C8B-B14F-4D97-AF65-F5344CB8AC3E}">
        <p14:creationId xmlns:p14="http://schemas.microsoft.com/office/powerpoint/2010/main" val="364629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4190A94-290E-46FC-9A2E-C3F2679EF0F4}"/>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E066D2FE-92AA-4832-946A-40ED2A078AEC}"/>
              </a:ext>
            </a:extLst>
          </p:cNvPr>
          <p:cNvSpPr>
            <a:spLocks noGrp="1"/>
          </p:cNvSpPr>
          <p:nvPr>
            <p:ph type="dt" sz="half" idx="10"/>
          </p:nvPr>
        </p:nvSpPr>
        <p:spPr/>
        <p:txBody>
          <a:bodyPr/>
          <a:lstStyle/>
          <a:p>
            <a:fld id="{A863DEFD-412A-4710-898C-C9430F8994DD}" type="datetimeFigureOut">
              <a:rPr lang="ru-RU" smtClean="0"/>
              <a:t>01.09.2024</a:t>
            </a:fld>
            <a:endParaRPr lang="ru-RU"/>
          </a:p>
        </p:txBody>
      </p:sp>
      <p:sp>
        <p:nvSpPr>
          <p:cNvPr id="4" name="Нижний колонтитул 3">
            <a:extLst>
              <a:ext uri="{FF2B5EF4-FFF2-40B4-BE49-F238E27FC236}">
                <a16:creationId xmlns:a16="http://schemas.microsoft.com/office/drawing/2014/main" id="{D5077331-FFC3-4863-818D-82344B3BE93E}"/>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FE445F27-17F3-42A8-BAD3-FDD1307E8150}"/>
              </a:ext>
            </a:extLst>
          </p:cNvPr>
          <p:cNvSpPr>
            <a:spLocks noGrp="1"/>
          </p:cNvSpPr>
          <p:nvPr>
            <p:ph type="sldNum" sz="quarter" idx="12"/>
          </p:nvPr>
        </p:nvSpPr>
        <p:spPr/>
        <p:txBody>
          <a:bodyPr/>
          <a:lstStyle/>
          <a:p>
            <a:fld id="{23C2AECF-5FB3-479F-ADEB-B69DDE3CFB64}" type="slidenum">
              <a:rPr lang="ru-RU" smtClean="0"/>
              <a:t>‹#›</a:t>
            </a:fld>
            <a:endParaRPr lang="ru-RU"/>
          </a:p>
        </p:txBody>
      </p:sp>
    </p:spTree>
    <p:extLst>
      <p:ext uri="{BB962C8B-B14F-4D97-AF65-F5344CB8AC3E}">
        <p14:creationId xmlns:p14="http://schemas.microsoft.com/office/powerpoint/2010/main" val="2633631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00DBB29D-B391-4252-8B73-3CEFBAD6141C}"/>
              </a:ext>
            </a:extLst>
          </p:cNvPr>
          <p:cNvSpPr>
            <a:spLocks noGrp="1"/>
          </p:cNvSpPr>
          <p:nvPr>
            <p:ph type="dt" sz="half" idx="10"/>
          </p:nvPr>
        </p:nvSpPr>
        <p:spPr/>
        <p:txBody>
          <a:bodyPr/>
          <a:lstStyle/>
          <a:p>
            <a:fld id="{A863DEFD-412A-4710-898C-C9430F8994DD}" type="datetimeFigureOut">
              <a:rPr lang="ru-RU" smtClean="0"/>
              <a:t>01.09.2024</a:t>
            </a:fld>
            <a:endParaRPr lang="ru-RU"/>
          </a:p>
        </p:txBody>
      </p:sp>
      <p:sp>
        <p:nvSpPr>
          <p:cNvPr id="3" name="Нижний колонтитул 2">
            <a:extLst>
              <a:ext uri="{FF2B5EF4-FFF2-40B4-BE49-F238E27FC236}">
                <a16:creationId xmlns:a16="http://schemas.microsoft.com/office/drawing/2014/main" id="{AF94AD0C-014C-4B99-BA50-808CB5142B27}"/>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30C18A24-9523-4E17-9B63-5C1B1FDC0818}"/>
              </a:ext>
            </a:extLst>
          </p:cNvPr>
          <p:cNvSpPr>
            <a:spLocks noGrp="1"/>
          </p:cNvSpPr>
          <p:nvPr>
            <p:ph type="sldNum" sz="quarter" idx="12"/>
          </p:nvPr>
        </p:nvSpPr>
        <p:spPr/>
        <p:txBody>
          <a:bodyPr/>
          <a:lstStyle/>
          <a:p>
            <a:fld id="{23C2AECF-5FB3-479F-ADEB-B69DDE3CFB64}" type="slidenum">
              <a:rPr lang="ru-RU" smtClean="0"/>
              <a:t>‹#›</a:t>
            </a:fld>
            <a:endParaRPr lang="ru-RU"/>
          </a:p>
        </p:txBody>
      </p:sp>
    </p:spTree>
    <p:extLst>
      <p:ext uri="{BB962C8B-B14F-4D97-AF65-F5344CB8AC3E}">
        <p14:creationId xmlns:p14="http://schemas.microsoft.com/office/powerpoint/2010/main" val="3902174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D57EF07-6925-4ABA-93FD-0511F3303493}"/>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7BCBB847-E2D7-4D8E-9037-2D1428AA9F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7C3805DA-F642-4E24-AC23-9F4C3FB8E9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C3DE2189-30F2-4DC7-BABF-5908B73BC303}"/>
              </a:ext>
            </a:extLst>
          </p:cNvPr>
          <p:cNvSpPr>
            <a:spLocks noGrp="1"/>
          </p:cNvSpPr>
          <p:nvPr>
            <p:ph type="dt" sz="half" idx="10"/>
          </p:nvPr>
        </p:nvSpPr>
        <p:spPr/>
        <p:txBody>
          <a:bodyPr/>
          <a:lstStyle/>
          <a:p>
            <a:fld id="{A863DEFD-412A-4710-898C-C9430F8994DD}" type="datetimeFigureOut">
              <a:rPr lang="ru-RU" smtClean="0"/>
              <a:t>01.09.2024</a:t>
            </a:fld>
            <a:endParaRPr lang="ru-RU"/>
          </a:p>
        </p:txBody>
      </p:sp>
      <p:sp>
        <p:nvSpPr>
          <p:cNvPr id="6" name="Нижний колонтитул 5">
            <a:extLst>
              <a:ext uri="{FF2B5EF4-FFF2-40B4-BE49-F238E27FC236}">
                <a16:creationId xmlns:a16="http://schemas.microsoft.com/office/drawing/2014/main" id="{902358AF-B709-42C9-A7A2-33D20D48094C}"/>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DDA8312C-BDBF-43AF-BC7D-12E4920E4B4B}"/>
              </a:ext>
            </a:extLst>
          </p:cNvPr>
          <p:cNvSpPr>
            <a:spLocks noGrp="1"/>
          </p:cNvSpPr>
          <p:nvPr>
            <p:ph type="sldNum" sz="quarter" idx="12"/>
          </p:nvPr>
        </p:nvSpPr>
        <p:spPr/>
        <p:txBody>
          <a:bodyPr/>
          <a:lstStyle/>
          <a:p>
            <a:fld id="{23C2AECF-5FB3-479F-ADEB-B69DDE3CFB64}" type="slidenum">
              <a:rPr lang="ru-RU" smtClean="0"/>
              <a:t>‹#›</a:t>
            </a:fld>
            <a:endParaRPr lang="ru-RU"/>
          </a:p>
        </p:txBody>
      </p:sp>
    </p:spTree>
    <p:extLst>
      <p:ext uri="{BB962C8B-B14F-4D97-AF65-F5344CB8AC3E}">
        <p14:creationId xmlns:p14="http://schemas.microsoft.com/office/powerpoint/2010/main" val="2461986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7504CEA-B953-4D3D-BC75-B2AA636FD6F5}"/>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AEDA45C9-E252-46BF-9640-185077F95C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B15DB017-CF4C-47BD-87F4-B84CDE24BA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5B071596-7CC7-4391-BB4D-0ABED39B21A6}"/>
              </a:ext>
            </a:extLst>
          </p:cNvPr>
          <p:cNvSpPr>
            <a:spLocks noGrp="1"/>
          </p:cNvSpPr>
          <p:nvPr>
            <p:ph type="dt" sz="half" idx="10"/>
          </p:nvPr>
        </p:nvSpPr>
        <p:spPr/>
        <p:txBody>
          <a:bodyPr/>
          <a:lstStyle/>
          <a:p>
            <a:fld id="{A863DEFD-412A-4710-898C-C9430F8994DD}" type="datetimeFigureOut">
              <a:rPr lang="ru-RU" smtClean="0"/>
              <a:t>01.09.2024</a:t>
            </a:fld>
            <a:endParaRPr lang="ru-RU"/>
          </a:p>
        </p:txBody>
      </p:sp>
      <p:sp>
        <p:nvSpPr>
          <p:cNvPr id="6" name="Нижний колонтитул 5">
            <a:extLst>
              <a:ext uri="{FF2B5EF4-FFF2-40B4-BE49-F238E27FC236}">
                <a16:creationId xmlns:a16="http://schemas.microsoft.com/office/drawing/2014/main" id="{7E92BD4A-C791-4F35-9AD7-B30A498BDCEE}"/>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F9245A6F-09AB-4928-91DC-6CCDE84E7F7C}"/>
              </a:ext>
            </a:extLst>
          </p:cNvPr>
          <p:cNvSpPr>
            <a:spLocks noGrp="1"/>
          </p:cNvSpPr>
          <p:nvPr>
            <p:ph type="sldNum" sz="quarter" idx="12"/>
          </p:nvPr>
        </p:nvSpPr>
        <p:spPr/>
        <p:txBody>
          <a:bodyPr/>
          <a:lstStyle/>
          <a:p>
            <a:fld id="{23C2AECF-5FB3-479F-ADEB-B69DDE3CFB64}" type="slidenum">
              <a:rPr lang="ru-RU" smtClean="0"/>
              <a:t>‹#›</a:t>
            </a:fld>
            <a:endParaRPr lang="ru-RU"/>
          </a:p>
        </p:txBody>
      </p:sp>
    </p:spTree>
    <p:extLst>
      <p:ext uri="{BB962C8B-B14F-4D97-AF65-F5344CB8AC3E}">
        <p14:creationId xmlns:p14="http://schemas.microsoft.com/office/powerpoint/2010/main" val="2125257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4">
                <a:lumMod val="40000"/>
                <a:lumOff val="60000"/>
              </a:schemeClr>
            </a:gs>
            <a:gs pos="35000">
              <a:schemeClr val="accent6">
                <a:lumMod val="0"/>
                <a:lumOff val="100000"/>
              </a:schemeClr>
            </a:gs>
            <a:gs pos="99000">
              <a:schemeClr val="accent2">
                <a:lumMod val="40000"/>
                <a:lumOff val="6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AFACCA-DBA8-4AD6-BAA3-D82898D700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45CF5636-BEAA-406C-80B3-A29409540E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42048893-C016-4E4B-8AD6-FB5BBC7A48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63DEFD-412A-4710-898C-C9430F8994DD}" type="datetimeFigureOut">
              <a:rPr lang="ru-RU" smtClean="0"/>
              <a:t>01.09.2024</a:t>
            </a:fld>
            <a:endParaRPr lang="ru-RU"/>
          </a:p>
        </p:txBody>
      </p:sp>
      <p:sp>
        <p:nvSpPr>
          <p:cNvPr id="5" name="Нижний колонтитул 4">
            <a:extLst>
              <a:ext uri="{FF2B5EF4-FFF2-40B4-BE49-F238E27FC236}">
                <a16:creationId xmlns:a16="http://schemas.microsoft.com/office/drawing/2014/main" id="{4D489F66-2EB9-4DAD-B2D4-AF34C22846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E5CA48D6-4DE9-4EAB-850E-2679D8236B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C2AECF-5FB3-479F-ADEB-B69DDE3CFB64}" type="slidenum">
              <a:rPr lang="ru-RU" smtClean="0"/>
              <a:t>‹#›</a:t>
            </a:fld>
            <a:endParaRPr lang="ru-RU"/>
          </a:p>
        </p:txBody>
      </p:sp>
    </p:spTree>
    <p:extLst>
      <p:ext uri="{BB962C8B-B14F-4D97-AF65-F5344CB8AC3E}">
        <p14:creationId xmlns:p14="http://schemas.microsoft.com/office/powerpoint/2010/main" val="1545828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a:extLst>
              <a:ext uri="{FF2B5EF4-FFF2-40B4-BE49-F238E27FC236}">
                <a16:creationId xmlns:a16="http://schemas.microsoft.com/office/drawing/2014/main" id="{314E5263-B44F-452B-97B8-ECAEA1C7A8FB}"/>
              </a:ext>
            </a:extLst>
          </p:cNvPr>
          <p:cNvSpPr>
            <a:spLocks noGrp="1"/>
          </p:cNvSpPr>
          <p:nvPr>
            <p:ph type="subTitle" idx="1"/>
          </p:nvPr>
        </p:nvSpPr>
        <p:spPr>
          <a:xfrm>
            <a:off x="1524000" y="1299411"/>
            <a:ext cx="9144000" cy="3958389"/>
          </a:xfrm>
        </p:spPr>
        <p:txBody>
          <a:bodyPr>
            <a:normAutofit fontScale="70000" lnSpcReduction="20000"/>
          </a:bodyPr>
          <a:lstStyle/>
          <a:p>
            <a:pPr indent="450215">
              <a:lnSpc>
                <a:spcPct val="150000"/>
              </a:lnSpc>
              <a:spcAft>
                <a:spcPts val="600"/>
              </a:spcAft>
            </a:pPr>
            <a:r>
              <a:rPr lang="ru-RU" b="1" dirty="0">
                <a:effectLst/>
                <a:latin typeface="Times New Roman" panose="02020603050405020304" pitchFamily="18" charset="0"/>
                <a:ea typeface="Times New Roman" panose="02020603050405020304" pitchFamily="18" charset="0"/>
              </a:rPr>
              <a:t>Лекция по теме 1: </a:t>
            </a:r>
          </a:p>
          <a:p>
            <a:pPr indent="450215">
              <a:lnSpc>
                <a:spcPct val="150000"/>
              </a:lnSpc>
              <a:spcAft>
                <a:spcPts val="600"/>
              </a:spcAft>
            </a:pPr>
            <a:r>
              <a:rPr lang="ru-RU" sz="3200" b="1" dirty="0">
                <a:latin typeface="Times New Roman" panose="02020603050405020304" pitchFamily="18" charset="0"/>
              </a:rPr>
              <a:t>Радиационная, химическая и биологическая защита</a:t>
            </a:r>
          </a:p>
          <a:p>
            <a:pPr indent="450215">
              <a:lnSpc>
                <a:spcPct val="150000"/>
              </a:lnSpc>
              <a:spcAft>
                <a:spcPts val="600"/>
              </a:spcAft>
            </a:pPr>
            <a:endParaRPr lang="ru-RU" sz="1800" b="1" dirty="0">
              <a:effectLst/>
              <a:latin typeface="Times New Roman" panose="02020603050405020304" pitchFamily="18" charset="0"/>
              <a:ea typeface="Times New Roman" panose="02020603050405020304" pitchFamily="18" charset="0"/>
            </a:endParaRPr>
          </a:p>
          <a:p>
            <a:pPr indent="450215" algn="ctr">
              <a:lnSpc>
                <a:spcPct val="150000"/>
              </a:lnSpc>
              <a:spcAft>
                <a:spcPts val="600"/>
              </a:spcAft>
            </a:pPr>
            <a:r>
              <a:rPr lang="ru-RU" sz="1800" b="1" dirty="0">
                <a:effectLst/>
                <a:latin typeface="Times New Roman" panose="02020603050405020304" pitchFamily="18" charset="0"/>
                <a:ea typeface="Times New Roman" panose="02020603050405020304" pitchFamily="18" charset="0"/>
              </a:rPr>
              <a:t>Учебные вопросы</a:t>
            </a:r>
          </a:p>
          <a:p>
            <a:pPr indent="450215" algn="just">
              <a:lnSpc>
                <a:spcPct val="150000"/>
              </a:lnSpc>
              <a:spcAft>
                <a:spcPts val="600"/>
              </a:spcAft>
            </a:pPr>
            <a:r>
              <a:rPr lang="ru-RU" sz="1900" b="1" dirty="0">
                <a:latin typeface="Times New Roman" panose="02020603050405020304" pitchFamily="18" charset="0"/>
              </a:rPr>
              <a:t>1. Сущность и цели РХБЗ.</a:t>
            </a:r>
          </a:p>
          <a:p>
            <a:pPr indent="450215" algn="just">
              <a:lnSpc>
                <a:spcPct val="150000"/>
              </a:lnSpc>
              <a:spcAft>
                <a:spcPts val="600"/>
              </a:spcAft>
            </a:pPr>
            <a:r>
              <a:rPr lang="ru-RU" sz="1900" b="1" dirty="0">
                <a:latin typeface="Times New Roman" panose="02020603050405020304" pitchFamily="18" charset="0"/>
              </a:rPr>
              <a:t>2. Задачи и содержание РХБЗ.</a:t>
            </a:r>
          </a:p>
          <a:p>
            <a:pPr indent="450215" algn="just">
              <a:lnSpc>
                <a:spcPct val="150000"/>
              </a:lnSpc>
              <a:spcAft>
                <a:spcPts val="600"/>
              </a:spcAft>
            </a:pPr>
            <a:r>
              <a:rPr lang="ru-RU" sz="1900" b="1" dirty="0">
                <a:latin typeface="Times New Roman" panose="02020603050405020304" pitchFamily="18" charset="0"/>
              </a:rPr>
              <a:t>3. Организация РХБЗ в подразделениях.</a:t>
            </a:r>
          </a:p>
          <a:p>
            <a:pPr indent="450215" algn="just">
              <a:lnSpc>
                <a:spcPct val="150000"/>
              </a:lnSpc>
              <a:spcAft>
                <a:spcPts val="600"/>
              </a:spcAft>
            </a:pPr>
            <a:r>
              <a:rPr lang="ru-RU" sz="1900" b="1" dirty="0">
                <a:latin typeface="Times New Roman" panose="02020603050405020304" pitchFamily="18" charset="0"/>
              </a:rPr>
              <a:t>4. Средства и способы защиты военнослужащих в бою.</a:t>
            </a:r>
          </a:p>
        </p:txBody>
      </p:sp>
    </p:spTree>
    <p:extLst>
      <p:ext uri="{BB962C8B-B14F-4D97-AF65-F5344CB8AC3E}">
        <p14:creationId xmlns:p14="http://schemas.microsoft.com/office/powerpoint/2010/main" val="28828785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72CE50-3F17-418E-97C3-6D2FCB61290A}"/>
              </a:ext>
            </a:extLst>
          </p:cNvPr>
          <p:cNvSpPr txBox="1"/>
          <p:nvPr/>
        </p:nvSpPr>
        <p:spPr>
          <a:xfrm>
            <a:off x="366932" y="373875"/>
            <a:ext cx="11458136" cy="5444054"/>
          </a:xfrm>
          <a:prstGeom prst="rect">
            <a:avLst/>
          </a:prstGeom>
          <a:noFill/>
        </p:spPr>
        <p:txBody>
          <a:bodyPr wrap="square">
            <a:spAutoFit/>
          </a:bodyPr>
          <a:lstStyle/>
          <a:p>
            <a:pPr indent="450215" algn="just">
              <a:lnSpc>
                <a:spcPct val="150000"/>
              </a:lnSpc>
            </a:pPr>
            <a:r>
              <a:rPr lang="ru-RU" sz="1800" b="1" dirty="0">
                <a:effectLst/>
                <a:latin typeface="Times New Roman" panose="02020603050405020304" pitchFamily="18" charset="0"/>
                <a:ea typeface="Times New Roman" panose="02020603050405020304" pitchFamily="18" charset="0"/>
              </a:rPr>
              <a:t>Ударная волна</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Ударная волна является основным поражающим фактором ядерного взрыва. Она представляет собой область сильного сжатия среды (воздуха, воды), распространяющуюся во все стороны от точки взрыва со сверхзвуковой скоростью. В самом начале взрыва передней границей ударной волны является поверхность огненного шара. Затем, по мере удаления от центра взрыва, передняя граница (фронт) ударной волны отрывается от огненного шара, перестает светиться и становится невидимой.</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Основными параметрами ударной волны являются </a:t>
            </a:r>
            <a:r>
              <a:rPr lang="ru-RU" sz="1800" b="1" dirty="0">
                <a:effectLst/>
                <a:latin typeface="Times New Roman" panose="02020603050405020304" pitchFamily="18" charset="0"/>
                <a:ea typeface="Times New Roman" panose="02020603050405020304" pitchFamily="18" charset="0"/>
              </a:rPr>
              <a:t>избыточное давление</a:t>
            </a:r>
            <a:r>
              <a:rPr lang="ru-RU" sz="1800" dirty="0">
                <a:effectLst/>
                <a:latin typeface="Times New Roman" panose="02020603050405020304" pitchFamily="18" charset="0"/>
                <a:ea typeface="Times New Roman" panose="02020603050405020304" pitchFamily="18" charset="0"/>
              </a:rPr>
              <a:t> во фронте ударной волны, </a:t>
            </a:r>
            <a:r>
              <a:rPr lang="ru-RU" sz="1800" b="1" dirty="0">
                <a:effectLst/>
                <a:latin typeface="Times New Roman" panose="02020603050405020304" pitchFamily="18" charset="0"/>
                <a:ea typeface="Times New Roman" panose="02020603050405020304" pitchFamily="18" charset="0"/>
              </a:rPr>
              <a:t>время ее действия</a:t>
            </a:r>
            <a:r>
              <a:rPr lang="ru-RU" sz="1800" dirty="0">
                <a:effectLst/>
                <a:latin typeface="Times New Roman" panose="02020603050405020304" pitchFamily="18" charset="0"/>
                <a:ea typeface="Times New Roman" panose="02020603050405020304" pitchFamily="18" charset="0"/>
              </a:rPr>
              <a:t> и </a:t>
            </a:r>
            <a:r>
              <a:rPr lang="ru-RU" sz="1800" b="1" dirty="0">
                <a:effectLst/>
                <a:latin typeface="Times New Roman" panose="02020603050405020304" pitchFamily="18" charset="0"/>
                <a:ea typeface="Times New Roman" panose="02020603050405020304" pitchFamily="18" charset="0"/>
              </a:rPr>
              <a:t>скоростной напор</a:t>
            </a:r>
            <a:r>
              <a:rPr lang="ru-RU" sz="1800" dirty="0">
                <a:effectLst/>
                <a:latin typeface="Times New Roman" panose="02020603050405020304" pitchFamily="18" charset="0"/>
                <a:ea typeface="Times New Roman" panose="02020603050405020304" pitchFamily="18" charset="0"/>
              </a:rPr>
              <a:t>.</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При подходе ударной волны к какой-либо точке пространства в ней мгновенно повышается давление и температура, а воздух начинает двигаться в направлении распространения ударной волны. С удалением от центра взрыва давление во фронте ударной волны падает. Затем становится меньше атмосферного (возникает разрежение). В это время воздух начинает двигаться в направлении, противоположном направлению распространения ударной волны. После установления атмосферного давления движение воздуха прекращается.</a:t>
            </a:r>
            <a:endParaRPr lang="ru-RU"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47136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66AAAC-4CB3-4025-9D6E-5ECA7C055F69}"/>
              </a:ext>
            </a:extLst>
          </p:cNvPr>
          <p:cNvSpPr txBox="1"/>
          <p:nvPr/>
        </p:nvSpPr>
        <p:spPr>
          <a:xfrm>
            <a:off x="250874" y="281934"/>
            <a:ext cx="11690252" cy="5444054"/>
          </a:xfrm>
          <a:prstGeom prst="rect">
            <a:avLst/>
          </a:prstGeom>
          <a:noFill/>
        </p:spPr>
        <p:txBody>
          <a:bodyPr wrap="square">
            <a:spAutoFit/>
          </a:bodyPr>
          <a:lstStyle/>
          <a:p>
            <a:pPr indent="450215" algn="just">
              <a:lnSpc>
                <a:spcPct val="150000"/>
              </a:lnSpc>
            </a:pPr>
            <a:r>
              <a:rPr lang="ru-RU" sz="1800" b="1" dirty="0">
                <a:effectLst/>
                <a:latin typeface="Times New Roman" panose="02020603050405020304" pitchFamily="18" charset="0"/>
                <a:ea typeface="Times New Roman" panose="02020603050405020304" pitchFamily="18" charset="0"/>
              </a:rPr>
              <a:t>Световое излучение</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Световое излучение ядерного взрыва представляет собой поток лучистой энергии, источником которой является светящаяся область, состоящая из раскаленных продуктов взрыва и раскаленного воздуха. Размеры светящейся области пропорциональны мощности взрыва. Световое излучение распространяется практически мгновенно (со скоростью 300000 км/сек) и длится в зависимости от мощности взрыва от одной до нескольких секунд. Интенсивность светового излучения и его поражающее действие уменьшаются с увеличением расстояния от центра взрыва; при увеличении расстояния в 2 и 3 раза интенсивность светового излучения снижается в 4 и 9 раз.</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Действие светового излучения при ядерном взрыве заключается в нанесении поражений людям и животным ультрафиолетовыми, видимыми и инфракрасными (тепловыми) лучами в виде ожогов различной степени, а также в обугливании или возгорании воспламеняющихся частей и деталей сооружений, зданий, вооружения, боевой техники, резиновых катков танков и автомобилей, чехлов, брезентов и других видов имущества и материалов. При прямом наблюдении взрыва с близкого расстояния световое излучение причиняет повреждения сетчатке глаз и может вызвать потерю зрения (полностью или частично).</a:t>
            </a:r>
            <a:endParaRPr lang="ru-RU"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92728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2506F0-0526-4AF1-9D5F-D1C4EE79236B}"/>
              </a:ext>
            </a:extLst>
          </p:cNvPr>
          <p:cNvSpPr txBox="1"/>
          <p:nvPr/>
        </p:nvSpPr>
        <p:spPr>
          <a:xfrm>
            <a:off x="126610" y="189914"/>
            <a:ext cx="11802794" cy="5859553"/>
          </a:xfrm>
          <a:prstGeom prst="rect">
            <a:avLst/>
          </a:prstGeom>
          <a:noFill/>
        </p:spPr>
        <p:txBody>
          <a:bodyPr wrap="square">
            <a:spAutoFit/>
          </a:bodyPr>
          <a:lstStyle/>
          <a:p>
            <a:pPr indent="450215" algn="just">
              <a:lnSpc>
                <a:spcPct val="150000"/>
              </a:lnSpc>
            </a:pPr>
            <a:r>
              <a:rPr lang="ru-RU" sz="1800" b="1" dirty="0">
                <a:effectLst/>
                <a:latin typeface="Times New Roman" panose="02020603050405020304" pitchFamily="18" charset="0"/>
                <a:ea typeface="Times New Roman" panose="02020603050405020304" pitchFamily="18" charset="0"/>
              </a:rPr>
              <a:t>Проникающая радиация</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Проникающая радиация представляет собой поток гамма лучей и нейтронов, испускаемых в окружающую среду из зоны и облака ядерного взрыва. Продолжительность действия проникающей радиации, составляете всего несколько секунд, тем не менее, она способна наносить тяжелое поражение личному составу в виде лучевой болезни, особенно если он расположен открыто. Основным источником гамма-излучения являются осколки деления вещества заряда, находящиеся в зоне взрыва и радиоактивном облаке. Гамма-лучи и нейтроны способны проникать через значительные толщи различных материалов. При прохождении через различные материалы поток гамма-лучей ослабляется, причем, чем плотнее вещество, тем больше ослабление гамма-лучей.</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Например, в воздухе гамма-лучи распространяются на многие сотни метров, а в свинце всего лишь на несколько сантиметров. Нейтронный поток наиболее сильно ослабляется веществами, в состав которых входят легкие элементы (водород, углерод). Способность материалов ослаблять гамма-излучение и поток нейтронов можно характеризовать величиной слоя половинного ослабления.</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Слоем половинного ослабления называется толщина материала, проходя через, которую гамма-лучи и нейтроны ослабляются в 2 раза.</a:t>
            </a:r>
            <a:endParaRPr lang="ru-RU"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70451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794672-B12B-495C-A75D-9E0BC92B7050}"/>
              </a:ext>
            </a:extLst>
          </p:cNvPr>
          <p:cNvSpPr txBox="1"/>
          <p:nvPr/>
        </p:nvSpPr>
        <p:spPr>
          <a:xfrm>
            <a:off x="133643" y="291474"/>
            <a:ext cx="11823896" cy="6275051"/>
          </a:xfrm>
          <a:prstGeom prst="rect">
            <a:avLst/>
          </a:prstGeom>
          <a:noFill/>
        </p:spPr>
        <p:txBody>
          <a:bodyPr wrap="square">
            <a:spAutoFit/>
          </a:bodyPr>
          <a:lstStyle/>
          <a:p>
            <a:pPr indent="450215" algn="just">
              <a:lnSpc>
                <a:spcPct val="150000"/>
              </a:lnSpc>
            </a:pPr>
            <a:r>
              <a:rPr lang="ru-RU" sz="1800" b="1" dirty="0">
                <a:effectLst/>
                <a:latin typeface="Times New Roman" panose="02020603050405020304" pitchFamily="18" charset="0"/>
                <a:ea typeface="Times New Roman" panose="02020603050405020304" pitchFamily="18" charset="0"/>
              </a:rPr>
              <a:t>Радиоактивное заражение местности</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Радиоактивное заражение местности, атмосферы и различных объектов при ядерных взрывах вызывается осколками деления, наведенной активностью и не прореагировавшей частью заряда.</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Основным источником радиоактивного заражения при ядерных взрывах являются радиоактивные продукты ядерной реакции - осколки деления ядер урана или плутония. Радиоактивные продукты ядерного взрыва, осевшие на поверхность земли, испускают гамма-лучи, бета-и альфа-частицы (радиоактивные излучения).</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Радиоактивные частицы выпадают из облака и заражают местность, создавая радиоактивный след на расстояниях в десятки и сотни километров от центра взрыва. По степени опасности зараженную местность по следу облака ядерного взрыва делят на четыре зоны.</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Зона А – умеренного заражения.</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Доза излучения до полного распада радиоактивных веществ на внешней границе зоны составляет 40 рад, на внутренней границе – 400 рад.</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Зона Б – сильного заражения – 400-1200 рад.</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Зона В – опасного заражения – 1200-4000 рад.</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Зона Г – чрезвычайно опасного заражения – 4000-7000 рад.</a:t>
            </a:r>
            <a:endParaRPr lang="ru-RU"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42019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7ECFBD-5DB4-4047-9123-60A82C913EA2}"/>
              </a:ext>
            </a:extLst>
          </p:cNvPr>
          <p:cNvSpPr txBox="1"/>
          <p:nvPr/>
        </p:nvSpPr>
        <p:spPr>
          <a:xfrm>
            <a:off x="381000" y="1015458"/>
            <a:ext cx="11430000" cy="4197559"/>
          </a:xfrm>
          <a:prstGeom prst="rect">
            <a:avLst/>
          </a:prstGeom>
          <a:noFill/>
        </p:spPr>
        <p:txBody>
          <a:bodyPr wrap="square">
            <a:spAutoFit/>
          </a:bodyPr>
          <a:lstStyle/>
          <a:p>
            <a:pPr indent="450215" algn="just">
              <a:lnSpc>
                <a:spcPct val="150000"/>
              </a:lnSpc>
            </a:pPr>
            <a:r>
              <a:rPr lang="ru-RU" sz="1800" b="1" dirty="0">
                <a:effectLst/>
                <a:latin typeface="Times New Roman" panose="02020603050405020304" pitchFamily="18" charset="0"/>
                <a:ea typeface="Times New Roman" panose="02020603050405020304" pitchFamily="18" charset="0"/>
              </a:rPr>
              <a:t>Электромагнитный импульс</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Электромагнитные поля, сопровождающие ядерные взрывы, называют электромагнитным импульсом (ЭМИ).</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При наземном и низком воздушном взрывах поражающее воздействие ЭМИ наблюдается на расстоянии нескольких километров от центра взрыва. При высотном ядерном взрыве могут возникнуть поля ЭМИ в зоне взрыва и на высотах 20-40 км от поверхности земли.</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Поражающее действие ЭМИ проявляется, прежде всего, по отношению к радиоэлектронной и электротехнической аппаратуре, находящейся на вооружении и военной технике и других объектах. Под действием ЭМИ в указанной аппаратуре наводятся электрические токи и напряжения, которые могут вызвать пробой изоляции, повреждение трансформаторов, порчу полупроводниковых приборов, перегорание плавких вставок и других элементов радиотехнических устройств.</a:t>
            </a:r>
            <a:endParaRPr lang="ru-RU"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47124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A223C0-F6A1-4B5B-80BD-8089D6798CD6}"/>
              </a:ext>
            </a:extLst>
          </p:cNvPr>
          <p:cNvSpPr txBox="1"/>
          <p:nvPr/>
        </p:nvSpPr>
        <p:spPr>
          <a:xfrm>
            <a:off x="191086" y="499223"/>
            <a:ext cx="11809828" cy="5859553"/>
          </a:xfrm>
          <a:prstGeom prst="rect">
            <a:avLst/>
          </a:prstGeom>
          <a:noFill/>
        </p:spPr>
        <p:txBody>
          <a:bodyPr wrap="square">
            <a:spAutoFit/>
          </a:bodyPr>
          <a:lstStyle/>
          <a:p>
            <a:pPr indent="450215" algn="just">
              <a:lnSpc>
                <a:spcPct val="150000"/>
              </a:lnSpc>
            </a:pPr>
            <a:r>
              <a:rPr lang="ru-RU" sz="1800" b="1" dirty="0">
                <a:effectLst/>
                <a:latin typeface="Times New Roman" panose="02020603050405020304" pitchFamily="18" charset="0"/>
                <a:ea typeface="Times New Roman" panose="02020603050405020304" pitchFamily="18" charset="0"/>
              </a:rPr>
              <a:t>Сейсмовзрывные волны в грунте</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При воздушных и наземных ядерных взрывах в грунте образуются сейсмовзрывные волны, представляющие собой механические колебания грунта. Эти волны распространяются на большие расстояния от эпицентра взрыва, вызывают деформации грунта и являются существенным поражающим фактором для подземных, шахтных и котлованных сооружений.</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Источником сейсмовзрывных волн при воздушном взрыве является воздушная ударная волна, действующая на поверхность земли. При наземном взрыве сейсмовзрывные волны образуются как в результате действия воздушной ударной волны, так и вследствие передачи энергии грунту непосредственно в центре взрыва.</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Сейсмовзрывные волны формируют динамические нагрузки на конструкции, элементы строений и т. д. Сооружения и их конструкции совершают колебательные движения. Напряжения, возникающие в них, при достижении определенных значений приводить к разрушениям элементов конструкций. Колебания, передаваемые от строительных конструкций на размещаемые в сооружениях вооружение, военную технику и внутреннее оборудование, могут приводить к их повреждениям. Пораженным может оказаться и личный состав в результате действия на него перегрузок и акустических волн, вызываемых колебательным движением элементов сооружений.</a:t>
            </a:r>
            <a:endParaRPr lang="ru-RU"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19732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B736A7-E466-47EB-8540-6D419AE7FA68}"/>
              </a:ext>
            </a:extLst>
          </p:cNvPr>
          <p:cNvSpPr txBox="1"/>
          <p:nvPr/>
        </p:nvSpPr>
        <p:spPr>
          <a:xfrm>
            <a:off x="189914" y="496716"/>
            <a:ext cx="11704320" cy="5444054"/>
          </a:xfrm>
          <a:prstGeom prst="rect">
            <a:avLst/>
          </a:prstGeom>
          <a:noFill/>
        </p:spPr>
        <p:txBody>
          <a:bodyPr wrap="square">
            <a:spAutoFit/>
          </a:bodyPr>
          <a:lstStyle/>
          <a:p>
            <a:pPr indent="450215" algn="just">
              <a:lnSpc>
                <a:spcPct val="150000"/>
              </a:lnSpc>
            </a:pPr>
            <a:r>
              <a:rPr lang="ru-RU" sz="1800" b="1" dirty="0">
                <a:effectLst/>
                <a:latin typeface="Times New Roman" panose="02020603050405020304" pitchFamily="18" charset="0"/>
                <a:ea typeface="Times New Roman" panose="02020603050405020304" pitchFamily="18" charset="0"/>
              </a:rPr>
              <a:t>Лучевая болезнь</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Поражающее действие проникающей радиации на организм человека и животных обусловливается биологическим действием ионизирующего излучения, в результате этого нарушаются различные жизненные процессы в организме, что приводят к заболеванию лучевой болезнью. В зависимости от полученной дозы излучения различают четыре степени лучевой болезни.</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Лучевая болезни первой степени возникает при дозе излучения 100-200 рад. Часть пораженных теряет боеспособность спустя 2-4 недели. Лечение амбулаторное или стационарное.</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Лучевая болезнь второй степени возникает при дозе излучения 200-400 рад. Пораженные выходят из строя спустя 2-3 недели. Лечение стационарное. Смертельные исходы возможны у 5-15% пораженных.</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Лучевая болезнь третьей степени наступает при дозе 400-600 рад. Пораженные выходят из строя в течение 1-10 суток. Лечение стационарное. Смертность составляет 20-30%.</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Лучевая болезнь четвертой степени наступает при дозе 600-1000 рад. Потеря боеспособности происходит в течение первых часов. Большинство пораженных погибают в ближайшие 10 суток.</a:t>
            </a:r>
            <a:endParaRPr lang="ru-RU"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678051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025C56-00BE-4830-8B3D-EE28A053853E}"/>
              </a:ext>
            </a:extLst>
          </p:cNvPr>
          <p:cNvSpPr txBox="1"/>
          <p:nvPr/>
        </p:nvSpPr>
        <p:spPr>
          <a:xfrm>
            <a:off x="282526" y="580621"/>
            <a:ext cx="11528473" cy="5444054"/>
          </a:xfrm>
          <a:prstGeom prst="rect">
            <a:avLst/>
          </a:prstGeom>
          <a:noFill/>
        </p:spPr>
        <p:txBody>
          <a:bodyPr wrap="square">
            <a:spAutoFit/>
          </a:bodyPr>
          <a:lstStyle/>
          <a:p>
            <a:pPr indent="450215" algn="just">
              <a:lnSpc>
                <a:spcPct val="150000"/>
              </a:lnSpc>
            </a:pPr>
            <a:r>
              <a:rPr lang="ru-RU" sz="1800" b="1" dirty="0">
                <a:effectLst/>
                <a:latin typeface="Times New Roman" panose="02020603050405020304" pitchFamily="18" charset="0"/>
                <a:ea typeface="Times New Roman" panose="02020603050405020304" pitchFamily="18" charset="0"/>
              </a:rPr>
              <a:t>Особенности поражающего действия нейтронных боеприпасов</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Нейтронное оружие это разновидность ядерного оружия, имеющего повышенный выход энергии нейтронного излучения для поражения живой силы и вооружения противника. В нейтронных боеприпасах поражающее воздействий ударной волны и светового излучения на человека, вооружение и технику резко ограничено.</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Нейтронные боеприпасы это термоядерные боеприпасы сверхмалой и малой мощности, т.е. имеющие тротиловый эквивалент до 10000 т. В состав такого боеприпаса входит плутониевый детонатор и некоторое количество изотопов водорода - дейтерия и трития.</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По поражающему действию проникающей радиации на людей взрыв нейтронного боеприпаса в 1000 т эквивалентен взрыву атомного боеприпаса мощностью 10000-20000 т.</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Одной из особенностей действия мощного потока проникающей радиации нейтронных боеприпасов является то, что прохождение нейтронов высокой энергии через материалы конструкций техники и сооружений, а так же через грунт в районе взрыва вызывает появление в них наведенной радиоактивности. Наведенная радиоактивность в технике в течение многих часов после взрыва может явиться причиной поражения людей, ее обслуживающих.</a:t>
            </a:r>
            <a:endParaRPr lang="ru-RU"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17737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5CEF1C-0B80-4115-A583-99776FF3FBF5}"/>
              </a:ext>
            </a:extLst>
          </p:cNvPr>
          <p:cNvSpPr txBox="1"/>
          <p:nvPr/>
        </p:nvSpPr>
        <p:spPr>
          <a:xfrm>
            <a:off x="152399" y="207828"/>
            <a:ext cx="11718388" cy="6275051"/>
          </a:xfrm>
          <a:prstGeom prst="rect">
            <a:avLst/>
          </a:prstGeom>
          <a:noFill/>
        </p:spPr>
        <p:txBody>
          <a:bodyPr wrap="square">
            <a:spAutoFit/>
          </a:bodyPr>
          <a:lstStyle/>
          <a:p>
            <a:pPr indent="450215" algn="just">
              <a:lnSpc>
                <a:spcPct val="150000"/>
              </a:lnSpc>
            </a:pPr>
            <a:r>
              <a:rPr lang="ru-RU" sz="1800" b="1" dirty="0">
                <a:effectLst/>
                <a:latin typeface="Times New Roman" panose="02020603050405020304" pitchFamily="18" charset="0"/>
                <a:ea typeface="Times New Roman" panose="02020603050405020304" pitchFamily="18" charset="0"/>
              </a:rPr>
              <a:t>Способы защиты личного состава и боевой техники от поражающих факторов ядерного взрыва</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Защита личного состава, вооружения и военной техники от ударной волны достигается двумя основными способами:</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b="1" dirty="0">
                <a:effectLst/>
                <a:latin typeface="Times New Roman" panose="02020603050405020304" pitchFamily="18" charset="0"/>
                <a:ea typeface="Times New Roman" panose="02020603050405020304" pitchFamily="18" charset="0"/>
              </a:rPr>
              <a:t>первый способ</a:t>
            </a:r>
            <a:r>
              <a:rPr lang="ru-RU" sz="1800" dirty="0">
                <a:effectLst/>
                <a:latin typeface="Times New Roman" panose="02020603050405020304" pitchFamily="18" charset="0"/>
                <a:ea typeface="Times New Roman" panose="02020603050405020304" pitchFamily="18" charset="0"/>
              </a:rPr>
              <a:t> заключается в максимально возможном для данных условий обстановки рассредоточении подразделений. Характер рассредоточения регламентируется уставами, наставлениями и решениями командиров на ведение боя и выполнение боевых задач;</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b="1" dirty="0">
                <a:effectLst/>
                <a:latin typeface="Times New Roman" panose="02020603050405020304" pitchFamily="18" charset="0"/>
                <a:ea typeface="Times New Roman" panose="02020603050405020304" pitchFamily="18" charset="0"/>
              </a:rPr>
              <a:t>второй способ </a:t>
            </a:r>
            <a:r>
              <a:rPr lang="ru-RU" sz="1800" dirty="0">
                <a:effectLst/>
                <a:latin typeface="Times New Roman" panose="02020603050405020304" pitchFamily="18" charset="0"/>
                <a:ea typeface="Times New Roman" panose="02020603050405020304" pitchFamily="18" charset="0"/>
              </a:rPr>
              <a:t>заключается в изоляции личного состава, вооружения и военной техники от воздействий повышенного давления и скоростного напора ударной волны в различных укрытиях. Так, открытые траншеи уменьшают радиус поражения личного состава по сравнению с открытой местностью на 30–35%, перекрытые траншеи (щели) – в два раза, блиндажи – в три раза.</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В траншеях, ходах сообщения и открытых щелях радиус зоны поражения личного состава в среднем в 1,4 раза, а в окопах на двух-трех человек и в перекрытых щелях – в среднем в 1,8 раза меньше, чем при открытом расположении.</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Поражающее действие ударной волны на личный состав будет меньше, если он расположен за прочными местными предметами, на обратных скатах высот, в оврагах, карьерах и т. п.</a:t>
            </a:r>
            <a:endParaRPr lang="ru-RU"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032209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AF1E07-D391-43A8-8F44-D655539B9BB6}"/>
              </a:ext>
            </a:extLst>
          </p:cNvPr>
          <p:cNvSpPr txBox="1"/>
          <p:nvPr/>
        </p:nvSpPr>
        <p:spPr>
          <a:xfrm>
            <a:off x="1329397" y="945623"/>
            <a:ext cx="8940018" cy="4197559"/>
          </a:xfrm>
          <a:prstGeom prst="rect">
            <a:avLst/>
          </a:prstGeom>
          <a:noFill/>
        </p:spPr>
        <p:txBody>
          <a:bodyPr wrap="square">
            <a:spAutoFit/>
          </a:bodyPr>
          <a:lstStyle/>
          <a:p>
            <a:pPr indent="450215" algn="just">
              <a:lnSpc>
                <a:spcPct val="150000"/>
              </a:lnSpc>
            </a:pPr>
            <a:r>
              <a:rPr lang="ru-RU" sz="1800" b="1" dirty="0">
                <a:effectLst/>
                <a:latin typeface="Times New Roman" panose="02020603050405020304" pitchFamily="18" charset="0"/>
                <a:ea typeface="Times New Roman" panose="02020603050405020304" pitchFamily="18" charset="0"/>
              </a:rPr>
              <a:t>Защита личного состава от светового излучения достигается:</a:t>
            </a:r>
            <a:endParaRPr lang="ru-RU" sz="1600" b="1"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использованием закрытых видов вооружения и военной техники, перекрытых фортификационных сооружений;</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средствами индивидуальной защиты, обладающими термической стойкостью, применением специальных очков и средств защиты глаз в темное время суток;</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использованием экранирующих свойств оврагов, лощин, местных предметов;</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проведением мероприятий по повышению отражательной способности и стойкости к воздействию светового излучения материалов;</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осуществлением противопожарных мероприятий;</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применением дымовых завес.</a:t>
            </a:r>
            <a:endParaRPr lang="ru-RU"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39458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7554E7-0A6B-40E2-B514-EFB7C7EADD13}"/>
              </a:ext>
            </a:extLst>
          </p:cNvPr>
          <p:cNvSpPr txBox="1"/>
          <p:nvPr/>
        </p:nvSpPr>
        <p:spPr>
          <a:xfrm>
            <a:off x="203982" y="233198"/>
            <a:ext cx="11563643" cy="5859553"/>
          </a:xfrm>
          <a:prstGeom prst="rect">
            <a:avLst/>
          </a:prstGeom>
          <a:noFill/>
        </p:spPr>
        <p:txBody>
          <a:bodyPr wrap="square">
            <a:spAutoFit/>
          </a:bodyPr>
          <a:lstStyle/>
          <a:p>
            <a:pPr indent="450215" algn="just">
              <a:lnSpc>
                <a:spcPct val="150000"/>
              </a:lnSpc>
            </a:pPr>
            <a:r>
              <a:rPr lang="ru-RU" sz="1800" dirty="0">
                <a:effectLst/>
                <a:latin typeface="Times New Roman" panose="02020603050405020304" pitchFamily="18" charset="0"/>
                <a:ea typeface="Times New Roman" panose="02020603050405020304" pitchFamily="18" charset="0"/>
              </a:rPr>
              <a:t>Радиационная, химическая и биологическая (РХБ) защита является </a:t>
            </a:r>
            <a:r>
              <a:rPr lang="ru-RU" sz="1800" b="1" dirty="0">
                <a:effectLst/>
                <a:latin typeface="Times New Roman" panose="02020603050405020304" pitchFamily="18" charset="0"/>
                <a:ea typeface="Times New Roman" panose="02020603050405020304" pitchFamily="18" charset="0"/>
              </a:rPr>
              <a:t>видом боевого обеспечения</a:t>
            </a:r>
            <a:r>
              <a:rPr lang="ru-RU" sz="1800" dirty="0">
                <a:effectLst/>
                <a:latin typeface="Times New Roman" panose="02020603050405020304" pitchFamily="18" charset="0"/>
                <a:ea typeface="Times New Roman" panose="02020603050405020304" pitchFamily="18" charset="0"/>
              </a:rPr>
              <a:t>, организуется и осуществляется с целью: </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ослабить воздействие на подразделения поражающих факторов оружия массового поражения, разрушений (аварий) </a:t>
            </a:r>
            <a:r>
              <a:rPr lang="ru-RU" sz="1800" dirty="0" err="1">
                <a:effectLst/>
                <a:latin typeface="Times New Roman" panose="02020603050405020304" pitchFamily="18" charset="0"/>
                <a:ea typeface="Times New Roman" panose="02020603050405020304" pitchFamily="18" charset="0"/>
              </a:rPr>
              <a:t>радиационно</a:t>
            </a:r>
            <a:r>
              <a:rPr lang="ru-RU" sz="1800" dirty="0">
                <a:effectLst/>
                <a:latin typeface="Times New Roman" panose="02020603050405020304" pitchFamily="18" charset="0"/>
                <a:ea typeface="Times New Roman" panose="02020603050405020304" pitchFamily="18" charset="0"/>
              </a:rPr>
              <a:t>, химически и биологически опасных объектов, высокоточного и других видов оружия;</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максимально снизить потери войск; </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обеспечить выполнение поставленных войскам задач при действиях в условиях радиационного, химического и биологического заражения, </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повысить защиту войск от высокоточного и других видов оружия. </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b="1" dirty="0">
                <a:effectLst/>
                <a:latin typeface="Times New Roman" panose="02020603050405020304" pitchFamily="18" charset="0"/>
                <a:ea typeface="Times New Roman" panose="02020603050405020304" pitchFamily="18" charset="0"/>
              </a:rPr>
              <a:t>Цель</a:t>
            </a:r>
            <a:r>
              <a:rPr lang="ru-RU" sz="1800" dirty="0">
                <a:effectLst/>
                <a:latin typeface="Times New Roman" panose="02020603050405020304" pitchFamily="18" charset="0"/>
                <a:ea typeface="Times New Roman" panose="02020603050405020304" pitchFamily="18" charset="0"/>
              </a:rPr>
              <a:t> радиационной, химической и биологической защиты достигается выполнением следующих задач: </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1. Выявлением и оценкой масштабов и последствий применения оружия массового поражения (ОМП), разрушений </a:t>
            </a:r>
            <a:r>
              <a:rPr lang="ru-RU" sz="1800" dirty="0" err="1">
                <a:effectLst/>
                <a:latin typeface="Times New Roman" panose="02020603050405020304" pitchFamily="18" charset="0"/>
                <a:ea typeface="Times New Roman" panose="02020603050405020304" pitchFamily="18" charset="0"/>
              </a:rPr>
              <a:t>радиационно</a:t>
            </a:r>
            <a:r>
              <a:rPr lang="ru-RU" sz="1800" dirty="0">
                <a:effectLst/>
                <a:latin typeface="Times New Roman" panose="02020603050405020304" pitchFamily="18" charset="0"/>
                <a:ea typeface="Times New Roman" panose="02020603050405020304" pitchFamily="18" charset="0"/>
              </a:rPr>
              <a:t> и химически опасных объектов (РХОО). </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2. Обеспечением защиты личного состава от радиоактивных, отравляющих, других токсичных веществ и биологических средств. </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3. Снижением заметности войск и объектов.</a:t>
            </a:r>
            <a:endParaRPr lang="ru-RU"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509415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56AAA0-EBDB-4CDD-9A60-54169D9C15CF}"/>
              </a:ext>
            </a:extLst>
          </p:cNvPr>
          <p:cNvSpPr txBox="1"/>
          <p:nvPr/>
        </p:nvSpPr>
        <p:spPr>
          <a:xfrm>
            <a:off x="307144" y="379907"/>
            <a:ext cx="11577711" cy="5859553"/>
          </a:xfrm>
          <a:prstGeom prst="rect">
            <a:avLst/>
          </a:prstGeom>
          <a:noFill/>
        </p:spPr>
        <p:txBody>
          <a:bodyPr wrap="square">
            <a:spAutoFit/>
          </a:bodyPr>
          <a:lstStyle/>
          <a:p>
            <a:pPr indent="450215" algn="just">
              <a:lnSpc>
                <a:spcPct val="150000"/>
              </a:lnSpc>
            </a:pPr>
            <a:r>
              <a:rPr lang="ru-RU" sz="1800" b="1" dirty="0">
                <a:effectLst/>
                <a:latin typeface="Times New Roman" panose="02020603050405020304" pitchFamily="18" charset="0"/>
                <a:ea typeface="Times New Roman" panose="02020603050405020304" pitchFamily="18" charset="0"/>
              </a:rPr>
              <a:t>Поражающее действие</a:t>
            </a:r>
            <a:r>
              <a:rPr lang="ru-RU" sz="1800" dirty="0">
                <a:effectLst/>
                <a:latin typeface="Times New Roman" panose="02020603050405020304" pitchFamily="18" charset="0"/>
                <a:ea typeface="Times New Roman" panose="02020603050405020304" pitchFamily="18" charset="0"/>
              </a:rPr>
              <a:t> светового излучения </a:t>
            </a:r>
            <a:r>
              <a:rPr lang="ru-RU" sz="1800" b="1" dirty="0">
                <a:effectLst/>
                <a:latin typeface="Times New Roman" panose="02020603050405020304" pitchFamily="18" charset="0"/>
                <a:ea typeface="Times New Roman" panose="02020603050405020304" pitchFamily="18" charset="0"/>
              </a:rPr>
              <a:t>определяется</a:t>
            </a:r>
            <a:r>
              <a:rPr lang="ru-RU" sz="1800" dirty="0">
                <a:effectLst/>
                <a:latin typeface="Times New Roman" panose="02020603050405020304" pitchFamily="18" charset="0"/>
                <a:ea typeface="Times New Roman" panose="02020603050405020304" pitchFamily="18" charset="0"/>
              </a:rPr>
              <a:t> мощностью и видом ядерного взрыва, прозрачностью атмосферы и цветом поражаемого объекта. Наибольшую опасность в этом отношении представляет воздушный взрыв. Туман, дымка, дождь значительно поглощают излучение и уменьшают радиус поражения.</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На степень поражения закрытых участков тела оказывают влияние цвет одежды, ее толщина, а также плотность прилегания к телу. Люди, одетые в свободную одежду светлых тонов получают меньше ожогов закрытых участков тела, чем люди, одетые в плотно прилегающую одежду темного цвета.</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Световое излучение распространяется прямолинейно и не проникает через непрозрачные материалы. Поэтому любая преграда (стена, броня, покрытие убежища, лес, густой кустарник и т. п.), которая способна создавать зону тени, защищает от ожогов. Эффективным способом защиты личного состава от светового излучения является быстрое залегание за какую-либо преграду.</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При расположении личного состава в убежищах, блиндажах, перекрытых щелях, под брустверных нишах, танках, боевых машинах пехоты и бронетранспортерах закрытого типа поражение его световым излучением практически полностью исключается. При расположении в открытых щелях, окопах, траншеях или ходах сообщения лежа вероятность непосредственного поражения световым излучением уменьшается от 1,5 до 5 раз.</a:t>
            </a:r>
            <a:endParaRPr lang="ru-RU"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801508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25F51B-5D6A-42B8-86D9-E1CE1E6A8097}"/>
              </a:ext>
            </a:extLst>
          </p:cNvPr>
          <p:cNvSpPr txBox="1"/>
          <p:nvPr/>
        </p:nvSpPr>
        <p:spPr>
          <a:xfrm>
            <a:off x="286043" y="499223"/>
            <a:ext cx="11718388" cy="5859553"/>
          </a:xfrm>
          <a:prstGeom prst="rect">
            <a:avLst/>
          </a:prstGeom>
          <a:noFill/>
        </p:spPr>
        <p:txBody>
          <a:bodyPr wrap="square">
            <a:spAutoFit/>
          </a:bodyPr>
          <a:lstStyle/>
          <a:p>
            <a:pPr indent="450215" algn="just">
              <a:lnSpc>
                <a:spcPct val="150000"/>
              </a:lnSpc>
            </a:pPr>
            <a:r>
              <a:rPr lang="ru-RU" sz="1800" dirty="0">
                <a:effectLst/>
                <a:latin typeface="Times New Roman" panose="02020603050405020304" pitchFamily="18" charset="0"/>
                <a:ea typeface="Times New Roman" panose="02020603050405020304" pitchFamily="18" charset="0"/>
              </a:rPr>
              <a:t>Существуют особенности воздействия светового излучения ночью. Глаза человека более чувствительны к световому излучению, чем другие участки тела. Радиус временного ослепления от светового излучения ядерного взрыва ночью значительно больше радиуса возникновения ожогов тела. В зависимости от условий продолжительность ослепления может составлять от нескольких секунд до 30 мин.</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Защитой от проникающей радиации служат различные материалы, ослабляющие γ- излучение и потоки нейтронов. Первый вид излучения сильнее всего ослабляется тяжелыми материалами (свинец, сталь, бетон). Поток нейтронов лучше всего ослабляется легкими материалами, содержащими ядра легких элементов, например водорода (вода, полиэтилен).</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Бронетанковая техника хорошо ослабляет γ-излучения, но обладает низкими защитными свойствами по нейтронам. Поэтому для увеличения защитных свойств она усиливается легкими водородосодержащими материалами. Наибольшей кратностью ослабления от проникающей радиации обладают фортификационные сооружения (перекрытые </a:t>
            </a:r>
            <a:r>
              <a:rPr lang="ru-RU" dirty="0">
                <a:latin typeface="Times New Roman" panose="02020603050405020304" pitchFamily="18" charset="0"/>
              </a:rPr>
              <a:t>траншеи – до 100, убежища – до 1500).</a:t>
            </a:r>
          </a:p>
          <a:p>
            <a:pPr indent="450215" algn="just">
              <a:lnSpc>
                <a:spcPct val="150000"/>
              </a:lnSpc>
            </a:pPr>
            <a:r>
              <a:rPr lang="ru-RU" dirty="0">
                <a:latin typeface="Times New Roman" panose="02020603050405020304" pitchFamily="18" charset="0"/>
              </a:rPr>
              <a:t>Ослабление действия проникающей радиации на организм человека достигается применением различных противорадиационных препаратов.</a:t>
            </a:r>
          </a:p>
        </p:txBody>
      </p:sp>
    </p:spTree>
    <p:extLst>
      <p:ext uri="{BB962C8B-B14F-4D97-AF65-F5344CB8AC3E}">
        <p14:creationId xmlns:p14="http://schemas.microsoft.com/office/powerpoint/2010/main" val="15506903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3D2F98-D78D-47A8-98A0-3FC79C5476CF}"/>
              </a:ext>
            </a:extLst>
          </p:cNvPr>
          <p:cNvSpPr txBox="1"/>
          <p:nvPr/>
        </p:nvSpPr>
        <p:spPr>
          <a:xfrm>
            <a:off x="1126587" y="631864"/>
            <a:ext cx="9938825" cy="5028556"/>
          </a:xfrm>
          <a:prstGeom prst="rect">
            <a:avLst/>
          </a:prstGeom>
          <a:noFill/>
        </p:spPr>
        <p:txBody>
          <a:bodyPr wrap="square">
            <a:spAutoFit/>
          </a:bodyPr>
          <a:lstStyle/>
          <a:p>
            <a:pPr indent="450215" algn="just">
              <a:lnSpc>
                <a:spcPct val="150000"/>
              </a:lnSpc>
            </a:pPr>
            <a:r>
              <a:rPr lang="ru-RU" sz="1800" b="1" dirty="0">
                <a:effectLst/>
                <a:latin typeface="Times New Roman" panose="02020603050405020304" pitchFamily="18" charset="0"/>
                <a:ea typeface="Times New Roman" panose="02020603050405020304" pitchFamily="18" charset="0"/>
              </a:rPr>
              <a:t>Противорадиационные препараты и порядок их использования</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В аптечке индивидуальной в двух пеналах малинового цвета содержится 12 таблеток радиозащитного средства. При угрозе облучения проникающей радиацией и при действиях на местности, зараженной радиоактивными продуктами ядерного взрыва, заблаговременно принимается сразу шесть таблеток. Действие препарата начинается через 30-60 минут после приема и продолжается в течение 4-5 ч.</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Если действия на зараженной местности и дальше будут продолжаться, необходимо принять остальные шесть таблеток.</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В круглом ребристом пенале голубого цвета содержатся таблетки </a:t>
            </a:r>
            <a:r>
              <a:rPr lang="ru-RU" sz="1800" dirty="0" err="1">
                <a:effectLst/>
                <a:latin typeface="Times New Roman" panose="02020603050405020304" pitchFamily="18" charset="0"/>
                <a:ea typeface="Times New Roman" panose="02020603050405020304" pitchFamily="18" charset="0"/>
              </a:rPr>
              <a:t>этаперазина</a:t>
            </a:r>
            <a:r>
              <a:rPr lang="ru-RU" sz="1800" dirty="0">
                <a:effectLst/>
                <a:latin typeface="Times New Roman" panose="02020603050405020304" pitchFamily="18" charset="0"/>
                <a:ea typeface="Times New Roman" panose="02020603050405020304" pitchFamily="18" charset="0"/>
              </a:rPr>
              <a:t> – противорвотного средства. Его принимают по команде командира по одной таблетке в случаях появления признаков первичной реакции на радиоактивное облучение (тошнота, рвота) и для профилактики первичной реакции на облучение.</a:t>
            </a:r>
            <a:endParaRPr lang="ru-RU"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988307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26C1A6-9DD3-410D-9B34-279F5D9B842C}"/>
              </a:ext>
            </a:extLst>
          </p:cNvPr>
          <p:cNvSpPr txBox="1"/>
          <p:nvPr/>
        </p:nvSpPr>
        <p:spPr>
          <a:xfrm>
            <a:off x="335280" y="834843"/>
            <a:ext cx="11521440" cy="5444054"/>
          </a:xfrm>
          <a:prstGeom prst="rect">
            <a:avLst/>
          </a:prstGeom>
          <a:noFill/>
        </p:spPr>
        <p:txBody>
          <a:bodyPr wrap="square">
            <a:spAutoFit/>
          </a:bodyPr>
          <a:lstStyle/>
          <a:p>
            <a:pPr lvl="0" algn="ctr">
              <a:lnSpc>
                <a:spcPct val="150000"/>
              </a:lnSpc>
              <a:spcBef>
                <a:spcPts val="600"/>
              </a:spcBef>
            </a:pPr>
            <a:r>
              <a:rPr lang="ru-RU" sz="1800" b="1" dirty="0">
                <a:effectLst/>
                <a:latin typeface="Times New Roman" panose="02020603050405020304" pitchFamily="18" charset="0"/>
                <a:ea typeface="Times New Roman" panose="02020603050405020304" pitchFamily="18" charset="0"/>
              </a:rPr>
              <a:t>2. Задачи и содержание РХБЗ</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Задачи радиационной, химической и биологической защиты выполняются силами и средствами войскового формирования с использованием табельных средств во всех видах тактических действий, в различных условиях обстановки, в любое время года и суток. При этом наиболее сложные и специфические задачи, требующие особой подготовки личного состава и применения специальной техники, выполняются войсками (частями и подразделениями) радиационной, химической и биологической защиты.</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endParaRPr lang="ru-RU" sz="1800" b="1"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b="1" dirty="0">
                <a:effectLst/>
                <a:latin typeface="Times New Roman" panose="02020603050405020304" pitchFamily="18" charset="0"/>
                <a:ea typeface="Times New Roman" panose="02020603050405020304" pitchFamily="18" charset="0"/>
              </a:rPr>
              <a:t>Войска радиационной, химической и биологической защиты</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Главным назначением войск РХБЗ является организация защиты войск, населения и объектов тыла от радиационной, химической и биологической опасности, как в мирное, так и в военное время.</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В настоящее время особую актуальность приобрели экологические проблемы. Экологические катастрофы в современном мире стали реальностью, а их последствия сравнимы с применением оружия массового поражения. Вместе с тем расширился и круг задач войск РХБЗ.</a:t>
            </a:r>
            <a:endParaRPr lang="ru-RU"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41809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4093B2-1046-484C-A49E-A93668E991C5}"/>
              </a:ext>
            </a:extLst>
          </p:cNvPr>
          <p:cNvSpPr txBox="1"/>
          <p:nvPr/>
        </p:nvSpPr>
        <p:spPr>
          <a:xfrm>
            <a:off x="219221" y="83725"/>
            <a:ext cx="11753557" cy="6690550"/>
          </a:xfrm>
          <a:prstGeom prst="rect">
            <a:avLst/>
          </a:prstGeom>
          <a:noFill/>
        </p:spPr>
        <p:txBody>
          <a:bodyPr wrap="square">
            <a:spAutoFit/>
          </a:bodyPr>
          <a:lstStyle/>
          <a:p>
            <a:pPr indent="450215" algn="just">
              <a:lnSpc>
                <a:spcPct val="150000"/>
              </a:lnSpc>
            </a:pPr>
            <a:r>
              <a:rPr lang="ru-RU" sz="1800" b="1" dirty="0">
                <a:effectLst/>
                <a:latin typeface="Times New Roman" panose="02020603050405020304" pitchFamily="18" charset="0"/>
                <a:ea typeface="Times New Roman" panose="02020603050405020304" pitchFamily="18" charset="0"/>
              </a:rPr>
              <a:t>На войска РХБЗ возлагается выполнение следующих задач: </a:t>
            </a:r>
            <a:endParaRPr lang="ru-RU" sz="1600" b="1"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обнаружение и засечка ядерных взрывов; </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ведение радиационной, химической и биологической разведки, проведения дозиметрического и химического контроля; </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оценка радиационной, химической и биологической обстановки после применения противником оружия массового поражения, разрушений (аварий) </a:t>
            </a:r>
            <a:r>
              <a:rPr lang="ru-RU" sz="1800" dirty="0" err="1">
                <a:effectLst/>
                <a:latin typeface="Times New Roman" panose="02020603050405020304" pitchFamily="18" charset="0"/>
                <a:ea typeface="Times New Roman" panose="02020603050405020304" pitchFamily="18" charset="0"/>
              </a:rPr>
              <a:t>радиационно</a:t>
            </a:r>
            <a:r>
              <a:rPr lang="ru-RU" sz="1800" dirty="0">
                <a:effectLst/>
                <a:latin typeface="Times New Roman" panose="02020603050405020304" pitchFamily="18" charset="0"/>
                <a:ea typeface="Times New Roman" panose="02020603050405020304" pitchFamily="18" charset="0"/>
              </a:rPr>
              <a:t>, химически, биологически опасных объектов; </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осуществление специальной обработки личного состава, вооружения, техники, обеззараживание участков местности и военных объектов; </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контроль за изменением степени зараженности местности радиоактивными продуктами; </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нанесение потерь противнику применением зажигательного оружия; </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аэрозольное противодействие высокоточному оружию и средствам разведки противника; </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осуществление аэрозольной (дымовой) маскировки войск и объектов; </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снабжение соединений и частей вооружением и средствами радиационной, химической и биологической защиты; </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ремонт вооружения и средств радиационной, химической и биологической защиты; </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оценка последствий и прогнозирование возможной радиационной, химической и биологической обстановки; </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ликвидации последствий аварий (разрушений) на </a:t>
            </a:r>
            <a:r>
              <a:rPr lang="ru-RU" sz="1800" dirty="0" err="1">
                <a:effectLst/>
                <a:latin typeface="Times New Roman" panose="02020603050405020304" pitchFamily="18" charset="0"/>
                <a:ea typeface="Times New Roman" panose="02020603050405020304" pitchFamily="18" charset="0"/>
              </a:rPr>
              <a:t>радиационно</a:t>
            </a:r>
            <a:r>
              <a:rPr lang="ru-RU" sz="1800" dirty="0">
                <a:effectLst/>
                <a:latin typeface="Times New Roman" panose="02020603050405020304" pitchFamily="18" charset="0"/>
                <a:ea typeface="Times New Roman" panose="02020603050405020304" pitchFamily="18" charset="0"/>
              </a:rPr>
              <a:t>, химически и биологически опасных объектах.</a:t>
            </a:r>
            <a:endParaRPr lang="ru-RU"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612230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496A93-741C-4853-8D72-431EDAE0C48E}"/>
              </a:ext>
            </a:extLst>
          </p:cNvPr>
          <p:cNvSpPr txBox="1"/>
          <p:nvPr/>
        </p:nvSpPr>
        <p:spPr>
          <a:xfrm>
            <a:off x="3047414" y="1122471"/>
            <a:ext cx="6094826" cy="4613058"/>
          </a:xfrm>
          <a:prstGeom prst="rect">
            <a:avLst/>
          </a:prstGeom>
          <a:noFill/>
        </p:spPr>
        <p:txBody>
          <a:bodyPr wrap="square">
            <a:spAutoFit/>
          </a:bodyPr>
          <a:lstStyle/>
          <a:p>
            <a:pPr indent="450215" algn="just">
              <a:lnSpc>
                <a:spcPct val="150000"/>
              </a:lnSpc>
            </a:pPr>
            <a:r>
              <a:rPr lang="ru-RU" sz="1800" b="1" dirty="0">
                <a:effectLst/>
                <a:latin typeface="Times New Roman" panose="02020603050405020304" pitchFamily="18" charset="0"/>
                <a:ea typeface="Times New Roman" panose="02020603050405020304" pitchFamily="18" charset="0"/>
              </a:rPr>
              <a:t>Войска РХБЗ имеют в своем составе части и подразделения: </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засечки ядерных взрывов, </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радиационной и химической разведки, </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радиационной, химической и биологической защиты, </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аэрозольного противодействия, </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огнеметные, </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дегазации, </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ремонта вооружения и средств радиационной, химической и биологической защиты,</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расчетно-аналитические станции.</a:t>
            </a:r>
            <a:endParaRPr lang="ru-RU"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821149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0FF7E4-7285-427C-8951-1FE56997EAC2}"/>
              </a:ext>
            </a:extLst>
          </p:cNvPr>
          <p:cNvSpPr txBox="1"/>
          <p:nvPr/>
        </p:nvSpPr>
        <p:spPr>
          <a:xfrm>
            <a:off x="295421" y="388444"/>
            <a:ext cx="11437034" cy="5444054"/>
          </a:xfrm>
          <a:prstGeom prst="rect">
            <a:avLst/>
          </a:prstGeom>
          <a:noFill/>
        </p:spPr>
        <p:txBody>
          <a:bodyPr wrap="square">
            <a:spAutoFit/>
          </a:bodyPr>
          <a:lstStyle/>
          <a:p>
            <a:pPr indent="450215" algn="just">
              <a:lnSpc>
                <a:spcPct val="150000"/>
              </a:lnSpc>
            </a:pPr>
            <a:r>
              <a:rPr lang="ru-RU" sz="1800" b="1" dirty="0">
                <a:effectLst/>
                <a:latin typeface="Times New Roman" panose="02020603050405020304" pitchFamily="18" charset="0"/>
                <a:ea typeface="Times New Roman" panose="02020603050405020304" pitchFamily="18" charset="0"/>
              </a:rPr>
              <a:t>Войсковые формирования других видов и родов войск</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В частях (подразделениях) всех видов и родов войск в целях создания необходимых условий для выполнения поставленных перед ними задач в обстановке заражения организуются и осуществляются следующие мероприятия РХБ защиты:</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1. Засечка ядерных взрывов. </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2. Радиационная, химическая и биологическая разведка и контроль. </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3. Сбор, обработка данных и информации о РХБ обстановке. </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4. Оповещение войск о РХБ заражении. </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5. Использование средств индивидуальной и коллективной защиты (СИКЗ), защитных свойств местности и других объектов. </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6. Специальная обработка войск и обеззараживание участков местности, дорог, сооружений. </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7. Аэрозольное противодействие средствам разведки и наведения оружия противника, применение радиопоглощающих материалов (РПМ) и пен.</a:t>
            </a:r>
            <a:endParaRPr lang="ru-RU"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596512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AC8B37-6EA7-4B76-8825-23716FE508D7}"/>
              </a:ext>
            </a:extLst>
          </p:cNvPr>
          <p:cNvSpPr txBox="1"/>
          <p:nvPr/>
        </p:nvSpPr>
        <p:spPr>
          <a:xfrm>
            <a:off x="196949" y="291474"/>
            <a:ext cx="11697286" cy="6275051"/>
          </a:xfrm>
          <a:prstGeom prst="rect">
            <a:avLst/>
          </a:prstGeom>
          <a:noFill/>
        </p:spPr>
        <p:txBody>
          <a:bodyPr wrap="square">
            <a:spAutoFit/>
          </a:bodyPr>
          <a:lstStyle/>
          <a:p>
            <a:pPr indent="450215" algn="just">
              <a:lnSpc>
                <a:spcPct val="150000"/>
              </a:lnSpc>
            </a:pPr>
            <a:r>
              <a:rPr lang="ru-RU" sz="1800" dirty="0">
                <a:effectLst/>
                <a:latin typeface="Times New Roman" panose="02020603050405020304" pitchFamily="18" charset="0"/>
                <a:ea typeface="Times New Roman" panose="02020603050405020304" pitchFamily="18" charset="0"/>
              </a:rPr>
              <a:t>Засечка ЯВ, РХБ разведка и контроль, сбор, обработка данных и информации о РХБ обстановке направлены на выполнение задачи по выявлению масштабов и последствий применения ОМП и разрушений РХОО. </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endParaRPr lang="ru-RU" sz="18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Радиационная, химическая и биологическая разведка организуется и проводится в целях получения данных о факте, масштабах радиоактивного, химического и биологического заражения и фактической радиационной, химической и биологической обстановки, определения необходимости использования средств индивидуальной и коллективной защиты. </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endParaRPr lang="ru-RU" sz="18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Радиационный и химический контроль организуется и проводится в целях получения данных для оценки боеспособности подразделений (по радиационному фактору), определения необходимости использования средств индивидуальной и коллективной защиты и проведения специальной обработки.</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endParaRPr lang="ru-RU" sz="18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Оповещение и предупреждение войск о РХБ заражении и использовании СИКЗ, защитных свойств местности и других объектов проводится в целях своевременного принятия мер и обеспечения защиты личного состава от воздействия радиоактивных, отравляющих и других токсичных веществ и биологических средств.</a:t>
            </a:r>
            <a:endParaRPr lang="ru-RU"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887144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36683C-337E-42B3-A7F7-B0A700B577E5}"/>
              </a:ext>
            </a:extLst>
          </p:cNvPr>
          <p:cNvSpPr txBox="1"/>
          <p:nvPr/>
        </p:nvSpPr>
        <p:spPr>
          <a:xfrm>
            <a:off x="180535" y="293558"/>
            <a:ext cx="11830929" cy="5957400"/>
          </a:xfrm>
          <a:prstGeom prst="rect">
            <a:avLst/>
          </a:prstGeom>
          <a:noFill/>
        </p:spPr>
        <p:txBody>
          <a:bodyPr wrap="square">
            <a:spAutoFit/>
          </a:bodyPr>
          <a:lstStyle/>
          <a:p>
            <a:pPr indent="450215" algn="just">
              <a:lnSpc>
                <a:spcPct val="150000"/>
              </a:lnSpc>
            </a:pPr>
            <a:r>
              <a:rPr lang="ru-RU" sz="1600" b="1" dirty="0">
                <a:effectLst/>
                <a:latin typeface="Times New Roman" panose="02020603050405020304" pitchFamily="18" charset="0"/>
                <a:ea typeface="Times New Roman" panose="02020603050405020304" pitchFamily="18" charset="0"/>
              </a:rPr>
              <a:t>Использование средств индивидуальной и коллективной защиты, защитных свойств местности, техники и других объектов </a:t>
            </a:r>
            <a:r>
              <a:rPr lang="ru-RU" sz="1600" dirty="0">
                <a:effectLst/>
                <a:latin typeface="Times New Roman" panose="02020603050405020304" pitchFamily="18" charset="0"/>
                <a:ea typeface="Times New Roman" panose="02020603050405020304" pitchFamily="18" charset="0"/>
              </a:rPr>
              <a:t>организуется и осуществляется в целях защиты личного состава от поражающих факторов ядерных взрывов, отравляющих, других токсичных веществ и биологических средств.</a:t>
            </a:r>
          </a:p>
          <a:p>
            <a:pPr indent="450215" algn="just">
              <a:lnSpc>
                <a:spcPct val="150000"/>
              </a:lnSpc>
            </a:pPr>
            <a:r>
              <a:rPr lang="ru-RU" sz="1600" b="1" dirty="0">
                <a:effectLst/>
                <a:latin typeface="Times New Roman" panose="02020603050405020304" pitchFamily="18" charset="0"/>
                <a:ea typeface="Times New Roman" panose="02020603050405020304" pitchFamily="18" charset="0"/>
              </a:rPr>
              <a:t>Специальная обработка личного состава, вооружения и военной техники, обеззараживание участков местности, объектов и сооружений </a:t>
            </a:r>
            <a:r>
              <a:rPr lang="ru-RU" sz="1600" dirty="0">
                <a:effectLst/>
                <a:latin typeface="Times New Roman" panose="02020603050405020304" pitchFamily="18" charset="0"/>
                <a:ea typeface="Times New Roman" panose="02020603050405020304" pitchFamily="18" charset="0"/>
              </a:rPr>
              <a:t>организуются и проводятся в целях ликвидации их радиоактивного, химического и биологического заражения и выполняются силами подразделений с использованием табельных средств специальной обработки, а также частями (подразделениями) ра­диационной, химической и биологической защиты.</a:t>
            </a:r>
          </a:p>
          <a:p>
            <a:pPr indent="450215" algn="just">
              <a:lnSpc>
                <a:spcPct val="150000"/>
              </a:lnSpc>
            </a:pPr>
            <a:r>
              <a:rPr lang="ru-RU" sz="1600" dirty="0">
                <a:effectLst/>
                <a:latin typeface="Times New Roman" panose="02020603050405020304" pitchFamily="18" charset="0"/>
                <a:ea typeface="Times New Roman" panose="02020603050405020304" pitchFamily="18" charset="0"/>
              </a:rPr>
              <a:t>Обеззараживание участков местности, фортификационных сооружений проводится частями РХБ защиты, а в отдельных случаях – личным составом подразделений.</a:t>
            </a:r>
          </a:p>
          <a:p>
            <a:pPr indent="450215" algn="just">
              <a:lnSpc>
                <a:spcPct val="150000"/>
              </a:lnSpc>
            </a:pPr>
            <a:r>
              <a:rPr lang="ru-RU" sz="1600" dirty="0">
                <a:effectLst/>
                <a:latin typeface="Times New Roman" panose="02020603050405020304" pitchFamily="18" charset="0"/>
                <a:ea typeface="Times New Roman" panose="02020603050405020304" pitchFamily="18" charset="0"/>
              </a:rPr>
              <a:t>Аэрозольное противодействие и применение РПМ и пен направлено на снижение заметности войск и объектов. Задачи РХБ защиты выполняются силами и средствами всех родов войск и специальных войск во всех видах боевых действий, в любых условиях обстановки, в любое время года и суток. При этом наиболее сложные и специфические задачи, требующие особой подготовки личного состава и применения специальной техники, выполняются войсками РХБ защиты. </a:t>
            </a:r>
          </a:p>
          <a:p>
            <a:pPr indent="450215" algn="just">
              <a:lnSpc>
                <a:spcPct val="150000"/>
              </a:lnSpc>
            </a:pPr>
            <a:r>
              <a:rPr lang="ru-RU" sz="1600" b="1" dirty="0">
                <a:effectLst/>
                <a:latin typeface="Times New Roman" panose="02020603050405020304" pitchFamily="18" charset="0"/>
                <a:ea typeface="Times New Roman" panose="02020603050405020304" pitchFamily="18" charset="0"/>
              </a:rPr>
              <a:t>Применение радиопоглощающих и маскирующих пенных покрытий о</a:t>
            </a:r>
            <a:r>
              <a:rPr lang="ru-RU" sz="1600" dirty="0">
                <a:effectLst/>
                <a:latin typeface="Times New Roman" panose="02020603050405020304" pitchFamily="18" charset="0"/>
                <a:ea typeface="Times New Roman" panose="02020603050405020304" pitchFamily="18" charset="0"/>
              </a:rPr>
              <a:t>рганизуется и проводится для снижения возможности обнаружения и распознавания вооружения и военной техники радиолокационными и тепловизионными средствами разведки противника. </a:t>
            </a:r>
          </a:p>
        </p:txBody>
      </p:sp>
    </p:spTree>
    <p:extLst>
      <p:ext uri="{BB962C8B-B14F-4D97-AF65-F5344CB8AC3E}">
        <p14:creationId xmlns:p14="http://schemas.microsoft.com/office/powerpoint/2010/main" val="827496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F95F77-783C-4A49-8B34-4F9240403AF6}"/>
              </a:ext>
            </a:extLst>
          </p:cNvPr>
          <p:cNvSpPr txBox="1"/>
          <p:nvPr/>
        </p:nvSpPr>
        <p:spPr>
          <a:xfrm>
            <a:off x="194603" y="734069"/>
            <a:ext cx="11802794" cy="4690002"/>
          </a:xfrm>
          <a:prstGeom prst="rect">
            <a:avLst/>
          </a:prstGeom>
          <a:noFill/>
        </p:spPr>
        <p:txBody>
          <a:bodyPr wrap="square">
            <a:spAutoFit/>
          </a:bodyPr>
          <a:lstStyle/>
          <a:p>
            <a:pPr lvl="0" algn="ctr">
              <a:lnSpc>
                <a:spcPct val="150000"/>
              </a:lnSpc>
              <a:spcAft>
                <a:spcPts val="600"/>
              </a:spcAft>
            </a:pPr>
            <a:r>
              <a:rPr lang="ru-RU" sz="1800" b="1" dirty="0">
                <a:effectLst/>
                <a:latin typeface="Times New Roman" panose="02020603050405020304" pitchFamily="18" charset="0"/>
                <a:ea typeface="Times New Roman" panose="02020603050405020304" pitchFamily="18" charset="0"/>
              </a:rPr>
              <a:t>3. Организация РХБЗ в подразделениях</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Радиационная, химическая и биологическая защита батальона (роты) включает:</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радиационную, химическую и биологическую разведку; </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радиационный и химический контроль; </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оповещение подразделений о радиоактивном, химическом и биологическом заражении;</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использование средств индивидуальной и коллективной защиты, защитных свойств местности, вооружения, военной техники, строений и других объектов; </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специальную обработку подразделений и обеззараживание участков местности, и сооружений; </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аэрозольное противодействие средствам разведки и управления оружием противника;</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применение радиопоглощающих материалов и маскирующих пенных покрытий;</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применение огнеметно-зажигательных средств.</a:t>
            </a:r>
            <a:endParaRPr lang="ru-RU"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61403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707877-55BA-4407-AB2A-88FD9EFB46F7}"/>
              </a:ext>
            </a:extLst>
          </p:cNvPr>
          <p:cNvSpPr txBox="1"/>
          <p:nvPr/>
        </p:nvSpPr>
        <p:spPr>
          <a:xfrm>
            <a:off x="79131" y="499223"/>
            <a:ext cx="6094826" cy="5859553"/>
          </a:xfrm>
          <a:prstGeom prst="rect">
            <a:avLst/>
          </a:prstGeom>
          <a:noFill/>
        </p:spPr>
        <p:txBody>
          <a:bodyPr wrap="square">
            <a:spAutoFit/>
          </a:bodyPr>
          <a:lstStyle/>
          <a:p>
            <a:pPr indent="450215" algn="just">
              <a:lnSpc>
                <a:spcPct val="150000"/>
              </a:lnSpc>
            </a:pPr>
            <a:r>
              <a:rPr lang="ru-RU" sz="1800" dirty="0">
                <a:effectLst/>
                <a:latin typeface="Times New Roman" panose="02020603050405020304" pitchFamily="18" charset="0"/>
                <a:ea typeface="Times New Roman" panose="02020603050405020304" pitchFamily="18" charset="0"/>
              </a:rPr>
              <a:t>Ядерные взрывы  могут осуществляться в воздухе на различной высоте, у поверхности земли (воды) и под землей (водой). В соответствии с этим ядерные взрывы разделяют на воздушные, высотные, наземные (надводные) и подземные (подводные).</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b="1" dirty="0">
                <a:effectLst/>
                <a:latin typeface="Times New Roman" panose="02020603050405020304" pitchFamily="18" charset="0"/>
                <a:ea typeface="Times New Roman" panose="02020603050405020304" pitchFamily="18" charset="0"/>
              </a:rPr>
              <a:t>Воздушный ядерный взрыв</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К воздушным ядерным взрывам относятся взрывы в воздухе на такой высоте, когда светящаяся область взрыва не касается поверхности земли (воды). Одним из признаков воздушного взрыва является то, что пылевой столб не соединяется с облаком взрыва (высокий воздушный взрыв). Воздушный взрыв может быть высоким и низким.</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Точка на поверхности земли (воды), над которой произошел взрыв, называется эпицентром взрыва.</a:t>
            </a:r>
            <a:endParaRPr lang="ru-RU" sz="1600" dirty="0">
              <a:effectLst/>
              <a:latin typeface="Times New Roman" panose="02020603050405020304" pitchFamily="18" charset="0"/>
              <a:ea typeface="Times New Roman" panose="02020603050405020304" pitchFamily="18" charset="0"/>
            </a:endParaRPr>
          </a:p>
        </p:txBody>
      </p:sp>
      <p:pic>
        <p:nvPicPr>
          <p:cNvPr id="4" name="Рисунок 3">
            <a:extLst>
              <a:ext uri="{FF2B5EF4-FFF2-40B4-BE49-F238E27FC236}">
                <a16:creationId xmlns:a16="http://schemas.microsoft.com/office/drawing/2014/main" id="{22DB1C00-D0C1-4D7B-AAB3-A9C12A81D639}"/>
              </a:ext>
            </a:extLst>
          </p:cNvPr>
          <p:cNvPicPr>
            <a:picLocks noChangeAspect="1"/>
          </p:cNvPicPr>
          <p:nvPr/>
        </p:nvPicPr>
        <p:blipFill>
          <a:blip r:embed="rId2"/>
          <a:stretch>
            <a:fillRect/>
          </a:stretch>
        </p:blipFill>
        <p:spPr>
          <a:xfrm>
            <a:off x="6236163" y="1453855"/>
            <a:ext cx="5735443" cy="4033718"/>
          </a:xfrm>
          <a:prstGeom prst="rect">
            <a:avLst/>
          </a:prstGeom>
        </p:spPr>
      </p:pic>
    </p:spTree>
    <p:extLst>
      <p:ext uri="{BB962C8B-B14F-4D97-AF65-F5344CB8AC3E}">
        <p14:creationId xmlns:p14="http://schemas.microsoft.com/office/powerpoint/2010/main" val="13212719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C34F40-3EEE-4A5B-96F1-979BA28EDEFD}"/>
              </a:ext>
            </a:extLst>
          </p:cNvPr>
          <p:cNvSpPr txBox="1"/>
          <p:nvPr/>
        </p:nvSpPr>
        <p:spPr>
          <a:xfrm>
            <a:off x="317695" y="976522"/>
            <a:ext cx="11556610" cy="4197559"/>
          </a:xfrm>
          <a:prstGeom prst="rect">
            <a:avLst/>
          </a:prstGeom>
          <a:noFill/>
        </p:spPr>
        <p:txBody>
          <a:bodyPr wrap="square">
            <a:spAutoFit/>
          </a:bodyPr>
          <a:lstStyle/>
          <a:p>
            <a:pPr indent="450215" algn="just">
              <a:lnSpc>
                <a:spcPct val="150000"/>
              </a:lnSpc>
            </a:pPr>
            <a:r>
              <a:rPr lang="ru-RU" sz="1800" dirty="0">
                <a:effectLst/>
                <a:latin typeface="Times New Roman" panose="02020603050405020304" pitchFamily="18" charset="0"/>
                <a:ea typeface="Times New Roman" panose="02020603050405020304" pitchFamily="18" charset="0"/>
              </a:rPr>
              <a:t>К мероприятиям радиационной, химической и биологической защиты, проводимым взводом (отделением, экипажем), относятся:</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а) радиационная, химическая и биологическая разведка и контроль;</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б) оповещение и предупреждение подразделений о радиоактивном, химическом и биологическом заражении;</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в) использование средств индивидуальной и коллективной защиты, защитных свойств местности, техники и других объектов;</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г) специальная обработка личного состава, вооружения и военной техники;</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д) обеззараживание участков местности, объектов и сооружений;</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е) аэрозольное противодействие средствам разведки и управления оружием противника;</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ж) применение радиопоглощающих материалов и маскирующих пенных покрытий.</a:t>
            </a:r>
            <a:endParaRPr lang="ru-RU"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836804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81FA77-644F-4934-AB41-58DD72671EA2}"/>
              </a:ext>
            </a:extLst>
          </p:cNvPr>
          <p:cNvSpPr txBox="1"/>
          <p:nvPr/>
        </p:nvSpPr>
        <p:spPr>
          <a:xfrm>
            <a:off x="140676" y="842379"/>
            <a:ext cx="11760591" cy="4613058"/>
          </a:xfrm>
          <a:prstGeom prst="rect">
            <a:avLst/>
          </a:prstGeom>
          <a:noFill/>
        </p:spPr>
        <p:txBody>
          <a:bodyPr wrap="square">
            <a:spAutoFit/>
          </a:bodyPr>
          <a:lstStyle/>
          <a:p>
            <a:pPr indent="450215" algn="just">
              <a:lnSpc>
                <a:spcPct val="150000"/>
              </a:lnSpc>
            </a:pPr>
            <a:r>
              <a:rPr lang="ru-RU" sz="1800" dirty="0">
                <a:effectLst/>
                <a:latin typeface="Times New Roman" panose="02020603050405020304" pitchFamily="18" charset="0"/>
                <a:ea typeface="Times New Roman" panose="02020603050405020304" pitchFamily="18" charset="0"/>
              </a:rPr>
              <a:t>Задачи радиационной, химической и биологической защиты выполняются силами и средствами взвода (отделения, экипажа) с использованием табельных средств во всех видах тактических действий, в различных условиях обстановки, в любое время года и суток. При этом наиболее сложные и специфические задачи, требующие особой подготовки личного состава и применения специальной техники, выполняются частями (подразделениями) радиационной, химической и биологической защиты.</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Радиационная, химическая и биологическая разведка осуществляется с использованием бортовых (переносных) приборов радиационной, химической и биологической разведки и визуально. Она ведется штатными и специально подготовленными отделениями (расчетами, экипажами) </a:t>
            </a:r>
            <a:r>
              <a:rPr lang="ru-RU" sz="1800" dirty="0" err="1">
                <a:effectLst/>
                <a:latin typeface="Times New Roman" panose="02020603050405020304" pitchFamily="18" charset="0"/>
                <a:ea typeface="Times New Roman" panose="02020603050405020304" pitchFamily="18" charset="0"/>
              </a:rPr>
              <a:t>рхб</a:t>
            </a:r>
            <a:r>
              <a:rPr lang="ru-RU" sz="1800" dirty="0">
                <a:effectLst/>
                <a:latin typeface="Times New Roman" panose="02020603050405020304" pitchFamily="18" charset="0"/>
                <a:ea typeface="Times New Roman" panose="02020603050405020304" pitchFamily="18" charset="0"/>
              </a:rPr>
              <a:t> разведки. </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Основным способом ведения разведки во всех видах боя является наблюдение.</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Данные о радиационной и химической обстановке наносятся командиром подразделения на карту (схему) и передаются старшему командиру.</a:t>
            </a:r>
            <a:endParaRPr lang="ru-RU"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823086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517F50-5B2B-4A45-8DD3-89AA3EFAAE28}"/>
              </a:ext>
            </a:extLst>
          </p:cNvPr>
          <p:cNvSpPr txBox="1"/>
          <p:nvPr/>
        </p:nvSpPr>
        <p:spPr>
          <a:xfrm>
            <a:off x="168812" y="725567"/>
            <a:ext cx="11753557" cy="5028556"/>
          </a:xfrm>
          <a:prstGeom prst="rect">
            <a:avLst/>
          </a:prstGeom>
          <a:noFill/>
        </p:spPr>
        <p:txBody>
          <a:bodyPr wrap="square">
            <a:spAutoFit/>
          </a:bodyPr>
          <a:lstStyle/>
          <a:p>
            <a:pPr indent="450215" algn="just">
              <a:lnSpc>
                <a:spcPct val="150000"/>
              </a:lnSpc>
            </a:pPr>
            <a:r>
              <a:rPr lang="ru-RU" sz="1800" dirty="0">
                <a:effectLst/>
                <a:latin typeface="Times New Roman" panose="02020603050405020304" pitchFamily="18" charset="0"/>
                <a:ea typeface="Times New Roman" panose="02020603050405020304" pitchFamily="18" charset="0"/>
              </a:rPr>
              <a:t>Радиационный и химический контроль включает определение доз облучения личного состава и степени заражения людей, вооружения, военной техники, воды, продовольствия и материальных средств радиоактивными и отравляющими веществами. Он проводится с использованием войсковых измерителей доз (дозиметров) и приборов радиационной и химической разведки.</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Основной задачей радиационного контроля является определение доз облучения личного состава и степени заражения личного состава, вооружения и военной техники радиоактивными веществами.</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В качестве технических средств радиационного контроля применяются: </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войсковые измерители дозы для проведения войскового контроля облучения;</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индивидуальные измерители дозы (дозиметры) для проведения индивидуального контроля облучения. </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Измерители дозы носят, как правило, в нагрудном кармане обмундирования.</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Техническими средствами для проведения контроля облучения воинские части (подразделения) обеспечиваются из расчета один войсковой измеритель дозы на отделение, расчет и им равные подразделения.</a:t>
            </a:r>
            <a:endParaRPr lang="ru-RU"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093889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ECE1BB-6C05-4926-84C2-A8FBFE8ED119}"/>
              </a:ext>
            </a:extLst>
          </p:cNvPr>
          <p:cNvSpPr txBox="1"/>
          <p:nvPr/>
        </p:nvSpPr>
        <p:spPr>
          <a:xfrm>
            <a:off x="352864" y="706973"/>
            <a:ext cx="11486271" cy="5444054"/>
          </a:xfrm>
          <a:prstGeom prst="rect">
            <a:avLst/>
          </a:prstGeom>
          <a:noFill/>
        </p:spPr>
        <p:txBody>
          <a:bodyPr wrap="square">
            <a:spAutoFit/>
          </a:bodyPr>
          <a:lstStyle/>
          <a:p>
            <a:pPr indent="450215" algn="just">
              <a:lnSpc>
                <a:spcPct val="150000"/>
              </a:lnSpc>
            </a:pPr>
            <a:r>
              <a:rPr lang="ru-RU" sz="1800" dirty="0">
                <a:effectLst/>
                <a:latin typeface="Times New Roman" panose="02020603050405020304" pitchFamily="18" charset="0"/>
                <a:ea typeface="Times New Roman" panose="02020603050405020304" pitchFamily="18" charset="0"/>
              </a:rPr>
              <a:t>Выдача дозиметров, снятие (считывание) показаний, зарядка (перезарядка) войсковых измерителей дозы осуществляются в подразделениях непосредственными командирами (начальниками) или назначенными ими лицами. </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Учет доз облучения ведется лицами, назначенными приказом командира воинской части.</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Учет доз облучения ведется: </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в ротах (отдельных взводах) – на весь личный состав; </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в штабе батальона – на весь личный состав штаба и командиров подчиненных подразделений на две ступени ниже.</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Снятие (считывание) показаний войсковых измерителей дозы, их зарядка (перезарядка) производятся, как правило, один раз в сутки.</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Время снятия (считывания) показаний, зарядки (перезарядки) устанавливается командиром воинской части (штабом) с учетом конкретной обстановки. После каждого снятия (считывания) показаний готовые к использованию войсковые измерители дозы возвращаются военнослужащим, за которыми они закреплены.</a:t>
            </a:r>
            <a:endParaRPr lang="ru-RU"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257903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5CE29B-8503-42F7-9459-EF23B84AF043}"/>
              </a:ext>
            </a:extLst>
          </p:cNvPr>
          <p:cNvSpPr txBox="1"/>
          <p:nvPr/>
        </p:nvSpPr>
        <p:spPr>
          <a:xfrm>
            <a:off x="152400" y="83725"/>
            <a:ext cx="11887200" cy="6690550"/>
          </a:xfrm>
          <a:prstGeom prst="rect">
            <a:avLst/>
          </a:prstGeom>
          <a:noFill/>
        </p:spPr>
        <p:txBody>
          <a:bodyPr wrap="square">
            <a:spAutoFit/>
          </a:bodyPr>
          <a:lstStyle/>
          <a:p>
            <a:pPr indent="450215" algn="just">
              <a:lnSpc>
                <a:spcPct val="150000"/>
              </a:lnSpc>
            </a:pPr>
            <a:r>
              <a:rPr lang="ru-RU" sz="1800" dirty="0">
                <a:effectLst/>
                <a:latin typeface="Times New Roman" panose="02020603050405020304" pitchFamily="18" charset="0"/>
                <a:ea typeface="Times New Roman" panose="02020603050405020304" pitchFamily="18" charset="0"/>
              </a:rPr>
              <a:t>Командиры (начальники) ежесуточно представляют по команде:</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командиры взводов и им равные – устные и письменные сведения о дозах облучения личного состава каждого отделения (расчета) с указанием их списочной численности и доз облучения офицеров;</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командиры рот, командиры (начальники штабов) не отдельных батальонов и им равные – письменное донесение о дозах облучения личного состава подчиненных подразделений и каждого офицера.</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Химический контроль (контроль химического заражения) организуется и проводится для определения необходимости и полноты проведения специальной обработки (дегазации) вооружения и военной техники, сооружений и местности, установления возможности действий личного состава без средств защиты. Химический контроль проводится с использованием приборов химической разведки подразделениями (экипажами) установления наличия ОВ в районах (на маршрутах) их действий, обнаружения заражения штатного (табельного) вооружения и военной техники, материальных средств и источников воды, определения степени опасности их заражения для личного состава подразделения.</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Оповещение и предупреждение подразделений о радиоактивном, химическом и биологическом заражении производится немедленно с использованием звуковых и световых сигналов и по всем линиям связи на основе данных о факте радиационного, химического и биологического заражения, полученных от старшего командира или на основе данных радиационной, химической и биологической разведки и наблюдения.</a:t>
            </a:r>
            <a:endParaRPr lang="ru-RU"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610330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6FCED2-4B71-4298-9E25-6252E915915B}"/>
              </a:ext>
            </a:extLst>
          </p:cNvPr>
          <p:cNvSpPr txBox="1"/>
          <p:nvPr/>
        </p:nvSpPr>
        <p:spPr>
          <a:xfrm>
            <a:off x="324729" y="914722"/>
            <a:ext cx="11542542" cy="5028556"/>
          </a:xfrm>
          <a:prstGeom prst="rect">
            <a:avLst/>
          </a:prstGeom>
          <a:noFill/>
        </p:spPr>
        <p:txBody>
          <a:bodyPr wrap="square">
            <a:spAutoFit/>
          </a:bodyPr>
          <a:lstStyle/>
          <a:p>
            <a:pPr indent="450215" algn="just">
              <a:lnSpc>
                <a:spcPct val="150000"/>
              </a:lnSpc>
            </a:pPr>
            <a:r>
              <a:rPr lang="ru-RU" sz="1800" dirty="0">
                <a:effectLst/>
                <a:latin typeface="Times New Roman" panose="02020603050405020304" pitchFamily="18" charset="0"/>
                <a:ea typeface="Times New Roman" panose="02020603050405020304" pitchFamily="18" charset="0"/>
              </a:rPr>
              <a:t>Предупреждение личного состава о непосредственной угрозе и начале применения противником оружия массового поражения, а также оповещение о радиоактивном, химическом и биологическом заражении осуществляется едиными и постоянно действующими сигналами, установленными старшим командиром, которые доводятся до всего личного состава.</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При непосредственной угрозе или обнаружении радиоактивного заражения дежурный (наблюдатель) по указанию командира (начальника) подает сигнал «Радиационная опасность», а при угрозе или при обнаружении химического или биологического заражения самостоятельно подает сигнал «Химическая тревога» и докладывает об этом непосредственному начальнику.</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С получением предупреждения о непосредственной угрозе и начале применения противником оружия массового поражения личный состав продолжает выполнять поставленную задачу и переводит средства защиты в положение «наготове». С получением предупреждения о своих ядерных ударах личный состав к указанному времени принимает все необходимые для защиты меры.</a:t>
            </a:r>
            <a:endParaRPr lang="ru-RU"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775516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7CEA260-7F84-4922-B404-F76D8BF5B218}"/>
              </a:ext>
            </a:extLst>
          </p:cNvPr>
          <p:cNvSpPr txBox="1"/>
          <p:nvPr/>
        </p:nvSpPr>
        <p:spPr>
          <a:xfrm>
            <a:off x="1077350" y="1249080"/>
            <a:ext cx="10037299" cy="4613058"/>
          </a:xfrm>
          <a:prstGeom prst="rect">
            <a:avLst/>
          </a:prstGeom>
          <a:noFill/>
        </p:spPr>
        <p:txBody>
          <a:bodyPr wrap="square">
            <a:spAutoFit/>
          </a:bodyPr>
          <a:lstStyle/>
          <a:p>
            <a:pPr indent="450215" algn="just">
              <a:lnSpc>
                <a:spcPct val="150000"/>
              </a:lnSpc>
            </a:pPr>
            <a:r>
              <a:rPr lang="ru-RU" sz="1800" dirty="0">
                <a:effectLst/>
                <a:latin typeface="Times New Roman" panose="02020603050405020304" pitchFamily="18" charset="0"/>
                <a:ea typeface="Times New Roman" panose="02020603050405020304" pitchFamily="18" charset="0"/>
              </a:rPr>
              <a:t>По сигналам оповещения о радиоактивном, химическом и биологическом заражении личный состав: </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а) действующий в пешем порядке или на открытых машинах, не прекращая выполнения поставленных задач, немедленно надевает средства индивидуальной защиты, </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б) находящийся в закрытых подвижных объектах, не оборудованных системой защиты от оружия массового поражения, надевает только респираторы (противогазы), </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в) находящийся в объектах, оборудованных системой защиты от ОМП, закрывает люки, двери, бойницы, жалюзи и включает эту систему. </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г) находящийся в убежищах, включает систему коллективной защиты, и по сигналу «Радиационная опасность» надевает респираторы (противогазы), а по сигналу «Химическая тревога» – противогазы.</a:t>
            </a:r>
            <a:endParaRPr lang="ru-RU"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669227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E474FE-73EE-41DE-A731-E59EC9748626}"/>
              </a:ext>
            </a:extLst>
          </p:cNvPr>
          <p:cNvSpPr txBox="1"/>
          <p:nvPr/>
        </p:nvSpPr>
        <p:spPr>
          <a:xfrm>
            <a:off x="1080868" y="557758"/>
            <a:ext cx="10030264" cy="5444054"/>
          </a:xfrm>
          <a:prstGeom prst="rect">
            <a:avLst/>
          </a:prstGeom>
          <a:noFill/>
        </p:spPr>
        <p:txBody>
          <a:bodyPr wrap="square">
            <a:spAutoFit/>
          </a:bodyPr>
          <a:lstStyle/>
          <a:p>
            <a:pPr indent="450215" algn="just">
              <a:lnSpc>
                <a:spcPct val="150000"/>
              </a:lnSpc>
            </a:pPr>
            <a:r>
              <a:rPr lang="ru-RU" sz="1800" dirty="0">
                <a:effectLst/>
                <a:latin typeface="Times New Roman" panose="02020603050405020304" pitchFamily="18" charset="0"/>
                <a:ea typeface="Times New Roman" panose="02020603050405020304" pitchFamily="18" charset="0"/>
              </a:rPr>
              <a:t>Своевременное и умелое использование средств индивидуальной и коллективной защиты, защитных свойств местности, техники и других объектов достигается:</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постоянным контролем их наличия и исправности; </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заблаговременной подготовкой и тренировками личного состава в пользовании этими средствами в различной обстановке; </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правильным определением времени перевода средств индивидуальной защиты в «боевое» положение и их снятия; </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определением режима и условий эксплуатации систем защиты от оружия массового поражения, вооружения и военной техники и порядка использования объектов, оснащенных фильтровентиляционными устройствами. </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Для своевременного использования личным составом средств индивидуальной защиты противогазы и респираторы должны быть постоянно в походном положении (при себе), а защитные плащи, чулки и перчатки при действиях на машинах – в машинах, вне машин – при себе.</a:t>
            </a:r>
            <a:endParaRPr lang="ru-RU"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819866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2542AA-1120-4310-8BCF-DC7FFD0B584E}"/>
              </a:ext>
            </a:extLst>
          </p:cNvPr>
          <p:cNvSpPr txBox="1"/>
          <p:nvPr/>
        </p:nvSpPr>
        <p:spPr>
          <a:xfrm>
            <a:off x="201637" y="706973"/>
            <a:ext cx="11788726" cy="5444054"/>
          </a:xfrm>
          <a:prstGeom prst="rect">
            <a:avLst/>
          </a:prstGeom>
          <a:noFill/>
        </p:spPr>
        <p:txBody>
          <a:bodyPr wrap="square">
            <a:spAutoFit/>
          </a:bodyPr>
          <a:lstStyle/>
          <a:p>
            <a:pPr indent="450215" algn="just">
              <a:lnSpc>
                <a:spcPct val="150000"/>
              </a:lnSpc>
            </a:pPr>
            <a:r>
              <a:rPr lang="ru-RU" sz="1800" dirty="0">
                <a:effectLst/>
                <a:latin typeface="Times New Roman" panose="02020603050405020304" pitchFamily="18" charset="0"/>
                <a:ea typeface="Times New Roman" panose="02020603050405020304" pitchFamily="18" charset="0"/>
              </a:rPr>
              <a:t>По сигналу </a:t>
            </a:r>
            <a:r>
              <a:rPr lang="ru-RU" sz="1800" b="1" dirty="0">
                <a:effectLst/>
                <a:latin typeface="Times New Roman" panose="02020603050405020304" pitchFamily="18" charset="0"/>
                <a:ea typeface="Times New Roman" panose="02020603050405020304" pitchFamily="18" charset="0"/>
              </a:rPr>
              <a:t>«Радиационная опасность» </a:t>
            </a:r>
            <a:r>
              <a:rPr lang="ru-RU" sz="1800" dirty="0">
                <a:effectLst/>
                <a:latin typeface="Times New Roman" panose="02020603050405020304" pitchFamily="18" charset="0"/>
                <a:ea typeface="Times New Roman" panose="02020603050405020304" pitchFamily="18" charset="0"/>
              </a:rPr>
              <a:t>личный состав надевает респираторы (противогазы), по сигналу </a:t>
            </a:r>
            <a:r>
              <a:rPr lang="ru-RU" sz="1800" b="1" dirty="0">
                <a:effectLst/>
                <a:latin typeface="Times New Roman" panose="02020603050405020304" pitchFamily="18" charset="0"/>
                <a:ea typeface="Times New Roman" panose="02020603050405020304" pitchFamily="18" charset="0"/>
              </a:rPr>
              <a:t>«Химическая тревога» </a:t>
            </a:r>
            <a:r>
              <a:rPr lang="ru-RU" sz="1800" dirty="0">
                <a:effectLst/>
                <a:latin typeface="Times New Roman" panose="02020603050405020304" pitchFamily="18" charset="0"/>
                <a:ea typeface="Times New Roman" panose="02020603050405020304" pitchFamily="18" charset="0"/>
              </a:rPr>
              <a:t>– противогазы и средства защиты кожи.</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При действиях в зонах радиоактивного заражения в сухую погоду в пешем порядке или на открытых машинах, при дезактивации техники и ведении радиационной разведки личный состав надевает респираторы, защитные плащи, чулки и перчатки. </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В зонах химического и биологического заражения, при дегазации (дезинфекции) техники и ведении химической и биологической разведки надеваются противогазы, защитные плащи, чулки и перчатки. </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При действиях в зонах радиоактивного заражения в сырую погоду в пешем порядке надеваются только средства защиты кожи.</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Средства индивидуальной защиты снимаются с разрешения старшего командира.</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Специальная обработка личного состава, вооружения и военной техники, обеззараживание участков местности, объектов и сооружений в зависимости от обстановки, наличия времени и имеющихся в подразделении средств может выполняться частично или в полном объеме.</a:t>
            </a:r>
            <a:endParaRPr lang="ru-RU"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679523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ECF568-7D2E-4421-AEA0-01DDC4F65965}"/>
              </a:ext>
            </a:extLst>
          </p:cNvPr>
          <p:cNvSpPr txBox="1"/>
          <p:nvPr/>
        </p:nvSpPr>
        <p:spPr>
          <a:xfrm>
            <a:off x="211016" y="556754"/>
            <a:ext cx="11598812" cy="5028556"/>
          </a:xfrm>
          <a:prstGeom prst="rect">
            <a:avLst/>
          </a:prstGeom>
          <a:noFill/>
        </p:spPr>
        <p:txBody>
          <a:bodyPr wrap="square">
            <a:spAutoFit/>
          </a:bodyPr>
          <a:lstStyle/>
          <a:p>
            <a:pPr indent="450215" algn="just">
              <a:lnSpc>
                <a:spcPct val="150000"/>
              </a:lnSpc>
            </a:pPr>
            <a:r>
              <a:rPr lang="ru-RU" sz="1800" b="1" dirty="0">
                <a:effectLst/>
                <a:latin typeface="Times New Roman" panose="02020603050405020304" pitchFamily="18" charset="0"/>
                <a:ea typeface="Times New Roman" panose="02020603050405020304" pitchFamily="18" charset="0"/>
              </a:rPr>
              <a:t>Специальная обработка</a:t>
            </a:r>
            <a:r>
              <a:rPr lang="ru-RU" sz="1800" dirty="0">
                <a:effectLst/>
                <a:latin typeface="Times New Roman" panose="02020603050405020304" pitchFamily="18" charset="0"/>
                <a:ea typeface="Times New Roman" panose="02020603050405020304" pitchFamily="18" charset="0"/>
              </a:rPr>
              <a:t> личного состава, вооружения и военной техники, обеззараживание участков местности, объектов и сооружений в зависимости от обстановки, наличия времени и имеющихся в подразделении средств может выполняться частично или в полном объеме.</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При проведении </a:t>
            </a:r>
            <a:r>
              <a:rPr lang="ru-RU" sz="1800" b="1" dirty="0">
                <a:effectLst/>
                <a:latin typeface="Times New Roman" panose="02020603050405020304" pitchFamily="18" charset="0"/>
                <a:ea typeface="Times New Roman" panose="02020603050405020304" pitchFamily="18" charset="0"/>
              </a:rPr>
              <a:t>частичной специальной обработки </a:t>
            </a:r>
            <a:r>
              <a:rPr lang="ru-RU" sz="1800" dirty="0">
                <a:effectLst/>
                <a:latin typeface="Times New Roman" panose="02020603050405020304" pitchFamily="18" charset="0"/>
                <a:ea typeface="Times New Roman" panose="02020603050405020304" pitchFamily="18" charset="0"/>
              </a:rPr>
              <a:t>обрабатываются те зараженные поверхности, с которыми может соприкасаться личный состав, при </a:t>
            </a:r>
            <a:r>
              <a:rPr lang="ru-RU" sz="1800" b="1" dirty="0">
                <a:effectLst/>
                <a:latin typeface="Times New Roman" panose="02020603050405020304" pitchFamily="18" charset="0"/>
                <a:ea typeface="Times New Roman" panose="02020603050405020304" pitchFamily="18" charset="0"/>
              </a:rPr>
              <a:t>проведении полной </a:t>
            </a:r>
            <a:r>
              <a:rPr lang="ru-RU" sz="1800" dirty="0">
                <a:effectLst/>
                <a:latin typeface="Times New Roman" panose="02020603050405020304" pitchFamily="18" charset="0"/>
                <a:ea typeface="Times New Roman" panose="02020603050405020304" pitchFamily="18" charset="0"/>
              </a:rPr>
              <a:t>– вся наружная поверхность вооружения и техники. </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Частичная специальная обработка организуется по указанию командира батальона (роты) и проводится личным составом в ходе выполнения боевой задачи под руководством командиров подразделений. При заражении отравляющими веществами или биологическими средствами она проводится немедленно всем личным составом. </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Частичная специальная обработка проводится личным составом с использованием табельных средств, находящихся в подразделениях, без прекращения выполнения боевых задач, полная – после их выполнения по решению вышестоящего командира силами частей (подразделений) радиационной, химической и биологической защиты в районах специальной обработки. </a:t>
            </a:r>
            <a:endParaRPr lang="ru-RU"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31887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29054B-A8CF-4A7F-A9CC-7A251A7AE1B4}"/>
              </a:ext>
            </a:extLst>
          </p:cNvPr>
          <p:cNvSpPr txBox="1"/>
          <p:nvPr/>
        </p:nvSpPr>
        <p:spPr>
          <a:xfrm>
            <a:off x="107266" y="94517"/>
            <a:ext cx="6094826" cy="6275051"/>
          </a:xfrm>
          <a:prstGeom prst="rect">
            <a:avLst/>
          </a:prstGeom>
          <a:noFill/>
        </p:spPr>
        <p:txBody>
          <a:bodyPr wrap="square">
            <a:spAutoFit/>
          </a:bodyPr>
          <a:lstStyle/>
          <a:p>
            <a:pPr indent="450215" algn="just">
              <a:lnSpc>
                <a:spcPct val="150000"/>
              </a:lnSpc>
            </a:pPr>
            <a:r>
              <a:rPr lang="ru-RU" sz="1800" dirty="0">
                <a:effectLst/>
                <a:latin typeface="Times New Roman" panose="02020603050405020304" pitchFamily="18" charset="0"/>
                <a:ea typeface="Times New Roman" panose="02020603050405020304" pitchFamily="18" charset="0"/>
              </a:rPr>
              <a:t>Высотный ядерный взрыв производится на высоте от 10 км и более от поверхности земли. При высотных взрывах на высоте нескольких десятков километров в месте взрыва образуется шарообразная светящаяся область, размеры ее больше, чем при взрыве такой же мощности в приземном слое атмосферы. После остывания светящаяся область превращается в клубящееся кольцевое облако.</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Пылевой столб и облако пыли при высотном взрыве не образуются. При ядерных взрывах на высотах до 25-30 км поражающими факторами этого взрыва являются ударная волна, световое излучение, проникающая радиация и электромагнитный </a:t>
            </a:r>
            <a:r>
              <a:rPr lang="ru-RU" dirty="0">
                <a:latin typeface="Times New Roman" panose="02020603050405020304" pitchFamily="18" charset="0"/>
              </a:rPr>
              <a:t>импульс.</a:t>
            </a:r>
          </a:p>
          <a:p>
            <a:pPr indent="450215" algn="just">
              <a:lnSpc>
                <a:spcPct val="150000"/>
              </a:lnSpc>
            </a:pPr>
            <a:r>
              <a:rPr lang="ru-RU" dirty="0">
                <a:latin typeface="Times New Roman" panose="02020603050405020304" pitchFamily="18" charset="0"/>
              </a:rPr>
              <a:t>С увеличением высоты взрыва вследствие разрежения атмосферы ударная волна значительно ослабевает, а роль светового излучения и проникающей радиации возрастает. </a:t>
            </a:r>
          </a:p>
        </p:txBody>
      </p:sp>
      <p:pic>
        <p:nvPicPr>
          <p:cNvPr id="4" name="Рисунок 3">
            <a:extLst>
              <a:ext uri="{FF2B5EF4-FFF2-40B4-BE49-F238E27FC236}">
                <a16:creationId xmlns:a16="http://schemas.microsoft.com/office/drawing/2014/main" id="{47FC35B4-B0F2-40C2-9D9D-26FC2A003B5A}"/>
              </a:ext>
            </a:extLst>
          </p:cNvPr>
          <p:cNvPicPr>
            <a:picLocks noChangeAspect="1"/>
          </p:cNvPicPr>
          <p:nvPr/>
        </p:nvPicPr>
        <p:blipFill>
          <a:blip r:embed="rId2"/>
          <a:stretch>
            <a:fillRect/>
          </a:stretch>
        </p:blipFill>
        <p:spPr>
          <a:xfrm>
            <a:off x="6202092" y="1224731"/>
            <a:ext cx="5882642" cy="4408537"/>
          </a:xfrm>
          <a:prstGeom prst="rect">
            <a:avLst/>
          </a:prstGeom>
        </p:spPr>
      </p:pic>
    </p:spTree>
    <p:extLst>
      <p:ext uri="{BB962C8B-B14F-4D97-AF65-F5344CB8AC3E}">
        <p14:creationId xmlns:p14="http://schemas.microsoft.com/office/powerpoint/2010/main" val="29053564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E23099-F999-478C-AD05-366B32CA9F6E}"/>
              </a:ext>
            </a:extLst>
          </p:cNvPr>
          <p:cNvSpPr txBox="1"/>
          <p:nvPr/>
        </p:nvSpPr>
        <p:spPr>
          <a:xfrm>
            <a:off x="169985" y="291474"/>
            <a:ext cx="11852030" cy="6275051"/>
          </a:xfrm>
          <a:prstGeom prst="rect">
            <a:avLst/>
          </a:prstGeom>
          <a:noFill/>
        </p:spPr>
        <p:txBody>
          <a:bodyPr wrap="square">
            <a:spAutoFit/>
          </a:bodyPr>
          <a:lstStyle/>
          <a:p>
            <a:pPr indent="450215" algn="just">
              <a:lnSpc>
                <a:spcPct val="150000"/>
              </a:lnSpc>
            </a:pPr>
            <a:r>
              <a:rPr lang="ru-RU" sz="1800" b="1" dirty="0">
                <a:effectLst/>
                <a:latin typeface="Times New Roman" panose="02020603050405020304" pitchFamily="18" charset="0"/>
                <a:ea typeface="Times New Roman" panose="02020603050405020304" pitchFamily="18" charset="0"/>
              </a:rPr>
              <a:t>Частичная специальная обработка включает: </a:t>
            </a:r>
            <a:endParaRPr lang="ru-RU" sz="1600" b="1"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частичную санитарную обработку личного состава, </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частичную дезактивацию военной техники, </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частичную дегазацию военной техники,</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частичную дезинфекцию военной техники. </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Такую обработку организует командир подразделения непосредственно в боевых порядках, не прекращая выполнять поставленную задачу. Она проводится сразу после заражения отравляющими веществами и биологическими средствами, а при заражении радиоактивными веществами – в течение первого часа непосредственно в зоне заражения и повторяется после выхода из этой зоны.</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b="1" dirty="0">
                <a:effectLst/>
                <a:latin typeface="Times New Roman" panose="02020603050405020304" pitchFamily="18" charset="0"/>
                <a:ea typeface="Times New Roman" panose="02020603050405020304" pitchFamily="18" charset="0"/>
              </a:rPr>
              <a:t>Частичная санитарная обработка личного состава заключается:</a:t>
            </a:r>
            <a:endParaRPr lang="ru-RU" sz="1600" b="1"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в удалении радиоактивных веществ с открытых участков тела, обмундирования и средств защиты смыванием водой или обтиранием тампонами, а с обмундирования и средств защиты, кроме того, </a:t>
            </a:r>
            <a:r>
              <a:rPr lang="ru-RU" sz="1800" dirty="0" err="1">
                <a:effectLst/>
                <a:latin typeface="Times New Roman" panose="02020603050405020304" pitchFamily="18" charset="0"/>
                <a:ea typeface="Times New Roman" panose="02020603050405020304" pitchFamily="18" charset="0"/>
              </a:rPr>
              <a:t>вытряхиванием</a:t>
            </a:r>
            <a:r>
              <a:rPr lang="ru-RU" sz="1800" dirty="0">
                <a:effectLst/>
                <a:latin typeface="Times New Roman" panose="02020603050405020304" pitchFamily="18" charset="0"/>
                <a:ea typeface="Times New Roman" panose="02020603050405020304" pitchFamily="18" charset="0"/>
              </a:rPr>
              <a:t>;</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в обезвреживании (удалении) отравляющих веществ и биологических средств на открытых участках тела, отдельных участках обмундирования и средствах защиты с использованием индивидуальных противохимических пакетов.</a:t>
            </a:r>
            <a:endParaRPr lang="ru-RU"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481023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F22F89-9114-49D8-A41A-8AC9D2671811}"/>
              </a:ext>
            </a:extLst>
          </p:cNvPr>
          <p:cNvSpPr txBox="1"/>
          <p:nvPr/>
        </p:nvSpPr>
        <p:spPr>
          <a:xfrm>
            <a:off x="1021080" y="1128503"/>
            <a:ext cx="10149840" cy="4197559"/>
          </a:xfrm>
          <a:prstGeom prst="rect">
            <a:avLst/>
          </a:prstGeom>
          <a:noFill/>
        </p:spPr>
        <p:txBody>
          <a:bodyPr wrap="square">
            <a:spAutoFit/>
          </a:bodyPr>
          <a:lstStyle/>
          <a:p>
            <a:pPr indent="450215" algn="just">
              <a:lnSpc>
                <a:spcPct val="150000"/>
              </a:lnSpc>
            </a:pPr>
            <a:r>
              <a:rPr lang="ru-RU" sz="1800" b="1" dirty="0">
                <a:effectLst/>
                <a:latin typeface="Times New Roman" panose="02020603050405020304" pitchFamily="18" charset="0"/>
                <a:ea typeface="Times New Roman" panose="02020603050405020304" pitchFamily="18" charset="0"/>
              </a:rPr>
              <a:t>Частичная дезактивация, дегазация и дезинфекция</a:t>
            </a:r>
            <a:r>
              <a:rPr lang="ru-RU" sz="1800" dirty="0">
                <a:effectLst/>
                <a:latin typeface="Times New Roman" panose="02020603050405020304" pitchFamily="18" charset="0"/>
                <a:ea typeface="Times New Roman" panose="02020603050405020304" pitchFamily="18" charset="0"/>
              </a:rPr>
              <a:t> вооружения, боевой техники и транспорта заключается в удалении радиоактивных веществ обметанием (обтиранием) всей поверхности обрабатываемого объекта и в обеззараживании (удалении) отравляющих веществ и биологических средств с участков поверхности обрабатываемых объектов, с которыми личный состав соприкасается при выполнении поставленной задачи.</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После проведения </a:t>
            </a:r>
            <a:r>
              <a:rPr lang="ru-RU" sz="1800" b="1" dirty="0">
                <a:effectLst/>
                <a:latin typeface="Times New Roman" panose="02020603050405020304" pitchFamily="18" charset="0"/>
                <a:ea typeface="Times New Roman" panose="02020603050405020304" pitchFamily="18" charset="0"/>
              </a:rPr>
              <a:t>частичной специальной обработки</a:t>
            </a:r>
            <a:r>
              <a:rPr lang="ru-RU" sz="1800" dirty="0">
                <a:effectLst/>
                <a:latin typeface="Times New Roman" panose="02020603050405020304" pitchFamily="18" charset="0"/>
                <a:ea typeface="Times New Roman" panose="02020603050405020304" pitchFamily="18" charset="0"/>
              </a:rPr>
              <a:t> средства индивидуальной защиты снимаются: </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при заражении радиоактивными веществами – после выхода из зараженного района, </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при заражении отравляющими веществами и биологическими средствами – после проведения полной специальной обработки.</a:t>
            </a:r>
            <a:endParaRPr lang="ru-RU"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5559885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98D895-AFAF-482D-8C43-2F3D818F44E5}"/>
              </a:ext>
            </a:extLst>
          </p:cNvPr>
          <p:cNvSpPr txBox="1"/>
          <p:nvPr/>
        </p:nvSpPr>
        <p:spPr>
          <a:xfrm>
            <a:off x="1188721" y="1012695"/>
            <a:ext cx="9931791" cy="4197559"/>
          </a:xfrm>
          <a:prstGeom prst="rect">
            <a:avLst/>
          </a:prstGeom>
          <a:noFill/>
        </p:spPr>
        <p:txBody>
          <a:bodyPr wrap="square">
            <a:spAutoFit/>
          </a:bodyPr>
          <a:lstStyle/>
          <a:p>
            <a:pPr indent="450215" algn="just">
              <a:lnSpc>
                <a:spcPct val="150000"/>
              </a:lnSpc>
            </a:pPr>
            <a:r>
              <a:rPr lang="ru-RU" sz="1800" b="1" dirty="0">
                <a:effectLst/>
                <a:latin typeface="Times New Roman" panose="02020603050405020304" pitchFamily="18" charset="0"/>
                <a:ea typeface="Times New Roman" panose="02020603050405020304" pitchFamily="18" charset="0"/>
              </a:rPr>
              <a:t>Полная специальная обработка</a:t>
            </a:r>
            <a:r>
              <a:rPr lang="ru-RU" sz="1800" dirty="0">
                <a:effectLst/>
                <a:latin typeface="Times New Roman" panose="02020603050405020304" pitchFamily="18" charset="0"/>
                <a:ea typeface="Times New Roman" panose="02020603050405020304" pitchFamily="18" charset="0"/>
              </a:rPr>
              <a:t> подразделений проводится по команде старшего командира, как правило, после выполнения боевой задачи в занимаемом или вновь назначенном районе. При проведении полной специальной обработки обрабатывается вся наружная поверхность вооружения и военной техники, а при попадании отравляющих, радиоактивных веществ или биологических средств внутрь техники – и внутренняя поверхность. При необходимости полная специальная обработка может проводиться в боевых порядках. </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endParaRPr lang="ru-RU" sz="18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b="1" dirty="0">
                <a:effectLst/>
                <a:latin typeface="Times New Roman" panose="02020603050405020304" pitchFamily="18" charset="0"/>
                <a:ea typeface="Times New Roman" panose="02020603050405020304" pitchFamily="18" charset="0"/>
              </a:rPr>
              <a:t>Специальная обработка внутренней поверхности </a:t>
            </a:r>
            <a:r>
              <a:rPr lang="ru-RU" sz="1800" dirty="0">
                <a:effectLst/>
                <a:latin typeface="Times New Roman" panose="02020603050405020304" pitchFamily="18" charset="0"/>
                <a:ea typeface="Times New Roman" panose="02020603050405020304" pitchFamily="18" charset="0"/>
              </a:rPr>
              <a:t>проводится во всех случаях.</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endParaRPr lang="ru-RU" sz="18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b="1" dirty="0">
                <a:effectLst/>
                <a:latin typeface="Times New Roman" panose="02020603050405020304" pitchFamily="18" charset="0"/>
                <a:ea typeface="Times New Roman" panose="02020603050405020304" pitchFamily="18" charset="0"/>
              </a:rPr>
              <a:t>Личное оружие во всех случаях обрабатывается полностью. </a:t>
            </a:r>
            <a:endParaRPr lang="ru-RU" sz="16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648699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752CC4-2C9D-46BD-BF50-D1F7FAD87FEA}"/>
              </a:ext>
            </a:extLst>
          </p:cNvPr>
          <p:cNvSpPr txBox="1"/>
          <p:nvPr/>
        </p:nvSpPr>
        <p:spPr>
          <a:xfrm>
            <a:off x="246184" y="349006"/>
            <a:ext cx="11528474" cy="5859553"/>
          </a:xfrm>
          <a:prstGeom prst="rect">
            <a:avLst/>
          </a:prstGeom>
          <a:noFill/>
        </p:spPr>
        <p:txBody>
          <a:bodyPr wrap="square">
            <a:spAutoFit/>
          </a:bodyPr>
          <a:lstStyle/>
          <a:p>
            <a:pPr indent="450215" algn="just">
              <a:lnSpc>
                <a:spcPct val="150000"/>
              </a:lnSpc>
            </a:pPr>
            <a:r>
              <a:rPr lang="ru-RU" sz="1800" b="1" dirty="0">
                <a:effectLst/>
                <a:latin typeface="Times New Roman" panose="02020603050405020304" pitchFamily="18" charset="0"/>
                <a:ea typeface="Times New Roman" panose="02020603050405020304" pitchFamily="18" charset="0"/>
              </a:rPr>
              <a:t>Обеззараживание участков местности</a:t>
            </a:r>
            <a:r>
              <a:rPr lang="ru-RU" sz="1800" dirty="0">
                <a:effectLst/>
                <a:latin typeface="Times New Roman" panose="02020603050405020304" pitchFamily="18" charset="0"/>
                <a:ea typeface="Times New Roman" panose="02020603050405020304" pitchFamily="18" charset="0"/>
              </a:rPr>
              <a:t>, фортификационных сооружений в отдельных случаях проводится личным составом взвода (отделения, экипажа).</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b="1" dirty="0">
                <a:effectLst/>
                <a:latin typeface="Times New Roman" panose="02020603050405020304" pitchFamily="18" charset="0"/>
                <a:ea typeface="Times New Roman" panose="02020603050405020304" pitchFamily="18" charset="0"/>
              </a:rPr>
              <a:t>Аэрозольное противодействие средствам разведки</a:t>
            </a:r>
            <a:r>
              <a:rPr lang="ru-RU" sz="1800" dirty="0">
                <a:effectLst/>
                <a:latin typeface="Times New Roman" panose="02020603050405020304" pitchFamily="18" charset="0"/>
                <a:ea typeface="Times New Roman" panose="02020603050405020304" pitchFamily="18" charset="0"/>
              </a:rPr>
              <a:t> и управления оружием противника проводится при подготовке тактических действий, в ходе выполнения поставленных задач, как правило, в комплексе с мероприятиями тактической маскировки войск, а в некоторых случаях и самостоятельно с применением дымовых шашек, дымовых гранат, зажигательных дымовых патронов, термической дымовой аппаратуры танков и боевых машин пехоты. </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b="1" dirty="0">
                <a:effectLst/>
                <a:latin typeface="Times New Roman" panose="02020603050405020304" pitchFamily="18" charset="0"/>
                <a:ea typeface="Times New Roman" panose="02020603050405020304" pitchFamily="18" charset="0"/>
              </a:rPr>
              <a:t>Постановка аэрозольных завес</a:t>
            </a:r>
            <a:r>
              <a:rPr lang="ru-RU" sz="1800" dirty="0">
                <a:effectLst/>
                <a:latin typeface="Times New Roman" panose="02020603050405020304" pitchFamily="18" charset="0"/>
                <a:ea typeface="Times New Roman" panose="02020603050405020304" pitchFamily="18" charset="0"/>
              </a:rPr>
              <a:t> осуществляется дымовыми шашками и гранатами, а в отдельных случаях – дымовыми машинами и генераторами. Под прикрытием маскирующих и ослепляющих аэрозольных завес с использованием дымовых шашек и гранат и зажигательно-дымовых патронов осуществляется выход дымовых машин на рубежи постановки линейных завес в зоне огня противотанковых средств противника, атака и уничтожение его огневых точек огнеметными подразделениями.</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Решение на применение аэрозолей подразделениями РХБЗ должно приниматься на основе всесторонней оценки обстановки.</a:t>
            </a:r>
            <a:endParaRPr lang="ru-RU"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638009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6C2694-4B83-428C-BF1A-361053557B34}"/>
              </a:ext>
            </a:extLst>
          </p:cNvPr>
          <p:cNvSpPr txBox="1"/>
          <p:nvPr/>
        </p:nvSpPr>
        <p:spPr>
          <a:xfrm>
            <a:off x="140676" y="338705"/>
            <a:ext cx="11739489" cy="5859553"/>
          </a:xfrm>
          <a:prstGeom prst="rect">
            <a:avLst/>
          </a:prstGeom>
          <a:noFill/>
        </p:spPr>
        <p:txBody>
          <a:bodyPr wrap="square">
            <a:spAutoFit/>
          </a:bodyPr>
          <a:lstStyle/>
          <a:p>
            <a:pPr indent="450215" algn="just">
              <a:lnSpc>
                <a:spcPct val="150000"/>
              </a:lnSpc>
            </a:pPr>
            <a:r>
              <a:rPr lang="ru-RU" sz="1800" dirty="0">
                <a:effectLst/>
                <a:latin typeface="Times New Roman" panose="02020603050405020304" pitchFamily="18" charset="0"/>
                <a:ea typeface="Times New Roman" panose="02020603050405020304" pitchFamily="18" charset="0"/>
              </a:rPr>
              <a:t>Аэрозольное противодействие средствам разведки и управления оружием противника осуществляется в подразделении применением дымовых шашек и гранат, унифицированных систем запуска дымовых гранат (системы 902 «Туча») и термодымовой аппаратуры. </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Аэрозольные завесы в любом случае применяют с учетом конвекционных потоков, влажности воздуха и других факторов.</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Для уменьшения потерь при отходе на новые рубежи (позиции) может применяться система 902 «Туча» или термическая дымовая аппаратура БМП.</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Унифицированная система запуска дымовых гранат (система 902 «Туча») устанавливается на бронеобъектах и предназначена для постановки аэрозольных завес на поле боя на удалении до 300 м от объекта.</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Наведение системы для пуска дымовых гранат осуществляется поворотом башни или корпуса объекта.</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В зависимости от обстановки и направления ветра маскировка аэрозолями осуществляется пуском одной или нескольких дымовых гранат.</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Под прикрытием образовавшейся аэрозольной завесы объект выдвигается вперед и при необходимости производит повторные пуски дымовых гранат.</a:t>
            </a:r>
            <a:endParaRPr lang="ru-RU"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879879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CED375-868F-4014-8013-A298A2D8309C}"/>
              </a:ext>
            </a:extLst>
          </p:cNvPr>
          <p:cNvSpPr txBox="1"/>
          <p:nvPr/>
        </p:nvSpPr>
        <p:spPr>
          <a:xfrm>
            <a:off x="268458" y="493157"/>
            <a:ext cx="11655083" cy="5520999"/>
          </a:xfrm>
          <a:prstGeom prst="rect">
            <a:avLst/>
          </a:prstGeom>
          <a:noFill/>
        </p:spPr>
        <p:txBody>
          <a:bodyPr wrap="square">
            <a:spAutoFit/>
          </a:bodyPr>
          <a:lstStyle/>
          <a:p>
            <a:pPr lvl="0" algn="ctr">
              <a:lnSpc>
                <a:spcPct val="150000"/>
              </a:lnSpc>
              <a:spcAft>
                <a:spcPts val="600"/>
              </a:spcAft>
            </a:pPr>
            <a:r>
              <a:rPr lang="ru-RU" sz="1800" b="1" dirty="0">
                <a:effectLst/>
                <a:latin typeface="Times New Roman" panose="02020603050405020304" pitchFamily="18" charset="0"/>
                <a:ea typeface="Times New Roman" panose="02020603050405020304" pitchFamily="18" charset="0"/>
              </a:rPr>
              <a:t>4. Средства и способы защиты военнослужащих в бою.</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endParaRPr lang="ru-RU" sz="18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Радиационная, химическая и биологическая защита подразделения организуется командиром в полном объеме при ведении боя как с применением, так и без применения оружия массового поражения.</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endParaRPr lang="ru-RU" sz="18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При организации РХБЗ командир подразделения указывает: </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порядок ведения и представления данных радиационной, химической и биологической разведки, </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порядок подачи сигналов о радиоактивном, химическом и биологическом заражении,</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порядок проведения радиационного и химического контроля; </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место, время и порядок проведения специальной обработки; </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задачи, силы и средства аэрозольного противодействия; </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время и очередность получения средств индивидуальной защиты, технической проверки противогазов, использования коллективных средств защиты.</a:t>
            </a:r>
            <a:endParaRPr lang="ru-RU"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190619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BBEAF2-4E82-41EF-8B33-683385358C8A}"/>
              </a:ext>
            </a:extLst>
          </p:cNvPr>
          <p:cNvSpPr txBox="1"/>
          <p:nvPr/>
        </p:nvSpPr>
        <p:spPr>
          <a:xfrm>
            <a:off x="133642" y="397741"/>
            <a:ext cx="11802793" cy="6275051"/>
          </a:xfrm>
          <a:prstGeom prst="rect">
            <a:avLst/>
          </a:prstGeom>
          <a:noFill/>
        </p:spPr>
        <p:txBody>
          <a:bodyPr wrap="square">
            <a:spAutoFit/>
          </a:bodyPr>
          <a:lstStyle/>
          <a:p>
            <a:pPr indent="450215" algn="just">
              <a:lnSpc>
                <a:spcPct val="150000"/>
              </a:lnSpc>
            </a:pPr>
            <a:r>
              <a:rPr lang="ru-RU" sz="1800" b="1" dirty="0">
                <a:effectLst/>
                <a:latin typeface="Times New Roman" panose="02020603050405020304" pitchFamily="18" charset="0"/>
                <a:ea typeface="Times New Roman" panose="02020603050405020304" pitchFamily="18" charset="0"/>
              </a:rPr>
              <a:t>Непосредственно организует РХБЗ и осуществляет контроль за её выполнением:</a:t>
            </a: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в батальоне – начальник штаба, в роте (взводе) командир роты (взвода).</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Организация РХБЗ включает проведение следующих мероприятий: 1) определение ее целей и задач; 2) непрерывное выявление, сбор, обобщение, анализ и оценку РХБ обстановки; 3) отдачу указаний и постановку задач исполнителям; 4) подготовку выделенных сил и средств; 5) всестороннее обеспечение мероприятий РХБЗ; 6) практическую работу и другие мероприятия.</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b="1" dirty="0">
                <a:effectLst/>
                <a:latin typeface="Times New Roman" panose="02020603050405020304" pitchFamily="18" charset="0"/>
                <a:ea typeface="Times New Roman" panose="02020603050405020304" pitchFamily="18" charset="0"/>
              </a:rPr>
              <a:t>При организации РХБЗ должностные лица должны выполнить следующее.</a:t>
            </a:r>
            <a:endParaRPr lang="ru-RU" sz="1600" b="1"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Командир батальона (роты) указывает:</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основные задачи, объемы и сроки выполнения задач РХБЗ;</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привлекаемые силы и средства;</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распределяет приданные подразделения РХБЗ по задачам и направлениям.</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Начальник штаба батальона:</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детализирует задачи, поставленные командиром и вышестоящим штабом;</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определяет последовательность их выполнения по этапам подготовки и ведения боевых действий;</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ставит задачи выделенным силам и средствам.</a:t>
            </a:r>
            <a:endParaRPr lang="ru-RU"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243357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87F336-C42A-477D-807F-1EF107C39220}"/>
              </a:ext>
            </a:extLst>
          </p:cNvPr>
          <p:cNvSpPr txBox="1"/>
          <p:nvPr/>
        </p:nvSpPr>
        <p:spPr>
          <a:xfrm>
            <a:off x="377483" y="550725"/>
            <a:ext cx="11437034" cy="5444054"/>
          </a:xfrm>
          <a:prstGeom prst="rect">
            <a:avLst/>
          </a:prstGeom>
          <a:noFill/>
        </p:spPr>
        <p:txBody>
          <a:bodyPr wrap="square">
            <a:spAutoFit/>
          </a:bodyPr>
          <a:lstStyle/>
          <a:p>
            <a:pPr indent="450215" algn="just">
              <a:lnSpc>
                <a:spcPct val="150000"/>
              </a:lnSpc>
            </a:pPr>
            <a:r>
              <a:rPr lang="ru-RU" sz="1800" dirty="0">
                <a:effectLst/>
                <a:latin typeface="Times New Roman" panose="02020603050405020304" pitchFamily="18" charset="0"/>
                <a:ea typeface="Times New Roman" panose="02020603050405020304" pitchFamily="18" charset="0"/>
              </a:rPr>
              <a:t>В любом случае при организации и ведении боевых действий командир обязан организовать РХБЗ как вид боевого обеспечения, даже если не получено никаких указаний из вышестоящего штаба, потому что отсутствие указаний и распоряжений не освобождает командиров и начальников от своевременной организации всестороннего обеспечения.</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endParaRPr lang="ru-RU" sz="18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При нанесении противником ядерного удара личный состав по вспышке взрыва принимает меры защиты: </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а) при нахождении в боевых машинах – закрывает люки, двери, бойницы, жалюзи и включает систему защиты от оружия массового поражения; </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б) при нахождении в открытых машинах – должен пригнуться, </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в) при расположении вне машин – быстро занять имеющиеся поблизости укрытия или лечь на землю головой в сторону, противоположную взрыву. </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endParaRPr lang="ru-RU" sz="18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После прохождения ударной волны личный состав продолжает выполнять поставленные задачи.</a:t>
            </a:r>
            <a:endParaRPr lang="ru-RU"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739081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BD239E-8145-4CC6-8301-4080FF8057B9}"/>
              </a:ext>
            </a:extLst>
          </p:cNvPr>
          <p:cNvSpPr txBox="1"/>
          <p:nvPr/>
        </p:nvSpPr>
        <p:spPr>
          <a:xfrm>
            <a:off x="226255" y="291474"/>
            <a:ext cx="11739489" cy="6275051"/>
          </a:xfrm>
          <a:prstGeom prst="rect">
            <a:avLst/>
          </a:prstGeom>
          <a:noFill/>
        </p:spPr>
        <p:txBody>
          <a:bodyPr wrap="square">
            <a:spAutoFit/>
          </a:bodyPr>
          <a:lstStyle/>
          <a:p>
            <a:pPr indent="450215" algn="just">
              <a:lnSpc>
                <a:spcPct val="150000"/>
              </a:lnSpc>
            </a:pPr>
            <a:r>
              <a:rPr lang="ru-RU" sz="1800" dirty="0">
                <a:effectLst/>
                <a:latin typeface="Times New Roman" panose="02020603050405020304" pitchFamily="18" charset="0"/>
                <a:ea typeface="Times New Roman" panose="02020603050405020304" pitchFamily="18" charset="0"/>
              </a:rPr>
              <a:t>Сосредоточение основных усилий РХБЗ в различных видах боевых действий следующее.</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endParaRPr lang="ru-RU" sz="18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В обороне основные усилия РХБЗ сосредоточиваются:</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на выявлении и оценке радиационной и химической обстановки в районе обороны батальона (опорном пункте роты);</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на защите личного состава от поражающих факторов ОМП;</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на снижении заметности подразделений и объектов;</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на нанесении потерь противнику применением огнеметно-зажигательных средств.</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endParaRPr lang="ru-RU" sz="18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При обороне населенного пункта основные усилия РХБЗ сосредоточиваются на ведении радиационной и химической разведки, </a:t>
            </a:r>
            <a:r>
              <a:rPr lang="ru-RU" dirty="0">
                <a:latin typeface="Times New Roman" panose="02020603050405020304" pitchFamily="18" charset="0"/>
              </a:rPr>
              <a:t>аэрозольном противодействии, а также на использовании для специальной обработки войск исправных коммунальных средств населенного пункта.</a:t>
            </a:r>
          </a:p>
          <a:p>
            <a:pPr indent="450215" algn="just">
              <a:lnSpc>
                <a:spcPct val="150000"/>
              </a:lnSpc>
            </a:pPr>
            <a:endParaRPr lang="ru-RU" dirty="0">
              <a:latin typeface="Times New Roman" panose="02020603050405020304" pitchFamily="18" charset="0"/>
            </a:endParaRPr>
          </a:p>
          <a:p>
            <a:pPr indent="450215" algn="just">
              <a:lnSpc>
                <a:spcPct val="150000"/>
              </a:lnSpc>
            </a:pPr>
            <a:r>
              <a:rPr lang="ru-RU" dirty="0">
                <a:latin typeface="Times New Roman" panose="02020603050405020304" pitchFamily="18" charset="0"/>
              </a:rPr>
              <a:t>При отходе основные усилия РХБЗ сосредоточиваются на постановке </a:t>
            </a:r>
            <a:r>
              <a:rPr lang="ru-RU" sz="1800" dirty="0">
                <a:effectLst/>
                <a:latin typeface="Times New Roman" panose="02020603050405020304" pitchFamily="18" charset="0"/>
                <a:ea typeface="Times New Roman" panose="02020603050405020304" pitchFamily="18" charset="0"/>
              </a:rPr>
              <a:t>маскирующих аэрозольных завес на маршрутах отхода главных сил.</a:t>
            </a:r>
            <a:endParaRPr lang="ru-RU" dirty="0">
              <a:latin typeface="Times New Roman" panose="02020603050405020304" pitchFamily="18" charset="0"/>
            </a:endParaRPr>
          </a:p>
        </p:txBody>
      </p:sp>
    </p:spTree>
    <p:extLst>
      <p:ext uri="{BB962C8B-B14F-4D97-AF65-F5344CB8AC3E}">
        <p14:creationId xmlns:p14="http://schemas.microsoft.com/office/powerpoint/2010/main" val="13885884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B82CD5-2F7A-44E2-9979-DBF8E8392922}"/>
              </a:ext>
            </a:extLst>
          </p:cNvPr>
          <p:cNvSpPr txBox="1"/>
          <p:nvPr/>
        </p:nvSpPr>
        <p:spPr>
          <a:xfrm>
            <a:off x="253217" y="673566"/>
            <a:ext cx="11486271" cy="5028556"/>
          </a:xfrm>
          <a:prstGeom prst="rect">
            <a:avLst/>
          </a:prstGeom>
          <a:noFill/>
        </p:spPr>
        <p:txBody>
          <a:bodyPr wrap="square">
            <a:spAutoFit/>
          </a:bodyPr>
          <a:lstStyle/>
          <a:p>
            <a:pPr indent="450215" algn="just">
              <a:lnSpc>
                <a:spcPct val="150000"/>
              </a:lnSpc>
            </a:pPr>
            <a:r>
              <a:rPr lang="ru-RU" sz="1800" dirty="0">
                <a:effectLst/>
                <a:latin typeface="Times New Roman" panose="02020603050405020304" pitchFamily="18" charset="0"/>
                <a:ea typeface="Times New Roman" panose="02020603050405020304" pitchFamily="18" charset="0"/>
              </a:rPr>
              <a:t>В наступлении основные усилия РХБЗ сосредоточиваются:</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на выявлении и оценке радиационной и химической обстановки на маршрутах выдвижения и маневра, на направлениях действий подразделения;</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на защите личного состава от поражающих факторов ОМП;</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на снижении заметности подразделений и объектов;</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на нанесении потерь противнику, применением огнеметно-зажигательных средств.</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endParaRPr lang="ru-RU" sz="18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Во встречном бою основные усилия РХБЗ сосредоточиваются:</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на выполнении основных задач РХБЗ на сковывающем направлении и на направлении атаки главных сил;</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на ведении радиационной и химической разведки на широком фронте и большей глубине;</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на широком применении артиллерии для постановки аэрозольных завес;</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на применении огнеметно-зажигательных средств с использованием носимого (возимого) запаса выстрелов.</a:t>
            </a:r>
            <a:endParaRPr lang="ru-RU"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56549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F66F9B-3D50-4D31-8441-5E521C51ECC1}"/>
              </a:ext>
            </a:extLst>
          </p:cNvPr>
          <p:cNvSpPr txBox="1"/>
          <p:nvPr/>
        </p:nvSpPr>
        <p:spPr>
          <a:xfrm>
            <a:off x="91440" y="110347"/>
            <a:ext cx="7455877" cy="6695872"/>
          </a:xfrm>
          <a:prstGeom prst="rect">
            <a:avLst/>
          </a:prstGeom>
          <a:noFill/>
        </p:spPr>
        <p:txBody>
          <a:bodyPr wrap="square">
            <a:spAutoFit/>
          </a:bodyPr>
          <a:lstStyle/>
          <a:p>
            <a:pPr indent="450215" algn="just">
              <a:lnSpc>
                <a:spcPct val="150000"/>
              </a:lnSpc>
            </a:pPr>
            <a:r>
              <a:rPr lang="ru-RU" sz="1800" b="1" dirty="0">
                <a:effectLst/>
                <a:latin typeface="Times New Roman" panose="02020603050405020304" pitchFamily="18" charset="0"/>
                <a:ea typeface="Times New Roman" panose="02020603050405020304" pitchFamily="18" charset="0"/>
              </a:rPr>
              <a:t>Наземный ядерный взрыв</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Наземным ядерным взрывом называется взрыв на поверхности земли или в воздухе на небольшой высоте, при котором светящаяся область касается земли.</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При наземном взрыве светящаяся область имеет форму полусферы, лежащей основанием на поверхности земли. Если наземный взрыв осуществляется на поверхности земли (контактный взрыв) или в непосредственной близости от нее, в грунте образуется большая воронка, окруженная валом земли. Размер и форма воронки зависят от мощности взрыва; диаметр воронки может достигать несколько сотен метров.</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При наземном взрыве образуется мощное пылевое облако и столб пыли, больше чем при воздушном, причем столб пыли с момента его образования соединен с облаком взрыва, в результате чего в облако вовлекается огромное количество грунта, который придает ему темную окраску. Перемешиваясь с радиоактивными продуктами, грунт способствует их интенсивному выпадению из облака.</a:t>
            </a:r>
            <a:endParaRPr lang="ru-RU" dirty="0"/>
          </a:p>
        </p:txBody>
      </p:sp>
      <p:pic>
        <p:nvPicPr>
          <p:cNvPr id="4" name="Рисунок 3">
            <a:extLst>
              <a:ext uri="{FF2B5EF4-FFF2-40B4-BE49-F238E27FC236}">
                <a16:creationId xmlns:a16="http://schemas.microsoft.com/office/drawing/2014/main" id="{3CC558D4-DB35-4C84-8E4B-1EF673BB1201}"/>
              </a:ext>
            </a:extLst>
          </p:cNvPr>
          <p:cNvPicPr>
            <a:picLocks noChangeAspect="1"/>
          </p:cNvPicPr>
          <p:nvPr/>
        </p:nvPicPr>
        <p:blipFill>
          <a:blip r:embed="rId2"/>
          <a:stretch>
            <a:fillRect/>
          </a:stretch>
        </p:blipFill>
        <p:spPr>
          <a:xfrm>
            <a:off x="7547317" y="1533644"/>
            <a:ext cx="4459458" cy="3341983"/>
          </a:xfrm>
          <a:prstGeom prst="rect">
            <a:avLst/>
          </a:prstGeom>
        </p:spPr>
      </p:pic>
    </p:spTree>
    <p:extLst>
      <p:ext uri="{BB962C8B-B14F-4D97-AF65-F5344CB8AC3E}">
        <p14:creationId xmlns:p14="http://schemas.microsoft.com/office/powerpoint/2010/main" val="23006308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6A6AA03-2409-4397-AAEF-53B355AE3115}"/>
              </a:ext>
            </a:extLst>
          </p:cNvPr>
          <p:cNvSpPr txBox="1"/>
          <p:nvPr/>
        </p:nvSpPr>
        <p:spPr>
          <a:xfrm>
            <a:off x="180535" y="291474"/>
            <a:ext cx="11830929" cy="6275051"/>
          </a:xfrm>
          <a:prstGeom prst="rect">
            <a:avLst/>
          </a:prstGeom>
          <a:noFill/>
        </p:spPr>
        <p:txBody>
          <a:bodyPr wrap="square">
            <a:spAutoFit/>
          </a:bodyPr>
          <a:lstStyle/>
          <a:p>
            <a:pPr indent="450215" algn="just">
              <a:lnSpc>
                <a:spcPct val="150000"/>
              </a:lnSpc>
            </a:pPr>
            <a:r>
              <a:rPr lang="ru-RU" sz="1800" dirty="0">
                <a:effectLst/>
                <a:latin typeface="Times New Roman" panose="02020603050405020304" pitchFamily="18" charset="0"/>
                <a:ea typeface="Times New Roman" panose="02020603050405020304" pitchFamily="18" charset="0"/>
              </a:rPr>
              <a:t>При бое в окружении и выходе из него основные усилия РХБЗ сосредоточиваются:</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на выполнении основных задач РХБЗ на направлении прорыва и маршрутах выдвижения из кольца окружения, а также на обеспечение действий подразделений прикрытия;</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на защите личного состава от поражающих факторов ОМП;</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на снижении заметности подразделений и объектов;</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на нанесении потерь противнику применением огнеметно-зажигательных средств.</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endParaRPr lang="ru-RU" sz="18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На марше основные усилия РХБЗ сосредоточиваются:</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на ведении радиационной и химической разведки маршрутов движения и районов отдыха;</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на радиационном, химическом и биологическом контроле после выхода подразделений из зон заражения;</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endParaRPr lang="ru-RU" sz="18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При расположении на месте основные усилия РХБЗ сосредоточиваются:</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на ведении радиационной и химической разведки в пределах занимаемого района;</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на защите личного состава от поражающих факторов ОМП;</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на аэрозольном противодействии.</a:t>
            </a:r>
            <a:endParaRPr lang="ru-RU"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770157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9CBB9A-B51D-4639-8E5F-FE92576F331F}"/>
              </a:ext>
            </a:extLst>
          </p:cNvPr>
          <p:cNvSpPr txBox="1"/>
          <p:nvPr/>
        </p:nvSpPr>
        <p:spPr>
          <a:xfrm>
            <a:off x="219221" y="291474"/>
            <a:ext cx="11753557" cy="6275051"/>
          </a:xfrm>
          <a:prstGeom prst="rect">
            <a:avLst/>
          </a:prstGeom>
          <a:noFill/>
        </p:spPr>
        <p:txBody>
          <a:bodyPr wrap="square">
            <a:spAutoFit/>
          </a:bodyPr>
          <a:lstStyle/>
          <a:p>
            <a:pPr indent="450215" algn="just">
              <a:lnSpc>
                <a:spcPct val="150000"/>
              </a:lnSpc>
            </a:pPr>
            <a:r>
              <a:rPr lang="ru-RU" sz="1800" dirty="0">
                <a:effectLst/>
                <a:latin typeface="Times New Roman" panose="02020603050405020304" pitchFamily="18" charset="0"/>
                <a:ea typeface="Times New Roman" panose="02020603050405020304" pitchFamily="18" charset="0"/>
              </a:rPr>
              <a:t>РХБЗ в особых условиях имеет характерные особенности:</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b="1" dirty="0">
                <a:effectLst/>
                <a:latin typeface="Times New Roman" panose="02020603050405020304" pitchFamily="18" charset="0"/>
                <a:ea typeface="Times New Roman" panose="02020603050405020304" pitchFamily="18" charset="0"/>
              </a:rPr>
              <a:t>а) в северных районах и зимой: </a:t>
            </a:r>
            <a:endParaRPr lang="ru-RU" sz="1600" b="1"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применение аэрозольных завес для маскировки войск и объектов в условиях полярного дня; </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проведение </a:t>
            </a:r>
            <a:r>
              <a:rPr lang="ru-RU" sz="1800" dirty="0" err="1">
                <a:effectLst/>
                <a:latin typeface="Times New Roman" panose="02020603050405020304" pitchFamily="18" charset="0"/>
                <a:ea typeface="Times New Roman" panose="02020603050405020304" pitchFamily="18" charset="0"/>
              </a:rPr>
              <a:t>спецобработки</a:t>
            </a:r>
            <a:r>
              <a:rPr lang="ru-RU" sz="1800" dirty="0">
                <a:effectLst/>
                <a:latin typeface="Times New Roman" panose="02020603050405020304" pitchFamily="18" charset="0"/>
                <a:ea typeface="Times New Roman" panose="02020603050405020304" pitchFamily="18" charset="0"/>
              </a:rPr>
              <a:t> с использованием утепленных укрытий и палаток для личного состава, а также незамерзающих растворов и снега;</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b="1" dirty="0">
                <a:effectLst/>
                <a:latin typeface="Times New Roman" panose="02020603050405020304" pitchFamily="18" charset="0"/>
                <a:ea typeface="Times New Roman" panose="02020603050405020304" pitchFamily="18" charset="0"/>
              </a:rPr>
              <a:t>б) при обороне в горных районах: </a:t>
            </a:r>
            <a:endParaRPr lang="ru-RU" sz="1600" b="1"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применение огнеметных подразделений для усиления войск, обороняющих перевалы, командные высоты, переходы и узлы дорог; </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ведение радиационной и химической разведки с учетом возможности длительного застоя ОВ в ущельях, тоннелях, пещерах и глубоких долинах;</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b="1" dirty="0">
                <a:effectLst/>
                <a:latin typeface="Times New Roman" panose="02020603050405020304" pitchFamily="18" charset="0"/>
                <a:ea typeface="Times New Roman" panose="02020603050405020304" pitchFamily="18" charset="0"/>
              </a:rPr>
              <a:t>в) в пустынных районах: </a:t>
            </a:r>
            <a:endParaRPr lang="ru-RU" sz="1600" b="1"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постоянный контроль зараженности войск и источников воды; </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ограничение пребывания личного состава в средствах индивидуальной защиты на зараженной местности при высоких температурах; </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проведение </a:t>
            </a:r>
            <a:r>
              <a:rPr lang="ru-RU" sz="1800" dirty="0" err="1">
                <a:effectLst/>
                <a:latin typeface="Times New Roman" panose="02020603050405020304" pitchFamily="18" charset="0"/>
                <a:ea typeface="Times New Roman" panose="02020603050405020304" pitchFamily="18" charset="0"/>
              </a:rPr>
              <a:t>спецобработки</a:t>
            </a:r>
            <a:r>
              <a:rPr lang="ru-RU" sz="1800" dirty="0">
                <a:effectLst/>
                <a:latin typeface="Times New Roman" panose="02020603050405020304" pitchFamily="18" charset="0"/>
                <a:ea typeface="Times New Roman" panose="02020603050405020304" pitchFamily="18" charset="0"/>
              </a:rPr>
              <a:t> безжидкостными способами и с использованием соленой воды.</a:t>
            </a:r>
            <a:endParaRPr lang="ru-RU"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370794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D69CD1-D345-4ED9-AAF2-43E572AE5138}"/>
              </a:ext>
            </a:extLst>
          </p:cNvPr>
          <p:cNvSpPr txBox="1"/>
          <p:nvPr/>
        </p:nvSpPr>
        <p:spPr>
          <a:xfrm>
            <a:off x="1005840" y="291475"/>
            <a:ext cx="10325686" cy="4613058"/>
          </a:xfrm>
          <a:prstGeom prst="rect">
            <a:avLst/>
          </a:prstGeom>
          <a:noFill/>
        </p:spPr>
        <p:txBody>
          <a:bodyPr wrap="square">
            <a:spAutoFit/>
          </a:bodyPr>
          <a:lstStyle/>
          <a:p>
            <a:pPr indent="450215" algn="just">
              <a:lnSpc>
                <a:spcPct val="150000"/>
              </a:lnSpc>
            </a:pPr>
            <a:r>
              <a:rPr lang="ru-RU" sz="1800" dirty="0">
                <a:effectLst/>
                <a:latin typeface="Times New Roman" panose="02020603050405020304" pitchFamily="18" charset="0"/>
                <a:ea typeface="Times New Roman" panose="02020603050405020304" pitchFamily="18" charset="0"/>
              </a:rPr>
              <a:t>Эффективное решение задач и проведение мероприятий по РХБЗ подразделениями в современных условиях являются важным фактором поддержания высокой боеспособности войск.</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endParaRPr lang="ru-RU" sz="18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Даже при условии ведения боевых действий с применением только обычного оружия РХБЗ должна быть организована и войска должны быть готовы к действиям в условиях воздействия неблагоприятных факторов. Такая ситуация может сложиться не только в результате применения противником ОМП, но и в результате разрушений (аварий) на </a:t>
            </a:r>
            <a:r>
              <a:rPr lang="ru-RU" sz="1800" dirty="0" err="1">
                <a:effectLst/>
                <a:latin typeface="Times New Roman" panose="02020603050405020304" pitchFamily="18" charset="0"/>
                <a:ea typeface="Times New Roman" panose="02020603050405020304" pitchFamily="18" charset="0"/>
              </a:rPr>
              <a:t>радиационно</a:t>
            </a:r>
            <a:r>
              <a:rPr lang="ru-RU" sz="1800" dirty="0">
                <a:effectLst/>
                <a:latin typeface="Times New Roman" panose="02020603050405020304" pitchFamily="18" charset="0"/>
                <a:ea typeface="Times New Roman" panose="02020603050405020304" pitchFamily="18" charset="0"/>
              </a:rPr>
              <a:t>, химически и биологически опасных объектах и производствах.</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endParaRPr lang="ru-RU" sz="18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Танковые и мотострелковые части и подразделения способны эффективно решать задачи РХБЗ штатными и приданными силами и средствами.</a:t>
            </a:r>
            <a:endParaRPr lang="ru-RU"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857210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a:extLst>
              <a:ext uri="{FF2B5EF4-FFF2-40B4-BE49-F238E27FC236}">
                <a16:creationId xmlns:a16="http://schemas.microsoft.com/office/drawing/2014/main" id="{314E5263-B44F-452B-97B8-ECAEA1C7A8FB}"/>
              </a:ext>
            </a:extLst>
          </p:cNvPr>
          <p:cNvSpPr>
            <a:spLocks noGrp="1"/>
          </p:cNvSpPr>
          <p:nvPr>
            <p:ph type="subTitle" idx="1"/>
          </p:nvPr>
        </p:nvSpPr>
        <p:spPr>
          <a:xfrm>
            <a:off x="1524000" y="1299411"/>
            <a:ext cx="9144000" cy="3958389"/>
          </a:xfrm>
        </p:spPr>
        <p:txBody>
          <a:bodyPr>
            <a:normAutofit fontScale="70000" lnSpcReduction="20000"/>
          </a:bodyPr>
          <a:lstStyle/>
          <a:p>
            <a:pPr indent="450215">
              <a:lnSpc>
                <a:spcPct val="150000"/>
              </a:lnSpc>
              <a:spcAft>
                <a:spcPts val="600"/>
              </a:spcAft>
            </a:pPr>
            <a:r>
              <a:rPr lang="ru-RU" b="1" dirty="0">
                <a:effectLst/>
                <a:latin typeface="Times New Roman" panose="02020603050405020304" pitchFamily="18" charset="0"/>
                <a:ea typeface="Times New Roman" panose="02020603050405020304" pitchFamily="18" charset="0"/>
              </a:rPr>
              <a:t>Лекция по теме 1: </a:t>
            </a:r>
          </a:p>
          <a:p>
            <a:pPr indent="450215">
              <a:lnSpc>
                <a:spcPct val="150000"/>
              </a:lnSpc>
              <a:spcAft>
                <a:spcPts val="600"/>
              </a:spcAft>
            </a:pPr>
            <a:r>
              <a:rPr lang="ru-RU" sz="3200" b="1" dirty="0">
                <a:latin typeface="Times New Roman" panose="02020603050405020304" pitchFamily="18" charset="0"/>
              </a:rPr>
              <a:t>Радиационная, химическая и биологическая защита</a:t>
            </a:r>
          </a:p>
          <a:p>
            <a:pPr indent="450215">
              <a:lnSpc>
                <a:spcPct val="150000"/>
              </a:lnSpc>
              <a:spcAft>
                <a:spcPts val="600"/>
              </a:spcAft>
            </a:pPr>
            <a:endParaRPr lang="ru-RU" sz="1800" b="1" dirty="0">
              <a:effectLst/>
              <a:latin typeface="Times New Roman" panose="02020603050405020304" pitchFamily="18" charset="0"/>
              <a:ea typeface="Times New Roman" panose="02020603050405020304" pitchFamily="18" charset="0"/>
            </a:endParaRPr>
          </a:p>
          <a:p>
            <a:pPr indent="450215" algn="ctr">
              <a:lnSpc>
                <a:spcPct val="150000"/>
              </a:lnSpc>
              <a:spcAft>
                <a:spcPts val="600"/>
              </a:spcAft>
            </a:pPr>
            <a:r>
              <a:rPr lang="ru-RU" sz="1800" b="1" dirty="0">
                <a:effectLst/>
                <a:latin typeface="Times New Roman" panose="02020603050405020304" pitchFamily="18" charset="0"/>
                <a:ea typeface="Times New Roman" panose="02020603050405020304" pitchFamily="18" charset="0"/>
              </a:rPr>
              <a:t>Учебные вопросы</a:t>
            </a:r>
          </a:p>
          <a:p>
            <a:pPr indent="450215" algn="just">
              <a:lnSpc>
                <a:spcPct val="150000"/>
              </a:lnSpc>
              <a:spcAft>
                <a:spcPts val="600"/>
              </a:spcAft>
            </a:pPr>
            <a:r>
              <a:rPr lang="ru-RU" sz="1900" b="1" dirty="0">
                <a:latin typeface="Times New Roman" panose="02020603050405020304" pitchFamily="18" charset="0"/>
              </a:rPr>
              <a:t>1. Сущность и цели РХБЗ.</a:t>
            </a:r>
          </a:p>
          <a:p>
            <a:pPr indent="450215" algn="just">
              <a:lnSpc>
                <a:spcPct val="150000"/>
              </a:lnSpc>
              <a:spcAft>
                <a:spcPts val="600"/>
              </a:spcAft>
            </a:pPr>
            <a:r>
              <a:rPr lang="ru-RU" sz="1900" b="1" dirty="0">
                <a:latin typeface="Times New Roman" panose="02020603050405020304" pitchFamily="18" charset="0"/>
              </a:rPr>
              <a:t>2. Задачи и содержание РХБЗ.</a:t>
            </a:r>
          </a:p>
          <a:p>
            <a:pPr indent="450215" algn="just">
              <a:lnSpc>
                <a:spcPct val="150000"/>
              </a:lnSpc>
              <a:spcAft>
                <a:spcPts val="600"/>
              </a:spcAft>
            </a:pPr>
            <a:r>
              <a:rPr lang="ru-RU" sz="1900" b="1" dirty="0">
                <a:latin typeface="Times New Roman" panose="02020603050405020304" pitchFamily="18" charset="0"/>
              </a:rPr>
              <a:t>3. Организация РХБЗ в подразделениях.</a:t>
            </a:r>
          </a:p>
          <a:p>
            <a:pPr indent="450215" algn="just">
              <a:lnSpc>
                <a:spcPct val="150000"/>
              </a:lnSpc>
              <a:spcAft>
                <a:spcPts val="600"/>
              </a:spcAft>
            </a:pPr>
            <a:r>
              <a:rPr lang="ru-RU" sz="1900" b="1" dirty="0">
                <a:latin typeface="Times New Roman" panose="02020603050405020304" pitchFamily="18" charset="0"/>
              </a:rPr>
              <a:t>4. Средства и способы защиты военнослужащих в бою.</a:t>
            </a:r>
          </a:p>
        </p:txBody>
      </p:sp>
    </p:spTree>
    <p:extLst>
      <p:ext uri="{BB962C8B-B14F-4D97-AF65-F5344CB8AC3E}">
        <p14:creationId xmlns:p14="http://schemas.microsoft.com/office/powerpoint/2010/main" val="3255484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95034B-5B95-4EAE-8452-87F6285C4B6F}"/>
              </a:ext>
            </a:extLst>
          </p:cNvPr>
          <p:cNvSpPr txBox="1"/>
          <p:nvPr/>
        </p:nvSpPr>
        <p:spPr>
          <a:xfrm>
            <a:off x="119577" y="83725"/>
            <a:ext cx="7202658" cy="6690550"/>
          </a:xfrm>
          <a:prstGeom prst="rect">
            <a:avLst/>
          </a:prstGeom>
          <a:noFill/>
        </p:spPr>
        <p:txBody>
          <a:bodyPr wrap="square">
            <a:spAutoFit/>
          </a:bodyPr>
          <a:lstStyle/>
          <a:p>
            <a:pPr indent="450215" algn="just">
              <a:lnSpc>
                <a:spcPct val="150000"/>
              </a:lnSpc>
            </a:pPr>
            <a:r>
              <a:rPr lang="ru-RU" sz="1800" b="1" dirty="0">
                <a:effectLst/>
                <a:latin typeface="Times New Roman" panose="02020603050405020304" pitchFamily="18" charset="0"/>
                <a:ea typeface="Times New Roman" panose="02020603050405020304" pitchFamily="18" charset="0"/>
              </a:rPr>
              <a:t>Подземный ядерный взрыв</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Подземным ядерным взрывом называется взрыв, произведенный на некоторой глубине в земле. При таком взрыве светящаяся область может не наблюдаться; при взрыве создается огромное давление на грунт, образующаяся ударная волна вызывает колебания почвы, напоминающие землетрясение. В месте взрыва образуется большая воронка, размеры которой зависят от мощности заряда, глубины взрыва и типа грунта; из воронки выбрасывается огромное количество грунта, перемешанного с радиоактивными веществами, которые образуют столб. Высота столба может достигать многих сотен метров.</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При подземном взрыве характерного, грибовидного облака, как правило, не образуется. Образующийся столб имеет значительно более темную окраску, чем облако наземного взрыва. Достигнув максимальной высоты, столб начинает разрушаться. Радиоактивная пыль, оседая на землю, сильно заражает местность в районе взрыва и по пути движения облака.</a:t>
            </a:r>
            <a:endParaRPr lang="ru-RU" sz="1600" dirty="0">
              <a:effectLst/>
              <a:latin typeface="Times New Roman" panose="02020603050405020304" pitchFamily="18" charset="0"/>
              <a:ea typeface="Times New Roman" panose="02020603050405020304" pitchFamily="18" charset="0"/>
            </a:endParaRPr>
          </a:p>
        </p:txBody>
      </p:sp>
      <p:pic>
        <p:nvPicPr>
          <p:cNvPr id="4" name="Рисунок 3">
            <a:extLst>
              <a:ext uri="{FF2B5EF4-FFF2-40B4-BE49-F238E27FC236}">
                <a16:creationId xmlns:a16="http://schemas.microsoft.com/office/drawing/2014/main" id="{0C4EB5B1-A160-4012-8973-C0A1B8398F19}"/>
              </a:ext>
            </a:extLst>
          </p:cNvPr>
          <p:cNvPicPr>
            <a:picLocks noChangeAspect="1"/>
          </p:cNvPicPr>
          <p:nvPr/>
        </p:nvPicPr>
        <p:blipFill>
          <a:blip r:embed="rId2"/>
          <a:stretch>
            <a:fillRect/>
          </a:stretch>
        </p:blipFill>
        <p:spPr>
          <a:xfrm>
            <a:off x="7322235" y="2039815"/>
            <a:ext cx="4838078" cy="2993561"/>
          </a:xfrm>
          <a:prstGeom prst="rect">
            <a:avLst/>
          </a:prstGeom>
        </p:spPr>
      </p:pic>
    </p:spTree>
    <p:extLst>
      <p:ext uri="{BB962C8B-B14F-4D97-AF65-F5344CB8AC3E}">
        <p14:creationId xmlns:p14="http://schemas.microsoft.com/office/powerpoint/2010/main" val="1290477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531B56-8133-40FE-BE58-A22085768A53}"/>
              </a:ext>
            </a:extLst>
          </p:cNvPr>
          <p:cNvSpPr txBox="1"/>
          <p:nvPr/>
        </p:nvSpPr>
        <p:spPr>
          <a:xfrm>
            <a:off x="205741" y="119264"/>
            <a:ext cx="6094826" cy="6281848"/>
          </a:xfrm>
          <a:prstGeom prst="rect">
            <a:avLst/>
          </a:prstGeom>
          <a:noFill/>
        </p:spPr>
        <p:txBody>
          <a:bodyPr wrap="square">
            <a:spAutoFit/>
          </a:bodyPr>
          <a:lstStyle/>
          <a:p>
            <a:pPr indent="450215" algn="just">
              <a:lnSpc>
                <a:spcPct val="150000"/>
              </a:lnSpc>
            </a:pPr>
            <a:r>
              <a:rPr lang="ru-RU" sz="1800" b="1" dirty="0">
                <a:effectLst/>
                <a:latin typeface="Times New Roman" panose="02020603050405020304" pitchFamily="18" charset="0"/>
                <a:ea typeface="Times New Roman" panose="02020603050405020304" pitchFamily="18" charset="0"/>
              </a:rPr>
              <a:t>Надводный ядерный взрыв</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Этот взрыв имеет внешнее сходство с наземным ядерным взрывом и сопровождается теми же поражающими факторами, что и наземный взрыв.</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Разница заключается в том, что грибовидное облако надводного взрыва состоит из плотного радиоактивного тумана или </a:t>
            </a:r>
            <a:r>
              <a:rPr lang="ru-RU" dirty="0">
                <a:latin typeface="Times New Roman" panose="02020603050405020304" pitchFamily="18" charset="0"/>
              </a:rPr>
              <a:t>водяной пыли.</a:t>
            </a:r>
          </a:p>
          <a:p>
            <a:pPr indent="450215" algn="just">
              <a:lnSpc>
                <a:spcPct val="150000"/>
              </a:lnSpc>
            </a:pPr>
            <a:r>
              <a:rPr lang="ru-RU" dirty="0">
                <a:latin typeface="Times New Roman" panose="02020603050405020304" pitchFamily="18" charset="0"/>
              </a:rPr>
              <a:t>Характерным для этого вида взрыва является образование поверхностных волн. Действие светового излучения значительно ослабляется вследствие экранирования большой массой водяного пара. Выход из строя объектов определяется в основном действием воздушной ударной волны. Радиоактивное заражение акватории, местности и объектов происходит вследствие выпадения радиоактивных частиц из облака взрыва.</a:t>
            </a:r>
          </a:p>
        </p:txBody>
      </p:sp>
      <p:pic>
        <p:nvPicPr>
          <p:cNvPr id="4" name="Рисунок 3">
            <a:extLst>
              <a:ext uri="{FF2B5EF4-FFF2-40B4-BE49-F238E27FC236}">
                <a16:creationId xmlns:a16="http://schemas.microsoft.com/office/drawing/2014/main" id="{A2273EE3-57AC-43B2-B8C6-A741F8AA86C7}"/>
              </a:ext>
            </a:extLst>
          </p:cNvPr>
          <p:cNvPicPr>
            <a:picLocks noChangeAspect="1"/>
          </p:cNvPicPr>
          <p:nvPr/>
        </p:nvPicPr>
        <p:blipFill>
          <a:blip r:embed="rId2"/>
          <a:stretch>
            <a:fillRect/>
          </a:stretch>
        </p:blipFill>
        <p:spPr>
          <a:xfrm>
            <a:off x="6300567" y="1473983"/>
            <a:ext cx="5587803" cy="3725202"/>
          </a:xfrm>
          <a:prstGeom prst="rect">
            <a:avLst/>
          </a:prstGeom>
        </p:spPr>
      </p:pic>
    </p:spTree>
    <p:extLst>
      <p:ext uri="{BB962C8B-B14F-4D97-AF65-F5344CB8AC3E}">
        <p14:creationId xmlns:p14="http://schemas.microsoft.com/office/powerpoint/2010/main" val="3531966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0C59E8-C8BD-4420-9177-E5CF99A1AA3C}"/>
              </a:ext>
            </a:extLst>
          </p:cNvPr>
          <p:cNvSpPr txBox="1"/>
          <p:nvPr/>
        </p:nvSpPr>
        <p:spPr>
          <a:xfrm>
            <a:off x="112542" y="83725"/>
            <a:ext cx="7976382" cy="6690550"/>
          </a:xfrm>
          <a:prstGeom prst="rect">
            <a:avLst/>
          </a:prstGeom>
          <a:noFill/>
        </p:spPr>
        <p:txBody>
          <a:bodyPr wrap="square">
            <a:spAutoFit/>
          </a:bodyPr>
          <a:lstStyle/>
          <a:p>
            <a:pPr indent="450215" algn="just">
              <a:lnSpc>
                <a:spcPct val="150000"/>
              </a:lnSpc>
            </a:pPr>
            <a:r>
              <a:rPr lang="ru-RU" sz="1800" b="1" dirty="0">
                <a:effectLst/>
                <a:latin typeface="Times New Roman" panose="02020603050405020304" pitchFamily="18" charset="0"/>
                <a:ea typeface="Times New Roman" panose="02020603050405020304" pitchFamily="18" charset="0"/>
              </a:rPr>
              <a:t>Подводный ядерный взрыв</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Подводным ядерным взрывом называется взрыв, осуществленный в воде на той или иной глубине. При таком взрыве вспышка и светящаяся область, как правило, не видны. При подводном взрыве на небольшой глубине над поверхностью воды поднимается полый столб воды, достигающий высоты более километра. В верхней части столба образуется облако, состоящее из брызг и паров воды. Это облако может достигать несколько километров в диаметре. Через несколько секунд после взрыва водяной столб начинает разрушаться и у его основания образуется облако, называемое базисной </a:t>
            </a:r>
            <a:r>
              <a:rPr lang="ru-RU" dirty="0">
                <a:latin typeface="Times New Roman" panose="02020603050405020304" pitchFamily="18" charset="0"/>
              </a:rPr>
              <a:t>волной.</a:t>
            </a:r>
          </a:p>
          <a:p>
            <a:pPr indent="450215" algn="just">
              <a:lnSpc>
                <a:spcPct val="150000"/>
              </a:lnSpc>
            </a:pPr>
            <a:r>
              <a:rPr lang="ru-RU" dirty="0">
                <a:latin typeface="Times New Roman" panose="02020603050405020304" pitchFamily="18" charset="0"/>
              </a:rPr>
              <a:t>Базисная волна состоит из радиоактивного тумана; она быстро распространяется во все стороны от эпицентра взрыва, одновременно поднимается вверх и относится ветром. Спустя несколько, минут базисная волна смешивается с облаком султана (султан – клубящееся облако, окутывающее верхнею часть водяного столба) и превращается в слоисто-кучевое облако, из которого выпадает радиоактивный дождь.</a:t>
            </a:r>
          </a:p>
        </p:txBody>
      </p:sp>
      <p:pic>
        <p:nvPicPr>
          <p:cNvPr id="4" name="Рисунок 3">
            <a:extLst>
              <a:ext uri="{FF2B5EF4-FFF2-40B4-BE49-F238E27FC236}">
                <a16:creationId xmlns:a16="http://schemas.microsoft.com/office/drawing/2014/main" id="{5E58EBA3-ACC5-47F7-87E7-64150C72C194}"/>
              </a:ext>
            </a:extLst>
          </p:cNvPr>
          <p:cNvPicPr>
            <a:picLocks noChangeAspect="1"/>
          </p:cNvPicPr>
          <p:nvPr/>
        </p:nvPicPr>
        <p:blipFill>
          <a:blip r:embed="rId2"/>
          <a:stretch>
            <a:fillRect/>
          </a:stretch>
        </p:blipFill>
        <p:spPr>
          <a:xfrm>
            <a:off x="8204027" y="1211661"/>
            <a:ext cx="3819159" cy="4830557"/>
          </a:xfrm>
          <a:prstGeom prst="rect">
            <a:avLst/>
          </a:prstGeom>
        </p:spPr>
      </p:pic>
    </p:spTree>
    <p:extLst>
      <p:ext uri="{BB962C8B-B14F-4D97-AF65-F5344CB8AC3E}">
        <p14:creationId xmlns:p14="http://schemas.microsoft.com/office/powerpoint/2010/main" val="2089071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2601EB-E001-4305-B5AE-989D25ABB9F0}"/>
              </a:ext>
            </a:extLst>
          </p:cNvPr>
          <p:cNvSpPr txBox="1"/>
          <p:nvPr/>
        </p:nvSpPr>
        <p:spPr>
          <a:xfrm>
            <a:off x="274320" y="706973"/>
            <a:ext cx="11528474" cy="5444054"/>
          </a:xfrm>
          <a:prstGeom prst="rect">
            <a:avLst/>
          </a:prstGeom>
          <a:noFill/>
        </p:spPr>
        <p:txBody>
          <a:bodyPr wrap="square">
            <a:spAutoFit/>
          </a:bodyPr>
          <a:lstStyle/>
          <a:p>
            <a:pPr indent="450215" algn="just">
              <a:lnSpc>
                <a:spcPct val="150000"/>
              </a:lnSpc>
            </a:pPr>
            <a:r>
              <a:rPr lang="ru-RU" sz="1800" b="1" dirty="0">
                <a:effectLst/>
                <a:latin typeface="Times New Roman" panose="02020603050405020304" pitchFamily="18" charset="0"/>
                <a:ea typeface="Times New Roman" panose="02020603050405020304" pitchFamily="18" charset="0"/>
              </a:rPr>
              <a:t>Краткая характеристика поражающих факторов ядерного взрыва и их воздействие на организм человека, боевую технику и вооружение</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endParaRPr lang="ru-RU" sz="18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Ядерный взрыв сопровождается выделением огромного количества энергии и способен практически мгновенно вывести из строя на значительном расстоянии незащищенных людей, открыто расположенную технику, сооружения и различные материальные средства.</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endParaRPr lang="ru-RU" b="1" dirty="0">
              <a:latin typeface="Times New Roman" panose="02020603050405020304" pitchFamily="18" charset="0"/>
              <a:ea typeface="Times New Roman" panose="02020603050405020304" pitchFamily="18" charset="0"/>
            </a:endParaRPr>
          </a:p>
          <a:p>
            <a:pPr indent="450215" algn="just">
              <a:lnSpc>
                <a:spcPct val="150000"/>
              </a:lnSpc>
            </a:pPr>
            <a:r>
              <a:rPr lang="ru-RU" sz="1800" b="1" dirty="0">
                <a:effectLst/>
                <a:latin typeface="Times New Roman" panose="02020603050405020304" pitchFamily="18" charset="0"/>
                <a:ea typeface="Times New Roman" panose="02020603050405020304" pitchFamily="18" charset="0"/>
              </a:rPr>
              <a:t>Основными</a:t>
            </a:r>
            <a:r>
              <a:rPr lang="ru-RU" sz="1800" dirty="0">
                <a:effectLst/>
                <a:latin typeface="Times New Roman" panose="02020603050405020304" pitchFamily="18" charset="0"/>
                <a:ea typeface="Times New Roman" panose="02020603050405020304" pitchFamily="18" charset="0"/>
              </a:rPr>
              <a:t>, поражающими факторами ядерного взрыва являются: </a:t>
            </a:r>
            <a:endParaRPr lang="ru-RU" sz="1600" dirty="0">
              <a:effectLst/>
              <a:latin typeface="Times New Roman" panose="02020603050405020304" pitchFamily="18" charset="0"/>
              <a:ea typeface="Times New Roman" panose="02020603050405020304" pitchFamily="18" charset="0"/>
            </a:endParaRP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ударная волна (сейсмовзрывные волны),</a:t>
            </a: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световое излучение,</a:t>
            </a: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проникающая радиация,</a:t>
            </a: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электромагнитный импульс,</a:t>
            </a:r>
          </a:p>
          <a:p>
            <a:pPr indent="450215" algn="just">
              <a:lnSpc>
                <a:spcPct val="150000"/>
              </a:lnSpc>
            </a:pPr>
            <a:r>
              <a:rPr lang="ru-RU" sz="1800" dirty="0">
                <a:effectLst/>
                <a:latin typeface="Times New Roman" panose="02020603050405020304" pitchFamily="18" charset="0"/>
                <a:ea typeface="Times New Roman" panose="02020603050405020304" pitchFamily="18" charset="0"/>
              </a:rPr>
              <a:t>радиоактивное заражение местности.</a:t>
            </a:r>
            <a:endParaRPr lang="ru-RU"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61449777"/>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TotalTime>
  <Words>7002</Words>
  <Application>Microsoft Office PowerPoint</Application>
  <PresentationFormat>Широкоэкранный</PresentationFormat>
  <Paragraphs>346</Paragraphs>
  <Slides>53</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53</vt:i4>
      </vt:variant>
    </vt:vector>
  </HeadingPairs>
  <TitlesOfParts>
    <vt:vector size="58" baseType="lpstr">
      <vt:lpstr>Arial</vt:lpstr>
      <vt:lpstr>Calibri</vt:lpstr>
      <vt:lpstr>Calibri Light</vt:lpstr>
      <vt:lpstr>Times New Roman</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Дитя Чифира</dc:creator>
  <cp:lastModifiedBy>Дитя Чифира</cp:lastModifiedBy>
  <cp:revision>2</cp:revision>
  <dcterms:created xsi:type="dcterms:W3CDTF">2024-09-01T16:31:01Z</dcterms:created>
  <dcterms:modified xsi:type="dcterms:W3CDTF">2024-09-01T18:13:30Z</dcterms:modified>
</cp:coreProperties>
</file>