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</p:sldIdLst>
  <p:sldSz cx="12192000" cy="6858000"/>
  <p:notesSz cx="6858000" cy="9144000"/>
  <p:custDataLst>
    <p:tags r:id="rId20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27" autoAdjust="0"/>
    <p:restoredTop sz="94660"/>
  </p:normalViewPr>
  <p:slideViewPr>
    <p:cSldViewPr snapToGrid="0">
      <p:cViewPr varScale="1">
        <p:scale>
          <a:sx n="92" d="100"/>
          <a:sy n="92" d="100"/>
        </p:scale>
        <p:origin x="184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DBB2-19E9-4E6A-9785-4F996D2986DE}" type="datetimeFigureOut">
              <a:rPr lang="ru-RU" smtClean="0"/>
              <a:t>12.10.2024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68B0B-EC95-43EE-BE44-1B988EA389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740616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DBB2-19E9-4E6A-9785-4F996D2986DE}" type="datetimeFigureOut">
              <a:rPr lang="ru-RU" smtClean="0"/>
              <a:t>12.10.2024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68B0B-EC95-43EE-BE44-1B988EA389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150433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EDBB2-19E9-4E6A-9785-4F996D2986DE}" type="datetimeFigureOut">
              <a:rPr lang="ru-RU" smtClean="0"/>
              <a:t>12.10.2024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68B0B-EC95-43EE-BE44-1B988EA389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310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63338" y="1489165"/>
            <a:ext cx="9144000" cy="3500845"/>
          </a:xfrm>
        </p:spPr>
        <p:txBody>
          <a:bodyPr>
            <a:normAutofit/>
          </a:bodyPr>
          <a:lstStyle/>
          <a:p>
            <a:r>
              <a:rPr lang="ru-RU" b="1" dirty="0"/>
              <a:t>Законодательство </a:t>
            </a:r>
            <a:br>
              <a:rPr lang="ru-RU" b="1" dirty="0"/>
            </a:br>
            <a:r>
              <a:rPr lang="ru-RU" b="1" dirty="0"/>
              <a:t>Российской Федерации </a:t>
            </a:r>
            <a:br>
              <a:rPr lang="ru-RU" b="1" dirty="0"/>
            </a:br>
            <a:r>
              <a:rPr lang="ru-RU" b="1" dirty="0"/>
              <a:t>об обороне государства</a:t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357258" y="5320935"/>
            <a:ext cx="5216434" cy="877389"/>
          </a:xfrm>
        </p:spPr>
        <p:txBody>
          <a:bodyPr/>
          <a:lstStyle/>
          <a:p>
            <a:r>
              <a:rPr lang="ru-RU" b="1" dirty="0"/>
              <a:t>Департамент техносферной безопасности</a:t>
            </a:r>
          </a:p>
        </p:txBody>
      </p:sp>
    </p:spTree>
    <p:extLst>
      <p:ext uri="{BB962C8B-B14F-4D97-AF65-F5344CB8AC3E}">
        <p14:creationId xmlns:p14="http://schemas.microsoft.com/office/powerpoint/2010/main" val="208765176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10492" y="616021"/>
            <a:ext cx="100061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i="1"/>
              <a:t>В настоящее время Вооружённые Силы Российской Федерации состоят из трёх видов, двух отдельных родов  войск и специальных войск.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303" y="1935888"/>
            <a:ext cx="7959633" cy="416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42115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36319" y="593247"/>
            <a:ext cx="6662057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i="1" u="sng"/>
              <a:t>Верховным Главнокомандующим Вооружёнными Силами Российской Федерации является Президент Российской Федерации. </a:t>
            </a:r>
            <a:r>
              <a:rPr lang="ru-RU" sz="3200" b="1"/>
              <a:t>В мирное время глава государства осуществляет общее политическое руководство Вооружёнными Силами, а в военное время руководит обороной государства и его Вооружёнными Силами по отражению агрессии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8376" y="1271464"/>
            <a:ext cx="3796938" cy="415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3645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1154" y="752513"/>
            <a:ext cx="811638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b="1"/>
              <a:t>В целях планирования и осуществления мероприятий в области обороны разрабатывается </a:t>
            </a:r>
            <a:r>
              <a:rPr lang="ru-RU" sz="2800" b="1" i="1"/>
              <a:t>План обороны Российской Федерации</a:t>
            </a:r>
            <a:r>
              <a:rPr lang="ru-RU" sz="2800" b="1"/>
              <a:t>, который включает в себя комплекс документов военного планирования. К обороне привлекаются войска национальной гвардии Российской Федерации (их также называют другими войсками). Другие войска, воинские формирования и органы привлекаются к совместной с Вооружёнными Силами Российской Федерации оперативной и мобилизационной подготовке в целях подготовки к выполнению задач в области обороны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7543" y="2424265"/>
            <a:ext cx="2143431" cy="136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68046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41119" y="685358"/>
            <a:ext cx="775063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/>
              <a:t>Для выполнения </a:t>
            </a:r>
            <a:r>
              <a:rPr lang="ru-RU" sz="2400" b="1" i="1"/>
              <a:t>отдельных задач в области обороны привлекаются</a:t>
            </a:r>
            <a:r>
              <a:rPr lang="ru-RU" sz="2400" b="1"/>
              <a:t>:</a:t>
            </a:r>
          </a:p>
          <a:p>
            <a:pPr marL="285750" indent="-285750">
              <a:buFontTx/>
              <a:buChar char="-"/>
            </a:pPr>
            <a:r>
              <a:rPr lang="ru-RU" sz="2400" b="1"/>
              <a:t>спасательные воинские формирования федерального органа исполнительной власти, уполномоченного на решение задач в области гражданской обороны, </a:t>
            </a:r>
          </a:p>
          <a:p>
            <a:pPr marL="285750" indent="-285750">
              <a:buFontTx/>
              <a:buChar char="-"/>
            </a:pPr>
            <a:r>
              <a:rPr lang="ru-RU" sz="2400" b="1"/>
              <a:t>Служба внешней разведки Российской Федерации,</a:t>
            </a:r>
          </a:p>
          <a:p>
            <a:pPr marL="285750" indent="-285750">
              <a:buFontTx/>
              <a:buChar char="-"/>
            </a:pPr>
            <a:r>
              <a:rPr lang="ru-RU" sz="2400" b="1"/>
              <a:t> органы Федеральной службы безопасности, </a:t>
            </a:r>
          </a:p>
          <a:p>
            <a:pPr marL="285750" indent="-285750">
              <a:buFontTx/>
              <a:buChar char="-"/>
            </a:pPr>
            <a:r>
              <a:rPr lang="ru-RU" sz="2400" b="1"/>
              <a:t>органы государственной охраны, а также создаваемые на военное время специальные формирования.</a:t>
            </a:r>
          </a:p>
          <a:p>
            <a:r>
              <a:rPr lang="ru-RU" sz="2400" b="1"/>
              <a:t>Вооружённые Силы Российской Федерации, другие войска, воинские формирования и органы выполняют задачи в области обороны в соответствии с </a:t>
            </a:r>
            <a:r>
              <a:rPr lang="ru-RU" sz="2400" b="1" i="1"/>
              <a:t>Планом применения Вооружённых Сил Российской Федерации</a:t>
            </a:r>
            <a:r>
              <a:rPr lang="ru-RU" sz="2400" b="1"/>
              <a:t>. 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1749" y="1054146"/>
            <a:ext cx="1611831" cy="115783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7440" y="2144711"/>
            <a:ext cx="1667178" cy="114618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9587" y="3404109"/>
            <a:ext cx="1371442" cy="122014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rcRect l="18968" r="26513"/>
          <a:stretch>
            <a:fillRect/>
          </a:stretch>
        </p:blipFill>
        <p:spPr>
          <a:xfrm>
            <a:off x="10355771" y="4632022"/>
            <a:ext cx="1308847" cy="131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92301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80160" y="648516"/>
            <a:ext cx="987552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/>
              <a:t>Законодательство Российской Федерации в области обороны основывается на </a:t>
            </a:r>
            <a:r>
              <a:rPr lang="ru-RU" sz="2400" b="1" i="1"/>
              <a:t>Конституции Российской Федерации</a:t>
            </a:r>
            <a:r>
              <a:rPr lang="ru-RU" sz="2400" b="1"/>
              <a:t>, </a:t>
            </a:r>
            <a:r>
              <a:rPr lang="ru-RU" sz="2400" b="1" i="1"/>
              <a:t>международных договорах Российской Федерации</a:t>
            </a:r>
            <a:r>
              <a:rPr lang="ru-RU" sz="2400" b="1"/>
              <a:t> и включает в себя </a:t>
            </a:r>
            <a:r>
              <a:rPr lang="ru-RU" sz="2400" b="1" i="1"/>
              <a:t>федеральные конституционные законы, Военную доктрину Российской Федерации, Федеральный закон «Об обороне» и  другие законы  Российской Федерации в области обороны</a:t>
            </a:r>
            <a:r>
              <a:rPr lang="ru-RU" sz="2400" b="1"/>
              <a:t>. В </a:t>
            </a:r>
            <a:r>
              <a:rPr lang="ru-RU" sz="2400" b="1" i="1"/>
              <a:t>Стратегии национальной безопасности Российской Федерации указывается</a:t>
            </a:r>
            <a:r>
              <a:rPr lang="ru-RU" sz="2400" b="1"/>
              <a:t>, что «достижение целей обороны страны осуществляется в рамках реализации военной политики путём стратегического сдерживания и предотвращения военных конфликтов, совершенствования военной организации государства, форм применения и способов действий Вооружённых Сил Российской Федерации, других войск, воинских формирований и органов, повышения мобилизационной готовности Российской Федерации и готовности сил и средств гражданской обороны»</a:t>
            </a:r>
          </a:p>
        </p:txBody>
      </p:sp>
    </p:spTree>
    <p:extLst>
      <p:ext uri="{BB962C8B-B14F-4D97-AF65-F5344CB8AC3E}">
        <p14:creationId xmlns:p14="http://schemas.microsoft.com/office/powerpoint/2010/main" val="104944966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31817" y="630263"/>
            <a:ext cx="10493829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600" b="1" i="1"/>
              <a:t>Организация обороны включает</a:t>
            </a:r>
            <a:r>
              <a:rPr lang="ru-RU" sz="2600" b="1"/>
              <a:t>:</a:t>
            </a:r>
          </a:p>
          <a:p>
            <a:r>
              <a:rPr lang="ru-RU" sz="2600" b="1"/>
              <a:t>• прогнозирование и оценку военной опасности и военной угрозы;</a:t>
            </a:r>
          </a:p>
          <a:p>
            <a:r>
              <a:rPr lang="ru-RU" sz="2600" b="1"/>
              <a:t>• разработку основных направлений военной политики и положений Военной доктрины Российской Федерации;</a:t>
            </a:r>
          </a:p>
          <a:p>
            <a:r>
              <a:rPr lang="ru-RU" sz="2600" b="1"/>
              <a:t>• правовое регулирование в области обороны;</a:t>
            </a:r>
          </a:p>
          <a:p>
            <a:r>
              <a:rPr lang="ru-RU" sz="2600" b="1"/>
              <a:t>• строительство, подготовку и поддержание в необходимой готовности Вооружённых Сил Российской Федерации, других войск, воинских формирований и органов, а также планирование их применения;</a:t>
            </a:r>
          </a:p>
          <a:p>
            <a:r>
              <a:rPr lang="ru-RU" sz="2600" b="1"/>
              <a:t>• разработку, производство и совершенствование систем управления Вооружёнными Силами Российской Федерации, другими войсками, воинскими формированиями и органами, вооружения и военной техники, создание их запасов, а также планирование использования радиочастотного спектра;</a:t>
            </a:r>
          </a:p>
        </p:txBody>
      </p:sp>
    </p:spTree>
    <p:extLst>
      <p:ext uri="{BB962C8B-B14F-4D97-AF65-F5344CB8AC3E}">
        <p14:creationId xmlns:p14="http://schemas.microsoft.com/office/powerpoint/2010/main" val="174460127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14401" y="618203"/>
            <a:ext cx="10519954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sz="2500" b="1">
                <a:solidFill>
                  <a:prstClr val="black"/>
                </a:solidFill>
              </a:rPr>
              <a:t>• планирование непосредственной подготовки к переводу и перевода органов государственной власти Российской Федерации, органов государственной власти субъектов Российской Федерации, органов местного самоуправления и экономики страны на работу в условиях военного времени</a:t>
            </a:r>
            <a:endParaRPr lang="ru-RU" sz="2500"/>
          </a:p>
          <a:p>
            <a:pPr algn="just"/>
            <a:r>
              <a:rPr lang="ru-RU" sz="2500" b="1"/>
              <a:t>• мобилизационную подготовку органов государственной власти Российской Федерации, органов государственной власти субъектов Российской Федерации, органов местного самоуправления и организаций независимо от форм собственности, транспорта, коммуникаций и населения страны;</a:t>
            </a:r>
          </a:p>
          <a:p>
            <a:pPr algn="just"/>
            <a:r>
              <a:rPr lang="ru-RU" sz="2500" b="1"/>
              <a:t>• создание в составе государственного материального резерва запасов материальных ценностей (в том числе запаса мобилизационного резерва и неснижаемого запаса государственного материального резерва), предназначенных для мобилизационных нужд Российской Федерации;</a:t>
            </a:r>
            <a:endParaRPr lang="ru-RU" sz="2400" b="1"/>
          </a:p>
        </p:txBody>
      </p:sp>
    </p:spTree>
    <p:extLst>
      <p:ext uri="{BB962C8B-B14F-4D97-AF65-F5344CB8AC3E}">
        <p14:creationId xmlns:p14="http://schemas.microsoft.com/office/powerpoint/2010/main" val="251692020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71573" y="783519"/>
            <a:ext cx="1068541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800" b="1">
                <a:solidFill>
                  <a:prstClr val="black"/>
                </a:solidFill>
              </a:rPr>
              <a:t>• планирование и осуществление мероприятий по гражданской и территориальной обороне;</a:t>
            </a:r>
          </a:p>
          <a:p>
            <a:pPr lvl="0"/>
            <a:r>
              <a:rPr lang="ru-RU" sz="2800" b="1">
                <a:solidFill>
                  <a:prstClr val="black"/>
                </a:solidFill>
              </a:rPr>
              <a:t>• оперативное оборудование территории Российской Федерации в целях обороны;</a:t>
            </a:r>
          </a:p>
          <a:p>
            <a:pPr lvl="0"/>
            <a:r>
              <a:rPr lang="ru-RU" sz="2800" b="1">
                <a:solidFill>
                  <a:prstClr val="black"/>
                </a:solidFill>
              </a:rPr>
              <a:t>• обеспечение защиты сведений, составляющих государственную тайну в области обороны и служебную тайну в области обороны</a:t>
            </a:r>
            <a:endParaRPr lang="ru-RU" sz="2800" b="1"/>
          </a:p>
          <a:p>
            <a:r>
              <a:rPr lang="ru-RU" sz="2800" b="1"/>
              <a:t> </a:t>
            </a:r>
            <a:r>
              <a:rPr lang="ru-RU" sz="2800" b="1">
                <a:solidFill>
                  <a:prstClr val="black"/>
                </a:solidFill>
              </a:rPr>
              <a:t>• </a:t>
            </a:r>
            <a:r>
              <a:rPr lang="ru-RU" sz="2800" b="1"/>
              <a:t>развитие науки в интересах обороны;</a:t>
            </a:r>
          </a:p>
          <a:p>
            <a:r>
              <a:rPr lang="ru-RU" sz="2800" b="1"/>
              <a:t>• координацию деятельности органов государственной власти Российской Федерации, органов государственной власти субъектов Российской Федерации и органов местного самоуправления в области обороны;</a:t>
            </a:r>
          </a:p>
        </p:txBody>
      </p:sp>
    </p:spTree>
    <p:extLst>
      <p:ext uri="{BB962C8B-B14F-4D97-AF65-F5344CB8AC3E}">
        <p14:creationId xmlns:p14="http://schemas.microsoft.com/office/powerpoint/2010/main" val="327640842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13791" y="844925"/>
            <a:ext cx="1057523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b="1">
                <a:solidFill>
                  <a:prstClr val="black"/>
                </a:solidFill>
              </a:rPr>
              <a:t>• финансирование расходов на оборону, а также контроль за расходованием средств, выделенных на оборону, и деятельностью Вооружённых Сил Российской Федерации, других войск, воинских формирований и органов, осуществляемый в соответствии с законодательством Российской Федерации;</a:t>
            </a:r>
          </a:p>
          <a:p>
            <a:pPr lvl="0"/>
            <a:r>
              <a:rPr lang="ru-RU" sz="3200" b="1">
                <a:solidFill>
                  <a:prstClr val="black"/>
                </a:solidFill>
              </a:rPr>
              <a:t>• международное сотрудничество в целях коллективной безопасности и совместной обороны;</a:t>
            </a:r>
          </a:p>
          <a:p>
            <a:pPr lvl="0"/>
            <a:r>
              <a:rPr lang="ru-RU" sz="3200" b="1">
                <a:solidFill>
                  <a:prstClr val="black"/>
                </a:solidFill>
              </a:rPr>
              <a:t>• другие мероприятия в области обороны.</a:t>
            </a:r>
          </a:p>
        </p:txBody>
      </p:sp>
    </p:spTree>
    <p:extLst>
      <p:ext uri="{BB962C8B-B14F-4D97-AF65-F5344CB8AC3E}">
        <p14:creationId xmlns:p14="http://schemas.microsoft.com/office/powerpoint/2010/main" val="163031233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1036319" y="761221"/>
            <a:ext cx="6540137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200" b="1" i="1"/>
              <a:t>Национальная безопасность Российской Федерации </a:t>
            </a:r>
            <a:r>
              <a:rPr lang="ru-RU" sz="2800" b="1"/>
              <a:t>— состояние защищённости личности, общества и государства от внутренних и внешних угроз, при котором обеспечиваются реализация  конституционных прав и свобод граждан Российской Федерации, достойные качество и уровень их жизни, суверенитет, независимость, государственная и территориальная целостность, устойчивое социально-экономическое развитие РФ.</a:t>
            </a:r>
            <a:endParaRPr lang="ru-RU" sz="2400" b="1"/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250" y="1669417"/>
            <a:ext cx="3631475" cy="356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73801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62148" y="690716"/>
            <a:ext cx="858665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/>
              <a:t>В важном государственном документе — </a:t>
            </a:r>
            <a:r>
              <a:rPr lang="ru-RU" sz="2800" b="1" i="1"/>
              <a:t>Стратегии национальной безопасности Российской Федерации (утв. Указом Президента Российской Федерации от 7 июля 2021 г. № 400)</a:t>
            </a:r>
            <a:r>
              <a:rPr lang="ru-RU" sz="2800" b="1"/>
              <a:t> говорится, что в число стратегических национальных приоритетов входят</a:t>
            </a:r>
          </a:p>
          <a:p>
            <a:pPr marL="285750" indent="-285750">
              <a:buFontTx/>
              <a:buChar char="-"/>
            </a:pPr>
            <a:r>
              <a:rPr lang="ru-RU" sz="2800" b="1"/>
              <a:t>оборона страны, </a:t>
            </a:r>
          </a:p>
          <a:p>
            <a:pPr marL="285750" indent="-285750">
              <a:buFontTx/>
              <a:buChar char="-"/>
            </a:pPr>
            <a:r>
              <a:rPr lang="ru-RU" sz="2800" b="1"/>
              <a:t>государственная и общественная безопасность, </a:t>
            </a:r>
          </a:p>
          <a:p>
            <a:pPr marL="285750" indent="-285750">
              <a:buFontTx/>
              <a:buChar char="-"/>
            </a:pPr>
            <a:r>
              <a:rPr lang="ru-RU" sz="2800" b="1"/>
              <a:t>информационная безопасность, </a:t>
            </a:r>
          </a:p>
          <a:p>
            <a:pPr marL="285750" indent="-285750">
              <a:buFontTx/>
              <a:buChar char="-"/>
            </a:pPr>
            <a:r>
              <a:rPr lang="ru-RU" sz="2800" b="1"/>
              <a:t>экономическая безопасность, </a:t>
            </a:r>
          </a:p>
          <a:p>
            <a:pPr marL="285750" indent="-285750">
              <a:buFontTx/>
              <a:buChar char="-"/>
            </a:pPr>
            <a:r>
              <a:rPr lang="ru-RU" sz="2800" b="1"/>
              <a:t>научно-технологическое развитие, </a:t>
            </a:r>
          </a:p>
          <a:p>
            <a:pPr marL="285750" indent="-285750">
              <a:buFontTx/>
              <a:buChar char="-"/>
            </a:pPr>
            <a:r>
              <a:rPr lang="ru-RU" sz="2800" b="1"/>
              <a:t>экологическая безопасность и рациональное природопользование.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rcRect l="63371" t="24894" r="7029" b="12318"/>
          <a:stretch>
            <a:fillRect/>
          </a:stretch>
        </p:blipFill>
        <p:spPr>
          <a:xfrm>
            <a:off x="9448800" y="1480342"/>
            <a:ext cx="2255521" cy="368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89917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19200" y="877278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4000" b="1" i="1"/>
              <a:t>Целями обороны страны </a:t>
            </a:r>
            <a:r>
              <a:rPr lang="ru-RU" sz="4000" b="1"/>
              <a:t>являются создание условий для мирного социально-экономического развития Российской Федерации и обеспечение её военной безопасности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199" y="1390106"/>
            <a:ext cx="4329793" cy="403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11184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79564" y="863212"/>
            <a:ext cx="729778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i="1"/>
              <a:t>В Федеральном законе «Об обороне» (от 31 мая 1996 г. №61-ФЗ, последняя редакция)</a:t>
            </a:r>
            <a:r>
              <a:rPr lang="ru-RU" sz="3200" b="1"/>
              <a:t> под </a:t>
            </a:r>
            <a:r>
              <a:rPr lang="ru-RU" sz="3200" b="1" u="sng"/>
              <a:t>обороной</a:t>
            </a:r>
            <a:r>
              <a:rPr lang="ru-RU" sz="3200" b="1"/>
              <a:t> страны понимается система политических, экономических, военных, социальных, правовых и иных мер по подготовке к вооружённой защите и вооружённая защита Российской Федерации, целостности и неприкосновенности её территории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7348" y="1138101"/>
            <a:ext cx="3283132" cy="399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2327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14993" y="616020"/>
            <a:ext cx="977972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i="1"/>
              <a:t>Вооружённые Силы Российской Федерации </a:t>
            </a:r>
            <a:r>
              <a:rPr lang="ru-RU" sz="3200" b="1"/>
              <a:t>— государственная военная организация, составляющая основу обороны Российской Федерации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314993" y="2562220"/>
            <a:ext cx="998873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b="1"/>
              <a:t>Вооружённые Силы Российской Федерации предназначены для отражения агрессии, направленной против Российской Федерации, для вооружённой защиты целостности и неприкосновенности территории Российской Федерации, а также для выполнения задач в соответствии с федеральными конституционными законами, федеральными законами и международными договорами Российской Федерации</a:t>
            </a:r>
            <a:endParaRPr lang="ru-RU" b="1"/>
          </a:p>
        </p:txBody>
      </p:sp>
    </p:spTree>
    <p:extLst>
      <p:ext uri="{BB962C8B-B14F-4D97-AF65-F5344CB8AC3E}">
        <p14:creationId xmlns:p14="http://schemas.microsoft.com/office/powerpoint/2010/main" val="425660351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31520" y="529773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sz="2400" b="1" i="1"/>
              <a:t>Вооружённые Силы Российской Федерации были созданы 7 мая 1992 г. </a:t>
            </a:r>
            <a:r>
              <a:rPr lang="ru-RU" sz="2400" b="1"/>
              <a:t>на основе бывших Вооружённых Сил СССР, дислоцировавшихся на территории РСФСР, а также группировки войск и сил флота за пределами России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937760" y="2538719"/>
            <a:ext cx="63398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/>
              <a:t>В 1990-х гг. проводилась серьёзная реорганизация Вооружённых Сил Российской Федерации, часть военнослужащих перешла на службу по контракту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31520" y="2957789"/>
            <a:ext cx="3048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/>
              <a:t>В 2006 г. был принят поэтапный план сокращения срока службы с двух лет до одного года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944983" y="4280199"/>
            <a:ext cx="74371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/>
              <a:t>Осенью 2008 г. было объявлено о «переходе Вооружённых Сил на новый облик» и о новой радикальной военной реформе.</a:t>
            </a:r>
          </a:p>
        </p:txBody>
      </p:sp>
    </p:spTree>
    <p:extLst>
      <p:ext uri="{BB962C8B-B14F-4D97-AF65-F5344CB8AC3E}">
        <p14:creationId xmlns:p14="http://schemas.microsoft.com/office/powerpoint/2010/main" val="95209855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31816" y="726389"/>
            <a:ext cx="1047641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i="1" dirty="0"/>
              <a:t>Новая реформа </a:t>
            </a:r>
            <a:r>
              <a:rPr lang="ru-RU" sz="2800" b="1" dirty="0"/>
              <a:t>была призвана повысить мобильность и  боеспособность современной армии, согласованность действий разных родов и видов Вооружённых Сил Российской Федерации.</a:t>
            </a:r>
          </a:p>
          <a:p>
            <a:r>
              <a:rPr lang="ru-RU" sz="2800" b="1" dirty="0"/>
              <a:t>В ходе военной реформы было полностью реорганизовано военно-административное устройство Вооружённых Сил. </a:t>
            </a:r>
            <a:r>
              <a:rPr lang="ru-RU" sz="2800" b="1" i="0" u="none" strike="noStrike" dirty="0">
                <a:solidFill>
                  <a:srgbClr val="333333"/>
                </a:solidFill>
                <a:effectLst/>
                <a:latin typeface="+mj-ea"/>
                <a:ea typeface="+mj-ea"/>
              </a:rPr>
              <a:t>26.02.2024</a:t>
            </a:r>
            <a:r>
              <a:rPr lang="ru-RU" sz="2800" b="0" i="0" u="none" strike="noStrike" dirty="0">
                <a:solidFill>
                  <a:srgbClr val="333333"/>
                </a:solidFill>
                <a:effectLst/>
                <a:latin typeface="PT Sans" panose="020B0503020203020204" pitchFamily="34" charset="0"/>
              </a:rPr>
              <a:t> </a:t>
            </a:r>
            <a:r>
              <a:rPr lang="ru-RU" sz="2800" b="1" dirty="0"/>
              <a:t>Президент Российской Федерации подписал указ о новом военно-административном делении —</a:t>
            </a:r>
          </a:p>
          <a:p>
            <a:pPr marL="285750" indent="-285750">
              <a:buFontTx/>
              <a:buChar char="-"/>
            </a:pPr>
            <a:r>
              <a:rPr lang="ru-RU" sz="2800" b="1" dirty="0"/>
              <a:t>Ленинградский военный округ,</a:t>
            </a:r>
          </a:p>
          <a:p>
            <a:pPr marL="285750" indent="-285750">
              <a:buFontTx/>
              <a:buChar char="-"/>
            </a:pPr>
            <a:r>
              <a:rPr lang="ru-RU" sz="2800" b="1" dirty="0"/>
              <a:t>Московский военный округ,</a:t>
            </a:r>
          </a:p>
          <a:p>
            <a:pPr marL="285750" indent="-285750">
              <a:buFontTx/>
              <a:buChar char="-"/>
            </a:pPr>
            <a:r>
              <a:rPr lang="ru-RU" sz="2800" b="1" dirty="0"/>
              <a:t>Южный военный округ, </a:t>
            </a:r>
          </a:p>
          <a:p>
            <a:pPr marL="285750" indent="-285750">
              <a:buFontTx/>
              <a:buChar char="-"/>
            </a:pPr>
            <a:r>
              <a:rPr lang="ru-RU" sz="2800" b="1" dirty="0"/>
              <a:t>Центральный военный округ, </a:t>
            </a:r>
          </a:p>
          <a:p>
            <a:pPr marL="285750" indent="-285750">
              <a:buFontTx/>
              <a:buChar char="-"/>
            </a:pPr>
            <a:r>
              <a:rPr lang="ru-RU" sz="2800" b="1" dirty="0"/>
              <a:t>Восточный военный округ.</a:t>
            </a:r>
          </a:p>
        </p:txBody>
      </p:sp>
    </p:spTree>
    <p:extLst>
      <p:ext uri="{BB962C8B-B14F-4D97-AF65-F5344CB8AC3E}">
        <p14:creationId xmlns:p14="http://schemas.microsoft.com/office/powerpoint/2010/main" val="275369259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6D9F228-D83A-7E67-CB38-2C2101323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590840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10.0.14393.0"/>
  <p:tag name="AS_RELEASE_DATE" val="2019.12.14"/>
  <p:tag name="AS_TITLE" val="Aspose.Slides for .NET 4.0 Client Profile"/>
  <p:tag name="AS_VERSION" val="19.12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1037</Words>
  <Application>Microsoft Macintosh PowerPoint</Application>
  <PresentationFormat>Широкоэкранный</PresentationFormat>
  <Paragraphs>52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PT Sans</vt:lpstr>
      <vt:lpstr>Тема Office</vt:lpstr>
      <vt:lpstr>Законодательство  Российской Федерации  об обороне государства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Законодательство  Российской Федерации  об обороне государства</dc:title>
  <dc:creator>sword12447@gmail.com</dc:creator>
  <cp:lastModifiedBy>Бойцов Анатолий Сергеевич</cp:lastModifiedBy>
  <cp:revision>14</cp:revision>
  <dcterms:created xsi:type="dcterms:W3CDTF">2023-11-26T14:04:11Z</dcterms:created>
  <dcterms:modified xsi:type="dcterms:W3CDTF">2024-10-12T17:56:55Z</dcterms:modified>
</cp:coreProperties>
</file>