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302F9-A599-41F5-8276-44AA4A7748AD}" v="517" dt="2025-06-05T02:01:18.958"/>
    <p1510:client id="{AE71913C-BA09-4BAB-846F-A4DE0603DFAA}" v="340" dt="2025-06-04T04:15:18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780019" y="3367979"/>
            <a:ext cx="6829545" cy="2694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/>
              </a:rPr>
              <a:t>Social Buzz</a:t>
            </a:r>
            <a:r>
              <a:rPr lang="en-US" sz="6000" spc="-105" dirty="0">
                <a:solidFill>
                  <a:srgbClr val="FFFFFF"/>
                </a:solidFill>
                <a:latin typeface="Graphik Regular"/>
              </a:rPr>
              <a:t> </a:t>
            </a:r>
            <a:endParaRPr lang="en-US" sz="6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  <a:p>
            <a:pPr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Graphik Regular"/>
              </a:rPr>
              <a:t>         Content Analysis</a:t>
            </a:r>
            <a:endParaRPr lang="en-US" sz="6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CA9509-793D-3926-2EB3-1A2662D4E235}"/>
              </a:ext>
            </a:extLst>
          </p:cNvPr>
          <p:cNvSpPr txBox="1"/>
          <p:nvPr/>
        </p:nvSpPr>
        <p:spPr>
          <a:xfrm>
            <a:off x="290171" y="9432715"/>
            <a:ext cx="60693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ea typeface="+mn-lt"/>
                <a:cs typeface="+mn-lt"/>
              </a:rPr>
              <a:t>Prepared by: Bekzod </a:t>
            </a:r>
            <a:r>
              <a:rPr lang="en-US" sz="3200" i="1" err="1">
                <a:solidFill>
                  <a:schemeClr val="bg1"/>
                </a:solidFill>
                <a:ea typeface="+mn-lt"/>
                <a:cs typeface="+mn-lt"/>
              </a:rPr>
              <a:t>Ochilov</a:t>
            </a:r>
            <a:endParaRPr lang="en-US" sz="3200" err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2454" y="5019358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2454" y="2305620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9282454" y="7999275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4577134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2858" y="1392436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1857AD9-DE35-F478-4B55-7C5087110058}"/>
              </a:ext>
            </a:extLst>
          </p:cNvPr>
          <p:cNvSpPr txBox="1"/>
          <p:nvPr/>
        </p:nvSpPr>
        <p:spPr>
          <a:xfrm>
            <a:off x="10157824" y="2247254"/>
            <a:ext cx="8127531" cy="5786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The </a:t>
            </a:r>
            <a:r>
              <a:rPr lang="en-US" sz="3200" b="1">
                <a:ea typeface="+mn-lt"/>
                <a:cs typeface="+mn-lt"/>
              </a:rPr>
              <a:t>top 5 content categories</a:t>
            </a:r>
            <a:r>
              <a:rPr lang="en-US" sz="3200">
                <a:ea typeface="+mn-lt"/>
                <a:cs typeface="+mn-lt"/>
              </a:rPr>
              <a:t>:</a:t>
            </a:r>
          </a:p>
          <a:p>
            <a:r>
              <a:rPr lang="en-US" sz="3200" b="1" dirty="0">
                <a:ea typeface="+mn-lt"/>
                <a:cs typeface="+mn-lt"/>
              </a:rPr>
              <a:t>    Animals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b="1" dirty="0">
                <a:ea typeface="+mn-lt"/>
                <a:cs typeface="+mn-lt"/>
              </a:rPr>
              <a:t>Comedy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b="1" dirty="0">
                <a:ea typeface="+mn-lt"/>
                <a:cs typeface="+mn-lt"/>
              </a:rPr>
              <a:t>DIY</a:t>
            </a:r>
            <a:r>
              <a:rPr lang="en-US" sz="3200" dirty="0">
                <a:ea typeface="+mn-lt"/>
                <a:cs typeface="+mn-lt"/>
              </a:rPr>
              <a:t>, </a:t>
            </a:r>
            <a:r>
              <a:rPr lang="en-US" sz="3200" b="1" dirty="0">
                <a:ea typeface="+mn-lt"/>
                <a:cs typeface="+mn-lt"/>
              </a:rPr>
              <a:t>Fitness</a:t>
            </a:r>
            <a:r>
              <a:rPr lang="en-US" sz="3200" dirty="0">
                <a:ea typeface="+mn-lt"/>
                <a:cs typeface="+mn-lt"/>
              </a:rPr>
              <a:t>, and </a:t>
            </a:r>
            <a:r>
              <a:rPr lang="en-US" sz="3200" b="1" dirty="0">
                <a:ea typeface="+mn-lt"/>
                <a:cs typeface="+mn-lt"/>
              </a:rPr>
              <a:t>Nature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Animals</a:t>
            </a:r>
            <a:r>
              <a:rPr lang="en-US" sz="3200" dirty="0">
                <a:ea typeface="+mn-lt"/>
                <a:cs typeface="+mn-lt"/>
              </a:rPr>
              <a:t> leads with </a:t>
            </a:r>
            <a:r>
              <a:rPr lang="en-US" sz="3200" b="1" dirty="0">
                <a:ea typeface="+mn-lt"/>
                <a:cs typeface="+mn-lt"/>
              </a:rPr>
              <a:t>69K popularity score</a:t>
            </a:r>
            <a:r>
              <a:rPr lang="en-US" sz="3200" dirty="0">
                <a:ea typeface="+mn-lt"/>
                <a:cs typeface="+mn-lt"/>
              </a:rPr>
              <a:t>, driven by strong emotional reactions like </a:t>
            </a:r>
            <a:r>
              <a:rPr lang="en-US" sz="3200" i="1" dirty="0">
                <a:ea typeface="+mn-lt"/>
                <a:cs typeface="+mn-lt"/>
              </a:rPr>
              <a:t>“super love”</a:t>
            </a:r>
            <a:r>
              <a:rPr lang="en-US" sz="3200" dirty="0">
                <a:ea typeface="+mn-lt"/>
                <a:cs typeface="+mn-lt"/>
              </a:rPr>
              <a:t> and </a:t>
            </a:r>
            <a:r>
              <a:rPr lang="en-US" sz="3200" i="1" dirty="0">
                <a:ea typeface="+mn-lt"/>
                <a:cs typeface="+mn-lt"/>
              </a:rPr>
              <a:t>“cherish”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b="1" dirty="0">
                <a:ea typeface="+mn-lt"/>
                <a:cs typeface="+mn-lt"/>
              </a:rPr>
              <a:t>May 2021</a:t>
            </a:r>
            <a:r>
              <a:rPr lang="en-US" sz="3200" dirty="0">
                <a:ea typeface="+mn-lt"/>
                <a:cs typeface="+mn-lt"/>
              </a:rPr>
              <a:t> was the peak posting month, with nearly </a:t>
            </a:r>
            <a:r>
              <a:rPr lang="en-US" sz="3200" b="1" dirty="0">
                <a:ea typeface="+mn-lt"/>
                <a:cs typeface="+mn-lt"/>
              </a:rPr>
              <a:t>2,000 posts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48318" y="1061932"/>
            <a:ext cx="14905139" cy="7695665"/>
            <a:chOff x="0" y="0"/>
            <a:chExt cx="18243426" cy="410234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2014"/>
              <a:ext cx="18243426" cy="30603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ea typeface="+mn-lt"/>
                  <a:cs typeface="+mn-lt"/>
                </a:rPr>
                <a:t>Recap of the Social Buzz client brief</a:t>
              </a:r>
              <a:endParaRPr lang="en-US" sz="3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ea typeface="+mn-lt"/>
                  <a:cs typeface="+mn-lt"/>
                </a:rPr>
                <a:t>The business problem: Lack of insight into content performance</a:t>
              </a:r>
              <a:endParaRPr lang="en-US" sz="3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ea typeface="+mn-lt"/>
                  <a:cs typeface="+mn-lt"/>
                </a:rPr>
                <a:t>Team members and roles</a:t>
              </a:r>
              <a:endParaRPr lang="en-US" sz="3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ea typeface="+mn-lt"/>
                  <a:cs typeface="+mn-lt"/>
                </a:rPr>
                <a:t>Analytics process overview</a:t>
              </a:r>
              <a:endParaRPr lang="en-US" sz="3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ea typeface="+mn-lt"/>
                  <a:cs typeface="+mn-lt"/>
                </a:rPr>
                <a:t>Final insights: Top 5 content categories by popularity</a:t>
              </a:r>
              <a:endParaRPr lang="en-US" sz="3200"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 marL="285750" indent="-285750">
                <a:buFont typeface="Arial"/>
                <a:buChar char="•"/>
              </a:pPr>
              <a:endParaRPr lang="en-US" sz="3200" spc="-19" dirty="0">
                <a:solidFill>
                  <a:srgbClr val="000000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9141515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2676554" y="2146501"/>
            <a:ext cx="15413241" cy="5993996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-1070171" y="1909669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-585247" y="3951357"/>
            <a:ext cx="515524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05B6E-6322-D41C-91A6-D02B8146DC42}"/>
              </a:ext>
            </a:extLst>
          </p:cNvPr>
          <p:cNvSpPr txBox="1"/>
          <p:nvPr/>
        </p:nvSpPr>
        <p:spPr>
          <a:xfrm>
            <a:off x="6018757" y="3490065"/>
            <a:ext cx="10337108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Times New Roman"/>
                <a:ea typeface="Calibri"/>
                <a:cs typeface="Times New Roman"/>
              </a:rPr>
              <a:t>Social Buzz is preparing for IPO and wants to improve their big data practices. </a:t>
            </a:r>
            <a:endParaRPr lang="en-US" sz="3200" dirty="0"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latin typeface="Times New Roman"/>
                <a:ea typeface="Calibri"/>
                <a:cs typeface="Times New Roman"/>
              </a:rPr>
              <a:t>They asked us to identify the </a:t>
            </a:r>
            <a:r>
              <a:rPr lang="en-US" sz="3200" b="1" dirty="0">
                <a:latin typeface="Times New Roman"/>
                <a:ea typeface="Calibri"/>
                <a:cs typeface="Times New Roman"/>
              </a:rPr>
              <a:t>top 5 content categories</a:t>
            </a:r>
            <a:r>
              <a:rPr lang="en-US" sz="3200" dirty="0">
                <a:latin typeface="Times New Roman"/>
                <a:ea typeface="Calibri"/>
                <a:cs typeface="Times New Roman"/>
              </a:rPr>
              <a:t> 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latin typeface="Times New Roman"/>
                <a:ea typeface="Calibri"/>
                <a:cs typeface="Times New Roman"/>
              </a:rPr>
              <a:t>by total reaction-based popularity. </a:t>
            </a:r>
            <a:endParaRPr lang="en-US" sz="3200">
              <a:latin typeface="Calibri"/>
              <a:ea typeface="Calibri"/>
              <a:cs typeface="Calibri"/>
            </a:endParaRPr>
          </a:p>
          <a:p>
            <a:r>
              <a:rPr lang="en-US" sz="3200" dirty="0">
                <a:latin typeface="Times New Roman"/>
                <a:ea typeface="Calibri"/>
                <a:cs typeface="Times New Roman"/>
              </a:rPr>
              <a:t>These insights will help guide strategy, investor discussions, and product design. </a:t>
            </a:r>
            <a:endParaRPr lang="en-US" sz="3200">
              <a:ea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5657" y="0"/>
            <a:ext cx="11029194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4" name="AutoShape 31">
            <a:extLst>
              <a:ext uri="{FF2B5EF4-FFF2-40B4-BE49-F238E27FC236}">
                <a16:creationId xmlns:a16="http://schemas.microsoft.com/office/drawing/2014/main" id="{3262E1C5-F4E8-5C08-13C7-F80456BB25DD}"/>
              </a:ext>
            </a:extLst>
          </p:cNvPr>
          <p:cNvSpPr/>
          <p:nvPr/>
        </p:nvSpPr>
        <p:spPr>
          <a:xfrm>
            <a:off x="-884" y="4917884"/>
            <a:ext cx="11013474" cy="4647449"/>
          </a:xfrm>
          <a:prstGeom prst="rect">
            <a:avLst/>
          </a:prstGeom>
          <a:solidFill>
            <a:schemeClr val="bg1"/>
          </a:solid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FF228D-78AA-1E1E-858D-67DF8E04DFF2}"/>
              </a:ext>
            </a:extLst>
          </p:cNvPr>
          <p:cNvSpPr txBox="1"/>
          <p:nvPr/>
        </p:nvSpPr>
        <p:spPr>
          <a:xfrm>
            <a:off x="726510" y="5650804"/>
            <a:ext cx="1030578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+mn-lt"/>
                <a:cs typeface="+mn-lt"/>
              </a:rPr>
              <a:t>Social Buzz handles over </a:t>
            </a:r>
            <a:r>
              <a:rPr lang="en-US" sz="3600" b="1" dirty="0">
                <a:ea typeface="+mn-lt"/>
                <a:cs typeface="+mn-lt"/>
              </a:rPr>
              <a:t>100,000 posts per day</a:t>
            </a:r>
            <a:r>
              <a:rPr lang="en-US" sz="3600" dirty="0">
                <a:ea typeface="+mn-lt"/>
                <a:cs typeface="+mn-lt"/>
              </a:rPr>
              <a:t>, generating massive unstructured data. But they lack clarity on which categories perform best.</a:t>
            </a:r>
            <a:endParaRPr lang="en-US" dirty="0">
              <a:ea typeface="+mn-lt"/>
              <a:cs typeface="+mn-lt"/>
            </a:endParaRPr>
          </a:p>
          <a:p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They need a structured approach to organize and analyze their data to uncover what drives </a:t>
            </a:r>
            <a:r>
              <a:rPr lang="en-US" sz="3600" b="1" dirty="0">
                <a:ea typeface="+mn-lt"/>
                <a:cs typeface="+mn-lt"/>
              </a:rPr>
              <a:t>user engagement</a:t>
            </a:r>
            <a:r>
              <a:rPr lang="en-US" sz="36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0792400" y="44088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323192" y="402399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0792400" y="276579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0315488" y="2765127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0792400" y="5137684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0338849" y="517748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160B26-7060-F170-ACED-1032265DB162}"/>
              </a:ext>
            </a:extLst>
          </p:cNvPr>
          <p:cNvSpPr txBox="1"/>
          <p:nvPr/>
        </p:nvSpPr>
        <p:spPr>
          <a:xfrm>
            <a:off x="12922202" y="585685"/>
            <a:ext cx="5186698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Michelle Grove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Data Scientist</a:t>
            </a:r>
            <a:br>
              <a:rPr lang="en-US" sz="2400" i="1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 Builds forecasting models and algorithms to support client growth and scaling.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0395FD-8FC9-23B6-BB85-FB762FB6AC27}"/>
              </a:ext>
            </a:extLst>
          </p:cNvPr>
          <p:cNvSpPr txBox="1"/>
          <p:nvPr/>
        </p:nvSpPr>
        <p:spPr>
          <a:xfrm>
            <a:off x="12901684" y="2772181"/>
            <a:ext cx="5202246" cy="20475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Marcus </a:t>
            </a:r>
            <a:r>
              <a:rPr lang="en-US" sz="2800" b="1" dirty="0" err="1">
                <a:ea typeface="+mn-lt"/>
                <a:cs typeface="+mn-lt"/>
              </a:rPr>
              <a:t>Rompton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Senior Principal</a:t>
            </a:r>
            <a:br>
              <a:rPr lang="en-US" sz="2400" i="1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 Oversees analytical direction and ensures strategic alignment with client needs.</a:t>
            </a:r>
            <a:endParaRPr lang="en-US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DC57C-6CB5-6804-8C56-CB4C0D72F1D6}"/>
              </a:ext>
            </a:extLst>
          </p:cNvPr>
          <p:cNvSpPr txBox="1"/>
          <p:nvPr/>
        </p:nvSpPr>
        <p:spPr>
          <a:xfrm>
            <a:off x="12845145" y="5390887"/>
            <a:ext cx="493457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Andrew Fleming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Chief Technology Architect</a:t>
            </a:r>
            <a:br>
              <a:rPr lang="en-US" sz="2400" i="1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 Leads data strategy and ensures quality, scalable technical solutions.</a:t>
            </a:r>
            <a:endParaRPr lang="en-US" sz="2400" dirty="0"/>
          </a:p>
        </p:txBody>
      </p:sp>
      <p:grpSp>
        <p:nvGrpSpPr>
          <p:cNvPr id="36" name="Group 26">
            <a:extLst>
              <a:ext uri="{FF2B5EF4-FFF2-40B4-BE49-F238E27FC236}">
                <a16:creationId xmlns:a16="http://schemas.microsoft.com/office/drawing/2014/main" id="{851E27F4-8B1F-ACBD-2D5A-07F917F7ABB3}"/>
              </a:ext>
            </a:extLst>
          </p:cNvPr>
          <p:cNvGrpSpPr>
            <a:grpSpLocks noChangeAspect="1"/>
          </p:cNvGrpSpPr>
          <p:nvPr/>
        </p:nvGrpSpPr>
        <p:grpSpPr>
          <a:xfrm>
            <a:off x="10839372" y="7517629"/>
            <a:ext cx="2085137" cy="2085137"/>
            <a:chOff x="0" y="0"/>
            <a:chExt cx="6350000" cy="6350000"/>
          </a:xfrm>
        </p:grpSpPr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3B1C7120-89DF-5B16-3096-1A00A4C9DB7C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C6B2D46-F2A6-3576-5982-A6E444A661DB}"/>
              </a:ext>
            </a:extLst>
          </p:cNvPr>
          <p:cNvSpPr txBox="1"/>
          <p:nvPr/>
        </p:nvSpPr>
        <p:spPr>
          <a:xfrm>
            <a:off x="12903553" y="7351229"/>
            <a:ext cx="5199630" cy="24168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Bekzod </a:t>
            </a:r>
            <a:r>
              <a:rPr lang="en-US" sz="2800" b="1" err="1">
                <a:ea typeface="+mn-lt"/>
                <a:cs typeface="+mn-lt"/>
              </a:rPr>
              <a:t>Ochilov</a:t>
            </a: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 </a:t>
            </a:r>
            <a:r>
              <a:rPr lang="en-US" sz="2400" i="1" dirty="0">
                <a:ea typeface="+mn-lt"/>
                <a:cs typeface="+mn-lt"/>
              </a:rPr>
              <a:t>Data Analyst</a:t>
            </a:r>
            <a:br>
              <a:rPr lang="en-US" sz="2400" i="1" dirty="0">
                <a:ea typeface="+mn-lt"/>
                <a:cs typeface="+mn-lt"/>
              </a:rPr>
            </a:br>
            <a:r>
              <a:rPr lang="en-US" sz="2400" i="1" dirty="0">
                <a:ea typeface="+mn-lt"/>
                <a:cs typeface="+mn-lt"/>
              </a:rPr>
              <a:t> Cleans and merges data, performs analytical modeling, and identifies insights that support business recommendations.</a:t>
            </a:r>
            <a:endParaRPr lang="en-US" sz="2400" dirty="0"/>
          </a:p>
        </p:txBody>
      </p:sp>
      <p:pic>
        <p:nvPicPr>
          <p:cNvPr id="41" name="Picture 40" descr="A person in a suit and tie&#10;&#10;AI-generated content may be incorrect.">
            <a:extLst>
              <a:ext uri="{FF2B5EF4-FFF2-40B4-BE49-F238E27FC236}">
                <a16:creationId xmlns:a16="http://schemas.microsoft.com/office/drawing/2014/main" id="{E2B41FE5-FD6B-6AC7-9310-822C576A54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4850" y="7497349"/>
            <a:ext cx="2103328" cy="21033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02ACE9-1E56-361F-3D2D-249E01EAA429}"/>
              </a:ext>
            </a:extLst>
          </p:cNvPr>
          <p:cNvSpPr txBox="1"/>
          <p:nvPr/>
        </p:nvSpPr>
        <p:spPr>
          <a:xfrm>
            <a:off x="3990260" y="798052"/>
            <a:ext cx="966063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Data Cleaning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 Removed duplicates, standardized text (e.g., lowercased), and trimmed blanks across 3 datasets.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C63F7D-CDDD-355A-7FEC-4B2ED5FE5C36}"/>
              </a:ext>
            </a:extLst>
          </p:cNvPr>
          <p:cNvSpPr txBox="1"/>
          <p:nvPr/>
        </p:nvSpPr>
        <p:spPr>
          <a:xfrm>
            <a:off x="7622807" y="4117448"/>
            <a:ext cx="966063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Modeling &amp; Measure Creation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Built a DAX measure to calculate total popularity score using reaction weights.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9FED0-A4C4-07D0-C5CB-B4EF52B93DD6}"/>
              </a:ext>
            </a:extLst>
          </p:cNvPr>
          <p:cNvSpPr txBox="1"/>
          <p:nvPr/>
        </p:nvSpPr>
        <p:spPr>
          <a:xfrm>
            <a:off x="5884821" y="2489065"/>
            <a:ext cx="9660631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Data Merging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 Used Power BI to join </a:t>
            </a:r>
            <a:r>
              <a:rPr lang="en-US" sz="2800" dirty="0">
                <a:latin typeface="Consolas"/>
                <a:ea typeface="+mn-lt"/>
                <a:cs typeface="+mn-lt"/>
              </a:rPr>
              <a:t>Reactions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>
                <a:latin typeface="Consolas"/>
                <a:ea typeface="+mn-lt"/>
                <a:cs typeface="+mn-lt"/>
              </a:rPr>
              <a:t>Content</a:t>
            </a:r>
            <a:r>
              <a:rPr lang="en-US" sz="2800" dirty="0">
                <a:ea typeface="+mn-lt"/>
                <a:cs typeface="+mn-lt"/>
              </a:rPr>
              <a:t>, and </a:t>
            </a:r>
            <a:r>
              <a:rPr lang="en-US" sz="2800" dirty="0">
                <a:latin typeface="Consolas"/>
                <a:ea typeface="+mn-lt"/>
                <a:cs typeface="+mn-lt"/>
              </a:rPr>
              <a:t>ReactionTypes</a:t>
            </a:r>
            <a:r>
              <a:rPr lang="en-US" sz="2800" dirty="0">
                <a:ea typeface="+mn-lt"/>
                <a:cs typeface="+mn-lt"/>
              </a:rPr>
              <a:t> using </a:t>
            </a:r>
            <a:r>
              <a:rPr lang="en-US" sz="2800" dirty="0">
                <a:latin typeface="Consolas"/>
                <a:ea typeface="+mn-lt"/>
                <a:cs typeface="+mn-lt"/>
              </a:rPr>
              <a:t>Content ID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dirty="0">
                <a:latin typeface="Consolas"/>
                <a:ea typeface="+mn-lt"/>
                <a:cs typeface="+mn-lt"/>
              </a:rPr>
              <a:t>Reaction Type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2B486D-1961-4795-A777-49DB5DA93981}"/>
              </a:ext>
            </a:extLst>
          </p:cNvPr>
          <p:cNvSpPr txBox="1"/>
          <p:nvPr/>
        </p:nvSpPr>
        <p:spPr>
          <a:xfrm>
            <a:off x="11333643" y="7624736"/>
            <a:ext cx="665438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Power BI</a:t>
            </a:r>
          </a:p>
          <a:p>
            <a:r>
              <a:rPr lang="en-US" sz="2800" dirty="0">
                <a:ea typeface="+mn-lt"/>
                <a:cs typeface="+mn-lt"/>
              </a:rPr>
              <a:t>Used Power BI for the entire pipeline ensuring efficiency and reproducibility.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BE6246-A9BB-1AA3-046C-9BC27F45DB42}"/>
              </a:ext>
            </a:extLst>
          </p:cNvPr>
          <p:cNvSpPr txBox="1"/>
          <p:nvPr/>
        </p:nvSpPr>
        <p:spPr>
          <a:xfrm>
            <a:off x="9423423" y="5871091"/>
            <a:ext cx="883078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Analysis</a:t>
            </a:r>
            <a:br>
              <a:rPr lang="en-US" sz="2800" dirty="0">
                <a:ea typeface="+mn-lt"/>
                <a:cs typeface="+mn-lt"/>
              </a:rPr>
            </a:br>
            <a:r>
              <a:rPr lang="en-US" sz="2800" dirty="0">
                <a:ea typeface="+mn-lt"/>
                <a:cs typeface="+mn-lt"/>
              </a:rPr>
              <a:t>Grouped scores by category, visualized them, and extracted the top 5 based on aggregate scores.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-586298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561807" y="-168945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7016287" y="-1356343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6DFB930-CC50-72C9-6FEF-BC5458F6159F}"/>
              </a:ext>
            </a:extLst>
          </p:cNvPr>
          <p:cNvSpPr txBox="1"/>
          <p:nvPr/>
        </p:nvSpPr>
        <p:spPr>
          <a:xfrm>
            <a:off x="2377909" y="630041"/>
            <a:ext cx="1509432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ea typeface="+mn-lt"/>
                <a:cs typeface="+mn-lt"/>
              </a:rPr>
              <a:t>Monthly Content Volume: Year-over-Year Trend</a:t>
            </a:r>
            <a:endParaRPr lang="en-US" sz="4800" dirty="0">
              <a:ea typeface="Calibri"/>
              <a:cs typeface="Calibri"/>
            </a:endParaRPr>
          </a:p>
        </p:txBody>
      </p:sp>
      <p:pic>
        <p:nvPicPr>
          <p:cNvPr id="29" name="Picture 28" descr="A graph of blue bars&#10;&#10;AI-generated content may be incorrect.">
            <a:extLst>
              <a:ext uri="{FF2B5EF4-FFF2-40B4-BE49-F238E27FC236}">
                <a16:creationId xmlns:a16="http://schemas.microsoft.com/office/drawing/2014/main" id="{BEF222DB-02C6-573B-7484-4661CF9D21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702" y="2031826"/>
            <a:ext cx="8953500" cy="48768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D2A4EE-4A30-DE92-7595-57D0CA395807}"/>
              </a:ext>
            </a:extLst>
          </p:cNvPr>
          <p:cNvSpPr txBox="1"/>
          <p:nvPr/>
        </p:nvSpPr>
        <p:spPr>
          <a:xfrm>
            <a:off x="3150206" y="7035460"/>
            <a:ext cx="1465895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Over a 13-month period, content volume remained relatively consistent, peaking in </a:t>
            </a:r>
            <a:r>
              <a:rPr lang="en-US" sz="3200" b="1" dirty="0">
                <a:ea typeface="+mn-lt"/>
                <a:cs typeface="+mn-lt"/>
              </a:rPr>
              <a:t>May 2021</a:t>
            </a:r>
            <a:r>
              <a:rPr lang="en-US" sz="3200" dirty="0">
                <a:ea typeface="+mn-lt"/>
                <a:cs typeface="+mn-lt"/>
              </a:rPr>
              <a:t> with </a:t>
            </a:r>
            <a:r>
              <a:rPr lang="en-US" sz="3200" b="1" dirty="0">
                <a:ea typeface="+mn-lt"/>
                <a:cs typeface="+mn-lt"/>
              </a:rPr>
              <a:t>1,954 posts</a:t>
            </a:r>
            <a:r>
              <a:rPr lang="en-US" sz="3200" dirty="0">
                <a:ea typeface="+mn-lt"/>
                <a:cs typeface="+mn-lt"/>
              </a:rPr>
              <a:t>.</a:t>
            </a:r>
            <a:br>
              <a:rPr lang="en-US" sz="3200" dirty="0">
                <a:ea typeface="+mn-lt"/>
                <a:cs typeface="+mn-lt"/>
              </a:rPr>
            </a:br>
            <a:r>
              <a:rPr lang="en-US" sz="3200" dirty="0">
                <a:ea typeface="+mn-lt"/>
                <a:cs typeface="+mn-lt"/>
              </a:rPr>
              <a:t> This month-over-month view highlights </a:t>
            </a:r>
            <a:r>
              <a:rPr lang="en-US" sz="3200" b="1" dirty="0">
                <a:ea typeface="+mn-lt"/>
                <a:cs typeface="+mn-lt"/>
              </a:rPr>
              <a:t>steady growth</a:t>
            </a:r>
            <a:r>
              <a:rPr lang="en-US" sz="3200" dirty="0">
                <a:ea typeface="+mn-lt"/>
                <a:cs typeface="+mn-lt"/>
              </a:rPr>
              <a:t> and can inform </a:t>
            </a:r>
            <a:r>
              <a:rPr lang="en-US" sz="3200" b="1" dirty="0">
                <a:ea typeface="+mn-lt"/>
                <a:cs typeface="+mn-lt"/>
              </a:rPr>
              <a:t>posting strategies around peak engagement times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16739402" cy="1126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6000" spc="-8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Top</a:t>
            </a:r>
            <a:r>
              <a:rPr lang="en-US" sz="6000" spc="-80" dirty="0">
                <a:solidFill>
                  <a:srgbClr val="000000"/>
                </a:solidFill>
                <a:ea typeface="+mn-lt"/>
                <a:cs typeface="+mn-lt"/>
              </a:rPr>
              <a:t> 5 Content Categories by Popularity Score</a:t>
            </a:r>
            <a:endParaRPr lang="en-US" sz="6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0CC8F5-1264-3B3F-D67A-3F744F2646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641" y="2575860"/>
            <a:ext cx="14551459" cy="68732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3898" y="9866766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514833" y="-1461800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B99E89E-1E6B-774E-EF96-508DD012FAE4}"/>
              </a:ext>
            </a:extLst>
          </p:cNvPr>
          <p:cNvSpPr txBox="1"/>
          <p:nvPr/>
        </p:nvSpPr>
        <p:spPr>
          <a:xfrm>
            <a:off x="4067426" y="546782"/>
            <a:ext cx="1228580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 dirty="0">
                <a:ea typeface="+mn-lt"/>
                <a:cs typeface="+mn-lt"/>
              </a:rPr>
              <a:t>Top Performing Category: Animals</a:t>
            </a:r>
            <a:endParaRPr lang="en-US" sz="6000" dirty="0">
              <a:ea typeface="Calibri"/>
              <a:cs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008AD-A1A0-65F1-A5BC-3536B4E9D450}"/>
              </a:ext>
            </a:extLst>
          </p:cNvPr>
          <p:cNvSpPr txBox="1"/>
          <p:nvPr/>
        </p:nvSpPr>
        <p:spPr>
          <a:xfrm>
            <a:off x="4074266" y="7560493"/>
            <a:ext cx="1268482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ea typeface="+mn-lt"/>
                <a:cs typeface="+mn-lt"/>
              </a:rPr>
              <a:t>Animals</a:t>
            </a:r>
            <a:r>
              <a:rPr lang="en-US" sz="3600" dirty="0">
                <a:ea typeface="+mn-lt"/>
                <a:cs typeface="+mn-lt"/>
              </a:rPr>
              <a:t> content generated </a:t>
            </a:r>
            <a:r>
              <a:rPr lang="en-US" sz="3600" b="1" dirty="0">
                <a:ea typeface="+mn-lt"/>
                <a:cs typeface="+mn-lt"/>
              </a:rPr>
              <a:t>69K</a:t>
            </a:r>
            <a:r>
              <a:rPr lang="en-US" sz="3600" dirty="0">
                <a:ea typeface="+mn-lt"/>
                <a:cs typeface="+mn-lt"/>
              </a:rPr>
              <a:t> in total popularity score — making it the most engaging category.</a:t>
            </a:r>
          </a:p>
          <a:p>
            <a:r>
              <a:rPr lang="en-US" sz="3600" dirty="0">
                <a:ea typeface="+mn-lt"/>
                <a:cs typeface="+mn-lt"/>
              </a:rPr>
              <a:t>Emotional reactions like </a:t>
            </a:r>
            <a:r>
              <a:rPr lang="en-US" sz="3600" b="1" dirty="0">
                <a:ea typeface="+mn-lt"/>
                <a:cs typeface="+mn-lt"/>
              </a:rPr>
              <a:t>super love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b="1" dirty="0">
                <a:ea typeface="+mn-lt"/>
                <a:cs typeface="+mn-lt"/>
              </a:rPr>
              <a:t>cherish</a:t>
            </a:r>
            <a:r>
              <a:rPr lang="en-US" sz="3600" dirty="0">
                <a:ea typeface="+mn-lt"/>
                <a:cs typeface="+mn-lt"/>
              </a:rPr>
              <a:t>, and </a:t>
            </a:r>
            <a:r>
              <a:rPr lang="en-US" sz="3600" b="1" dirty="0">
                <a:ea typeface="+mn-lt"/>
                <a:cs typeface="+mn-lt"/>
              </a:rPr>
              <a:t>adore</a:t>
            </a:r>
            <a:r>
              <a:rPr lang="en-US" sz="3600" dirty="0">
                <a:ea typeface="+mn-lt"/>
                <a:cs typeface="+mn-lt"/>
              </a:rPr>
              <a:t> led engagement, indicating strong emotional resonance with users.</a:t>
            </a:r>
            <a:endParaRPr lang="en-US" dirty="0"/>
          </a:p>
        </p:txBody>
      </p:sp>
      <p:pic>
        <p:nvPicPr>
          <p:cNvPr id="30" name="Picture 29" descr="A grey square with black text and numbers&#10;&#10;AI-generated content may be incorrect.">
            <a:extLst>
              <a:ext uri="{FF2B5EF4-FFF2-40B4-BE49-F238E27FC236}">
                <a16:creationId xmlns:a16="http://schemas.microsoft.com/office/drawing/2014/main" id="{881C1BBF-B5B4-D385-73CA-DB3C991DE5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5530" y="2211825"/>
            <a:ext cx="6983652" cy="5346654"/>
          </a:xfrm>
          <a:prstGeom prst="rect">
            <a:avLst/>
          </a:prstGeom>
        </p:spPr>
      </p:pic>
      <p:pic>
        <p:nvPicPr>
          <p:cNvPr id="28" name="Picture 27" descr="A colorful circle with text and numbers&#10;&#10;AI-generated content may be incorrect.">
            <a:extLst>
              <a:ext uri="{FF2B5EF4-FFF2-40B4-BE49-F238E27FC236}">
                <a16:creationId xmlns:a16="http://schemas.microsoft.com/office/drawing/2014/main" id="{75A93766-CF59-464E-AE18-7BE69B6C25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31484" y="2209605"/>
            <a:ext cx="8047320" cy="5335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56</Words>
  <Application>Microsoft Office PowerPoint</Application>
  <PresentationFormat>Custom</PresentationFormat>
  <Paragraphs>43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Annabel Gurney</cp:lastModifiedBy>
  <cp:revision>397</cp:revision>
  <dcterms:created xsi:type="dcterms:W3CDTF">2006-08-16T00:00:00Z</dcterms:created>
  <dcterms:modified xsi:type="dcterms:W3CDTF">2025-06-05T02:01:37Z</dcterms:modified>
  <dc:identifier>DAEhDyfaYKE</dc:identifier>
</cp:coreProperties>
</file>