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notesMasterIdLst>
    <p:notesMasterId r:id="rId20"/>
  </p:notesMasterIdLst>
  <p:sldIdLst>
    <p:sldId id="256" r:id="rId2"/>
    <p:sldId id="261" r:id="rId3"/>
    <p:sldId id="262" r:id="rId4"/>
    <p:sldId id="257" r:id="rId5"/>
    <p:sldId id="258" r:id="rId6"/>
    <p:sldId id="259" r:id="rId7"/>
    <p:sldId id="260"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00C8EAA-1811-47A2-8E65-14AD4E62851E}" type="datetimeFigureOut">
              <a:rPr lang="ru-RU" smtClean="0"/>
              <a:pPr/>
              <a:t>17.12.2021</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6C3F06-F1DA-4A43-83DF-6B80338878FD}" type="slidenum">
              <a:rPr lang="ru-RU" smtClean="0"/>
              <a:pPr/>
              <a:t>‹#›</a:t>
            </a:fld>
            <a:endParaRPr lang="ru-RU"/>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ru-RU"/>
              <a:t>Образец заголовка</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5" name="Footer Placeholder 4"/>
          <p:cNvSpPr>
            <a:spLocks noGrp="1"/>
          </p:cNvSpPr>
          <p:nvPr>
            <p:ph type="ftr" sz="quarter" idx="11"/>
          </p:nvPr>
        </p:nvSpPr>
        <p:spPr/>
        <p:txBody>
          <a:bodyPr/>
          <a:lstStyle/>
          <a:p>
            <a:endParaRPr lang="ru-RU"/>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4289146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ru-RU"/>
              <a:t>Образец заголовка</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1319599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ru-RU"/>
              <a:t>Образец заголовка</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5" name="Footer Placeholder 4"/>
          <p:cNvSpPr>
            <a:spLocks noGrp="1"/>
          </p:cNvSpPr>
          <p:nvPr>
            <p:ph type="ftr" sz="quarter" idx="11"/>
          </p:nvPr>
        </p:nvSpPr>
        <p:spPr/>
        <p:txBody>
          <a:bodyPr/>
          <a:lstStyle/>
          <a:p>
            <a:endParaRPr lang="ru-RU"/>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262A3C2-2BA4-4DC1-934C-AC0BAA0A7C9B}" type="slidenum">
              <a:rPr lang="ru-RU" smtClean="0"/>
              <a:pPr/>
              <a:t>‹#›</a:t>
            </a:fld>
            <a:endParaRPr lang="ru-RU"/>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39993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ru-RU"/>
              <a:t>Образец заголовка</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6" name="Footer Placeholder 5"/>
          <p:cNvSpPr>
            <a:spLocks noGrp="1"/>
          </p:cNvSpPr>
          <p:nvPr>
            <p:ph type="ftr" sz="quarter" idx="11"/>
          </p:nvPr>
        </p:nvSpPr>
        <p:spPr/>
        <p:txBody>
          <a:bodyPr/>
          <a:lstStyle/>
          <a:p>
            <a:endParaRPr lang="ru-RU"/>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6730610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ru-RU"/>
              <a:t>Образец заголовка</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6" name="Footer Placeholder 5"/>
          <p:cNvSpPr>
            <a:spLocks noGrp="1"/>
          </p:cNvSpPr>
          <p:nvPr>
            <p:ph type="ftr" sz="quarter" idx="11"/>
          </p:nvPr>
        </p:nvSpPr>
        <p:spPr/>
        <p:txBody>
          <a:bodyPr/>
          <a:lstStyle/>
          <a:p>
            <a:endParaRPr lang="ru-RU"/>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262A3C2-2BA4-4DC1-934C-AC0BAA0A7C9B}" type="slidenum">
              <a:rPr lang="ru-RU" smtClean="0"/>
              <a:pPr/>
              <a:t>‹#›</a:t>
            </a:fld>
            <a:endParaRPr lang="ru-RU"/>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58248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ru-RU"/>
              <a:t>Образец заголовка</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ru-RU"/>
              <a:t>Образец текста</a:t>
            </a:r>
          </a:p>
        </p:txBody>
      </p:sp>
      <p:sp>
        <p:nvSpPr>
          <p:cNvPr id="5" name="Date Placeholder 4"/>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1722011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13449670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3279924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ru-RU"/>
              <a:t>Образец заголовка</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5" name="Footer Placeholder 4"/>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18606165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5" name="Footer Placeholder 4"/>
          <p:cNvSpPr>
            <a:spLocks noGrp="1"/>
          </p:cNvSpPr>
          <p:nvPr>
            <p:ph type="ftr" sz="quarter" idx="11"/>
          </p:nvPr>
        </p:nvSpPr>
        <p:spPr/>
        <p:txBody>
          <a:bodyPr/>
          <a:lstStyle/>
          <a:p>
            <a:endParaRPr lang="ru-RU"/>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305440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6" name="Footer Placeholder 5"/>
          <p:cNvSpPr>
            <a:spLocks noGrp="1"/>
          </p:cNvSpPr>
          <p:nvPr>
            <p:ph type="ftr" sz="quarter" idx="11"/>
          </p:nvPr>
        </p:nvSpPr>
        <p:spPr/>
        <p:txBody>
          <a:bodyPr/>
          <a:lstStyle/>
          <a:p>
            <a:endParaRPr lang="ru-RU"/>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3100459237"/>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8" name="Footer Placeholder 7"/>
          <p:cNvSpPr>
            <a:spLocks noGrp="1"/>
          </p:cNvSpPr>
          <p:nvPr>
            <p:ph type="ftr" sz="quarter" idx="11"/>
          </p:nvPr>
        </p:nvSpPr>
        <p:spPr/>
        <p:txBody>
          <a:bodyPr/>
          <a:lstStyle/>
          <a:p>
            <a:endParaRPr lang="ru-RU"/>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28256548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4" name="Footer Placeholder 3"/>
          <p:cNvSpPr>
            <a:spLocks noGrp="1"/>
          </p:cNvSpPr>
          <p:nvPr>
            <p:ph type="ftr" sz="quarter" idx="11"/>
          </p:nvPr>
        </p:nvSpPr>
        <p:spPr/>
        <p:txBody>
          <a:bodyPr/>
          <a:lstStyle/>
          <a:p>
            <a:endParaRPr lang="ru-RU"/>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4763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3" name="Footer Placeholder 2"/>
          <p:cNvSpPr>
            <a:spLocks noGrp="1"/>
          </p:cNvSpPr>
          <p:nvPr>
            <p:ph type="ftr" sz="quarter" idx="11"/>
          </p:nvPr>
        </p:nvSpPr>
        <p:spPr/>
        <p:txBody>
          <a:bodyPr/>
          <a:lstStyle/>
          <a:p>
            <a:endParaRPr lang="ru-RU"/>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389221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ru-RU"/>
              <a:t>Образец заголовка</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274737094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D472C354-ECCF-47C8-85FE-91ECA81A1CA7}" type="datetimeFigureOut">
              <a:rPr lang="ru-RU" smtClean="0"/>
              <a:pPr/>
              <a:t>17.12.2021</a:t>
            </a:fld>
            <a:endParaRPr lang="ru-RU"/>
          </a:p>
        </p:txBody>
      </p:sp>
      <p:sp>
        <p:nvSpPr>
          <p:cNvPr id="6" name="Footer Placeholder 5"/>
          <p:cNvSpPr>
            <a:spLocks noGrp="1"/>
          </p:cNvSpPr>
          <p:nvPr>
            <p:ph type="ftr" sz="quarter" idx="11"/>
          </p:nvPr>
        </p:nvSpPr>
        <p:spPr/>
        <p:txBody>
          <a:bodyPr/>
          <a:lstStyle/>
          <a:p>
            <a:endParaRPr lang="ru-RU"/>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9262A3C2-2BA4-4DC1-934C-AC0BAA0A7C9B}" type="slidenum">
              <a:rPr lang="ru-RU" smtClean="0"/>
              <a:pPr/>
              <a:t>‹#›</a:t>
            </a:fld>
            <a:endParaRPr lang="ru-RU"/>
          </a:p>
        </p:txBody>
      </p:sp>
    </p:spTree>
    <p:extLst>
      <p:ext uri="{BB962C8B-B14F-4D97-AF65-F5344CB8AC3E}">
        <p14:creationId xmlns:p14="http://schemas.microsoft.com/office/powerpoint/2010/main" val="15365330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D472C354-ECCF-47C8-85FE-91ECA81A1CA7}" type="datetimeFigureOut">
              <a:rPr lang="ru-RU" smtClean="0"/>
              <a:pPr/>
              <a:t>17.12.2021</a:t>
            </a:fld>
            <a:endParaRPr lang="ru-RU"/>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9262A3C2-2BA4-4DC1-934C-AC0BAA0A7C9B}" type="slidenum">
              <a:rPr lang="ru-RU" smtClean="0"/>
              <a:pPr/>
              <a:t>‹#›</a:t>
            </a:fld>
            <a:endParaRPr lang="ru-RU"/>
          </a:p>
        </p:txBody>
      </p:sp>
    </p:spTree>
    <p:extLst>
      <p:ext uri="{BB962C8B-B14F-4D97-AF65-F5344CB8AC3E}">
        <p14:creationId xmlns:p14="http://schemas.microsoft.com/office/powerpoint/2010/main" val="281221024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 id="2147483864" r:id="rId12"/>
    <p:sldLayoutId id="2147483865" r:id="rId13"/>
    <p:sldLayoutId id="2147483866" r:id="rId14"/>
    <p:sldLayoutId id="2147483867" r:id="rId15"/>
    <p:sldLayoutId id="214748386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image" Target="../media/image6.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p:cNvSpPr>
            <a:spLocks noGrp="1"/>
          </p:cNvSpPr>
          <p:nvPr>
            <p:ph type="title"/>
          </p:nvPr>
        </p:nvSpPr>
        <p:spPr>
          <a:xfrm>
            <a:off x="1403648" y="488928"/>
            <a:ext cx="8229600" cy="6369072"/>
          </a:xfrm>
        </p:spPr>
        <p:txBody>
          <a:bodyPr>
            <a:normAutofit fontScale="90000"/>
          </a:bodyPr>
          <a:lstStyle/>
          <a:p>
            <a:pPr algn="ctr">
              <a:lnSpc>
                <a:spcPct val="150000"/>
              </a:lnSpc>
            </a:pPr>
            <a:r>
              <a:rPr lang="uz-Latn-UZ" sz="1800" dirty="0">
                <a:latin typeface="Microsoft JhengHei" panose="020B0604030504040204" pitchFamily="34" charset="-120"/>
                <a:ea typeface="Microsoft JhengHei" panose="020B0604030504040204" pitchFamily="34" charset="-120"/>
              </a:rPr>
              <a:t>Toshkent kimyo texnologiya instituti</a:t>
            </a:r>
            <a:br>
              <a:rPr lang="uz-Latn-UZ" sz="1800" dirty="0">
                <a:latin typeface="Microsoft JhengHei" panose="020B0604030504040204" pitchFamily="34" charset="-120"/>
                <a:ea typeface="Microsoft JhengHei" panose="020B0604030504040204" pitchFamily="34" charset="-120"/>
              </a:rPr>
            </a:br>
            <a:r>
              <a:rPr lang="uz-Latn-UZ" sz="1800" dirty="0">
                <a:latin typeface="Microsoft JhengHei" panose="020B0604030504040204" pitchFamily="34" charset="-120"/>
                <a:ea typeface="Microsoft JhengHei" panose="020B0604030504040204" pitchFamily="34" charset="-120"/>
              </a:rPr>
              <a:t>YoOBKT Fakulteti Neft va Neft Gazni </a:t>
            </a:r>
            <a:r>
              <a:rPr lang="en-US" sz="1800" dirty="0">
                <a:latin typeface="Microsoft JhengHei" panose="020B0604030504040204" pitchFamily="34" charset="-120"/>
                <a:ea typeface="Microsoft JhengHei" panose="020B0604030504040204" pitchFamily="34" charset="-120"/>
              </a:rPr>
              <a:t>q</a:t>
            </a:r>
            <a:r>
              <a:rPr lang="uz-Latn-UZ" sz="1800" dirty="0">
                <a:latin typeface="Microsoft JhengHei" panose="020B0604030504040204" pitchFamily="34" charset="-120"/>
                <a:ea typeface="Microsoft JhengHei" panose="020B0604030504040204" pitchFamily="34" charset="-120"/>
              </a:rPr>
              <a:t>ayta ishlash texnologiyasi</a:t>
            </a:r>
            <a:br>
              <a:rPr lang="uz-Latn-UZ" sz="1800" dirty="0">
                <a:latin typeface="Microsoft JhengHei" panose="020B0604030504040204" pitchFamily="34" charset="-120"/>
                <a:ea typeface="Microsoft JhengHei" panose="020B0604030504040204" pitchFamily="34" charset="-120"/>
              </a:rPr>
            </a:br>
            <a:br>
              <a:rPr lang="en-US" sz="1800" dirty="0">
                <a:latin typeface="Microsoft JhengHei" panose="020B0604030504040204" pitchFamily="34" charset="-120"/>
                <a:ea typeface="Microsoft JhengHei" panose="020B0604030504040204" pitchFamily="34" charset="-120"/>
              </a:rPr>
            </a:br>
            <a:br>
              <a:rPr lang="en-US" sz="1800" dirty="0">
                <a:latin typeface="Microsoft JhengHei" panose="020B0604030504040204" pitchFamily="34" charset="-120"/>
                <a:ea typeface="Microsoft JhengHei" panose="020B0604030504040204" pitchFamily="34" charset="-120"/>
              </a:rPr>
            </a:br>
            <a:br>
              <a:rPr lang="en-US" sz="1800" dirty="0">
                <a:latin typeface="Microsoft JhengHei" panose="020B0604030504040204" pitchFamily="34" charset="-120"/>
                <a:ea typeface="Microsoft JhengHei" panose="020B0604030504040204" pitchFamily="34" charset="-120"/>
              </a:rPr>
            </a:br>
            <a:r>
              <a:rPr lang="uz-Latn-UZ" sz="1800" dirty="0">
                <a:latin typeface="Microsoft JhengHei" panose="020B0604030504040204" pitchFamily="34" charset="-120"/>
                <a:ea typeface="Microsoft JhengHei" panose="020B0604030504040204" pitchFamily="34" charset="-120"/>
              </a:rPr>
              <a:t>20-19 Guruh talabasi</a:t>
            </a:r>
            <a:br>
              <a:rPr lang="en-US" sz="1800" dirty="0">
                <a:latin typeface="Microsoft JhengHei" panose="020B0604030504040204" pitchFamily="34" charset="-120"/>
                <a:ea typeface="Microsoft JhengHei" panose="020B0604030504040204" pitchFamily="34" charset="-120"/>
              </a:rPr>
            </a:br>
            <a:r>
              <a:rPr lang="en-US" sz="2700" b="1" dirty="0" err="1">
                <a:latin typeface="Microsoft JhengHei" panose="020B0604030504040204" pitchFamily="34" charset="-120"/>
                <a:ea typeface="Microsoft JhengHei" panose="020B0604030504040204" pitchFamily="34" charset="-120"/>
              </a:rPr>
              <a:t>Tolibjonov</a:t>
            </a:r>
            <a:r>
              <a:rPr lang="en-US" sz="2700" b="1" dirty="0">
                <a:latin typeface="Microsoft JhengHei" panose="020B0604030504040204" pitchFamily="34" charset="-120"/>
                <a:ea typeface="Microsoft JhengHei" panose="020B0604030504040204" pitchFamily="34" charset="-120"/>
              </a:rPr>
              <a:t> </a:t>
            </a:r>
            <a:r>
              <a:rPr lang="en-US" sz="2700" b="1" dirty="0" err="1">
                <a:latin typeface="Microsoft JhengHei" panose="020B0604030504040204" pitchFamily="34" charset="-120"/>
                <a:ea typeface="Microsoft JhengHei" panose="020B0604030504040204" pitchFamily="34" charset="-120"/>
              </a:rPr>
              <a:t>Saidazimxonning</a:t>
            </a:r>
            <a:br>
              <a:rPr lang="uz-Latn-UZ" sz="1800" dirty="0">
                <a:latin typeface="Microsoft JhengHei" panose="020B0604030504040204" pitchFamily="34" charset="-120"/>
                <a:ea typeface="Microsoft JhengHei" panose="020B0604030504040204" pitchFamily="34" charset="-120"/>
              </a:rPr>
            </a:br>
            <a:br>
              <a:rPr lang="en-US" sz="1800" dirty="0">
                <a:latin typeface="Microsoft JhengHei" panose="020B0604030504040204" pitchFamily="34" charset="-120"/>
                <a:ea typeface="Microsoft JhengHei" panose="020B0604030504040204" pitchFamily="34" charset="-120"/>
              </a:rPr>
            </a:br>
            <a:r>
              <a:rPr lang="en-US" sz="2700" b="1" dirty="0" err="1">
                <a:latin typeface="Microsoft JhengHei UI" panose="020B0604030504040204" pitchFamily="34" charset="-120"/>
                <a:ea typeface="Microsoft JhengHei UI" panose="020B0604030504040204" pitchFamily="34" charset="-120"/>
              </a:rPr>
              <a:t>Kislarodli</a:t>
            </a:r>
            <a:r>
              <a:rPr lang="en-US" sz="2700" b="1" dirty="0">
                <a:latin typeface="Microsoft JhengHei UI" panose="020B0604030504040204" pitchFamily="34" charset="-120"/>
                <a:ea typeface="Microsoft JhengHei UI" panose="020B0604030504040204" pitchFamily="34" charset="-120"/>
              </a:rPr>
              <a:t> </a:t>
            </a:r>
            <a:r>
              <a:rPr lang="en-US" sz="2700" b="1" dirty="0" err="1">
                <a:latin typeface="Microsoft JhengHei UI" panose="020B0604030504040204" pitchFamily="34" charset="-120"/>
                <a:ea typeface="Microsoft JhengHei UI" panose="020B0604030504040204" pitchFamily="34" charset="-120"/>
              </a:rPr>
              <a:t>organik</a:t>
            </a:r>
            <a:r>
              <a:rPr lang="en-US" sz="2700" b="1" dirty="0">
                <a:latin typeface="Microsoft JhengHei UI" panose="020B0604030504040204" pitchFamily="34" charset="-120"/>
                <a:ea typeface="Microsoft JhengHei UI" panose="020B0604030504040204" pitchFamily="34" charset="-120"/>
              </a:rPr>
              <a:t> </a:t>
            </a:r>
            <a:r>
              <a:rPr lang="en-US" sz="2700" b="1" dirty="0" err="1">
                <a:latin typeface="Microsoft JhengHei UI" panose="020B0604030504040204" pitchFamily="34" charset="-120"/>
                <a:ea typeface="Microsoft JhengHei UI" panose="020B0604030504040204" pitchFamily="34" charset="-120"/>
              </a:rPr>
              <a:t>birkmalar</a:t>
            </a:r>
            <a:r>
              <a:rPr lang="en-US" sz="2700" b="1" dirty="0">
                <a:latin typeface="Microsoft JhengHei UI" panose="020B0604030504040204" pitchFamily="34" charset="-120"/>
                <a:ea typeface="Microsoft JhengHei UI" panose="020B0604030504040204" pitchFamily="34" charset="-120"/>
              </a:rPr>
              <a:t> </a:t>
            </a:r>
            <a:r>
              <a:rPr lang="en-US" sz="2700" b="1" dirty="0" err="1">
                <a:latin typeface="Microsoft JhengHei UI" panose="020B0604030504040204" pitchFamily="34" charset="-120"/>
                <a:ea typeface="Microsoft JhengHei UI" panose="020B0604030504040204" pitchFamily="34" charset="-120"/>
              </a:rPr>
              <a:t>bilan</a:t>
            </a:r>
            <a:r>
              <a:rPr lang="en-US" sz="2700" b="1" dirty="0">
                <a:latin typeface="Microsoft JhengHei UI" panose="020B0604030504040204" pitchFamily="34" charset="-120"/>
                <a:ea typeface="Microsoft JhengHei UI" panose="020B0604030504040204" pitchFamily="34" charset="-120"/>
              </a:rPr>
              <a:t> </a:t>
            </a:r>
            <a:r>
              <a:rPr lang="en-US" sz="2700" b="1" dirty="0" err="1">
                <a:latin typeface="Microsoft JhengHei UI" panose="020B0604030504040204" pitchFamily="34" charset="-120"/>
                <a:ea typeface="Microsoft JhengHei UI" panose="020B0604030504040204" pitchFamily="34" charset="-120"/>
              </a:rPr>
              <a:t>benzinni</a:t>
            </a:r>
            <a:r>
              <a:rPr lang="en-US" sz="2700" b="1" dirty="0">
                <a:latin typeface="Microsoft JhengHei UI" panose="020B0604030504040204" pitchFamily="34" charset="-120"/>
                <a:ea typeface="Microsoft JhengHei UI" panose="020B0604030504040204" pitchFamily="34" charset="-120"/>
              </a:rPr>
              <a:t> </a:t>
            </a:r>
            <a:r>
              <a:rPr lang="en-US" sz="2700" b="1" dirty="0" err="1">
                <a:latin typeface="Microsoft JhengHei UI" panose="020B0604030504040204" pitchFamily="34" charset="-120"/>
                <a:ea typeface="Microsoft JhengHei UI" panose="020B0604030504040204" pitchFamily="34" charset="-120"/>
              </a:rPr>
              <a:t>oktan</a:t>
            </a:r>
            <a:r>
              <a:rPr lang="en-US" sz="2700" b="1" dirty="0">
                <a:latin typeface="Microsoft JhengHei UI" panose="020B0604030504040204" pitchFamily="34" charset="-120"/>
                <a:ea typeface="Microsoft JhengHei UI" panose="020B0604030504040204" pitchFamily="34" charset="-120"/>
              </a:rPr>
              <a:t> </a:t>
            </a:r>
            <a:r>
              <a:rPr lang="en-US" sz="2700" b="1" dirty="0" err="1">
                <a:latin typeface="Microsoft JhengHei UI" panose="020B0604030504040204" pitchFamily="34" charset="-120"/>
                <a:ea typeface="Microsoft JhengHei UI" panose="020B0604030504040204" pitchFamily="34" charset="-120"/>
              </a:rPr>
              <a:t>sonini</a:t>
            </a:r>
            <a:r>
              <a:rPr lang="en-US" sz="2700" b="1" dirty="0">
                <a:latin typeface="Microsoft JhengHei UI" panose="020B0604030504040204" pitchFamily="34" charset="-120"/>
                <a:ea typeface="Microsoft JhengHei UI" panose="020B0604030504040204" pitchFamily="34" charset="-120"/>
              </a:rPr>
              <a:t> </a:t>
            </a:r>
            <a:r>
              <a:rPr lang="en-US" sz="2700" b="1" dirty="0" err="1">
                <a:latin typeface="Microsoft JhengHei UI" panose="020B0604030504040204" pitchFamily="34" charset="-120"/>
                <a:ea typeface="Microsoft JhengHei UI" panose="020B0604030504040204" pitchFamily="34" charset="-120"/>
              </a:rPr>
              <a:t>oshirish</a:t>
            </a:r>
            <a:r>
              <a:rPr lang="en-US" sz="2700" b="1" dirty="0">
                <a:latin typeface="Microsoft JhengHei UI" panose="020B0604030504040204" pitchFamily="34" charset="-120"/>
                <a:ea typeface="Microsoft JhengHei UI" panose="020B0604030504040204" pitchFamily="34" charset="-120"/>
              </a:rPr>
              <a:t> </a:t>
            </a:r>
            <a:r>
              <a:rPr lang="en-US" sz="2700" b="1" dirty="0" err="1">
                <a:latin typeface="Microsoft JhengHei UI" panose="020B0604030504040204" pitchFamily="34" charset="-120"/>
                <a:ea typeface="Microsoft JhengHei UI" panose="020B0604030504040204" pitchFamily="34" charset="-120"/>
              </a:rPr>
              <a:t>mavzusida</a:t>
            </a:r>
            <a:br>
              <a:rPr lang="en-US" sz="1800" dirty="0">
                <a:latin typeface="Microsoft JhengHei" panose="020B0604030504040204" pitchFamily="34" charset="-120"/>
                <a:ea typeface="Microsoft JhengHei" panose="020B0604030504040204" pitchFamily="34" charset="-120"/>
              </a:rPr>
            </a:br>
            <a:r>
              <a:rPr lang="en-US" sz="2700" b="1" i="1" dirty="0">
                <a:latin typeface="Microsoft JhengHei" panose="020B0604030504040204" pitchFamily="34" charset="-120"/>
                <a:ea typeface="Microsoft JhengHei" panose="020B0604030504040204" pitchFamily="34" charset="-120"/>
              </a:rPr>
              <a:t>   </a:t>
            </a:r>
            <a:r>
              <a:rPr lang="en-US" sz="2700" b="1" dirty="0">
                <a:latin typeface="Microsoft JhengHei" panose="020B0604030504040204" pitchFamily="34" charset="-120"/>
                <a:ea typeface="Microsoft JhengHei" panose="020B0604030504040204" pitchFamily="34" charset="-120"/>
              </a:rPr>
              <a:t>Start Up </a:t>
            </a:r>
            <a:r>
              <a:rPr lang="en-US" sz="2700" b="1" dirty="0" err="1">
                <a:latin typeface="Microsoft JhengHei" panose="020B0604030504040204" pitchFamily="34" charset="-120"/>
                <a:ea typeface="Microsoft JhengHei" panose="020B0604030504040204" pitchFamily="34" charset="-120"/>
              </a:rPr>
              <a:t>loyhasi</a:t>
            </a:r>
            <a:r>
              <a:rPr lang="en-US" sz="2700" b="1" dirty="0">
                <a:latin typeface="Microsoft JhengHei" panose="020B0604030504040204" pitchFamily="34" charset="-120"/>
                <a:ea typeface="Microsoft JhengHei" panose="020B0604030504040204" pitchFamily="34" charset="-120"/>
              </a:rPr>
              <a:t> </a:t>
            </a:r>
            <a:r>
              <a:rPr lang="en-US" sz="2700" b="1" dirty="0" err="1">
                <a:latin typeface="Microsoft JhengHei" panose="020B0604030504040204" pitchFamily="34" charset="-120"/>
                <a:ea typeface="Microsoft JhengHei" panose="020B0604030504040204" pitchFamily="34" charset="-120"/>
              </a:rPr>
              <a:t>uchun</a:t>
            </a:r>
            <a:r>
              <a:rPr lang="en-US" sz="2700" b="1" dirty="0">
                <a:latin typeface="Microsoft JhengHei" panose="020B0604030504040204" pitchFamily="34" charset="-120"/>
                <a:ea typeface="Microsoft JhengHei" panose="020B0604030504040204" pitchFamily="34" charset="-120"/>
              </a:rPr>
              <a:t> </a:t>
            </a:r>
            <a:r>
              <a:rPr lang="en-US" sz="2700" b="1" dirty="0" err="1">
                <a:latin typeface="Microsoft JhengHei" panose="020B0604030504040204" pitchFamily="34" charset="-120"/>
                <a:ea typeface="Microsoft JhengHei" panose="020B0604030504040204" pitchFamily="34" charset="-120"/>
              </a:rPr>
              <a:t>tayyorlagan</a:t>
            </a:r>
            <a:r>
              <a:rPr lang="en-US" sz="2700" b="1" dirty="0">
                <a:latin typeface="Microsoft JhengHei" panose="020B0604030504040204" pitchFamily="34" charset="-120"/>
                <a:ea typeface="Microsoft JhengHei" panose="020B0604030504040204" pitchFamily="34" charset="-120"/>
              </a:rPr>
              <a:t> </a:t>
            </a:r>
            <a:r>
              <a:rPr lang="en-US" sz="2700" b="1" dirty="0" err="1">
                <a:latin typeface="Microsoft JhengHei" panose="020B0604030504040204" pitchFamily="34" charset="-120"/>
                <a:ea typeface="Microsoft JhengHei" panose="020B0604030504040204" pitchFamily="34" charset="-120"/>
              </a:rPr>
              <a:t>ishi</a:t>
            </a:r>
            <a:br>
              <a:rPr lang="en-US" sz="1800" b="1" i="1" dirty="0">
                <a:latin typeface="Microsoft JhengHei" panose="020B0604030504040204" pitchFamily="34" charset="-120"/>
                <a:ea typeface="Microsoft JhengHei" panose="020B0604030504040204" pitchFamily="34" charset="-120"/>
              </a:rPr>
            </a:br>
            <a:br>
              <a:rPr lang="en-US" sz="1800" b="1" i="1" dirty="0">
                <a:latin typeface="Microsoft JhengHei" panose="020B0604030504040204" pitchFamily="34" charset="-120"/>
                <a:ea typeface="Microsoft JhengHei" panose="020B0604030504040204" pitchFamily="34" charset="-120"/>
              </a:rPr>
            </a:br>
            <a:br>
              <a:rPr lang="en-US" sz="1800" dirty="0">
                <a:latin typeface="Microsoft JhengHei" panose="020B0604030504040204" pitchFamily="34" charset="-120"/>
                <a:ea typeface="Microsoft JhengHei" panose="020B0604030504040204" pitchFamily="34" charset="-120"/>
              </a:rPr>
            </a:br>
            <a:r>
              <a:rPr lang="uz-Latn-UZ" sz="1800" dirty="0">
                <a:latin typeface="Microsoft JhengHei" panose="020B0604030504040204" pitchFamily="34" charset="-120"/>
                <a:ea typeface="Microsoft JhengHei" panose="020B0604030504040204" pitchFamily="34" charset="-120"/>
              </a:rPr>
              <a:t>Talaba : Tolibjonov Saidazimxon</a:t>
            </a:r>
            <a:br>
              <a:rPr lang="uz-Latn-UZ" sz="1800" dirty="0">
                <a:latin typeface="Microsoft JhengHei" panose="020B0604030504040204" pitchFamily="34" charset="-120"/>
                <a:ea typeface="Microsoft JhengHei" panose="020B0604030504040204" pitchFamily="34" charset="-120"/>
              </a:rPr>
            </a:br>
            <a:r>
              <a:rPr lang="uz-Latn-UZ" sz="1800" dirty="0">
                <a:latin typeface="Microsoft JhengHei" panose="020B0604030504040204" pitchFamily="34" charset="-120"/>
                <a:ea typeface="Microsoft JhengHei" panose="020B0604030504040204" pitchFamily="34" charset="-120"/>
              </a:rPr>
              <a:t>Ustoz : Mengliyev Sherzod</a:t>
            </a:r>
            <a:endParaRPr lang="ru-RU" sz="1800" dirty="0">
              <a:latin typeface="Microsoft JhengHei" panose="020B0604030504040204" pitchFamily="34" charset="-120"/>
              <a:ea typeface="Microsoft JhengHei" panose="020B0604030504040204" pitchFamily="34" charset="-12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Заголовок 1">
                <a:extLst>
                  <a:ext uri="{FF2B5EF4-FFF2-40B4-BE49-F238E27FC236}">
                    <a16:creationId xmlns:a16="http://schemas.microsoft.com/office/drawing/2014/main" id="{B982902F-B5FE-48A7-B3FC-C8091826F5AD}"/>
                  </a:ext>
                </a:extLst>
              </p:cNvPr>
              <p:cNvSpPr>
                <a:spLocks noGrp="1"/>
              </p:cNvSpPr>
              <p:nvPr>
                <p:ph type="title"/>
              </p:nvPr>
            </p:nvSpPr>
            <p:spPr>
              <a:xfrm>
                <a:off x="1331640" y="0"/>
                <a:ext cx="7812360" cy="6858000"/>
              </a:xfrm>
            </p:spPr>
            <p:txBody>
              <a:bodyPr>
                <a:noAutofit/>
              </a:bodyPr>
              <a:lstStyle/>
              <a:p>
                <a:pPr indent="442913" algn="ctr">
                  <a:lnSpc>
                    <a:spcPct val="150000"/>
                  </a:lnSpc>
                </a:pPr>
                <a:r>
                  <a:rPr lang="en-US" sz="1800" dirty="0">
                    <a:latin typeface="Microsoft JhengHei UI" panose="020B0604030504040204" pitchFamily="34" charset="-120"/>
                    <a:ea typeface="Microsoft JhengHei UI" panose="020B0604030504040204" pitchFamily="34" charset="-120"/>
                  </a:rPr>
                  <a:t>Odata spirt </a:t>
                </a:r>
                <a:r>
                  <a:rPr lang="en-US" sz="1800" dirty="0" err="1">
                    <a:latin typeface="Microsoft JhengHei UI" panose="020B0604030504040204" pitchFamily="34" charset="-120"/>
                    <a:ea typeface="Microsoft JhengHei UI" panose="020B0604030504040204" pitchFamily="34" charset="-120"/>
                  </a:rPr>
                  <a:t>ishlab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chiqarishda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spirtning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konsentratsiyasini</a:t>
                </a:r>
                <a:r>
                  <a:rPr lang="en-US" sz="1800" dirty="0">
                    <a:latin typeface="Microsoft JhengHei UI" panose="020B0604030504040204" pitchFamily="34" charset="-120"/>
                    <a:ea typeface="Microsoft JhengHei UI" panose="020B0604030504040204" pitchFamily="34" charset="-120"/>
                  </a:rPr>
                  <a:t> 100% </a:t>
                </a:r>
                <a:r>
                  <a:rPr lang="en-US" sz="1800" dirty="0" err="1">
                    <a:latin typeface="Microsoft JhengHei UI" panose="020B0604030504040204" pitchFamily="34" charset="-120"/>
                    <a:ea typeface="Microsoft JhengHei UI" panose="020B0604030504040204" pitchFamily="34" charset="-120"/>
                  </a:rPr>
                  <a:t>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kotarib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bo’lmaydi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Chunki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Spirtning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eng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yuqori</a:t>
                </a:r>
                <a:r>
                  <a:rPr lang="en-US" sz="1800" dirty="0">
                    <a:latin typeface="Microsoft JhengHei UI" panose="020B0604030504040204" pitchFamily="34" charset="-120"/>
                    <a:ea typeface="Microsoft JhengHei UI" panose="020B0604030504040204" pitchFamily="34" charset="-120"/>
                  </a:rPr>
                  <a:t> kons.si 96% </a:t>
                </a:r>
                <a:r>
                  <a:rPr lang="en-US" sz="1800" dirty="0" err="1">
                    <a:latin typeface="Microsoft JhengHei UI" panose="020B0604030504040204" pitchFamily="34" charset="-120"/>
                    <a:ea typeface="Microsoft JhengHei UI" panose="020B0604030504040204" pitchFamily="34" charset="-120"/>
                  </a:rPr>
                  <a:t>gacha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bo’lib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tarkibida</a:t>
                </a:r>
                <a:r>
                  <a:rPr lang="en-US" sz="1800" dirty="0">
                    <a:latin typeface="Microsoft JhengHei UI" panose="020B0604030504040204" pitchFamily="34" charset="-120"/>
                    <a:ea typeface="Microsoft JhengHei UI" panose="020B0604030504040204" pitchFamily="34" charset="-120"/>
                  </a:rPr>
                  <a:t> 4% </a:t>
                </a:r>
                <a:r>
                  <a:rPr lang="en-US" sz="1800" dirty="0" err="1">
                    <a:latin typeface="Microsoft JhengHei UI" panose="020B0604030504040204" pitchFamily="34" charset="-120"/>
                    <a:ea typeface="Microsoft JhengHei UI" panose="020B0604030504040204" pitchFamily="34" charset="-120"/>
                  </a:rPr>
                  <a:t>gacha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suv</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saqlab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qoladi</a:t>
                </a:r>
                <a:r>
                  <a:rPr lang="en-US" sz="1800" dirty="0">
                    <a:latin typeface="Microsoft JhengHei UI" panose="020B0604030504040204" pitchFamily="34" charset="-120"/>
                    <a:ea typeface="Microsoft JhengHei UI" panose="020B0604030504040204" pitchFamily="34" charset="-120"/>
                  </a:rPr>
                  <a:t>.</a:t>
                </a:r>
                <a:br>
                  <a:rPr lang="en-US" sz="1800" dirty="0">
                    <a:latin typeface="Microsoft JhengHei UI" panose="020B0604030504040204" pitchFamily="34" charset="-120"/>
                    <a:ea typeface="Microsoft JhengHei UI" panose="020B0604030504040204" pitchFamily="34" charset="-120"/>
                  </a:rPr>
                </a:br>
                <a:r>
                  <a:rPr lang="en-US" sz="1800" dirty="0" err="1">
                    <a:latin typeface="Microsoft JhengHei UI" panose="020B0604030504040204" pitchFamily="34" charset="-120"/>
                    <a:ea typeface="Microsoft JhengHei UI" panose="020B0604030504040204" pitchFamily="34" charset="-120"/>
                  </a:rPr>
                  <a:t>Benzin</a:t>
                </a:r>
                <a:r>
                  <a:rPr lang="en-US" sz="1800" dirty="0">
                    <a:latin typeface="Microsoft JhengHei UI" panose="020B0604030504040204" pitchFamily="34" charset="-120"/>
                    <a:ea typeface="Microsoft JhengHei UI" panose="020B0604030504040204" pitchFamily="34" charset="-120"/>
                  </a:rPr>
                  <a:t> spirt </a:t>
                </a:r>
                <a:r>
                  <a:rPr lang="en-US" sz="1800" dirty="0" err="1">
                    <a:latin typeface="Microsoft JhengHei UI" panose="020B0604030504040204" pitchFamily="34" charset="-120"/>
                    <a:ea typeface="Microsoft JhengHei UI" panose="020B0604030504040204" pitchFamily="34" charset="-120"/>
                  </a:rPr>
                  <a:t>aralashmasini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bir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xilligini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saqlab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qolish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uchun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stablizatorlarni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kiritish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tavsiya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etiladi</a:t>
                </a:r>
                <a:r>
                  <a:rPr lang="en-US" sz="1800" dirty="0">
                    <a:latin typeface="Microsoft JhengHei UI" panose="020B0604030504040204" pitchFamily="34" charset="-120"/>
                    <a:ea typeface="Microsoft JhengHei UI" panose="020B0604030504040204" pitchFamily="34" charset="-120"/>
                  </a:rPr>
                  <a:t>.</a:t>
                </a:r>
                <a:br>
                  <a:rPr lang="en-US" sz="1800" dirty="0">
                    <a:latin typeface="Microsoft JhengHei UI" panose="020B0604030504040204" pitchFamily="34" charset="-120"/>
                    <a:ea typeface="Microsoft JhengHei UI" panose="020B0604030504040204" pitchFamily="34" charset="-120"/>
                  </a:rPr>
                </a:br>
                <a:r>
                  <a:rPr lang="en-US" sz="1800" dirty="0" err="1">
                    <a:latin typeface="Microsoft JhengHei UI" panose="020B0604030504040204" pitchFamily="34" charset="-120"/>
                    <a:ea typeface="Microsoft JhengHei UI" panose="020B0604030504040204" pitchFamily="34" charset="-120"/>
                  </a:rPr>
                  <a:t>Kislarodli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yoqilg’ining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fazali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barqarorligini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saqlab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qolish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maqsadida</a:t>
                </a:r>
                <a:r>
                  <a:rPr lang="en-US" sz="1800" dirty="0">
                    <a:latin typeface="Microsoft JhengHei UI" panose="020B0604030504040204" pitchFamily="34" charset="-120"/>
                    <a:ea typeface="Microsoft JhengHei UI" panose="020B0604030504040204" pitchFamily="34" charset="-120"/>
                  </a:rPr>
                  <a:t> AI-80 +10% </a:t>
                </a:r>
                <a:r>
                  <a:rPr lang="en-US" sz="1800" dirty="0" err="1">
                    <a:latin typeface="Microsoft JhengHei UI" panose="020B0604030504040204" pitchFamily="34" charset="-120"/>
                    <a:ea typeface="Microsoft JhengHei UI" panose="020B0604030504040204" pitchFamily="34" charset="-120"/>
                  </a:rPr>
                  <a:t>etanol</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qo’shishni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tavsiya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qilamiz</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Tarkibini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barqor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qilish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uchun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adsorbsion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usulni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qo’llaymiz</a:t>
                </a:r>
                <a:r>
                  <a:rPr lang="en-US" sz="1800" dirty="0">
                    <a:latin typeface="Microsoft JhengHei UI" panose="020B0604030504040204" pitchFamily="34" charset="-120"/>
                    <a:ea typeface="Microsoft JhengHei UI" panose="020B0604030504040204" pitchFamily="34" charset="-120"/>
                  </a:rPr>
                  <a:t>. Bu </a:t>
                </a:r>
                <a:r>
                  <a:rPr lang="en-US" sz="1800" dirty="0" err="1">
                    <a:latin typeface="Microsoft JhengHei UI" panose="020B0604030504040204" pitchFamily="34" charset="-120"/>
                    <a:ea typeface="Microsoft JhengHei UI" panose="020B0604030504040204" pitchFamily="34" charset="-120"/>
                  </a:rPr>
                  <a:t>jarayon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uchun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NaA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seolitlardan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foydalanamiz</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Buning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kanal</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diametrlari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taxmini</a:t>
                </a:r>
                <a:r>
                  <a:rPr lang="en-US" sz="1800" dirty="0">
                    <a:latin typeface="Microsoft JhengHei UI" panose="020B0604030504040204" pitchFamily="34" charset="-120"/>
                    <a:ea typeface="Microsoft JhengHei UI" panose="020B0604030504040204" pitchFamily="34" charset="-120"/>
                  </a:rPr>
                  <a:t> 0,3nm) </a:t>
                </a:r>
                <a:r>
                  <a:rPr lang="en-US" sz="1800" dirty="0" err="1">
                    <a:latin typeface="Microsoft JhengHei UI" panose="020B0604030504040204" pitchFamily="34" charset="-120"/>
                    <a:ea typeface="Microsoft JhengHei UI" panose="020B0604030504040204" pitchFamily="34" charset="-120"/>
                  </a:rPr>
                  <a:t>bo’ladi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Seolitlarni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strukturasi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tetraedrik</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shakilda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bo’ladi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va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o’zaro</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kanallar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bilan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bog’langan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karkas</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xosil</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qilagan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bo’ladi.Tuzilish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xususiyati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va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ichki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yuzasining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tabiati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tufaylinseolitlar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suvni</a:t>
                </a:r>
                <a:r>
                  <a:rPr lang="en-US" sz="1800" dirty="0">
                    <a:latin typeface="Microsoft JhengHei UI" panose="020B0604030504040204" pitchFamily="34" charset="-120"/>
                    <a:ea typeface="Microsoft JhengHei UI" panose="020B0604030504040204" pitchFamily="34" charset="-120"/>
                  </a:rPr>
                  <a:t> intensive </a:t>
                </a:r>
                <a:r>
                  <a:rPr lang="en-US" sz="1800" dirty="0" err="1">
                    <a:latin typeface="Microsoft JhengHei UI" panose="020B0604030504040204" pitchFamily="34" charset="-120"/>
                    <a:ea typeface="Microsoft JhengHei UI" panose="020B0604030504040204" pitchFamily="34" charset="-120"/>
                  </a:rPr>
                  <a:t>ravishta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singdira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oladi.Bu</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unga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selektiv</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singdirish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xossasini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beradi</a:t>
                </a:r>
                <a:r>
                  <a:rPr lang="en-US" sz="1800" dirty="0">
                    <a:latin typeface="Microsoft JhengHei UI" panose="020B0604030504040204" pitchFamily="34" charset="-120"/>
                    <a:ea typeface="Microsoft JhengHei UI" panose="020B0604030504040204" pitchFamily="34" charset="-120"/>
                  </a:rPr>
                  <a:t>. Bu </a:t>
                </a:r>
                <a:r>
                  <a:rPr lang="en-US" sz="1800" dirty="0" err="1">
                    <a:latin typeface="Microsoft JhengHei UI" panose="020B0604030504040204" pitchFamily="34" charset="-120"/>
                    <a:ea typeface="Microsoft JhengHei UI" panose="020B0604030504040204" pitchFamily="34" charset="-120"/>
                  </a:rPr>
                  <a:t>bizga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juda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maqul</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keladi</a:t>
                </a:r>
                <a:r>
                  <a:rPr lang="en-US" sz="1800" dirty="0">
                    <a:latin typeface="Microsoft JhengHei UI" panose="020B0604030504040204" pitchFamily="34" charset="-120"/>
                    <a:ea typeface="Microsoft JhengHei UI" panose="020B0604030504040204" pitchFamily="34" charset="-120"/>
                  </a:rPr>
                  <a:t>. U </a:t>
                </a:r>
                <a:r>
                  <a:rPr lang="en-US" sz="1800" dirty="0" err="1">
                    <a:latin typeface="Microsoft JhengHei UI" panose="020B0604030504040204" pitchFamily="34" charset="-120"/>
                    <a:ea typeface="Microsoft JhengHei UI" panose="020B0604030504040204" pitchFamily="34" charset="-120"/>
                  </a:rPr>
                  <a:t>suvni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o’ziga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so’rib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oladi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va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qayta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regeneratsiya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qilish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imkonini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beradi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Ularni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qayta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tiklash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uchun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quritishga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berish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kifoya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ya’ni</a:t>
                </a:r>
                <a:r>
                  <a:rPr lang="en-US" sz="1800" dirty="0">
                    <a:latin typeface="Microsoft JhengHei UI" panose="020B0604030504040204" pitchFamily="34" charset="-120"/>
                    <a:ea typeface="Microsoft JhengHei UI" panose="020B0604030504040204" pitchFamily="34" charset="-120"/>
                  </a:rPr>
                  <a:t> 4-6 </a:t>
                </a:r>
                <a:r>
                  <a:rPr lang="en-US" sz="1800" dirty="0" err="1">
                    <a:latin typeface="Microsoft JhengHei UI" panose="020B0604030504040204" pitchFamily="34" charset="-120"/>
                    <a:ea typeface="Microsoft JhengHei UI" panose="020B0604030504040204" pitchFamily="34" charset="-120"/>
                  </a:rPr>
                  <a:t>soat</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davomida</a:t>
                </a:r>
                <a:r>
                  <a:rPr lang="en-US" sz="1800" dirty="0">
                    <a:latin typeface="Microsoft JhengHei UI" panose="020B0604030504040204" pitchFamily="34" charset="-120"/>
                    <a:ea typeface="Microsoft JhengHei UI" panose="020B0604030504040204" pitchFamily="34" charset="-120"/>
                  </a:rPr>
                  <a:t> 450</a:t>
                </a:r>
                <a14:m>
                  <m:oMath xmlns:m="http://schemas.openxmlformats.org/officeDocument/2006/math">
                    <m:r>
                      <a:rPr lang="en-US" sz="1800" i="1" smtClean="0">
                        <a:latin typeface="Cambria Math" panose="02040503050406030204" pitchFamily="18" charset="0"/>
                        <a:ea typeface="Cambria Math" panose="02040503050406030204" pitchFamily="18" charset="0"/>
                      </a:rPr>
                      <m:t>℃</m:t>
                    </m:r>
                    <m:r>
                      <a:rPr lang="en-US" sz="1800" b="0" i="1" smtClean="0">
                        <a:latin typeface="Cambria Math" panose="02040503050406030204" pitchFamily="18" charset="0"/>
                        <a:ea typeface="Cambria Math" panose="02040503050406030204" pitchFamily="18" charset="0"/>
                      </a:rPr>
                      <m:t> </m:t>
                    </m:r>
                  </m:oMath>
                </a14:m>
                <a:r>
                  <a:rPr lang="en-US" sz="1800" dirty="0" err="1">
                    <a:latin typeface="Microsoft JhengHei UI" panose="020B0604030504040204" pitchFamily="34" charset="-120"/>
                    <a:ea typeface="Microsoft JhengHei UI" panose="020B0604030504040204" pitchFamily="34" charset="-120"/>
                  </a:rPr>
                  <a:t>qurutiladi</a:t>
                </a:r>
                <a:r>
                  <a:rPr lang="en-US" sz="1800" dirty="0">
                    <a:latin typeface="Microsoft JhengHei UI" panose="020B0604030504040204" pitchFamily="34" charset="-120"/>
                    <a:ea typeface="Microsoft JhengHei UI" panose="020B0604030504040204" pitchFamily="34" charset="-120"/>
                  </a:rPr>
                  <a:t>.</a:t>
                </a:r>
                <a:br>
                  <a:rPr lang="en-US" sz="1800" dirty="0">
                    <a:latin typeface="Microsoft JhengHei UI" panose="020B0604030504040204" pitchFamily="34" charset="-120"/>
                    <a:ea typeface="Microsoft JhengHei UI" panose="020B0604030504040204" pitchFamily="34" charset="-120"/>
                  </a:rPr>
                </a:br>
                <a:endParaRPr lang="ru-RU" sz="1800" dirty="0">
                  <a:latin typeface="Microsoft JhengHei UI" panose="020B0604030504040204" pitchFamily="34" charset="-120"/>
                  <a:ea typeface="Microsoft JhengHei UI" panose="020B0604030504040204" pitchFamily="34" charset="-120"/>
                </a:endParaRPr>
              </a:p>
            </p:txBody>
          </p:sp>
        </mc:Choice>
        <mc:Fallback>
          <p:sp>
            <p:nvSpPr>
              <p:cNvPr id="2" name="Заголовок 1">
                <a:extLst>
                  <a:ext uri="{FF2B5EF4-FFF2-40B4-BE49-F238E27FC236}">
                    <a16:creationId xmlns:a16="http://schemas.microsoft.com/office/drawing/2014/main" id="{B982902F-B5FE-48A7-B3FC-C8091826F5AD}"/>
                  </a:ext>
                </a:extLst>
              </p:cNvPr>
              <p:cNvSpPr>
                <a:spLocks noGrp="1" noRot="1" noChangeAspect="1" noMove="1" noResize="1" noEditPoints="1" noAdjustHandles="1" noChangeArrowheads="1" noChangeShapeType="1" noTextEdit="1"/>
              </p:cNvSpPr>
              <p:nvPr>
                <p:ph type="title"/>
              </p:nvPr>
            </p:nvSpPr>
            <p:spPr>
              <a:xfrm>
                <a:off x="1331640" y="0"/>
                <a:ext cx="7812360" cy="6858000"/>
              </a:xfrm>
              <a:blipFill>
                <a:blip r:embed="rId2"/>
                <a:stretch>
                  <a:fillRect l="-234" r="-624"/>
                </a:stretch>
              </a:blipFill>
            </p:spPr>
            <p:txBody>
              <a:bodyPr/>
              <a:lstStyle/>
              <a:p>
                <a:r>
                  <a:rPr lang="ru-RU">
                    <a:noFill/>
                  </a:rPr>
                  <a:t> </a:t>
                </a:r>
              </a:p>
            </p:txBody>
          </p:sp>
        </mc:Fallback>
      </mc:AlternateContent>
    </p:spTree>
    <p:extLst>
      <p:ext uri="{BB962C8B-B14F-4D97-AF65-F5344CB8AC3E}">
        <p14:creationId xmlns:p14="http://schemas.microsoft.com/office/powerpoint/2010/main" val="950702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C01742-3143-488A-A254-7487381C5C3F}"/>
              </a:ext>
            </a:extLst>
          </p:cNvPr>
          <p:cNvSpPr>
            <a:spLocks noGrp="1"/>
          </p:cNvSpPr>
          <p:nvPr>
            <p:ph type="title"/>
          </p:nvPr>
        </p:nvSpPr>
        <p:spPr>
          <a:xfrm>
            <a:off x="1403648" y="0"/>
            <a:ext cx="7740352" cy="6858000"/>
          </a:xfrm>
        </p:spPr>
        <p:txBody>
          <a:bodyPr>
            <a:normAutofit/>
          </a:bodyPr>
          <a:lstStyle/>
          <a:p>
            <a:r>
              <a:rPr lang="en-US" sz="2400" dirty="0" err="1">
                <a:latin typeface="Microsoft YaHei Light" panose="020B0502040204020203" pitchFamily="34" charset="-122"/>
                <a:ea typeface="Microsoft YaHei Light" panose="020B0502040204020203" pitchFamily="34" charset="-122"/>
              </a:rPr>
              <a:t>Turli</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xil</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etanolli</a:t>
            </a:r>
            <a:r>
              <a:rPr lang="en-US" sz="2400" dirty="0">
                <a:latin typeface="Microsoft YaHei Light" panose="020B0502040204020203" pitchFamily="34" charset="-122"/>
                <a:ea typeface="Microsoft YaHei Light" panose="020B0502040204020203" pitchFamily="34" charset="-122"/>
              </a:rPr>
              <a:t> AI-80 </a:t>
            </a:r>
            <a:r>
              <a:rPr lang="en-US" sz="2400" dirty="0" err="1">
                <a:latin typeface="Microsoft YaHei Light" panose="020B0502040204020203" pitchFamily="34" charset="-122"/>
                <a:ea typeface="Microsoft YaHei Light" panose="020B0502040204020203" pitchFamily="34" charset="-122"/>
              </a:rPr>
              <a:t>benzin</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aralashmasidagi</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suv</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miqdorini</a:t>
            </a:r>
            <a:r>
              <a:rPr lang="en-US" sz="2400" dirty="0">
                <a:latin typeface="Microsoft YaHei Light" panose="020B0502040204020203" pitchFamily="34" charset="-122"/>
                <a:ea typeface="Microsoft YaHei Light" panose="020B0502040204020203" pitchFamily="34" charset="-122"/>
              </a:rPr>
              <a:t> Dean-Stark </a:t>
            </a:r>
            <a:r>
              <a:rPr lang="en-US" sz="2400" dirty="0" err="1">
                <a:latin typeface="Microsoft YaHei Light" panose="020B0502040204020203" pitchFamily="34" charset="-122"/>
                <a:ea typeface="Microsoft YaHei Light" panose="020B0502040204020203" pitchFamily="34" charset="-122"/>
              </a:rPr>
              <a:t>usuli</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bilan</a:t>
            </a:r>
            <a:r>
              <a:rPr lang="en-US" sz="2400" dirty="0">
                <a:latin typeface="Microsoft YaHei Light" panose="020B0502040204020203" pitchFamily="34" charset="-122"/>
                <a:ea typeface="Microsoft YaHei Light" panose="020B0502040204020203" pitchFamily="34" charset="-122"/>
              </a:rPr>
              <a:t> 2 oy </a:t>
            </a:r>
            <a:r>
              <a:rPr lang="en-US" sz="2400" dirty="0" err="1">
                <a:latin typeface="Microsoft YaHei Light" panose="020B0502040204020203" pitchFamily="34" charset="-122"/>
                <a:ea typeface="Microsoft YaHei Light" panose="020B0502040204020203" pitchFamily="34" charset="-122"/>
              </a:rPr>
              <a:t>davomida</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aniqlandi</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Quydagi</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natijalarga</a:t>
            </a:r>
            <a:r>
              <a:rPr lang="en-US" sz="2400" dirty="0">
                <a:latin typeface="Microsoft YaHei Light" panose="020B0502040204020203" pitchFamily="34" charset="-122"/>
                <a:ea typeface="Microsoft YaHei Light" panose="020B0502040204020203" pitchFamily="34" charset="-122"/>
              </a:rPr>
              <a:t> </a:t>
            </a:r>
            <a:r>
              <a:rPr lang="en-US" sz="2400" dirty="0" err="1">
                <a:latin typeface="Microsoft YaHei Light" panose="020B0502040204020203" pitchFamily="34" charset="-122"/>
                <a:ea typeface="Microsoft YaHei Light" panose="020B0502040204020203" pitchFamily="34" charset="-122"/>
              </a:rPr>
              <a:t>erishildi</a:t>
            </a:r>
            <a:r>
              <a:rPr lang="en-US" sz="2400" dirty="0">
                <a:latin typeface="Microsoft YaHei Light" panose="020B0502040204020203" pitchFamily="34" charset="-122"/>
                <a:ea typeface="Microsoft YaHei Light" panose="020B0502040204020203" pitchFamily="34" charset="-122"/>
              </a:rPr>
              <a:t>.</a:t>
            </a:r>
            <a:br>
              <a:rPr lang="en-US" sz="2400" dirty="0">
                <a:latin typeface="Microsoft YaHei Light" panose="020B0502040204020203" pitchFamily="34" charset="-122"/>
                <a:ea typeface="Microsoft YaHei Light" panose="020B0502040204020203" pitchFamily="34" charset="-122"/>
              </a:rPr>
            </a:br>
            <a:endParaRPr lang="ru-RU" sz="2400" dirty="0">
              <a:latin typeface="Microsoft YaHei Light" panose="020B0502040204020203" pitchFamily="34" charset="-122"/>
              <a:ea typeface="Microsoft YaHei Light" panose="020B0502040204020203" pitchFamily="34" charset="-122"/>
            </a:endParaRPr>
          </a:p>
        </p:txBody>
      </p:sp>
      <p:graphicFrame>
        <p:nvGraphicFramePr>
          <p:cNvPr id="4" name="Таблица 3">
            <a:extLst>
              <a:ext uri="{FF2B5EF4-FFF2-40B4-BE49-F238E27FC236}">
                <a16:creationId xmlns:a16="http://schemas.microsoft.com/office/drawing/2014/main" id="{8D7BF018-C401-4351-96E8-45AEB1144A3E}"/>
              </a:ext>
            </a:extLst>
          </p:cNvPr>
          <p:cNvGraphicFramePr>
            <a:graphicFrameLocks noGrp="1"/>
          </p:cNvGraphicFramePr>
          <p:nvPr>
            <p:extLst>
              <p:ext uri="{D42A27DB-BD31-4B8C-83A1-F6EECF244321}">
                <p14:modId xmlns:p14="http://schemas.microsoft.com/office/powerpoint/2010/main" val="2964004374"/>
              </p:ext>
            </p:extLst>
          </p:nvPr>
        </p:nvGraphicFramePr>
        <p:xfrm>
          <a:off x="1547664" y="1772816"/>
          <a:ext cx="7344817" cy="4248474"/>
        </p:xfrm>
        <a:graphic>
          <a:graphicData uri="http://schemas.openxmlformats.org/drawingml/2006/table">
            <a:tbl>
              <a:tblPr firstRow="1" firstCol="1" lastRow="1" lastCol="1" bandRow="1" bandCol="1"/>
              <a:tblGrid>
                <a:gridCol w="4089153">
                  <a:extLst>
                    <a:ext uri="{9D8B030D-6E8A-4147-A177-3AD203B41FA5}">
                      <a16:colId xmlns:a16="http://schemas.microsoft.com/office/drawing/2014/main" val="4230474390"/>
                    </a:ext>
                  </a:extLst>
                </a:gridCol>
                <a:gridCol w="552588">
                  <a:extLst>
                    <a:ext uri="{9D8B030D-6E8A-4147-A177-3AD203B41FA5}">
                      <a16:colId xmlns:a16="http://schemas.microsoft.com/office/drawing/2014/main" val="415727020"/>
                    </a:ext>
                  </a:extLst>
                </a:gridCol>
                <a:gridCol w="552588">
                  <a:extLst>
                    <a:ext uri="{9D8B030D-6E8A-4147-A177-3AD203B41FA5}">
                      <a16:colId xmlns:a16="http://schemas.microsoft.com/office/drawing/2014/main" val="1457092124"/>
                    </a:ext>
                  </a:extLst>
                </a:gridCol>
                <a:gridCol w="552588">
                  <a:extLst>
                    <a:ext uri="{9D8B030D-6E8A-4147-A177-3AD203B41FA5}">
                      <a16:colId xmlns:a16="http://schemas.microsoft.com/office/drawing/2014/main" val="3200618090"/>
                    </a:ext>
                  </a:extLst>
                </a:gridCol>
                <a:gridCol w="552588">
                  <a:extLst>
                    <a:ext uri="{9D8B030D-6E8A-4147-A177-3AD203B41FA5}">
                      <a16:colId xmlns:a16="http://schemas.microsoft.com/office/drawing/2014/main" val="3395299344"/>
                    </a:ext>
                  </a:extLst>
                </a:gridCol>
                <a:gridCol w="552588">
                  <a:extLst>
                    <a:ext uri="{9D8B030D-6E8A-4147-A177-3AD203B41FA5}">
                      <a16:colId xmlns:a16="http://schemas.microsoft.com/office/drawing/2014/main" val="2556749590"/>
                    </a:ext>
                  </a:extLst>
                </a:gridCol>
                <a:gridCol w="492724">
                  <a:extLst>
                    <a:ext uri="{9D8B030D-6E8A-4147-A177-3AD203B41FA5}">
                      <a16:colId xmlns:a16="http://schemas.microsoft.com/office/drawing/2014/main" val="2005374029"/>
                    </a:ext>
                  </a:extLst>
                </a:gridCol>
              </a:tblGrid>
              <a:tr h="708079">
                <a:tc rowSpan="2">
                  <a:txBody>
                    <a:bodyPr/>
                    <a:lstStyle/>
                    <a:p>
                      <a:pPr algn="ctr">
                        <a:spcAft>
                          <a:spcPts val="0"/>
                        </a:spcAft>
                      </a:pPr>
                      <a:r>
                        <a:rPr lang="ru-RU" sz="1200">
                          <a:effectLst/>
                          <a:latin typeface="Times New Roman" panose="02020603050405020304" pitchFamily="18" charset="0"/>
                          <a:ea typeface="Times New Roman" panose="02020603050405020304" pitchFamily="18" charset="0"/>
                        </a:rPr>
                        <a:t>Показатели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6">
                  <a:txBody>
                    <a:bodyPr/>
                    <a:lstStyle/>
                    <a:p>
                      <a:pPr algn="ctr">
                        <a:spcAft>
                          <a:spcPts val="0"/>
                        </a:spcAft>
                      </a:pPr>
                      <a:r>
                        <a:rPr lang="ru-RU" sz="1200">
                          <a:effectLst/>
                          <a:latin typeface="Times New Roman" panose="02020603050405020304" pitchFamily="18" charset="0"/>
                          <a:ea typeface="Times New Roman" panose="02020603050405020304" pitchFamily="18" charset="0"/>
                        </a:rPr>
                        <a:t>Время выдержки, сутки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4177718682"/>
                  </a:ext>
                </a:extLst>
              </a:tr>
              <a:tr h="708079">
                <a:tc vMerge="1">
                  <a:txBody>
                    <a:bodyPr/>
                    <a:lstStyle/>
                    <a:p>
                      <a:endParaRPr lang="ru-RU"/>
                    </a:p>
                  </a:txBody>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8529796"/>
                  </a:ext>
                </a:extLst>
              </a:tr>
              <a:tr h="708079">
                <a:tc gridSpan="7">
                  <a:txBody>
                    <a:bodyPr/>
                    <a:lstStyle/>
                    <a:p>
                      <a:pPr algn="ctr">
                        <a:spcAft>
                          <a:spcPts val="0"/>
                        </a:spcAft>
                      </a:pPr>
                      <a:r>
                        <a:rPr lang="ru-RU" sz="1200" dirty="0">
                          <a:effectLst/>
                          <a:latin typeface="Times New Roman" panose="02020603050405020304" pitchFamily="18" charset="0"/>
                          <a:ea typeface="Times New Roman" panose="02020603050405020304" pitchFamily="18" charset="0"/>
                        </a:rPr>
                        <a:t>Содержание воды в смеси: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2389548644"/>
                  </a:ext>
                </a:extLst>
              </a:tr>
              <a:tr h="708079">
                <a:tc>
                  <a:txBody>
                    <a:bodyPr/>
                    <a:lstStyle/>
                    <a:p>
                      <a:pPr algn="just">
                        <a:spcAft>
                          <a:spcPts val="0"/>
                        </a:spcAft>
                      </a:pPr>
                      <a:r>
                        <a:rPr lang="ru-RU" sz="1200">
                          <a:effectLst/>
                          <a:latin typeface="Times New Roman" panose="02020603050405020304" pitchFamily="18" charset="0"/>
                          <a:ea typeface="Times New Roman" panose="02020603050405020304" pitchFamily="18" charset="0"/>
                        </a:rPr>
                        <a:t>Бензин АИ-80+10% масс этанола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0,30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0,50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0,70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0,60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6736705"/>
                  </a:ext>
                </a:extLst>
              </a:tr>
              <a:tr h="708079">
                <a:tc gridSpan="7">
                  <a:txBody>
                    <a:bodyPr/>
                    <a:lstStyle/>
                    <a:p>
                      <a:pPr algn="ctr">
                        <a:spcAft>
                          <a:spcPts val="0"/>
                        </a:spcAft>
                      </a:pPr>
                      <a:r>
                        <a:rPr lang="ru-RU" sz="1200" dirty="0">
                          <a:effectLst/>
                          <a:latin typeface="Times New Roman" panose="02020603050405020304" pitchFamily="18" charset="0"/>
                          <a:ea typeface="Times New Roman" panose="02020603050405020304" pitchFamily="18" charset="0"/>
                        </a:rPr>
                        <a:t>Содержание этанола в смеси:</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extLst>
                  <a:ext uri="{0D108BD9-81ED-4DB2-BD59-A6C34878D82A}">
                    <a16:rowId xmlns:a16="http://schemas.microsoft.com/office/drawing/2014/main" val="3598484037"/>
                  </a:ext>
                </a:extLst>
              </a:tr>
              <a:tr h="708079">
                <a:tc>
                  <a:txBody>
                    <a:bodyPr/>
                    <a:lstStyle/>
                    <a:p>
                      <a:pPr algn="just">
                        <a:spcAft>
                          <a:spcPts val="0"/>
                        </a:spcAft>
                      </a:pPr>
                      <a:r>
                        <a:rPr lang="ru-RU" sz="1200">
                          <a:effectLst/>
                          <a:latin typeface="Times New Roman" panose="02020603050405020304" pitchFamily="18" charset="0"/>
                          <a:ea typeface="Times New Roman" panose="02020603050405020304" pitchFamily="18" charset="0"/>
                        </a:rPr>
                        <a:t>Бензин АИ-80+10% масс этанола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10,0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a:effectLst/>
                          <a:latin typeface="Times New Roman" panose="02020603050405020304" pitchFamily="18" charset="0"/>
                          <a:ea typeface="Times New Roman" panose="02020603050405020304" pitchFamily="18" charset="0"/>
                        </a:rPr>
                        <a:t>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0790241"/>
                  </a:ext>
                </a:extLst>
              </a:tr>
            </a:tbl>
          </a:graphicData>
        </a:graphic>
      </p:graphicFrame>
    </p:spTree>
    <p:extLst>
      <p:ext uri="{BB962C8B-B14F-4D97-AF65-F5344CB8AC3E}">
        <p14:creationId xmlns:p14="http://schemas.microsoft.com/office/powerpoint/2010/main" val="263098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69A435-A4EA-47CB-8D4B-22DF44B9A657}"/>
              </a:ext>
            </a:extLst>
          </p:cNvPr>
          <p:cNvSpPr>
            <a:spLocks noGrp="1"/>
          </p:cNvSpPr>
          <p:nvPr>
            <p:ph type="title"/>
          </p:nvPr>
        </p:nvSpPr>
        <p:spPr>
          <a:xfrm>
            <a:off x="1403648" y="0"/>
            <a:ext cx="7740352" cy="6858000"/>
          </a:xfrm>
        </p:spPr>
        <p:txBody>
          <a:bodyPr>
            <a:normAutofit/>
          </a:bodyPr>
          <a:lstStyle/>
          <a:p>
            <a:pPr>
              <a:lnSpc>
                <a:spcPct val="150000"/>
              </a:lnSpc>
            </a:pPr>
            <a:r>
              <a:rPr lang="en-US" sz="2000" dirty="0" err="1">
                <a:latin typeface="Microsoft JhengHei UI" panose="020B0604030504040204" pitchFamily="34" charset="-120"/>
                <a:ea typeface="Microsoft JhengHei UI" panose="020B0604030504040204" pitchFamily="34" charset="-120"/>
              </a:rPr>
              <a:t>Jadvaldan</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ko’rinib</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turiptiki</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vaqt</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o’tishi</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bilan</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suv</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miqdori</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ortadi</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va</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buni</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bartaraf</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etish</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uchun</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NaA</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seolitlardan</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foydalanib</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undan</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suvni</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olamiz</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va</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seolitlarni</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qayta</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regeneratsiya</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qilib</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qayta</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jarayonga</a:t>
            </a:r>
            <a:r>
              <a:rPr lang="en-US" sz="2000" dirty="0">
                <a:latin typeface="Microsoft JhengHei UI" panose="020B0604030504040204" pitchFamily="34" charset="-120"/>
                <a:ea typeface="Microsoft JhengHei UI" panose="020B0604030504040204" pitchFamily="34" charset="-120"/>
              </a:rPr>
              <a:t> </a:t>
            </a:r>
            <a:r>
              <a:rPr lang="en-US" sz="2000" dirty="0" err="1">
                <a:latin typeface="Microsoft JhengHei UI" panose="020B0604030504040204" pitchFamily="34" charset="-120"/>
                <a:ea typeface="Microsoft JhengHei UI" panose="020B0604030504040204" pitchFamily="34" charset="-120"/>
              </a:rPr>
              <a:t>ishlatamiz</a:t>
            </a:r>
            <a:r>
              <a:rPr lang="en-US" sz="2000" dirty="0"/>
              <a:t>.</a:t>
            </a:r>
            <a:endParaRPr lang="ru-RU" sz="2000" dirty="0"/>
          </a:p>
        </p:txBody>
      </p:sp>
    </p:spTree>
    <p:extLst>
      <p:ext uri="{BB962C8B-B14F-4D97-AF65-F5344CB8AC3E}">
        <p14:creationId xmlns:p14="http://schemas.microsoft.com/office/powerpoint/2010/main" val="555580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F497B-033D-4A8B-90C9-78EA3BB836A0}"/>
              </a:ext>
            </a:extLst>
          </p:cNvPr>
          <p:cNvSpPr>
            <a:spLocks noGrp="1"/>
          </p:cNvSpPr>
          <p:nvPr>
            <p:ph type="title"/>
          </p:nvPr>
        </p:nvSpPr>
        <p:spPr>
          <a:xfrm>
            <a:off x="1403648" y="0"/>
            <a:ext cx="7740352" cy="6858000"/>
          </a:xfrm>
        </p:spPr>
        <p:txBody>
          <a:bodyPr>
            <a:normAutofit/>
          </a:bodyPr>
          <a:lstStyle/>
          <a:p>
            <a:endParaRPr lang="ru-RU" sz="1600" dirty="0"/>
          </a:p>
        </p:txBody>
      </p:sp>
      <p:pic>
        <p:nvPicPr>
          <p:cNvPr id="6" name="Рисунок 5">
            <a:extLst>
              <a:ext uri="{FF2B5EF4-FFF2-40B4-BE49-F238E27FC236}">
                <a16:creationId xmlns:a16="http://schemas.microsoft.com/office/drawing/2014/main" id="{E2C9584C-37D9-42BD-B546-E8F5E4476B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0"/>
            <a:ext cx="7740352" cy="6858000"/>
          </a:xfrm>
          <a:prstGeom prst="rect">
            <a:avLst/>
          </a:prstGeom>
        </p:spPr>
      </p:pic>
    </p:spTree>
    <p:extLst>
      <p:ext uri="{BB962C8B-B14F-4D97-AF65-F5344CB8AC3E}">
        <p14:creationId xmlns:p14="http://schemas.microsoft.com/office/powerpoint/2010/main" val="8974859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3624352-CE68-4143-A38C-1C9B63576251}"/>
              </a:ext>
            </a:extLst>
          </p:cNvPr>
          <p:cNvSpPr>
            <a:spLocks noGrp="1"/>
          </p:cNvSpPr>
          <p:nvPr>
            <p:ph type="title"/>
          </p:nvPr>
        </p:nvSpPr>
        <p:spPr/>
        <p:txBody>
          <a:bodyPr/>
          <a:lstStyle/>
          <a:p>
            <a:endParaRPr lang="ru-RU"/>
          </a:p>
        </p:txBody>
      </p:sp>
      <p:pic>
        <p:nvPicPr>
          <p:cNvPr id="4" name="Рисунок 3">
            <a:extLst>
              <a:ext uri="{FF2B5EF4-FFF2-40B4-BE49-F238E27FC236}">
                <a16:creationId xmlns:a16="http://schemas.microsoft.com/office/drawing/2014/main" id="{D7AFE71B-7137-4163-89CA-71A9C9FE4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0"/>
            <a:ext cx="7884368" cy="6858000"/>
          </a:xfrm>
          <a:prstGeom prst="rect">
            <a:avLst/>
          </a:prstGeom>
        </p:spPr>
      </p:pic>
    </p:spTree>
    <p:extLst>
      <p:ext uri="{BB962C8B-B14F-4D97-AF65-F5344CB8AC3E}">
        <p14:creationId xmlns:p14="http://schemas.microsoft.com/office/powerpoint/2010/main" val="96433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7211D70D-90ED-4634-9AF9-B363922D69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0"/>
            <a:ext cx="7710197" cy="6857999"/>
          </a:xfrm>
          <a:prstGeom prst="rect">
            <a:avLst/>
          </a:prstGeom>
        </p:spPr>
      </p:pic>
    </p:spTree>
    <p:extLst>
      <p:ext uri="{BB962C8B-B14F-4D97-AF65-F5344CB8AC3E}">
        <p14:creationId xmlns:p14="http://schemas.microsoft.com/office/powerpoint/2010/main" val="283090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BF0BA791-8C29-46B2-A774-6A931E1CB6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03648" y="0"/>
            <a:ext cx="7740352" cy="6957392"/>
          </a:xfrm>
          <a:prstGeom prst="rect">
            <a:avLst/>
          </a:prstGeom>
        </p:spPr>
      </p:pic>
    </p:spTree>
    <p:extLst>
      <p:ext uri="{BB962C8B-B14F-4D97-AF65-F5344CB8AC3E}">
        <p14:creationId xmlns:p14="http://schemas.microsoft.com/office/powerpoint/2010/main" val="4054653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Таблица 3">
            <a:extLst>
              <a:ext uri="{FF2B5EF4-FFF2-40B4-BE49-F238E27FC236}">
                <a16:creationId xmlns:a16="http://schemas.microsoft.com/office/drawing/2014/main" id="{9AB9EF80-4BAB-4BC8-80BB-0787009ED03D}"/>
              </a:ext>
            </a:extLst>
          </p:cNvPr>
          <p:cNvGraphicFramePr>
            <a:graphicFrameLocks noGrp="1"/>
          </p:cNvGraphicFramePr>
          <p:nvPr>
            <p:extLst>
              <p:ext uri="{D42A27DB-BD31-4B8C-83A1-F6EECF244321}">
                <p14:modId xmlns:p14="http://schemas.microsoft.com/office/powerpoint/2010/main" val="843403065"/>
              </p:ext>
            </p:extLst>
          </p:nvPr>
        </p:nvGraphicFramePr>
        <p:xfrm>
          <a:off x="1407886" y="0"/>
          <a:ext cx="7736114" cy="6858000"/>
        </p:xfrm>
        <a:graphic>
          <a:graphicData uri="http://schemas.openxmlformats.org/drawingml/2006/table">
            <a:tbl>
              <a:tblPr firstRow="1" firstCol="1" lastRow="1" lastCol="1" bandRow="1" bandCol="1"/>
              <a:tblGrid>
                <a:gridCol w="3658553">
                  <a:extLst>
                    <a:ext uri="{9D8B030D-6E8A-4147-A177-3AD203B41FA5}">
                      <a16:colId xmlns:a16="http://schemas.microsoft.com/office/drawing/2014/main" val="1919344297"/>
                    </a:ext>
                  </a:extLst>
                </a:gridCol>
                <a:gridCol w="941443">
                  <a:extLst>
                    <a:ext uri="{9D8B030D-6E8A-4147-A177-3AD203B41FA5}">
                      <a16:colId xmlns:a16="http://schemas.microsoft.com/office/drawing/2014/main" val="498816108"/>
                    </a:ext>
                  </a:extLst>
                </a:gridCol>
                <a:gridCol w="957414">
                  <a:extLst>
                    <a:ext uri="{9D8B030D-6E8A-4147-A177-3AD203B41FA5}">
                      <a16:colId xmlns:a16="http://schemas.microsoft.com/office/drawing/2014/main" val="111258797"/>
                    </a:ext>
                  </a:extLst>
                </a:gridCol>
                <a:gridCol w="941443">
                  <a:extLst>
                    <a:ext uri="{9D8B030D-6E8A-4147-A177-3AD203B41FA5}">
                      <a16:colId xmlns:a16="http://schemas.microsoft.com/office/drawing/2014/main" val="93533986"/>
                    </a:ext>
                  </a:extLst>
                </a:gridCol>
                <a:gridCol w="1237261">
                  <a:extLst>
                    <a:ext uri="{9D8B030D-6E8A-4147-A177-3AD203B41FA5}">
                      <a16:colId xmlns:a16="http://schemas.microsoft.com/office/drawing/2014/main" val="658427487"/>
                    </a:ext>
                  </a:extLst>
                </a:gridCol>
              </a:tblGrid>
              <a:tr h="1524000">
                <a:tc>
                  <a:txBody>
                    <a:bodyPr/>
                    <a:lstStyle/>
                    <a:p>
                      <a:pPr algn="ctr">
                        <a:spcAft>
                          <a:spcPts val="0"/>
                        </a:spcAft>
                      </a:pPr>
                      <a:r>
                        <a:rPr lang="ru-RU" sz="2000" dirty="0">
                          <a:effectLst/>
                          <a:latin typeface="Times New Roman" panose="02020603050405020304" pitchFamily="18" charset="0"/>
                          <a:ea typeface="Times New Roman" panose="02020603050405020304" pitchFamily="18" charset="0"/>
                        </a:rPr>
                        <a:t>Смесь бензина + СМ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О.Ч.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Прирост</a:t>
                      </a:r>
                    </a:p>
                    <a:p>
                      <a:pPr algn="ctr">
                        <a:spcAft>
                          <a:spcPts val="0"/>
                        </a:spcAft>
                      </a:pPr>
                      <a:r>
                        <a:rPr lang="ru-RU" sz="2000">
                          <a:effectLst/>
                          <a:latin typeface="Times New Roman" panose="02020603050405020304" pitchFamily="18" charset="0"/>
                          <a:ea typeface="Times New Roman" panose="02020603050405020304" pitchFamily="18" charset="0"/>
                        </a:rPr>
                        <a:t>О.Ч.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 О.Ч.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 прироста О.Ч.</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2606977"/>
                  </a:ext>
                </a:extLst>
              </a:tr>
              <a:tr h="762000">
                <a:tc>
                  <a:txBody>
                    <a:bodyPr/>
                    <a:lstStyle/>
                    <a:p>
                      <a:pPr algn="just">
                        <a:spcAft>
                          <a:spcPts val="0"/>
                        </a:spcAft>
                      </a:pPr>
                      <a:r>
                        <a:rPr lang="ru-RU" sz="2000" dirty="0">
                          <a:effectLst/>
                          <a:latin typeface="Times New Roman" panose="02020603050405020304" pitchFamily="18" charset="0"/>
                          <a:ea typeface="Times New Roman" panose="02020603050405020304" pitchFamily="18" charset="0"/>
                        </a:rPr>
                        <a:t>Бензин + 5 % СМ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82,6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2,6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3,25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400082"/>
                  </a:ext>
                </a:extLst>
              </a:tr>
              <a:tr h="762000">
                <a:tc>
                  <a:txBody>
                    <a:bodyPr/>
                    <a:lstStyle/>
                    <a:p>
                      <a:pPr algn="just">
                        <a:spcAft>
                          <a:spcPts val="0"/>
                        </a:spcAft>
                      </a:pPr>
                      <a:r>
                        <a:rPr lang="ru-RU" sz="2000" dirty="0">
                          <a:effectLst/>
                          <a:latin typeface="Times New Roman" panose="02020603050405020304" pitchFamily="18" charset="0"/>
                          <a:ea typeface="Times New Roman" panose="02020603050405020304" pitchFamily="18" charset="0"/>
                        </a:rPr>
                        <a:t>Бензин + 10 % СМ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84,9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2,3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6,15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68293294"/>
                  </a:ext>
                </a:extLst>
              </a:tr>
              <a:tr h="762000">
                <a:tc>
                  <a:txBody>
                    <a:bodyPr/>
                    <a:lstStyle/>
                    <a:p>
                      <a:pPr algn="just">
                        <a:spcAft>
                          <a:spcPts val="0"/>
                        </a:spcAft>
                      </a:pPr>
                      <a:r>
                        <a:rPr lang="ru-RU" sz="2000" dirty="0">
                          <a:effectLst/>
                          <a:latin typeface="Times New Roman" panose="02020603050405020304" pitchFamily="18" charset="0"/>
                          <a:ea typeface="Times New Roman" panose="02020603050405020304" pitchFamily="18" charset="0"/>
                        </a:rPr>
                        <a:t>Бензин + 15 % СМ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87,2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7,2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1966262"/>
                  </a:ext>
                </a:extLst>
              </a:tr>
              <a:tr h="762000">
                <a:tc>
                  <a:txBody>
                    <a:bodyPr/>
                    <a:lstStyle/>
                    <a:p>
                      <a:pPr algn="just">
                        <a:spcAft>
                          <a:spcPts val="0"/>
                        </a:spcAft>
                      </a:pPr>
                      <a:r>
                        <a:rPr lang="ru-RU" sz="2000">
                          <a:effectLst/>
                          <a:latin typeface="Times New Roman" panose="02020603050405020304" pitchFamily="18" charset="0"/>
                          <a:ea typeface="Times New Roman" panose="02020603050405020304" pitchFamily="18" charset="0"/>
                        </a:rPr>
                        <a:t>Бензин + 20 % СМ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effectLst/>
                          <a:latin typeface="Times New Roman" panose="02020603050405020304" pitchFamily="18" charset="0"/>
                          <a:ea typeface="Times New Roman" panose="02020603050405020304" pitchFamily="18" charset="0"/>
                        </a:rPr>
                        <a:t>89,0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effectLst/>
                          <a:latin typeface="Times New Roman" panose="02020603050405020304" pitchFamily="18" charset="0"/>
                          <a:ea typeface="Times New Roman" panose="02020603050405020304" pitchFamily="18" charset="0"/>
                        </a:rPr>
                        <a:t>9,0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1,4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11,25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10253370"/>
                  </a:ext>
                </a:extLst>
              </a:tr>
              <a:tr h="762000">
                <a:tc>
                  <a:txBody>
                    <a:bodyPr/>
                    <a:lstStyle/>
                    <a:p>
                      <a:pPr algn="just">
                        <a:spcAft>
                          <a:spcPts val="0"/>
                        </a:spcAft>
                      </a:pPr>
                      <a:r>
                        <a:rPr lang="ru-RU" sz="2000" dirty="0">
                          <a:solidFill>
                            <a:srgbClr val="FF0000"/>
                          </a:solidFill>
                          <a:effectLst/>
                          <a:latin typeface="Times New Roman" panose="02020603050405020304" pitchFamily="18" charset="0"/>
                          <a:ea typeface="Times New Roman" panose="02020603050405020304" pitchFamily="18" charset="0"/>
                        </a:rPr>
                        <a:t>Бензин + 25 % СМ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FF0000"/>
                          </a:solidFill>
                          <a:effectLst/>
                          <a:latin typeface="Times New Roman" panose="02020603050405020304" pitchFamily="18" charset="0"/>
                          <a:ea typeface="Times New Roman" panose="02020603050405020304" pitchFamily="18" charset="0"/>
                        </a:rPr>
                        <a:t>90,4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FF0000"/>
                          </a:solidFill>
                          <a:effectLst/>
                          <a:latin typeface="Times New Roman" panose="02020603050405020304" pitchFamily="18" charset="0"/>
                          <a:ea typeface="Times New Roman" panose="02020603050405020304" pitchFamily="18" charset="0"/>
                        </a:rPr>
                        <a:t>10,4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FF0000"/>
                          </a:solidFill>
                          <a:effectLst/>
                          <a:latin typeface="Times New Roman" panose="02020603050405020304" pitchFamily="18" charset="0"/>
                          <a:ea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solidFill>
                            <a:srgbClr val="FF0000"/>
                          </a:solidFill>
                          <a:effectLst/>
                          <a:latin typeface="Times New Roman" panose="02020603050405020304" pitchFamily="18" charset="0"/>
                          <a:ea typeface="Times New Roman" panose="02020603050405020304" pitchFamily="18" charset="0"/>
                        </a:rPr>
                        <a:t>13,00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6810372"/>
                  </a:ext>
                </a:extLst>
              </a:tr>
              <a:tr h="762000">
                <a:tc>
                  <a:txBody>
                    <a:bodyPr/>
                    <a:lstStyle/>
                    <a:p>
                      <a:pPr algn="just">
                        <a:spcAft>
                          <a:spcPts val="0"/>
                        </a:spcAft>
                      </a:pPr>
                      <a:r>
                        <a:rPr lang="ru-RU" sz="2000">
                          <a:effectLst/>
                          <a:latin typeface="Times New Roman" panose="02020603050405020304" pitchFamily="18" charset="0"/>
                          <a:ea typeface="Times New Roman" panose="02020603050405020304" pitchFamily="18" charset="0"/>
                        </a:rPr>
                        <a:t>Бензин + 30 % СМ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92,1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12,1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1,8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effectLst/>
                          <a:latin typeface="Times New Roman" panose="02020603050405020304" pitchFamily="18" charset="0"/>
                          <a:ea typeface="Times New Roman" panose="02020603050405020304" pitchFamily="18" charset="0"/>
                        </a:rPr>
                        <a:t>15,75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2491058"/>
                  </a:ext>
                </a:extLst>
              </a:tr>
              <a:tr h="762000">
                <a:tc>
                  <a:txBody>
                    <a:bodyPr/>
                    <a:lstStyle/>
                    <a:p>
                      <a:pPr algn="just">
                        <a:spcAft>
                          <a:spcPts val="0"/>
                        </a:spcAft>
                      </a:pPr>
                      <a:r>
                        <a:rPr lang="ru-RU" sz="2000">
                          <a:effectLst/>
                          <a:latin typeface="Times New Roman" panose="02020603050405020304" pitchFamily="18" charset="0"/>
                          <a:ea typeface="Times New Roman" panose="02020603050405020304" pitchFamily="18" charset="0"/>
                        </a:rPr>
                        <a:t>Бензин + 35 % СМ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93,9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13,9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a:effectLst/>
                          <a:latin typeface="Times New Roman" panose="02020603050405020304" pitchFamily="18" charset="0"/>
                          <a:ea typeface="Times New Roman" panose="02020603050405020304" pitchFamily="18" charset="0"/>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2000" dirty="0">
                          <a:effectLst/>
                          <a:latin typeface="Times New Roman" panose="02020603050405020304" pitchFamily="18" charset="0"/>
                          <a:ea typeface="Times New Roman" panose="02020603050405020304" pitchFamily="18" charset="0"/>
                        </a:rPr>
                        <a:t>17,35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93464113"/>
                  </a:ext>
                </a:extLst>
              </a:tr>
            </a:tbl>
          </a:graphicData>
        </a:graphic>
      </p:graphicFrame>
    </p:spTree>
    <p:extLst>
      <p:ext uri="{BB962C8B-B14F-4D97-AF65-F5344CB8AC3E}">
        <p14:creationId xmlns:p14="http://schemas.microsoft.com/office/powerpoint/2010/main" val="3698322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271925F-C2AE-46A5-A99E-63C179993E6D}"/>
              </a:ext>
            </a:extLst>
          </p:cNvPr>
          <p:cNvSpPr>
            <a:spLocks noChangeArrowheads="1"/>
          </p:cNvSpPr>
          <p:nvPr/>
        </p:nvSpPr>
        <p:spPr bwMode="auto">
          <a:xfrm>
            <a:off x="-291459" y="3212976"/>
            <a:ext cx="1564101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ru-RU"/>
          </a:p>
        </p:txBody>
      </p:sp>
      <p:graphicFrame>
        <p:nvGraphicFramePr>
          <p:cNvPr id="4" name="Объект 3">
            <a:extLst>
              <a:ext uri="{FF2B5EF4-FFF2-40B4-BE49-F238E27FC236}">
                <a16:creationId xmlns:a16="http://schemas.microsoft.com/office/drawing/2014/main" id="{D5E61113-ED3D-412F-A919-C47A793B8403}"/>
              </a:ext>
            </a:extLst>
          </p:cNvPr>
          <p:cNvGraphicFramePr>
            <a:graphicFrameLocks noChangeAspect="1"/>
          </p:cNvGraphicFramePr>
          <p:nvPr>
            <p:extLst>
              <p:ext uri="{D42A27DB-BD31-4B8C-83A1-F6EECF244321}">
                <p14:modId xmlns:p14="http://schemas.microsoft.com/office/powerpoint/2010/main" val="2489045668"/>
              </p:ext>
            </p:extLst>
          </p:nvPr>
        </p:nvGraphicFramePr>
        <p:xfrm>
          <a:off x="1079104" y="1772816"/>
          <a:ext cx="8064896" cy="4824536"/>
        </p:xfrm>
        <a:graphic>
          <a:graphicData uri="http://schemas.openxmlformats.org/presentationml/2006/ole">
            <mc:AlternateContent xmlns:mc="http://schemas.openxmlformats.org/markup-compatibility/2006">
              <mc:Choice xmlns:v="urn:schemas-microsoft-com:vml" Requires="v">
                <p:oleObj spid="_x0000_s5133" name="Chart" r:id="rId3" imgW="4715029" imgH="2152488" progId="MSGraph.Chart.8">
                  <p:embed/>
                </p:oleObj>
              </mc:Choice>
              <mc:Fallback>
                <p:oleObj name="Chart" r:id="rId3" imgW="4715029" imgH="2152488" progId="MSGraph.Chart.8">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9104" y="1772816"/>
                        <a:ext cx="8064896" cy="4824536"/>
                      </a:xfrm>
                      <a:prstGeom prst="rect">
                        <a:avLst/>
                      </a:prstGeom>
                      <a:noFill/>
                    </p:spPr>
                  </p:pic>
                </p:oleObj>
              </mc:Fallback>
            </mc:AlternateContent>
          </a:graphicData>
        </a:graphic>
      </p:graphicFrame>
    </p:spTree>
    <p:extLst>
      <p:ext uri="{BB962C8B-B14F-4D97-AF65-F5344CB8AC3E}">
        <p14:creationId xmlns:p14="http://schemas.microsoft.com/office/powerpoint/2010/main" val="3254741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6226514"/>
          </a:xfrm>
        </p:spPr>
        <p:txBody>
          <a:bodyPr>
            <a:normAutofit/>
          </a:bodyPr>
          <a:lstStyle/>
          <a:p>
            <a:pPr marL="895350" indent="-895350">
              <a:lnSpc>
                <a:spcPct val="150000"/>
              </a:lnSpc>
              <a:spcAft>
                <a:spcPts val="0"/>
              </a:spcAft>
            </a:pPr>
            <a:r>
              <a:rPr lang="uz-Latn-UZ" sz="2400" b="1" dirty="0">
                <a:latin typeface="Times New Roman" panose="02020603050405020304" pitchFamily="18" charset="0"/>
                <a:ea typeface="Times New Roman" panose="02020603050405020304" pitchFamily="18" charset="0"/>
                <a:cs typeface="Times New Roman" panose="02020603050405020304" pitchFamily="18" charset="0"/>
              </a:rPr>
              <a:t>Reja</a:t>
            </a: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 </a:t>
            </a:r>
            <a:b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1. </a:t>
            </a:r>
            <a:r>
              <a:rPr lang="uz-Latn-UZ" sz="2400" b="1" dirty="0">
                <a:latin typeface="Times New Roman" panose="02020603050405020304" pitchFamily="18" charset="0"/>
                <a:ea typeface="Times New Roman" panose="02020603050405020304" pitchFamily="18" charset="0"/>
                <a:cs typeface="Times New Roman" panose="02020603050405020304" pitchFamily="18" charset="0"/>
              </a:rPr>
              <a:t>Benzin haqida tushuncha</a:t>
            </a:r>
            <a:b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2. </a:t>
            </a:r>
            <a:r>
              <a:rPr lang="uz-Latn-UZ" sz="2400" b="1" dirty="0">
                <a:latin typeface="Times New Roman" panose="02020603050405020304" pitchFamily="18" charset="0"/>
                <a:ea typeface="Times New Roman" panose="02020603050405020304" pitchFamily="18" charset="0"/>
                <a:cs typeface="Times New Roman" panose="02020603050405020304" pitchFamily="18" charset="0"/>
              </a:rPr>
              <a:t>Benzinga qo’shiladigan kislarodli brikmalar.</a:t>
            </a:r>
            <a:b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3. </a:t>
            </a:r>
            <a:r>
              <a:rPr lang="uz-Latn-UZ" sz="2400" b="1" dirty="0">
                <a:latin typeface="Times New Roman" panose="02020603050405020304" pitchFamily="18" charset="0"/>
                <a:ea typeface="Times New Roman" panose="02020603050405020304" pitchFamily="18" charset="0"/>
                <a:cs typeface="Times New Roman" panose="02020603050405020304" pitchFamily="18" charset="0"/>
              </a:rPr>
              <a:t>Kislorodli brikmalar tarkibi</a:t>
            </a:r>
            <a:br>
              <a:rPr lang="ru-RU" sz="2000" dirty="0">
                <a:effectLst/>
                <a:latin typeface="Times New Roman" panose="02020603050405020304" pitchFamily="18" charset="0"/>
                <a:ea typeface="Times New Roman" panose="02020603050405020304" pitchFamily="18" charset="0"/>
                <a:cs typeface="Times New Roman" panose="02020603050405020304" pitchFamily="18" charset="0"/>
              </a:rPr>
            </a:br>
            <a:r>
              <a:rPr lang="ru-RU" sz="2400" b="1" dirty="0">
                <a:latin typeface="Times New Roman" panose="02020603050405020304" pitchFamily="18" charset="0"/>
                <a:ea typeface="Times New Roman" panose="02020603050405020304" pitchFamily="18" charset="0"/>
                <a:cs typeface="Times New Roman" panose="02020603050405020304" pitchFamily="18" charset="0"/>
              </a:rPr>
              <a:t>4. </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rPr>
              <a:t>Adsorbsion</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rPr>
              <a:t>usul</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rPr>
              <a:t>bilan</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K.B </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rPr>
              <a:t>barqarorlash</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5.Qo’shimchalarni </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rPr>
              <a:t>atrof</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rPr>
              <a:t>muhitga</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rPr>
              <a:t>ta’siri</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a:t>
            </a:r>
            <a:br>
              <a:rPr lang="en-US" sz="2400" b="1" dirty="0">
                <a:latin typeface="Times New Roman" panose="02020603050405020304" pitchFamily="18" charset="0"/>
                <a:ea typeface="Times New Roman" panose="02020603050405020304" pitchFamily="18" charset="0"/>
                <a:cs typeface="Times New Roman" panose="02020603050405020304" pitchFamily="18" charset="0"/>
              </a:rPr>
            </a:b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6.Xulosa.</a:t>
            </a:r>
            <a:endParaRPr lang="ru-RU"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331640" y="-4823"/>
            <a:ext cx="7498080" cy="6425055"/>
          </a:xfrm>
        </p:spPr>
        <p:txBody>
          <a:bodyPr>
            <a:noAutofit/>
          </a:bodyPr>
          <a:lstStyle/>
          <a:p>
            <a:pPr marR="179705">
              <a:lnSpc>
                <a:spcPct val="150000"/>
              </a:lnSpc>
              <a:spcAft>
                <a:spcPts val="0"/>
              </a:spcAft>
            </a:pPr>
            <a:r>
              <a:rPr lang="uz-Latn-UZ" sz="18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Benzin</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quydagi</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eksoulatatsion</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talablarga</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javob</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berishi</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ea typeface="Times New Roman" panose="02020603050405020304" pitchFamily="18" charset="0"/>
                <a:cs typeface="Times New Roman" panose="02020603050405020304" pitchFamily="18" charset="0"/>
              </a:rPr>
              <a:t>kerak</a:t>
            </a:r>
            <a:r>
              <a:rPr lang="en-US" sz="2000" b="1" dirty="0">
                <a:latin typeface="Times New Roman" panose="02020603050405020304" pitchFamily="18" charset="0"/>
                <a:ea typeface="Times New Roman" panose="02020603050405020304" pitchFamily="18" charset="0"/>
                <a:cs typeface="Times New Roman" panose="02020603050405020304" pitchFamily="18" charset="0"/>
              </a:rPr>
              <a:t>:</a:t>
            </a:r>
            <a:br>
              <a:rPr lang="en-US" sz="2000" b="1" dirty="0">
                <a:latin typeface="Times New Roman" panose="02020603050405020304" pitchFamily="18" charset="0"/>
                <a:ea typeface="Times New Roman" panose="02020603050405020304" pitchFamily="18" charset="0"/>
                <a:cs typeface="Times New Roman" panose="02020603050405020304" pitchFamily="18" charset="0"/>
              </a:rPr>
            </a:br>
            <a:r>
              <a:rPr lang="en-US" sz="2000" dirty="0">
                <a:latin typeface="Times New Roman" panose="02020603050405020304" pitchFamily="18" charset="0"/>
                <a:ea typeface="Times New Roman" panose="02020603050405020304" pitchFamily="18" charset="0"/>
                <a:cs typeface="Times New Roman" panose="02020603050405020304" pitchFamily="18" charset="0"/>
              </a:rPr>
              <a:t>1)</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Karburatsion</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xossalari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yuqori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bolishi,ya’ni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barcha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rejimlarda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dvigatelni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onsongina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yurgizib</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yubora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olishi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va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barqaror</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ishlashini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ta’minlaydigan</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yonuvchi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aralashma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xosil</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qilish</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kerak</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a:t>
            </a:r>
            <a:b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b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2)</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Yuqori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detanatsion</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barqarorlikka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ega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bo’lishi,ya’ni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xar</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qanday</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ish</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rejimida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divigatelda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detanatsiya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paydo</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qilmasligi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lozim</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a:t>
            </a:r>
            <a:b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b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3)</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Yonuvchi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aralashmaning</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yonish</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issiqligi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kerakli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darajadan</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yuqori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bo’lishi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zarur</a:t>
            </a:r>
            <a:b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b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4)</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Baklarda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yonilg’i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berish</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apparatlarida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mumkin</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qadar</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kam</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qurum</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xosil</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qilishi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kerak</a:t>
            </a:r>
            <a:b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b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5)</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Yuqori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barqarorlikka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ega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bo’lishi</a:t>
            </a:r>
            <a:b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b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6)</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Korroziyaga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kamroq</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agressivligi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va</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yonish</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mahsulotlar</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agressiv</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bo’lmasligi</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 </a:t>
            </a:r>
            <a:r>
              <a:rPr lang="en-US" sz="2000" dirty="0" err="1">
                <a:latin typeface="Microsoft JhengHei UI" panose="020B0604030504040204" pitchFamily="34" charset="-120"/>
                <a:ea typeface="Microsoft JhengHei UI" panose="020B0604030504040204" pitchFamily="34" charset="-120"/>
                <a:cs typeface="Times New Roman" panose="02020603050405020304" pitchFamily="18" charset="0"/>
              </a:rPr>
              <a:t>kerak</a:t>
            </a:r>
            <a:r>
              <a:rPr lang="en-US" sz="2000" dirty="0">
                <a:latin typeface="Microsoft JhengHei UI" panose="020B0604030504040204" pitchFamily="34" charset="-120"/>
                <a:ea typeface="Microsoft JhengHei UI" panose="020B0604030504040204" pitchFamily="34" charset="-120"/>
                <a:cs typeface="Times New Roman" panose="02020603050405020304" pitchFamily="18" charset="0"/>
              </a:rPr>
              <a:t>.</a:t>
            </a:r>
            <a:br>
              <a:rPr lang="ru-RU" sz="2000" dirty="0">
                <a:effectLst/>
                <a:latin typeface="Microsoft JhengHei UI" panose="020B0604030504040204" pitchFamily="34" charset="-120"/>
                <a:ea typeface="Microsoft JhengHei UI" panose="020B0604030504040204" pitchFamily="34" charset="-120"/>
                <a:cs typeface="Times New Roman" panose="02020603050405020304" pitchFamily="18" charset="0"/>
              </a:rPr>
            </a:br>
            <a:endParaRPr lang="ru-RU" sz="2000" dirty="0">
              <a:latin typeface="Microsoft JhengHei UI" panose="020B0604030504040204" pitchFamily="34" charset="-120"/>
              <a:ea typeface="Microsoft JhengHei UI" panose="020B0604030504040204"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6369390"/>
          </a:xfrm>
        </p:spPr>
        <p:txBody>
          <a:bodyPr>
            <a:normAutofit fontScale="90000"/>
          </a:bodyPr>
          <a:lstStyle/>
          <a:p>
            <a:pPr algn="ctr"/>
            <a:r>
              <a:rPr lang="uz-Latn-UZ" sz="2800" dirty="0">
                <a:latin typeface="Microsoft JhengHei UI" panose="020B0604030504040204" pitchFamily="34" charset="-120"/>
                <a:ea typeface="Microsoft JhengHei UI" panose="020B0604030504040204" pitchFamily="34" charset="-120"/>
              </a:rPr>
              <a:t>Benzin oktan sonini oshirishda ishlatilinadigan kislorodli organik brikmalar</a:t>
            </a:r>
            <a:br>
              <a:rPr lang="uz-Latn-UZ" sz="2800" dirty="0">
                <a:latin typeface="Microsoft JhengHei UI" panose="020B0604030504040204" pitchFamily="34" charset="-120"/>
                <a:ea typeface="Microsoft JhengHei UI" panose="020B0604030504040204" pitchFamily="34" charset="-120"/>
              </a:rPr>
            </a:br>
            <a:br>
              <a:rPr lang="uz-Latn-UZ" sz="2800" dirty="0">
                <a:latin typeface="Microsoft JhengHei UI" panose="020B0604030504040204" pitchFamily="34" charset="-120"/>
                <a:ea typeface="Microsoft JhengHei UI" panose="020B0604030504040204" pitchFamily="34" charset="-120"/>
              </a:rPr>
            </a:br>
            <a:r>
              <a:rPr lang="en-US" sz="2200" dirty="0" err="1">
                <a:latin typeface="Microsoft JhengHei UI" panose="020B0604030504040204" pitchFamily="34" charset="-120"/>
                <a:ea typeface="Microsoft JhengHei UI" panose="020B0604030504040204" pitchFamily="34" charset="-120"/>
              </a:rPr>
              <a:t>Atrof</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muhitni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ifloslanishining</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asosiy</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manbalaridan</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biri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avtomobil</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transporti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Olimlar</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va</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mutaxassislar</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tomonidan</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tavsiya</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etilgan</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havo</a:t>
            </a:r>
            <a:r>
              <a:rPr lang="uz-Latn-UZ" sz="2200" dirty="0">
                <a:latin typeface="Microsoft JhengHei UI" panose="020B0604030504040204" pitchFamily="34" charset="-120"/>
                <a:ea typeface="Microsoft JhengHei UI" panose="020B0604030504040204" pitchFamily="34" charset="-120"/>
              </a:rPr>
              <a:t>ni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muhofaza</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qilish</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to'g'risidagi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qonun</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avtotransport</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benzinini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yuqori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oktanli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kislorodli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qo'shimchalar</a:t>
            </a:r>
            <a:r>
              <a:rPr lang="en-US" sz="2200" dirty="0">
                <a:latin typeface="Microsoft JhengHei UI" panose="020B0604030504040204" pitchFamily="34" charset="-120"/>
                <a:ea typeface="Microsoft JhengHei UI" panose="020B0604030504040204" pitchFamily="34" charset="-120"/>
              </a:rPr>
              <a:t> - MTBE </a:t>
            </a:r>
            <a:r>
              <a:rPr lang="en-US" sz="2200" dirty="0" err="1">
                <a:latin typeface="Microsoft JhengHei UI" panose="020B0604030504040204" pitchFamily="34" charset="-120"/>
                <a:ea typeface="Microsoft JhengHei UI" panose="020B0604030504040204" pitchFamily="34" charset="-120"/>
              </a:rPr>
              <a:t>oksigenatlar</a:t>
            </a:r>
            <a:r>
              <a:rPr lang="en-US" sz="2200" dirty="0">
                <a:latin typeface="Microsoft JhengHei UI" panose="020B0604030504040204" pitchFamily="34" charset="-120"/>
                <a:ea typeface="Microsoft JhengHei UI" panose="020B0604030504040204" pitchFamily="34" charset="-120"/>
              </a:rPr>
              <a:t> - </a:t>
            </a:r>
            <a:r>
              <a:rPr lang="en-US" sz="2200" dirty="0" err="1">
                <a:latin typeface="Microsoft JhengHei UI" panose="020B0604030504040204" pitchFamily="34" charset="-120"/>
                <a:ea typeface="Microsoft JhengHei UI" panose="020B0604030504040204" pitchFamily="34" charset="-120"/>
              </a:rPr>
              <a:t>uchinchi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darajali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metil</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butil</a:t>
            </a:r>
            <a:r>
              <a:rPr lang="en-US" sz="2200" dirty="0">
                <a:latin typeface="Microsoft JhengHei UI" panose="020B0604030504040204" pitchFamily="34" charset="-120"/>
                <a:ea typeface="Microsoft JhengHei UI" panose="020B0604030504040204" pitchFamily="34" charset="-120"/>
              </a:rPr>
              <a:t>, ETBE - </a:t>
            </a:r>
            <a:r>
              <a:rPr lang="en-US" sz="2200" dirty="0" err="1">
                <a:latin typeface="Microsoft JhengHei UI" panose="020B0604030504040204" pitchFamily="34" charset="-120"/>
                <a:ea typeface="Microsoft JhengHei UI" panose="020B0604030504040204" pitchFamily="34" charset="-120"/>
              </a:rPr>
              <a:t>etil</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uchinchi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darajali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butil</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efir</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metanol</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etanol</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va</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boshqalar</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bilan</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boyitish</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to’g’risida</a:t>
            </a:r>
            <a:r>
              <a:rPr lang="en-US" sz="2200" dirty="0">
                <a:latin typeface="Microsoft JhengHei UI" panose="020B0604030504040204" pitchFamily="34" charset="-120"/>
                <a:ea typeface="Microsoft JhengHei UI" panose="020B0604030504040204" pitchFamily="34" charset="-120"/>
              </a:rPr>
              <a:t>. </a:t>
            </a:r>
            <a:br>
              <a:rPr lang="en-US" sz="2200" dirty="0">
                <a:latin typeface="Microsoft JhengHei UI" panose="020B0604030504040204" pitchFamily="34" charset="-120"/>
                <a:ea typeface="Microsoft JhengHei UI" panose="020B0604030504040204" pitchFamily="34" charset="-120"/>
              </a:rPr>
            </a:br>
            <a:r>
              <a:rPr lang="en-US" sz="2200" dirty="0" err="1">
                <a:latin typeface="Microsoft JhengHei UI" panose="020B0604030504040204" pitchFamily="34" charset="-120"/>
                <a:ea typeface="Microsoft JhengHei UI" panose="020B0604030504040204" pitchFamily="34" charset="-120"/>
              </a:rPr>
              <a:t>Ushbu</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qo'shimchalar</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oktan</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sonini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ko'payishi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bilan</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birga</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benzinning</a:t>
            </a:r>
            <a:r>
              <a:rPr lang="en-US" sz="2200" dirty="0">
                <a:latin typeface="Microsoft JhengHei UI" panose="020B0604030504040204" pitchFamily="34" charset="-120"/>
                <a:ea typeface="Microsoft JhengHei UI" panose="020B0604030504040204" pitchFamily="34" charset="-120"/>
              </a:rPr>
              <a:t>  (</a:t>
            </a:r>
            <a:r>
              <a:rPr lang="uz-Latn-UZ" sz="2200" dirty="0">
                <a:latin typeface="Microsoft JhengHei UI" panose="020B0604030504040204" pitchFamily="34" charset="-120"/>
                <a:ea typeface="Microsoft JhengHei UI" panose="020B0604030504040204" pitchFamily="34" charset="-120"/>
              </a:rPr>
              <a:t>S</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toksi</a:t>
            </a:r>
            <a:r>
              <a:rPr lang="uz-Latn-UZ" sz="2200" dirty="0">
                <a:latin typeface="Microsoft JhengHei UI" panose="020B0604030504040204" pitchFamily="34" charset="-120"/>
                <a:ea typeface="Microsoft JhengHei UI" panose="020B0604030504040204" pitchFamily="34" charset="-120"/>
              </a:rPr>
              <a:t>k</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tarkibini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kamaytirishga</a:t>
            </a:r>
            <a:r>
              <a:rPr lang="uz-Latn-UZ" sz="2200" dirty="0">
                <a:latin typeface="Microsoft JhengHei UI" panose="020B0604030504040204" pitchFamily="34" charset="-120"/>
                <a:ea typeface="Microsoft JhengHei UI" panose="020B0604030504040204" pitchFamily="34" charset="-120"/>
              </a:rPr>
              <a:t>,</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avtomobil</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chiqindi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gazlaridagi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uglevodorodlar</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va</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uglerod</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oksidlari</a:t>
            </a:r>
            <a:r>
              <a:rPr lang="uz-Latn-UZ" sz="2200" dirty="0">
                <a:latin typeface="Microsoft JhengHei UI" panose="020B0604030504040204" pitchFamily="34" charset="-120"/>
                <a:ea typeface="Microsoft JhengHei UI" panose="020B0604030504040204" pitchFamily="34" charset="-120"/>
              </a:rPr>
              <a:t>ni kamaytirishga yordam beradi</a:t>
            </a:r>
            <a:r>
              <a:rPr lang="en-US" sz="2200" dirty="0">
                <a:latin typeface="Microsoft JhengHei UI" panose="020B0604030504040204" pitchFamily="34" charset="-120"/>
                <a:ea typeface="Microsoft JhengHei UI" panose="020B0604030504040204" pitchFamily="34" charset="-120"/>
              </a:rPr>
              <a:t> . </a:t>
            </a:r>
            <a:r>
              <a:rPr lang="en-US" sz="2200" dirty="0" err="1">
                <a:latin typeface="Microsoft JhengHei UI" panose="020B0604030504040204" pitchFamily="34" charset="-120"/>
                <a:ea typeface="Microsoft JhengHei UI" panose="020B0604030504040204" pitchFamily="34" charset="-120"/>
              </a:rPr>
              <a:t>Berilgan</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benzin-alkogol</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aralashmasining</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bir</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xilligini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saqlash</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uchun</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unga</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stabilizatorlarni</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kiritish</a:t>
            </a:r>
            <a:r>
              <a:rPr lang="en-US" sz="2200" dirty="0">
                <a:latin typeface="Microsoft JhengHei UI" panose="020B0604030504040204" pitchFamily="34" charset="-120"/>
                <a:ea typeface="Microsoft JhengHei UI" panose="020B0604030504040204" pitchFamily="34" charset="-120"/>
              </a:rPr>
              <a:t> </a:t>
            </a:r>
            <a:r>
              <a:rPr lang="en-US" sz="2200" dirty="0" err="1">
                <a:latin typeface="Microsoft JhengHei UI" panose="020B0604030504040204" pitchFamily="34" charset="-120"/>
                <a:ea typeface="Microsoft JhengHei UI" panose="020B0604030504040204" pitchFamily="34" charset="-120"/>
              </a:rPr>
              <a:t>kerak</a:t>
            </a:r>
            <a:r>
              <a:rPr lang="en-US" sz="2800" dirty="0">
                <a:latin typeface="Microsoft JhengHei UI" panose="020B0604030504040204" pitchFamily="34" charset="-120"/>
                <a:ea typeface="Microsoft JhengHei UI" panose="020B0604030504040204" pitchFamily="34" charset="-120"/>
              </a:rPr>
              <a:t>. </a:t>
            </a:r>
            <a:br>
              <a:rPr lang="en-US" sz="2800" dirty="0">
                <a:latin typeface="Microsoft JhengHei UI" panose="020B0604030504040204" pitchFamily="34" charset="-120"/>
                <a:ea typeface="Microsoft JhengHei UI" panose="020B0604030504040204" pitchFamily="34" charset="-120"/>
              </a:rPr>
            </a:br>
            <a:br>
              <a:rPr lang="uz-Latn-UZ" sz="2800" dirty="0"/>
            </a:br>
            <a:br>
              <a:rPr lang="uz-Latn-UZ" sz="2800" dirty="0"/>
            </a:br>
            <a:br>
              <a:rPr lang="uz-Latn-UZ" sz="2800" dirty="0"/>
            </a:br>
            <a:br>
              <a:rPr lang="uz-Latn-UZ" sz="2800" dirty="0"/>
            </a:br>
            <a:br>
              <a:rPr lang="uz-Latn-UZ" sz="2800" dirty="0"/>
            </a:br>
            <a:r>
              <a:rPr lang="uz-Latn-UZ" sz="2800" dirty="0"/>
              <a:t> </a:t>
            </a:r>
            <a:endParaRPr lang="ru-RU"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6583680"/>
          </a:xfrm>
        </p:spPr>
        <p:txBody>
          <a:bodyPr>
            <a:normAutofit/>
          </a:bodyPr>
          <a:lstStyle/>
          <a:p>
            <a:pPr algn="just"/>
            <a:r>
              <a:rPr lang="uz-Latn-UZ" sz="2400" dirty="0">
                <a:latin typeface="Microsoft JhengHei UI" panose="020B0604030504040204" pitchFamily="34" charset="-120"/>
                <a:ea typeface="Microsoft JhengHei UI" panose="020B0604030504040204" pitchFamily="34" charset="-120"/>
              </a:rPr>
              <a:t>O</a:t>
            </a:r>
            <a:r>
              <a:rPr lang="en-US" sz="2400" dirty="0" err="1">
                <a:latin typeface="Microsoft JhengHei UI" panose="020B0604030504040204" pitchFamily="34" charset="-120"/>
                <a:ea typeface="Microsoft JhengHei UI" panose="020B0604030504040204" pitchFamily="34" charset="-120"/>
              </a:rPr>
              <a:t>ptimal</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stabilizatorlar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hozirda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yaratilgan</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Ular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efirlar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ketonlar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aldegidlar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sirt</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faol</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moddalar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yuqori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yog'li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kislotalar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aminlar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va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kislota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amidlari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va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alifatik</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pastki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spirtlar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Ushbu</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faktni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hisobga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olgan</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holda</a:t>
            </a:r>
            <a:r>
              <a:rPr lang="en-US" sz="2400" dirty="0">
                <a:latin typeface="Microsoft JhengHei UI" panose="020B0604030504040204" pitchFamily="34" charset="-120"/>
                <a:ea typeface="Microsoft JhengHei UI" panose="020B0604030504040204" pitchFamily="34" charset="-120"/>
              </a:rPr>
              <a:t>, </a:t>
            </a:r>
            <a:r>
              <a:rPr lang="uz-Latn-UZ" sz="2400" dirty="0">
                <a:latin typeface="Microsoft JhengHei UI" panose="020B0604030504040204" pitchFamily="34" charset="-120"/>
                <a:ea typeface="Microsoft JhengHei UI" panose="020B0604030504040204" pitchFamily="34" charset="-120"/>
              </a:rPr>
              <a:t>oktan sonini ko’paytirish uchun,detanatsiyaga chidamliligini oshirish uchun</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shuningdek</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stabil</a:t>
            </a:r>
            <a:r>
              <a:rPr lang="uz-Latn-UZ" sz="2400" dirty="0">
                <a:latin typeface="Microsoft JhengHei UI" panose="020B0604030504040204" pitchFamily="34" charset="-120"/>
                <a:ea typeface="Microsoft JhengHei UI" panose="020B0604030504040204" pitchFamily="34" charset="-120"/>
              </a:rPr>
              <a:t>ligini taminlash uchun</a:t>
            </a:r>
            <a:r>
              <a:rPr lang="en-US" sz="2400" dirty="0">
                <a:latin typeface="Microsoft JhengHei UI" panose="020B0604030504040204" pitchFamily="34" charset="-120"/>
                <a:ea typeface="Microsoft JhengHei UI" panose="020B0604030504040204" pitchFamily="34" charset="-120"/>
              </a:rPr>
              <a:t>, “</a:t>
            </a:r>
            <a:r>
              <a:rPr lang="uz-Latn-UZ" sz="2400" dirty="0">
                <a:latin typeface="Microsoft JhengHei UI" panose="020B0604030504040204" pitchFamily="34" charset="-120"/>
                <a:ea typeface="Microsoft JhengHei UI" panose="020B0604030504040204" pitchFamily="34" charset="-120"/>
              </a:rPr>
              <a:t>sivushniy</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moy</a:t>
            </a:r>
            <a:r>
              <a:rPr lang="en-US" sz="2400" dirty="0">
                <a:latin typeface="Microsoft JhengHei UI" panose="020B0604030504040204" pitchFamily="34" charset="-120"/>
                <a:ea typeface="Microsoft JhengHei UI" panose="020B0604030504040204" pitchFamily="34" charset="-120"/>
              </a:rPr>
              <a:t>" deb </a:t>
            </a:r>
            <a:r>
              <a:rPr lang="en-US" sz="2400" dirty="0" err="1">
                <a:latin typeface="Microsoft JhengHei UI" panose="020B0604030504040204" pitchFamily="34" charset="-120"/>
                <a:ea typeface="Microsoft JhengHei UI" panose="020B0604030504040204" pitchFamily="34" charset="-120"/>
              </a:rPr>
              <a:t>nomlanadi</a:t>
            </a:r>
            <a:r>
              <a:rPr lang="uz-Latn-UZ" sz="2400" dirty="0">
                <a:latin typeface="Microsoft JhengHei UI" panose="020B0604030504040204" pitchFamily="34" charset="-120"/>
                <a:ea typeface="Microsoft JhengHei UI" panose="020B0604030504040204" pitchFamily="34" charset="-120"/>
              </a:rPr>
              <a:t>gan</a:t>
            </a:r>
            <a:r>
              <a:rPr lang="en-US" sz="2400" dirty="0">
                <a:latin typeface="Microsoft JhengHei UI" panose="020B0604030504040204" pitchFamily="34" charset="-120"/>
                <a:ea typeface="Microsoft JhengHei UI" panose="020B0604030504040204" pitchFamily="34" charset="-120"/>
              </a:rPr>
              <a:t> - </a:t>
            </a:r>
            <a:r>
              <a:rPr lang="en-US" sz="2400" dirty="0" err="1">
                <a:latin typeface="Microsoft JhengHei UI" panose="020B0604030504040204" pitchFamily="34" charset="-120"/>
                <a:ea typeface="Microsoft JhengHei UI" panose="020B0604030504040204" pitchFamily="34" charset="-120"/>
              </a:rPr>
              <a:t>alkogol</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sanoatining</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katta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miqdordagi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chiqindilari</a:t>
            </a:r>
            <a:r>
              <a:rPr lang="uz-Latn-UZ" sz="2400" dirty="0">
                <a:latin typeface="Microsoft JhengHei UI" panose="020B0604030504040204" pitchFamily="34" charset="-120"/>
                <a:ea typeface="Microsoft JhengHei UI" panose="020B0604030504040204" pitchFamily="34" charset="-120"/>
              </a:rPr>
              <a:t>ni olishimiz mumkin</a:t>
            </a:r>
            <a:r>
              <a:rPr lang="en-US" sz="2400" dirty="0">
                <a:latin typeface="Microsoft JhengHei UI" panose="020B0604030504040204" pitchFamily="34" charset="-120"/>
                <a:ea typeface="Microsoft JhengHei UI" panose="020B0604030504040204" pitchFamily="34" charset="-120"/>
              </a:rPr>
              <a:t>. </a:t>
            </a:r>
            <a:br>
              <a:rPr lang="en-US" sz="2400" dirty="0">
                <a:latin typeface="Microsoft JhengHei UI" panose="020B0604030504040204" pitchFamily="34" charset="-120"/>
                <a:ea typeface="Microsoft JhengHei UI" panose="020B0604030504040204" pitchFamily="34" charset="-120"/>
              </a:rPr>
            </a:br>
            <a:r>
              <a:rPr lang="uz-Latn-UZ" sz="2400" dirty="0">
                <a:latin typeface="Microsoft JhengHei UI" panose="020B0604030504040204" pitchFamily="34" charset="-120"/>
                <a:ea typeface="Microsoft JhengHei UI" panose="020B0604030504040204" pitchFamily="34" charset="-120"/>
              </a:rPr>
              <a:t>Faqat bu yog’ni ishlatishimiz uchun uni “absolutizatsiya” (suvsizlanish) suv hosil bo’lishini bartarf etish lozim,chunki u aralashmada pastki izo-strukturali spirtlar mavjud. Bu moy gaz- suyuqlik xromotografiya usuli orqali tarkibi o’rgan</a:t>
            </a:r>
            <a:r>
              <a:rPr lang="en-US" sz="2400" dirty="0" err="1">
                <a:latin typeface="Microsoft JhengHei UI" panose="020B0604030504040204" pitchFamily="34" charset="-120"/>
                <a:ea typeface="Microsoft JhengHei UI" panose="020B0604030504040204" pitchFamily="34" charset="-120"/>
              </a:rPr>
              <a:t>amiz</a:t>
            </a:r>
            <a:r>
              <a:rPr lang="uz-Latn-UZ" sz="2000" dirty="0">
                <a:latin typeface="Microsoft JhengHei UI" panose="020B0604030504040204" pitchFamily="34" charset="-120"/>
                <a:ea typeface="Microsoft JhengHei UI" panose="020B0604030504040204" pitchFamily="34" charset="-120"/>
              </a:rPr>
              <a:t>.</a:t>
            </a:r>
            <a:br>
              <a:rPr lang="uz-Latn-UZ" sz="2000" dirty="0">
                <a:latin typeface="Microsoft JhengHei UI" panose="020B0604030504040204" pitchFamily="34" charset="-120"/>
                <a:ea typeface="Microsoft JhengHei UI" panose="020B0604030504040204" pitchFamily="34" charset="-120"/>
              </a:rPr>
            </a:br>
            <a:br>
              <a:rPr lang="uz-Latn-UZ" sz="2000" dirty="0">
                <a:latin typeface="Microsoft JhengHei UI" panose="020B0604030504040204" pitchFamily="34" charset="-120"/>
                <a:ea typeface="Microsoft JhengHei UI" panose="020B0604030504040204" pitchFamily="34" charset="-120"/>
              </a:rPr>
            </a:br>
            <a:br>
              <a:rPr lang="uz-Latn-UZ" sz="2000" dirty="0">
                <a:latin typeface="Microsoft JhengHei UI" panose="020B0604030504040204" pitchFamily="34" charset="-120"/>
                <a:ea typeface="Microsoft JhengHei UI" panose="020B0604030504040204" pitchFamily="34" charset="-120"/>
              </a:rPr>
            </a:br>
            <a:endParaRPr lang="ru-RU" sz="2000" dirty="0">
              <a:latin typeface="Microsoft JhengHei UI" panose="020B0604030504040204" pitchFamily="34" charset="-120"/>
              <a:ea typeface="Microsoft JhengHei UI" panose="020B0604030504040204" pitchFamily="34"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435608" y="274320"/>
            <a:ext cx="7498080" cy="5940762"/>
          </a:xfrm>
        </p:spPr>
        <p:txBody>
          <a:bodyPr>
            <a:normAutofit/>
          </a:bodyPr>
          <a:lstStyle/>
          <a:p>
            <a:endParaRPr lang="ru-RU" sz="1600" dirty="0"/>
          </a:p>
        </p:txBody>
      </p:sp>
      <p:graphicFrame>
        <p:nvGraphicFramePr>
          <p:cNvPr id="4" name="Таблица 3"/>
          <p:cNvGraphicFramePr>
            <a:graphicFrameLocks noGrp="1"/>
          </p:cNvGraphicFramePr>
          <p:nvPr/>
        </p:nvGraphicFramePr>
        <p:xfrm>
          <a:off x="1524000" y="642918"/>
          <a:ext cx="7191404" cy="5357849"/>
        </p:xfrm>
        <a:graphic>
          <a:graphicData uri="http://schemas.openxmlformats.org/drawingml/2006/table">
            <a:tbl>
              <a:tblPr firstRow="1" bandRow="1">
                <a:tableStyleId>{5C22544A-7EE6-4342-B048-85BDC9FD1C3A}</a:tableStyleId>
              </a:tblPr>
              <a:tblGrid>
                <a:gridCol w="3595702">
                  <a:extLst>
                    <a:ext uri="{9D8B030D-6E8A-4147-A177-3AD203B41FA5}">
                      <a16:colId xmlns:a16="http://schemas.microsoft.com/office/drawing/2014/main" val="20000"/>
                    </a:ext>
                  </a:extLst>
                </a:gridCol>
                <a:gridCol w="3595702">
                  <a:extLst>
                    <a:ext uri="{9D8B030D-6E8A-4147-A177-3AD203B41FA5}">
                      <a16:colId xmlns:a16="http://schemas.microsoft.com/office/drawing/2014/main" val="20001"/>
                    </a:ext>
                  </a:extLst>
                </a:gridCol>
              </a:tblGrid>
              <a:tr h="765407">
                <a:tc>
                  <a:txBody>
                    <a:bodyPr/>
                    <a:lstStyle/>
                    <a:p>
                      <a:r>
                        <a:rPr lang="uz-Latn-UZ" dirty="0"/>
                        <a:t>                  Spirtlar</a:t>
                      </a:r>
                      <a:endParaRPr lang="ru-RU" dirty="0"/>
                    </a:p>
                  </a:txBody>
                  <a:tcPr/>
                </a:tc>
                <a:tc>
                  <a:txBody>
                    <a:bodyPr/>
                    <a:lstStyle/>
                    <a:p>
                      <a:r>
                        <a:rPr lang="uz-Latn-UZ" dirty="0"/>
                        <a:t>  Tarkib</a:t>
                      </a:r>
                      <a:r>
                        <a:rPr lang="uz-Latn-UZ" baseline="0" dirty="0"/>
                        <a:t> % mass</a:t>
                      </a:r>
                      <a:endParaRPr lang="ru-RU" dirty="0"/>
                    </a:p>
                  </a:txBody>
                  <a:tcPr/>
                </a:tc>
                <a:extLst>
                  <a:ext uri="{0D108BD9-81ED-4DB2-BD59-A6C34878D82A}">
                    <a16:rowId xmlns:a16="http://schemas.microsoft.com/office/drawing/2014/main" val="10000"/>
                  </a:ext>
                </a:extLst>
              </a:tr>
              <a:tr h="765407">
                <a:tc>
                  <a:txBody>
                    <a:bodyPr/>
                    <a:lstStyle/>
                    <a:p>
                      <a:r>
                        <a:rPr lang="uz-Latn-UZ" dirty="0"/>
                        <a:t>n-propil</a:t>
                      </a:r>
                      <a:endParaRPr lang="ru-RU" dirty="0"/>
                    </a:p>
                  </a:txBody>
                  <a:tcPr/>
                </a:tc>
                <a:tc>
                  <a:txBody>
                    <a:bodyPr/>
                    <a:lstStyle/>
                    <a:p>
                      <a:r>
                        <a:rPr lang="uz-Latn-UZ" dirty="0"/>
                        <a:t>3.69</a:t>
                      </a:r>
                      <a:endParaRPr lang="ru-RU" dirty="0"/>
                    </a:p>
                  </a:txBody>
                  <a:tcPr/>
                </a:tc>
                <a:extLst>
                  <a:ext uri="{0D108BD9-81ED-4DB2-BD59-A6C34878D82A}">
                    <a16:rowId xmlns:a16="http://schemas.microsoft.com/office/drawing/2014/main" val="10001"/>
                  </a:ext>
                </a:extLst>
              </a:tr>
              <a:tr h="765407">
                <a:tc>
                  <a:txBody>
                    <a:bodyPr/>
                    <a:lstStyle/>
                    <a:p>
                      <a:r>
                        <a:rPr lang="uz-Latn-UZ" dirty="0"/>
                        <a:t>Izo-Propil</a:t>
                      </a:r>
                      <a:endParaRPr lang="ru-RU" dirty="0"/>
                    </a:p>
                  </a:txBody>
                  <a:tcPr/>
                </a:tc>
                <a:tc>
                  <a:txBody>
                    <a:bodyPr/>
                    <a:lstStyle/>
                    <a:p>
                      <a:r>
                        <a:rPr lang="uz-Latn-UZ" dirty="0"/>
                        <a:t>5.90</a:t>
                      </a:r>
                      <a:endParaRPr lang="ru-RU" dirty="0"/>
                    </a:p>
                  </a:txBody>
                  <a:tcPr/>
                </a:tc>
                <a:extLst>
                  <a:ext uri="{0D108BD9-81ED-4DB2-BD59-A6C34878D82A}">
                    <a16:rowId xmlns:a16="http://schemas.microsoft.com/office/drawing/2014/main" val="10002"/>
                  </a:ext>
                </a:extLst>
              </a:tr>
              <a:tr h="765407">
                <a:tc>
                  <a:txBody>
                    <a:bodyPr/>
                    <a:lstStyle/>
                    <a:p>
                      <a:r>
                        <a:rPr lang="uz-Latn-UZ" dirty="0"/>
                        <a:t>n-butil</a:t>
                      </a:r>
                      <a:endParaRPr lang="ru-RU" dirty="0"/>
                    </a:p>
                  </a:txBody>
                  <a:tcPr/>
                </a:tc>
                <a:tc>
                  <a:txBody>
                    <a:bodyPr/>
                    <a:lstStyle/>
                    <a:p>
                      <a:r>
                        <a:rPr lang="uz-Latn-UZ" dirty="0"/>
                        <a:t>7.50</a:t>
                      </a:r>
                      <a:endParaRPr lang="ru-RU" dirty="0"/>
                    </a:p>
                  </a:txBody>
                  <a:tcPr/>
                </a:tc>
                <a:extLst>
                  <a:ext uri="{0D108BD9-81ED-4DB2-BD59-A6C34878D82A}">
                    <a16:rowId xmlns:a16="http://schemas.microsoft.com/office/drawing/2014/main" val="10003"/>
                  </a:ext>
                </a:extLst>
              </a:tr>
              <a:tr h="765407">
                <a:tc>
                  <a:txBody>
                    <a:bodyPr/>
                    <a:lstStyle/>
                    <a:p>
                      <a:r>
                        <a:rPr lang="uz-Latn-UZ" dirty="0"/>
                        <a:t>Izo-butil</a:t>
                      </a:r>
                      <a:endParaRPr lang="ru-RU" dirty="0"/>
                    </a:p>
                  </a:txBody>
                  <a:tcPr/>
                </a:tc>
                <a:tc>
                  <a:txBody>
                    <a:bodyPr/>
                    <a:lstStyle/>
                    <a:p>
                      <a:r>
                        <a:rPr lang="uz-Latn-UZ" dirty="0"/>
                        <a:t>8.76</a:t>
                      </a:r>
                      <a:endParaRPr lang="ru-RU" dirty="0"/>
                    </a:p>
                  </a:txBody>
                  <a:tcPr/>
                </a:tc>
                <a:extLst>
                  <a:ext uri="{0D108BD9-81ED-4DB2-BD59-A6C34878D82A}">
                    <a16:rowId xmlns:a16="http://schemas.microsoft.com/office/drawing/2014/main" val="10004"/>
                  </a:ext>
                </a:extLst>
              </a:tr>
              <a:tr h="765407">
                <a:tc>
                  <a:txBody>
                    <a:bodyPr/>
                    <a:lstStyle/>
                    <a:p>
                      <a:r>
                        <a:rPr lang="uz-Latn-UZ" dirty="0"/>
                        <a:t>Izo-amil spitr aralashmasi</a:t>
                      </a:r>
                      <a:endParaRPr lang="ru-RU" dirty="0"/>
                    </a:p>
                  </a:txBody>
                  <a:tcPr/>
                </a:tc>
                <a:tc>
                  <a:txBody>
                    <a:bodyPr/>
                    <a:lstStyle/>
                    <a:p>
                      <a:r>
                        <a:rPr lang="uz-Latn-UZ" dirty="0"/>
                        <a:t>68.48</a:t>
                      </a:r>
                      <a:endParaRPr lang="ru-RU" dirty="0"/>
                    </a:p>
                  </a:txBody>
                  <a:tcPr/>
                </a:tc>
                <a:extLst>
                  <a:ext uri="{0D108BD9-81ED-4DB2-BD59-A6C34878D82A}">
                    <a16:rowId xmlns:a16="http://schemas.microsoft.com/office/drawing/2014/main" val="10005"/>
                  </a:ext>
                </a:extLst>
              </a:tr>
              <a:tr h="765407">
                <a:tc>
                  <a:txBody>
                    <a:bodyPr/>
                    <a:lstStyle/>
                    <a:p>
                      <a:r>
                        <a:rPr lang="uz-Latn-UZ" dirty="0"/>
                        <a:t>Aralshmalar </a:t>
                      </a:r>
                      <a:endParaRPr lang="ru-RU" dirty="0"/>
                    </a:p>
                  </a:txBody>
                  <a:tcPr/>
                </a:tc>
                <a:tc>
                  <a:txBody>
                    <a:bodyPr/>
                    <a:lstStyle/>
                    <a:p>
                      <a:r>
                        <a:rPr lang="uz-Latn-UZ" dirty="0"/>
                        <a:t>5.67</a:t>
                      </a:r>
                      <a:endParaRPr lang="ru-RU" dirty="0"/>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63574" y="488610"/>
            <a:ext cx="7862150" cy="6369390"/>
          </a:xfrm>
        </p:spPr>
        <p:txBody>
          <a:bodyPr>
            <a:normAutofit/>
          </a:bodyPr>
          <a:lstStyle/>
          <a:p>
            <a:pPr indent="354013"/>
            <a:r>
              <a:rPr lang="en-US" sz="2400" dirty="0" err="1">
                <a:latin typeface="Microsoft JhengHei UI" panose="020B0604030504040204" pitchFamily="34" charset="-120"/>
                <a:ea typeface="Microsoft JhengHei UI" panose="020B0604030504040204" pitchFamily="34" charset="-120"/>
              </a:rPr>
              <a:t>Qabul</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qilingan</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yoqilg'i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uchun</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kompozitsiyalar</a:t>
            </a:r>
            <a:r>
              <a:rPr lang="en-US" sz="2400" dirty="0">
                <a:latin typeface="Microsoft JhengHei UI" panose="020B0604030504040204" pitchFamily="34" charset="-120"/>
                <a:ea typeface="Microsoft JhengHei UI" panose="020B0604030504040204" pitchFamily="34" charset="-120"/>
              </a:rPr>
              <a:t> 1,0-1,7% </a:t>
            </a:r>
            <a:r>
              <a:rPr lang="en-US" sz="2400" dirty="0" err="1">
                <a:latin typeface="Microsoft JhengHei UI" panose="020B0604030504040204" pitchFamily="34" charset="-120"/>
                <a:ea typeface="Microsoft JhengHei UI" panose="020B0604030504040204" pitchFamily="34" charset="-120"/>
              </a:rPr>
              <a:t>gacha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kamayadi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Biroq</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yuqori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faollik</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tufayli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yonish</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paytida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kislorodli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birikmalar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oralig</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yonilg'i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tarkibining</a:t>
            </a:r>
            <a:r>
              <a:rPr lang="en-US" sz="2400" dirty="0">
                <a:latin typeface="Microsoft JhengHei UI" panose="020B0604030504040204" pitchFamily="34" charset="-120"/>
                <a:ea typeface="Microsoft JhengHei UI" panose="020B0604030504040204" pitchFamily="34" charset="-120"/>
              </a:rPr>
              <a:t> 1,2 - 1,3% </a:t>
            </a:r>
            <a:r>
              <a:rPr lang="en-US" sz="2400" dirty="0" err="1">
                <a:latin typeface="Microsoft JhengHei UI" panose="020B0604030504040204" pitchFamily="34" charset="-120"/>
                <a:ea typeface="Microsoft JhengHei UI" panose="020B0604030504040204" pitchFamily="34" charset="-120"/>
              </a:rPr>
              <a:t>gacha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barqaror</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yonishi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uchun</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xizmat</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qiladi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bu</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esa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haqiqiy</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yoqilg'i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tejamkorligi</a:t>
            </a:r>
            <a:r>
              <a:rPr lang="uz-Latn-UZ" sz="2400" dirty="0">
                <a:latin typeface="Microsoft JhengHei UI" panose="020B0604030504040204" pitchFamily="34" charset="-120"/>
                <a:ea typeface="Microsoft JhengHei UI" panose="020B0604030504040204" pitchFamily="34" charset="-120"/>
              </a:rPr>
              <a:t>ni beradi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Kislorodli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tarkibi</a:t>
            </a:r>
            <a:r>
              <a:rPr lang="uz-Latn-UZ" sz="2400" dirty="0">
                <a:latin typeface="Microsoft JhengHei UI" panose="020B0604030504040204" pitchFamily="34" charset="-120"/>
                <a:ea typeface="Microsoft JhengHei UI" panose="020B0604030504040204" pitchFamily="34" charset="-120"/>
              </a:rPr>
              <a:t>y</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qismlarni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kiritish</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yoqilg'ining</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tarkibi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uning</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atrof-muhit</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ko'rsatkichlarini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sezilarli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darajada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yaxshilaydi</a:t>
            </a:r>
            <a:r>
              <a:rPr lang="en-US" sz="2400" dirty="0">
                <a:latin typeface="Microsoft JhengHei UI" panose="020B0604030504040204" pitchFamily="34" charset="-120"/>
                <a:ea typeface="Microsoft JhengHei UI" panose="020B0604030504040204" pitchFamily="34" charset="-120"/>
              </a:rPr>
              <a:t>. </a:t>
            </a:r>
            <a:br>
              <a:rPr lang="en-US" sz="2400" dirty="0">
                <a:latin typeface="Microsoft JhengHei UI" panose="020B0604030504040204" pitchFamily="34" charset="-120"/>
                <a:ea typeface="Microsoft JhengHei UI" panose="020B0604030504040204" pitchFamily="34" charset="-120"/>
              </a:rPr>
            </a:br>
            <a:r>
              <a:rPr lang="en-US" sz="2400" dirty="0" err="1">
                <a:latin typeface="Microsoft JhengHei UI" panose="020B0604030504040204" pitchFamily="34" charset="-120"/>
                <a:ea typeface="Microsoft JhengHei UI" panose="020B0604030504040204" pitchFamily="34" charset="-120"/>
              </a:rPr>
              <a:t>Shunday</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qilib</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atrof-muhitni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yaxshilash</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imkoniyatlari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etil</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spirti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qo'shilgan</a:t>
            </a:r>
            <a:r>
              <a:rPr lang="en-US" sz="2400" dirty="0">
                <a:latin typeface="Microsoft JhengHei UI" panose="020B0604030504040204" pitchFamily="34" charset="-120"/>
                <a:ea typeface="Microsoft JhengHei UI" panose="020B0604030504040204" pitchFamily="34" charset="-120"/>
              </a:rPr>
              <a:t> AI-80 </a:t>
            </a:r>
            <a:r>
              <a:rPr lang="en-US" sz="2400" dirty="0" err="1">
                <a:latin typeface="Microsoft JhengHei UI" panose="020B0604030504040204" pitchFamily="34" charset="-120"/>
                <a:ea typeface="Microsoft JhengHei UI" panose="020B0604030504040204" pitchFamily="34" charset="-120"/>
              </a:rPr>
              <a:t>dvigatel</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benzinining</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xususiyatlari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Asl</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tarkibiga</a:t>
            </a:r>
            <a:r>
              <a:rPr lang="en-US" sz="2400" dirty="0">
                <a:latin typeface="Microsoft JhengHei UI" panose="020B0604030504040204" pitchFamily="34" charset="-120"/>
                <a:ea typeface="Microsoft JhengHei UI" panose="020B0604030504040204" pitchFamily="34" charset="-120"/>
              </a:rPr>
              <a:t> q</a:t>
            </a:r>
            <a:r>
              <a:rPr lang="uz-Latn-UZ" sz="2400" dirty="0">
                <a:latin typeface="Microsoft JhengHei UI" panose="020B0604030504040204" pitchFamily="34" charset="-120"/>
                <a:ea typeface="Microsoft JhengHei UI" panose="020B0604030504040204" pitchFamily="34" charset="-120"/>
              </a:rPr>
              <a:t>araganda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uglerod</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oksidi</a:t>
            </a:r>
            <a:r>
              <a:rPr lang="en-US" sz="2400" dirty="0">
                <a:latin typeface="Microsoft JhengHei UI" panose="020B0604030504040204" pitchFamily="34" charset="-120"/>
                <a:ea typeface="Microsoft JhengHei UI" panose="020B0604030504040204" pitchFamily="34" charset="-120"/>
              </a:rPr>
              <a:t> </a:t>
            </a:r>
            <a:r>
              <a:rPr lang="uz-Latn-UZ" sz="2400" dirty="0">
                <a:latin typeface="Microsoft JhengHei UI" panose="020B0604030504040204" pitchFamily="34" charset="-120"/>
                <a:ea typeface="Microsoft JhengHei UI" panose="020B0604030504040204" pitchFamily="34" charset="-120"/>
              </a:rPr>
              <a:t>miqdoriga </a:t>
            </a:r>
            <a:r>
              <a:rPr lang="en-US" sz="2400" dirty="0" err="1">
                <a:latin typeface="Microsoft JhengHei UI" panose="020B0604030504040204" pitchFamily="34" charset="-120"/>
                <a:ea typeface="Microsoft JhengHei UI" panose="020B0604030504040204" pitchFamily="34" charset="-120"/>
              </a:rPr>
              <a:t>va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oktan</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soni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quydagicha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o’zgaradi</a:t>
            </a:r>
            <a:r>
              <a:rPr lang="uz-Latn-UZ" sz="2400" dirty="0">
                <a:latin typeface="Microsoft JhengHei UI" panose="020B0604030504040204" pitchFamily="34" charset="-120"/>
                <a:ea typeface="Microsoft JhengHei UI" panose="020B0604030504040204" pitchFamily="34" charset="-120"/>
              </a:rPr>
              <a:t>.</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Benzin</a:t>
            </a:r>
            <a:r>
              <a:rPr lang="uz-Latn-UZ" sz="2400" dirty="0">
                <a:latin typeface="Microsoft JhengHei UI" panose="020B0604030504040204" pitchFamily="34" charset="-120"/>
                <a:ea typeface="Microsoft JhengHei UI" panose="020B0604030504040204" pitchFamily="34" charset="-120"/>
              </a:rPr>
              <a:t>ga</a:t>
            </a:r>
            <a:r>
              <a:rPr lang="en-US" sz="2400" dirty="0">
                <a:latin typeface="Microsoft JhengHei UI" panose="020B0604030504040204" pitchFamily="34" charset="-120"/>
                <a:ea typeface="Microsoft JhengHei UI" panose="020B0604030504040204" pitchFamily="34" charset="-120"/>
              </a:rPr>
              <a:t> 5 </a:t>
            </a:r>
            <a:r>
              <a:rPr lang="en-US" sz="2400" dirty="0" err="1">
                <a:latin typeface="Microsoft JhengHei UI" panose="020B0604030504040204" pitchFamily="34" charset="-120"/>
                <a:ea typeface="Microsoft JhengHei UI" panose="020B0604030504040204" pitchFamily="34" charset="-120"/>
              </a:rPr>
              <a:t>va</a:t>
            </a:r>
            <a:r>
              <a:rPr lang="en-US" sz="2400" dirty="0">
                <a:latin typeface="Microsoft JhengHei UI" panose="020B0604030504040204" pitchFamily="34" charset="-120"/>
                <a:ea typeface="Microsoft JhengHei UI" panose="020B0604030504040204" pitchFamily="34" charset="-120"/>
              </a:rPr>
              <a:t> 10% </a:t>
            </a:r>
            <a:r>
              <a:rPr lang="en-US" sz="2400" dirty="0" err="1">
                <a:latin typeface="Microsoft JhengHei UI" panose="020B0604030504040204" pitchFamily="34" charset="-120"/>
                <a:ea typeface="Microsoft JhengHei UI" panose="020B0604030504040204" pitchFamily="34" charset="-120"/>
              </a:rPr>
              <a:t>etanol</a:t>
            </a:r>
            <a:r>
              <a:rPr lang="en-US" sz="2400" dirty="0">
                <a:latin typeface="Microsoft JhengHei UI" panose="020B0604030504040204" pitchFamily="34" charset="-120"/>
                <a:ea typeface="Microsoft JhengHei UI" panose="020B0604030504040204" pitchFamily="34" charset="-120"/>
              </a:rPr>
              <a:t> mass</a:t>
            </a:r>
            <a:r>
              <a:rPr lang="uz-Latn-UZ" sz="2400" dirty="0">
                <a:latin typeface="Microsoft JhengHei UI" panose="020B0604030504040204" pitchFamily="34" charset="-120"/>
                <a:ea typeface="Microsoft JhengHei UI" panose="020B0604030504040204" pitchFamily="34" charset="-120"/>
              </a:rPr>
              <a:t>asiga nisbatan qo’shilsa. Uglerod oksidi</a:t>
            </a:r>
            <a:r>
              <a:rPr lang="en-US" sz="2400" dirty="0">
                <a:latin typeface="Microsoft JhengHei UI" panose="020B0604030504040204" pitchFamily="34" charset="-120"/>
                <a:ea typeface="Microsoft JhengHei UI" panose="020B0604030504040204" pitchFamily="34" charset="-120"/>
              </a:rPr>
              <a:t> 1,0 </a:t>
            </a:r>
            <a:r>
              <a:rPr lang="en-US" sz="2400" dirty="0" err="1">
                <a:latin typeface="Microsoft JhengHei UI" panose="020B0604030504040204" pitchFamily="34" charset="-120"/>
                <a:ea typeface="Microsoft JhengHei UI" panose="020B0604030504040204" pitchFamily="34" charset="-120"/>
              </a:rPr>
              <a:t>dan</a:t>
            </a:r>
            <a:r>
              <a:rPr lang="en-US" sz="2400" dirty="0">
                <a:latin typeface="Microsoft JhengHei UI" panose="020B0604030504040204" pitchFamily="34" charset="-120"/>
                <a:ea typeface="Microsoft JhengHei UI" panose="020B0604030504040204" pitchFamily="34" charset="-120"/>
              </a:rPr>
              <a:t> 0,8 </a:t>
            </a:r>
            <a:r>
              <a:rPr lang="en-US" sz="2400" dirty="0" err="1">
                <a:latin typeface="Microsoft JhengHei UI" panose="020B0604030504040204" pitchFamily="34" charset="-120"/>
                <a:ea typeface="Microsoft JhengHei UI" panose="020B0604030504040204" pitchFamily="34" charset="-120"/>
              </a:rPr>
              <a:t>va</a:t>
            </a:r>
            <a:r>
              <a:rPr lang="en-US" sz="2400" dirty="0">
                <a:latin typeface="Microsoft JhengHei UI" panose="020B0604030504040204" pitchFamily="34" charset="-120"/>
                <a:ea typeface="Microsoft JhengHei UI" panose="020B0604030504040204" pitchFamily="34" charset="-120"/>
              </a:rPr>
              <a:t> 0,4% </a:t>
            </a:r>
            <a:r>
              <a:rPr lang="en-US" sz="2400" dirty="0" err="1">
                <a:latin typeface="Microsoft JhengHei UI" panose="020B0604030504040204" pitchFamily="34" charset="-120"/>
                <a:ea typeface="Microsoft JhengHei UI" panose="020B0604030504040204" pitchFamily="34" charset="-120"/>
              </a:rPr>
              <a:t>gacha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kamayadi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va</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oktan</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soni</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mos</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ravishda</a:t>
            </a:r>
            <a:r>
              <a:rPr lang="en-US" sz="2400" dirty="0">
                <a:latin typeface="Microsoft JhengHei UI" panose="020B0604030504040204" pitchFamily="34" charset="-120"/>
                <a:ea typeface="Microsoft JhengHei UI" panose="020B0604030504040204" pitchFamily="34" charset="-120"/>
              </a:rPr>
              <a:t> 80 </a:t>
            </a:r>
            <a:r>
              <a:rPr lang="en-US" sz="2400" dirty="0" err="1">
                <a:latin typeface="Microsoft JhengHei UI" panose="020B0604030504040204" pitchFamily="34" charset="-120"/>
                <a:ea typeface="Microsoft JhengHei UI" panose="020B0604030504040204" pitchFamily="34" charset="-120"/>
              </a:rPr>
              <a:t>dan</a:t>
            </a:r>
            <a:r>
              <a:rPr lang="en-US" sz="2400" dirty="0">
                <a:latin typeface="Microsoft JhengHei UI" panose="020B0604030504040204" pitchFamily="34" charset="-120"/>
                <a:ea typeface="Microsoft JhengHei UI" panose="020B0604030504040204" pitchFamily="34" charset="-120"/>
              </a:rPr>
              <a:t> 84 </a:t>
            </a:r>
            <a:r>
              <a:rPr lang="en-US" sz="2400" dirty="0" err="1">
                <a:latin typeface="Microsoft JhengHei UI" panose="020B0604030504040204" pitchFamily="34" charset="-120"/>
                <a:ea typeface="Microsoft JhengHei UI" panose="020B0604030504040204" pitchFamily="34" charset="-120"/>
              </a:rPr>
              <a:t>va</a:t>
            </a:r>
            <a:r>
              <a:rPr lang="en-US" sz="2400" dirty="0">
                <a:latin typeface="Microsoft JhengHei UI" panose="020B0604030504040204" pitchFamily="34" charset="-120"/>
                <a:ea typeface="Microsoft JhengHei UI" panose="020B0604030504040204" pitchFamily="34" charset="-120"/>
              </a:rPr>
              <a:t> 87 </a:t>
            </a:r>
            <a:r>
              <a:rPr lang="uz-Latn-UZ" sz="2400" dirty="0">
                <a:latin typeface="Microsoft JhengHei UI" panose="020B0604030504040204" pitchFamily="34" charset="-120"/>
                <a:ea typeface="Microsoft JhengHei UI" panose="020B0604030504040204" pitchFamily="34" charset="-120"/>
              </a:rPr>
              <a:t>gacha </a:t>
            </a:r>
            <a:r>
              <a:rPr lang="en-US" sz="2400" dirty="0">
                <a:latin typeface="Microsoft JhengHei UI" panose="020B0604030504040204" pitchFamily="34" charset="-120"/>
                <a:ea typeface="Microsoft JhengHei UI" panose="020B0604030504040204" pitchFamily="34" charset="-120"/>
              </a:rPr>
              <a:t> </a:t>
            </a:r>
            <a:r>
              <a:rPr lang="en-US" sz="2400" dirty="0" err="1">
                <a:latin typeface="Microsoft JhengHei UI" panose="020B0604030504040204" pitchFamily="34" charset="-120"/>
                <a:ea typeface="Microsoft JhengHei UI" panose="020B0604030504040204" pitchFamily="34" charset="-120"/>
              </a:rPr>
              <a:t>ko'tariladi</a:t>
            </a:r>
            <a:r>
              <a:rPr lang="en-US" sz="2400" dirty="0">
                <a:latin typeface="Microsoft JhengHei UI" panose="020B0604030504040204" pitchFamily="34" charset="-120"/>
                <a:ea typeface="Microsoft JhengHei UI" panose="020B0604030504040204" pitchFamily="34" charset="-120"/>
              </a:rPr>
              <a:t>.</a:t>
            </a:r>
            <a:endParaRPr lang="ru-RU" sz="2400" dirty="0">
              <a:latin typeface="Microsoft JhengHei UI" panose="020B0604030504040204" pitchFamily="34" charset="-120"/>
              <a:ea typeface="Microsoft JhengHei UI" panose="020B0604030504040204" pitchFamily="34" charset="-12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2FD66CB-D2C1-4DAE-941E-73F104B1ABFD}"/>
              </a:ext>
            </a:extLst>
          </p:cNvPr>
          <p:cNvSpPr>
            <a:spLocks noGrp="1"/>
          </p:cNvSpPr>
          <p:nvPr>
            <p:ph type="title"/>
          </p:nvPr>
        </p:nvSpPr>
        <p:spPr>
          <a:xfrm>
            <a:off x="1331640" y="0"/>
            <a:ext cx="7812360" cy="6741368"/>
          </a:xfrm>
        </p:spPr>
        <p:txBody>
          <a:bodyPr>
            <a:normAutofit/>
          </a:bodyPr>
          <a:lstStyle/>
          <a:p>
            <a:pPr algn="ctr">
              <a:lnSpc>
                <a:spcPct val="150000"/>
              </a:lnSpc>
            </a:pPr>
            <a:r>
              <a:rPr lang="en-US" sz="1800" dirty="0" err="1">
                <a:latin typeface="Microsoft JhengHei UI" panose="020B0604030504040204" pitchFamily="34" charset="-120"/>
                <a:ea typeface="Microsoft JhengHei UI" panose="020B0604030504040204" pitchFamily="34" charset="-120"/>
              </a:rPr>
              <a:t>Adsorbsion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usul</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bilan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kislorod</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saqlovchi</a:t>
            </a:r>
            <a:r>
              <a:rPr lang="en-US" sz="1800" dirty="0">
                <a:latin typeface="Microsoft JhengHei UI" panose="020B0604030504040204" pitchFamily="34" charset="-120"/>
                <a:ea typeface="Microsoft JhengHei UI" panose="020B0604030504040204" pitchFamily="34" charset="-120"/>
              </a:rPr>
              <a:t> organic </a:t>
            </a:r>
            <a:r>
              <a:rPr lang="en-US" sz="1800" dirty="0" err="1">
                <a:latin typeface="Microsoft JhengHei UI" panose="020B0604030504040204" pitchFamily="34" charset="-120"/>
                <a:ea typeface="Microsoft JhengHei UI" panose="020B0604030504040204" pitchFamily="34" charset="-120"/>
              </a:rPr>
              <a:t>birikmalrni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barqarorlashtirish</a:t>
            </a:r>
            <a:r>
              <a:rPr lang="en-US" sz="1800" dirty="0">
                <a:latin typeface="Microsoft JhengHei UI" panose="020B0604030504040204" pitchFamily="34" charset="-120"/>
                <a:ea typeface="Microsoft JhengHei UI" panose="020B0604030504040204" pitchFamily="34" charset="-120"/>
              </a:rPr>
              <a:t>.</a:t>
            </a:r>
            <a:br>
              <a:rPr lang="en-US" sz="1800" dirty="0">
                <a:latin typeface="Microsoft JhengHei UI" panose="020B0604030504040204" pitchFamily="34" charset="-120"/>
                <a:ea typeface="Microsoft JhengHei UI" panose="020B0604030504040204" pitchFamily="34" charset="-120"/>
              </a:rPr>
            </a:br>
            <a:r>
              <a:rPr lang="en-US" sz="1800" dirty="0" err="1">
                <a:latin typeface="Microsoft JhengHei UI" panose="020B0604030504040204" pitchFamily="34" charset="-120"/>
                <a:ea typeface="Microsoft JhengHei UI" panose="020B0604030504040204" pitchFamily="34" charset="-120"/>
              </a:rPr>
              <a:t>Muqobil</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yoqilg’ilarning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tasnifiga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ko’ra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oksigenat</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yoqilg’ilari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birinchi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guruhga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kiradi,Chunki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ularning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xossalari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an’anaviy</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neft</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mahsulotlariga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yaqin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Ushbu</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yoqilg’ilar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juda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keng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tarqalgan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va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butun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dunyoda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keng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qo’llanilmoqda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Bilamiz</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spirtlarni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to’g’ridan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to’g’ri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qo’shimcha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sifatida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qo’shib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bo’lmaydi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chunki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ular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tarkibida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suv</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saqlaydi</a:t>
            </a:r>
            <a:r>
              <a:rPr lang="en-US" sz="1800" dirty="0">
                <a:latin typeface="Microsoft JhengHei UI" panose="020B0604030504040204" pitchFamily="34" charset="-120"/>
                <a:ea typeface="Microsoft JhengHei UI" panose="020B0604030504040204" pitchFamily="34" charset="-120"/>
              </a:rPr>
              <a:t>. Bu </a:t>
            </a:r>
            <a:r>
              <a:rPr lang="en-US" sz="1800" dirty="0" err="1">
                <a:latin typeface="Microsoft JhengHei UI" panose="020B0604030504040204" pitchFamily="34" charset="-120"/>
                <a:ea typeface="Microsoft JhengHei UI" panose="020B0604030504040204" pitchFamily="34" charset="-120"/>
              </a:rPr>
              <a:t>holatlar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korroziyavilikni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shuningdek</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yoqilg’I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tarkibining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delaminatsiyaga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olib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keladi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Ularni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absolutizatsiya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qilish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va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yoqilg’I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tarkibini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yaxshilash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uchun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stablizatorlar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kiritish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kerak</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Metanolg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nisbatan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benzinga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qo’shimcha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sifatida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qo’shish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uchun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etanol</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afzaldir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Chunki</a:t>
            </a:r>
            <a:r>
              <a:rPr lang="en-US" sz="1800" dirty="0">
                <a:latin typeface="Microsoft JhengHei UI" panose="020B0604030504040204" pitchFamily="34" charset="-120"/>
                <a:ea typeface="Microsoft JhengHei UI" panose="020B0604030504040204" pitchFamily="34" charset="-120"/>
              </a:rPr>
              <a:t> u </a:t>
            </a:r>
            <a:r>
              <a:rPr lang="en-US" sz="1800" dirty="0" err="1">
                <a:latin typeface="Microsoft JhengHei UI" panose="020B0604030504040204" pitchFamily="34" charset="-120"/>
                <a:ea typeface="Microsoft JhengHei UI" panose="020B0604030504040204" pitchFamily="34" charset="-120"/>
              </a:rPr>
              <a:t>agressivmas</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toksikemas</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yonish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issiqligi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yuqori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bug’lanish</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issiqligi</a:t>
            </a:r>
            <a:r>
              <a:rPr lang="en-US" sz="1800" dirty="0">
                <a:latin typeface="Microsoft JhengHei UI" panose="020B0604030504040204" pitchFamily="34" charset="-120"/>
                <a:ea typeface="Microsoft JhengHei UI" panose="020B0604030504040204" pitchFamily="34" charset="-120"/>
              </a:rPr>
              <a:t> past, </a:t>
            </a:r>
            <a:r>
              <a:rPr lang="en-US" sz="1800" dirty="0" err="1">
                <a:latin typeface="Microsoft JhengHei UI" panose="020B0604030504040204" pitchFamily="34" charset="-120"/>
                <a:ea typeface="Microsoft JhengHei UI" panose="020B0604030504040204" pitchFamily="34" charset="-120"/>
              </a:rPr>
              <a:t>uzoq</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vaqt</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davomida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ushlanib</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qolsa</a:t>
            </a:r>
            <a:r>
              <a:rPr lang="en-US" sz="1800" dirty="0">
                <a:latin typeface="Microsoft JhengHei UI" panose="020B0604030504040204" pitchFamily="34" charset="-120"/>
                <a:ea typeface="Microsoft JhengHei UI" panose="020B0604030504040204" pitchFamily="34" charset="-120"/>
              </a:rPr>
              <a:t> u </a:t>
            </a:r>
            <a:r>
              <a:rPr lang="en-US" sz="1800" dirty="0" err="1">
                <a:latin typeface="Microsoft JhengHei UI" panose="020B0604030504040204" pitchFamily="34" charset="-120"/>
                <a:ea typeface="Microsoft JhengHei UI" panose="020B0604030504040204" pitchFamily="34" charset="-120"/>
              </a:rPr>
              <a:t>holda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quydagi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xossalar</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namoyon</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bo’ladi</a:t>
            </a:r>
            <a:r>
              <a:rPr lang="en-US" sz="1800" dirty="0">
                <a:latin typeface="Microsoft JhengHei UI" panose="020B0604030504040204" pitchFamily="34" charset="-120"/>
                <a:ea typeface="Microsoft JhengHei UI" panose="020B0604030504040204" pitchFamily="34" charset="-120"/>
              </a:rPr>
              <a:t>.</a:t>
            </a:r>
            <a:br>
              <a:rPr lang="en-US" sz="1800" dirty="0">
                <a:latin typeface="Microsoft JhengHei UI" panose="020B0604030504040204" pitchFamily="34" charset="-120"/>
                <a:ea typeface="Microsoft JhengHei UI" panose="020B0604030504040204" pitchFamily="34" charset="-120"/>
              </a:rPr>
            </a:br>
            <a:r>
              <a:rPr lang="en-US" sz="1800" dirty="0">
                <a:latin typeface="Microsoft JhengHei UI" panose="020B0604030504040204" pitchFamily="34" charset="-120"/>
                <a:ea typeface="Microsoft JhengHei UI" panose="020B0604030504040204" pitchFamily="34" charset="-120"/>
              </a:rPr>
              <a:t>1.Idish </a:t>
            </a:r>
            <a:r>
              <a:rPr lang="en-US" sz="1800" dirty="0" err="1">
                <a:latin typeface="Microsoft JhengHei UI" panose="020B0604030504040204" pitchFamily="34" charset="-120"/>
                <a:ea typeface="Microsoft JhengHei UI" panose="020B0604030504040204" pitchFamily="34" charset="-120"/>
              </a:rPr>
              <a:t>tubida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suv</a:t>
            </a:r>
            <a:r>
              <a:rPr lang="en-US" sz="1800" dirty="0">
                <a:latin typeface="Microsoft JhengHei UI" panose="020B0604030504040204" pitchFamily="34" charset="-120"/>
                <a:ea typeface="Microsoft JhengHei UI" panose="020B0604030504040204" pitchFamily="34" charset="-120"/>
              </a:rPr>
              <a:t>-spirt </a:t>
            </a:r>
            <a:r>
              <a:rPr lang="en-US" sz="1800" dirty="0" err="1">
                <a:latin typeface="Microsoft JhengHei UI" panose="020B0604030504040204" pitchFamily="34" charset="-120"/>
                <a:ea typeface="Microsoft JhengHei UI" panose="020B0604030504040204" pitchFamily="34" charset="-120"/>
              </a:rPr>
              <a:t>qatlam</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xosil</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bo’lishi</a:t>
            </a:r>
            <a:br>
              <a:rPr lang="en-US" sz="1800" dirty="0">
                <a:latin typeface="Microsoft JhengHei UI" panose="020B0604030504040204" pitchFamily="34" charset="-120"/>
                <a:ea typeface="Microsoft JhengHei UI" panose="020B0604030504040204" pitchFamily="34" charset="-120"/>
              </a:rPr>
            </a:br>
            <a:r>
              <a:rPr lang="en-US" sz="1800" dirty="0">
                <a:latin typeface="Microsoft JhengHei UI" panose="020B0604030504040204" pitchFamily="34" charset="-120"/>
                <a:ea typeface="Microsoft JhengHei UI" panose="020B0604030504040204" pitchFamily="34" charset="-120"/>
              </a:rPr>
              <a:t>2.Etanol </a:t>
            </a:r>
            <a:r>
              <a:rPr lang="en-US" sz="1800" dirty="0" err="1">
                <a:latin typeface="Microsoft JhengHei UI" panose="020B0604030504040204" pitchFamily="34" charset="-120"/>
                <a:ea typeface="Microsoft JhengHei UI" panose="020B0604030504040204" pitchFamily="34" charset="-120"/>
              </a:rPr>
              <a:t>miqdori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kamayishi</a:t>
            </a:r>
            <a:r>
              <a:rPr lang="en-US" sz="1800" dirty="0">
                <a:latin typeface="Microsoft JhengHei UI" panose="020B0604030504040204" pitchFamily="34" charset="-120"/>
                <a:ea typeface="Microsoft JhengHei UI" panose="020B0604030504040204" pitchFamily="34" charset="-120"/>
              </a:rPr>
              <a:t> </a:t>
            </a:r>
            <a:endParaRPr lang="ru-RU" sz="1800" dirty="0">
              <a:latin typeface="Microsoft JhengHei UI" panose="020B0604030504040204" pitchFamily="34" charset="-120"/>
              <a:ea typeface="Microsoft JhengHei UI" panose="020B0604030504040204" pitchFamily="34" charset="-120"/>
            </a:endParaRPr>
          </a:p>
        </p:txBody>
      </p:sp>
    </p:spTree>
    <p:extLst>
      <p:ext uri="{BB962C8B-B14F-4D97-AF65-F5344CB8AC3E}">
        <p14:creationId xmlns:p14="http://schemas.microsoft.com/office/powerpoint/2010/main" val="2492298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41C471-FB08-48CD-A154-3EAF54C2280F}"/>
              </a:ext>
            </a:extLst>
          </p:cNvPr>
          <p:cNvSpPr>
            <a:spLocks noGrp="1"/>
          </p:cNvSpPr>
          <p:nvPr>
            <p:ph type="title"/>
          </p:nvPr>
        </p:nvSpPr>
        <p:spPr>
          <a:xfrm>
            <a:off x="1403648" y="0"/>
            <a:ext cx="7740352" cy="6858000"/>
          </a:xfrm>
        </p:spPr>
        <p:txBody>
          <a:bodyPr>
            <a:normAutofit/>
          </a:bodyPr>
          <a:lstStyle/>
          <a:p>
            <a:pPr algn="ctr"/>
            <a:r>
              <a:rPr lang="en-US" sz="1800" dirty="0" err="1">
                <a:latin typeface="Microsoft JhengHei UI" panose="020B0604030504040204" pitchFamily="34" charset="-120"/>
                <a:ea typeface="Microsoft JhengHei UI" panose="020B0604030504040204" pitchFamily="34" charset="-120"/>
              </a:rPr>
              <a:t>Ushbu</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jadvalda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spirtning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konsentratsiyasi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va</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miqdorining</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yo’qotilinishi</a:t>
            </a:r>
            <a:r>
              <a:rPr lang="en-US" sz="1800" dirty="0">
                <a:latin typeface="Microsoft JhengHei UI" panose="020B0604030504040204" pitchFamily="34" charset="-120"/>
                <a:ea typeface="Microsoft JhengHei UI" panose="020B0604030504040204" pitchFamily="34" charset="-120"/>
              </a:rPr>
              <a:t> </a:t>
            </a:r>
            <a:r>
              <a:rPr lang="en-US" sz="1800" dirty="0" err="1">
                <a:latin typeface="Microsoft JhengHei UI" panose="020B0604030504040204" pitchFamily="34" charset="-120"/>
                <a:ea typeface="Microsoft JhengHei UI" panose="020B0604030504040204" pitchFamily="34" charset="-120"/>
              </a:rPr>
              <a:t>va</a:t>
            </a:r>
            <a:r>
              <a:rPr lang="en-US" sz="1800" dirty="0">
                <a:latin typeface="Microsoft JhengHei UI" panose="020B0604030504040204" pitchFamily="34" charset="-120"/>
                <a:ea typeface="Microsoft JhengHei UI" panose="020B0604030504040204" pitchFamily="34" charset="-120"/>
              </a:rPr>
              <a:t> 15 </a:t>
            </a:r>
            <a:r>
              <a:rPr lang="en-US" sz="1800" dirty="0" err="1">
                <a:latin typeface="Microsoft JhengHei UI" panose="020B0604030504040204" pitchFamily="34" charset="-120"/>
                <a:ea typeface="Microsoft JhengHei UI" panose="020B0604030504040204" pitchFamily="34" charset="-120"/>
              </a:rPr>
              <a:t>kundan</a:t>
            </a:r>
            <a:r>
              <a:rPr lang="en-US" sz="1800" dirty="0">
                <a:latin typeface="Microsoft JhengHei UI" panose="020B0604030504040204" pitchFamily="34" charset="-120"/>
                <a:ea typeface="Microsoft JhengHei UI" panose="020B0604030504040204" pitchFamily="34" charset="-120"/>
              </a:rPr>
              <a:t> keying </a:t>
            </a:r>
            <a:r>
              <a:rPr lang="en-US" sz="1800" dirty="0" err="1">
                <a:latin typeface="Microsoft JhengHei UI" panose="020B0604030504040204" pitchFamily="34" charset="-120"/>
                <a:ea typeface="Microsoft JhengHei UI" panose="020B0604030504040204" pitchFamily="34" charset="-120"/>
              </a:rPr>
              <a:t>holati</a:t>
            </a:r>
            <a:br>
              <a:rPr lang="en-US" sz="1800" dirty="0">
                <a:latin typeface="Microsoft JhengHei UI" panose="020B0604030504040204" pitchFamily="34" charset="-120"/>
                <a:ea typeface="Microsoft JhengHei UI" panose="020B0604030504040204" pitchFamily="34" charset="-120"/>
              </a:rPr>
            </a:br>
            <a:br>
              <a:rPr lang="en-US" sz="1800" dirty="0">
                <a:latin typeface="Microsoft JhengHei UI" panose="020B0604030504040204" pitchFamily="34" charset="-120"/>
                <a:ea typeface="Microsoft JhengHei UI" panose="020B0604030504040204" pitchFamily="34" charset="-120"/>
              </a:rPr>
            </a:br>
            <a:br>
              <a:rPr lang="en-US" sz="1800" dirty="0"/>
            </a:br>
            <a:br>
              <a:rPr lang="en-US" sz="1800" dirty="0"/>
            </a:br>
            <a:endParaRPr lang="ru-RU" sz="1800" dirty="0"/>
          </a:p>
        </p:txBody>
      </p:sp>
      <p:graphicFrame>
        <p:nvGraphicFramePr>
          <p:cNvPr id="3" name="Таблица 2">
            <a:extLst>
              <a:ext uri="{FF2B5EF4-FFF2-40B4-BE49-F238E27FC236}">
                <a16:creationId xmlns:a16="http://schemas.microsoft.com/office/drawing/2014/main" id="{26EDA97D-B7E3-45DC-8467-17110A9A4595}"/>
              </a:ext>
            </a:extLst>
          </p:cNvPr>
          <p:cNvGraphicFramePr>
            <a:graphicFrameLocks noGrp="1"/>
          </p:cNvGraphicFramePr>
          <p:nvPr>
            <p:extLst>
              <p:ext uri="{D42A27DB-BD31-4B8C-83A1-F6EECF244321}">
                <p14:modId xmlns:p14="http://schemas.microsoft.com/office/powerpoint/2010/main" val="3502794115"/>
              </p:ext>
            </p:extLst>
          </p:nvPr>
        </p:nvGraphicFramePr>
        <p:xfrm>
          <a:off x="971600" y="1484784"/>
          <a:ext cx="8172398" cy="5373216"/>
        </p:xfrm>
        <a:graphic>
          <a:graphicData uri="http://schemas.openxmlformats.org/drawingml/2006/table">
            <a:tbl>
              <a:tblPr firstRow="1" firstCol="1" lastRow="1" lastCol="1" bandRow="1" bandCol="1"/>
              <a:tblGrid>
                <a:gridCol w="966568">
                  <a:extLst>
                    <a:ext uri="{9D8B030D-6E8A-4147-A177-3AD203B41FA5}">
                      <a16:colId xmlns:a16="http://schemas.microsoft.com/office/drawing/2014/main" val="1169465229"/>
                    </a:ext>
                  </a:extLst>
                </a:gridCol>
                <a:gridCol w="893258">
                  <a:extLst>
                    <a:ext uri="{9D8B030D-6E8A-4147-A177-3AD203B41FA5}">
                      <a16:colId xmlns:a16="http://schemas.microsoft.com/office/drawing/2014/main" val="25330577"/>
                    </a:ext>
                  </a:extLst>
                </a:gridCol>
                <a:gridCol w="900430">
                  <a:extLst>
                    <a:ext uri="{9D8B030D-6E8A-4147-A177-3AD203B41FA5}">
                      <a16:colId xmlns:a16="http://schemas.microsoft.com/office/drawing/2014/main" val="772165465"/>
                    </a:ext>
                  </a:extLst>
                </a:gridCol>
                <a:gridCol w="966568">
                  <a:extLst>
                    <a:ext uri="{9D8B030D-6E8A-4147-A177-3AD203B41FA5}">
                      <a16:colId xmlns:a16="http://schemas.microsoft.com/office/drawing/2014/main" val="501999927"/>
                    </a:ext>
                  </a:extLst>
                </a:gridCol>
                <a:gridCol w="893258">
                  <a:extLst>
                    <a:ext uri="{9D8B030D-6E8A-4147-A177-3AD203B41FA5}">
                      <a16:colId xmlns:a16="http://schemas.microsoft.com/office/drawing/2014/main" val="2907305281"/>
                    </a:ext>
                  </a:extLst>
                </a:gridCol>
                <a:gridCol w="901227">
                  <a:extLst>
                    <a:ext uri="{9D8B030D-6E8A-4147-A177-3AD203B41FA5}">
                      <a16:colId xmlns:a16="http://schemas.microsoft.com/office/drawing/2014/main" val="687189681"/>
                    </a:ext>
                  </a:extLst>
                </a:gridCol>
                <a:gridCol w="890868">
                  <a:extLst>
                    <a:ext uri="{9D8B030D-6E8A-4147-A177-3AD203B41FA5}">
                      <a16:colId xmlns:a16="http://schemas.microsoft.com/office/drawing/2014/main" val="3993463217"/>
                    </a:ext>
                  </a:extLst>
                </a:gridCol>
                <a:gridCol w="890868">
                  <a:extLst>
                    <a:ext uri="{9D8B030D-6E8A-4147-A177-3AD203B41FA5}">
                      <a16:colId xmlns:a16="http://schemas.microsoft.com/office/drawing/2014/main" val="1989603249"/>
                    </a:ext>
                  </a:extLst>
                </a:gridCol>
                <a:gridCol w="869353">
                  <a:extLst>
                    <a:ext uri="{9D8B030D-6E8A-4147-A177-3AD203B41FA5}">
                      <a16:colId xmlns:a16="http://schemas.microsoft.com/office/drawing/2014/main" val="2048614939"/>
                    </a:ext>
                  </a:extLst>
                </a:gridCol>
              </a:tblGrid>
              <a:tr h="1281172">
                <a:tc gridSpan="2">
                  <a:txBody>
                    <a:bodyPr/>
                    <a:lstStyle/>
                    <a:p>
                      <a:pPr algn="ctr">
                        <a:spcAft>
                          <a:spcPts val="0"/>
                        </a:spcAft>
                      </a:pPr>
                      <a:r>
                        <a:rPr lang="ru-RU" sz="1200">
                          <a:effectLst/>
                          <a:latin typeface="Times New Roman" panose="02020603050405020304" pitchFamily="18" charset="0"/>
                          <a:ea typeface="Times New Roman" panose="02020603050405020304" pitchFamily="18" charset="0"/>
                        </a:rPr>
                        <a:t>Содержание этанола, (</a:t>
                      </a:r>
                      <a:r>
                        <a:rPr lang="ru-RU" sz="1200" baseline="30000">
                          <a:effectLst/>
                          <a:latin typeface="Times New Roman" panose="02020603050405020304" pitchFamily="18" charset="0"/>
                          <a:ea typeface="Times New Roman" panose="02020603050405020304" pitchFamily="18" charset="0"/>
                        </a:rPr>
                        <a:t>о</a:t>
                      </a:r>
                      <a:r>
                        <a:rPr lang="ru-RU" sz="1200">
                          <a:effectLst/>
                          <a:latin typeface="Times New Roman" panose="02020603050405020304" pitchFamily="18" charset="0"/>
                          <a:ea typeface="Times New Roman" panose="02020603050405020304" pitchFamily="18" charset="0"/>
                        </a:rPr>
                        <a:t>С), % об.</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rowSpan="2">
                  <a:txBody>
                    <a:bodyPr/>
                    <a:lstStyle/>
                    <a:p>
                      <a:pPr algn="ctr">
                        <a:spcAft>
                          <a:spcPts val="0"/>
                        </a:spcAft>
                      </a:pPr>
                      <a:r>
                        <a:rPr lang="ru-RU" sz="1200">
                          <a:effectLst/>
                          <a:latin typeface="Times New Roman" panose="02020603050405020304" pitchFamily="18" charset="0"/>
                          <a:ea typeface="Times New Roman" panose="02020603050405020304" pitchFamily="18" charset="0"/>
                        </a:rPr>
                        <a:t>Потери </a:t>
                      </a:r>
                      <a:r>
                        <a:rPr lang="ru-RU" sz="1200" baseline="30000">
                          <a:effectLst/>
                          <a:latin typeface="Times New Roman" panose="02020603050405020304" pitchFamily="18" charset="0"/>
                          <a:ea typeface="Times New Roman" panose="02020603050405020304" pitchFamily="18" charset="0"/>
                        </a:rPr>
                        <a:t>о</a:t>
                      </a:r>
                      <a:r>
                        <a:rPr lang="ru-RU" sz="1200">
                          <a:effectLst/>
                          <a:latin typeface="Times New Roman" panose="02020603050405020304" pitchFamily="18" charset="0"/>
                          <a:ea typeface="Times New Roman" panose="02020603050405020304" pitchFamily="18" charset="0"/>
                        </a:rPr>
                        <a:t>С,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ru-RU" sz="1200">
                          <a:effectLst/>
                          <a:latin typeface="Times New Roman" panose="02020603050405020304" pitchFamily="18" charset="0"/>
                          <a:ea typeface="Times New Roman" panose="02020603050405020304" pitchFamily="18" charset="0"/>
                        </a:rPr>
                        <a:t>Объем пробы (</a:t>
                      </a:r>
                      <a:r>
                        <a:rPr lang="en-US" sz="1200">
                          <a:effectLst/>
                          <a:latin typeface="Times New Roman" panose="02020603050405020304" pitchFamily="18" charset="0"/>
                          <a:ea typeface="Times New Roman" panose="02020603050405020304" pitchFamily="18" charset="0"/>
                        </a:rPr>
                        <a:t>V</a:t>
                      </a:r>
                      <a:r>
                        <a:rPr lang="ru-RU" sz="1200" baseline="-25000">
                          <a:effectLst/>
                          <a:latin typeface="Times New Roman" panose="02020603050405020304" pitchFamily="18" charset="0"/>
                          <a:ea typeface="Times New Roman" panose="02020603050405020304" pitchFamily="18" charset="0"/>
                        </a:rPr>
                        <a:t>1</a:t>
                      </a:r>
                      <a:r>
                        <a:rPr lang="ru-RU" sz="1200">
                          <a:effectLst/>
                          <a:latin typeface="Times New Roman" panose="02020603050405020304" pitchFamily="18" charset="0"/>
                          <a:ea typeface="Times New Roman" panose="02020603050405020304" pitchFamily="18" charset="0"/>
                        </a:rPr>
                        <a:t>), мл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rowSpan="2">
                  <a:txBody>
                    <a:bodyPr/>
                    <a:lstStyle/>
                    <a:p>
                      <a:pPr algn="ctr">
                        <a:spcAft>
                          <a:spcPts val="0"/>
                        </a:spcAft>
                      </a:pPr>
                      <a:r>
                        <a:rPr lang="ru-RU" sz="1200">
                          <a:effectLst/>
                          <a:latin typeface="Times New Roman" panose="02020603050405020304" pitchFamily="18" charset="0"/>
                          <a:ea typeface="Times New Roman" panose="02020603050405020304" pitchFamily="18" charset="0"/>
                        </a:rPr>
                        <a:t>Потери (</a:t>
                      </a:r>
                      <a:r>
                        <a:rPr lang="en-US" sz="1200">
                          <a:effectLst/>
                          <a:latin typeface="Times New Roman" panose="02020603050405020304" pitchFamily="18" charset="0"/>
                          <a:ea typeface="Times New Roman" panose="02020603050405020304" pitchFamily="18" charset="0"/>
                        </a:rPr>
                        <a:t>V</a:t>
                      </a:r>
                      <a:r>
                        <a:rPr lang="ru-RU" sz="1200" baseline="-25000">
                          <a:effectLst/>
                          <a:latin typeface="Times New Roman" panose="02020603050405020304" pitchFamily="18" charset="0"/>
                          <a:ea typeface="Times New Roman" panose="02020603050405020304" pitchFamily="18" charset="0"/>
                        </a:rPr>
                        <a:t>1</a:t>
                      </a:r>
                      <a:r>
                        <a:rPr lang="ru-RU" sz="12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spcAft>
                          <a:spcPts val="0"/>
                        </a:spcAft>
                      </a:pPr>
                      <a:r>
                        <a:rPr lang="ru-RU" sz="1200">
                          <a:effectLst/>
                          <a:latin typeface="Times New Roman" panose="02020603050405020304" pitchFamily="18" charset="0"/>
                          <a:ea typeface="Times New Roman" panose="02020603050405020304" pitchFamily="18" charset="0"/>
                        </a:rPr>
                        <a:t>Содержание этанола, (</a:t>
                      </a:r>
                      <a:r>
                        <a:rPr lang="en-US" sz="1200">
                          <a:effectLst/>
                          <a:latin typeface="Times New Roman" panose="02020603050405020304" pitchFamily="18" charset="0"/>
                          <a:ea typeface="Times New Roman" panose="02020603050405020304" pitchFamily="18" charset="0"/>
                        </a:rPr>
                        <a:t>V</a:t>
                      </a:r>
                      <a:r>
                        <a:rPr lang="ru-RU" sz="1200" baseline="-25000">
                          <a:effectLst/>
                          <a:latin typeface="Times New Roman" panose="02020603050405020304" pitchFamily="18" charset="0"/>
                          <a:ea typeface="Times New Roman" panose="02020603050405020304" pitchFamily="18" charset="0"/>
                        </a:rPr>
                        <a:t>1</a:t>
                      </a:r>
                      <a:r>
                        <a:rPr lang="ru-RU" sz="1200">
                          <a:effectLst/>
                          <a:latin typeface="Times New Roman" panose="02020603050405020304" pitchFamily="18" charset="0"/>
                          <a:ea typeface="Times New Roman" panose="02020603050405020304" pitchFamily="18" charset="0"/>
                        </a:rPr>
                        <a:t>), мл</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tc rowSpan="2">
                  <a:txBody>
                    <a:bodyPr/>
                    <a:lstStyle/>
                    <a:p>
                      <a:pPr algn="ctr">
                        <a:spcAft>
                          <a:spcPts val="0"/>
                        </a:spcAft>
                      </a:pPr>
                      <a:r>
                        <a:rPr lang="ru-RU" sz="1200">
                          <a:effectLst/>
                          <a:latin typeface="Times New Roman" panose="02020603050405020304" pitchFamily="18" charset="0"/>
                          <a:ea typeface="Times New Roman" panose="02020603050405020304" pitchFamily="18" charset="0"/>
                        </a:rPr>
                        <a:t>Потери (</a:t>
                      </a:r>
                      <a:r>
                        <a:rPr lang="en-US" sz="1200">
                          <a:effectLst/>
                          <a:latin typeface="Times New Roman" panose="02020603050405020304" pitchFamily="18" charset="0"/>
                          <a:ea typeface="Times New Roman" panose="02020603050405020304" pitchFamily="18" charset="0"/>
                        </a:rPr>
                        <a:t>V</a:t>
                      </a:r>
                      <a:r>
                        <a:rPr lang="ru-RU" sz="1200" baseline="-25000">
                          <a:effectLst/>
                          <a:latin typeface="Times New Roman" panose="02020603050405020304" pitchFamily="18" charset="0"/>
                          <a:ea typeface="Times New Roman" panose="02020603050405020304" pitchFamily="18" charset="0"/>
                        </a:rPr>
                        <a:t>1</a:t>
                      </a:r>
                      <a:r>
                        <a:rPr lang="ru-RU" sz="1200">
                          <a:effectLst/>
                          <a:latin typeface="Times New Roman" panose="02020603050405020304" pitchFamily="18" charset="0"/>
                          <a:ea typeface="Times New Roman" panose="02020603050405020304" pitchFamily="18" charset="0"/>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0114024"/>
                  </a:ext>
                </a:extLst>
              </a:tr>
              <a:tr h="1169154">
                <a:tc>
                  <a:txBody>
                    <a:bodyPr/>
                    <a:lstStyle/>
                    <a:p>
                      <a:pPr algn="ctr">
                        <a:spcAft>
                          <a:spcPts val="0"/>
                        </a:spcAft>
                      </a:pPr>
                      <a:r>
                        <a:rPr lang="ru-RU" sz="1200" dirty="0">
                          <a:effectLst/>
                          <a:latin typeface="Times New Roman" panose="02020603050405020304" pitchFamily="18" charset="0"/>
                          <a:ea typeface="Times New Roman" panose="02020603050405020304" pitchFamily="18" charset="0"/>
                        </a:rPr>
                        <a:t>Исходное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Через 15 сут.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ru-RU"/>
                    </a:p>
                  </a:txBody>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Исходное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Через 15 сут.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ru-RU"/>
                    </a:p>
                  </a:txBody>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Исходное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Через 15 сут.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ru-RU"/>
                    </a:p>
                  </a:txBody>
                  <a:tcPr/>
                </a:tc>
                <a:extLst>
                  <a:ext uri="{0D108BD9-81ED-4DB2-BD59-A6C34878D82A}">
                    <a16:rowId xmlns:a16="http://schemas.microsoft.com/office/drawing/2014/main" val="2198748564"/>
                  </a:ext>
                </a:extLst>
              </a:tr>
              <a:tr h="584578">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99,8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97,0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260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48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499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252,2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49,5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99507517"/>
                  </a:ext>
                </a:extLst>
              </a:tr>
              <a:tr h="584578">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96,2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91,5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4,9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40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481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274,5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42,9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6367053"/>
                  </a:ext>
                </a:extLst>
              </a:tr>
              <a:tr h="584578">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50,4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35,7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252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109,5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56,5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81608717"/>
                  </a:ext>
                </a:extLst>
              </a:tr>
              <a:tr h="584578">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37,4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20,2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46,0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360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28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187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72,7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61,1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71730712"/>
                  </a:ext>
                </a:extLst>
              </a:tr>
              <a:tr h="584578">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15,4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75,3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500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378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24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a:effectLst/>
                          <a:latin typeface="Times New Roman" panose="02020603050405020304" pitchFamily="18" charset="0"/>
                          <a:ea typeface="Times New Roman" panose="02020603050405020304" pitchFamily="18" charset="0"/>
                        </a:rPr>
                        <a:t>14,4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a:effectLst/>
                          <a:latin typeface="Times New Roman" panose="02020603050405020304" pitchFamily="18" charset="0"/>
                          <a:ea typeface="Times New Roman" panose="02020603050405020304" pitchFamily="18" charset="0"/>
                        </a:rPr>
                        <a:t>81,3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23677405"/>
                  </a:ext>
                </a:extLst>
              </a:tr>
            </a:tbl>
          </a:graphicData>
        </a:graphic>
      </p:graphicFrame>
    </p:spTree>
    <p:extLst>
      <p:ext uri="{BB962C8B-B14F-4D97-AF65-F5344CB8AC3E}">
        <p14:creationId xmlns:p14="http://schemas.microsoft.com/office/powerpoint/2010/main" val="2235531742"/>
      </p:ext>
    </p:extLst>
  </p:cSld>
  <p:clrMapOvr>
    <a:masterClrMapping/>
  </p:clrMapOvr>
</p:sld>
</file>

<file path=ppt/theme/theme1.xml><?xml version="1.0" encoding="utf-8"?>
<a:theme xmlns:a="http://schemas.openxmlformats.org/drawingml/2006/main" name="Легкий дым">
  <a:themeElements>
    <a:clrScheme name="Легкий дым">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Легкий дым">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Легкий дым">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Wisp</Template>
  <TotalTime>503</TotalTime>
  <Words>501</Words>
  <Application>Microsoft Office PowerPoint</Application>
  <PresentationFormat>Экран (4:3)</PresentationFormat>
  <Paragraphs>147</Paragraphs>
  <Slides>18</Slides>
  <Notes>0</Notes>
  <HiddenSlides>0</HiddenSlides>
  <MMClips>0</MMClips>
  <ScaleCrop>false</ScaleCrop>
  <HeadingPairs>
    <vt:vector size="8" baseType="variant">
      <vt:variant>
        <vt:lpstr>Использованные шрифты</vt:lpstr>
      </vt:variant>
      <vt:variant>
        <vt:i4>9</vt:i4>
      </vt:variant>
      <vt:variant>
        <vt:lpstr>Тема</vt:lpstr>
      </vt:variant>
      <vt:variant>
        <vt:i4>1</vt:i4>
      </vt:variant>
      <vt:variant>
        <vt:lpstr>Внедренные серверы OLE</vt:lpstr>
      </vt:variant>
      <vt:variant>
        <vt:i4>1</vt:i4>
      </vt:variant>
      <vt:variant>
        <vt:lpstr>Заголовки слайдов</vt:lpstr>
      </vt:variant>
      <vt:variant>
        <vt:i4>18</vt:i4>
      </vt:variant>
    </vt:vector>
  </HeadingPairs>
  <TitlesOfParts>
    <vt:vector size="29" baseType="lpstr">
      <vt:lpstr>Microsoft JhengHei</vt:lpstr>
      <vt:lpstr>Microsoft JhengHei UI</vt:lpstr>
      <vt:lpstr>Microsoft YaHei Light</vt:lpstr>
      <vt:lpstr>Arial</vt:lpstr>
      <vt:lpstr>Calibri</vt:lpstr>
      <vt:lpstr>Cambria Math</vt:lpstr>
      <vt:lpstr>Century Gothic</vt:lpstr>
      <vt:lpstr>Times New Roman</vt:lpstr>
      <vt:lpstr>Wingdings 3</vt:lpstr>
      <vt:lpstr>Легкий дым</vt:lpstr>
      <vt:lpstr>Chart</vt:lpstr>
      <vt:lpstr>Toshkent kimyo texnologiya instituti YoOBKT Fakulteti Neft va Neft Gazni qayta ishlash texnologiyasi    20-19 Guruh talabasi Tolibjonov Saidazimxonning  Kislarodli organik birkmalar bilan benzinni oktan sonini oshirish mavzusida    Start Up loyhasi uchun tayyorlagan ishi   Talaba : Tolibjonov Saidazimxon Ustoz : Mengliyev Sherzod</vt:lpstr>
      <vt:lpstr>Reja:  1. Benzin haqida tushuncha 2. Benzinga qo’shiladigan kislarodli brikmalar. 3. Kislorodli brikmalar tarkibi 4. Adsorbsion usul bilan K.B barqarorlash. 5.Qo’shimchalarni atrof muhitga ta’siri. 6.Xulosa.</vt:lpstr>
      <vt:lpstr>   Benzin quydagi eksoulatatsion talablarga javob berishi kerak: 1)Karburatsion xossalari yuqori bolishi,ya’ni barcha rejimlarda dvigatelni onsongina yurgizib yubora olishi va barqaror ishlashini ta’minlaydigan yonuvchi aralashma xosil qilish kerak: 2)Yuqori detanatsion barqarorlikka ega bo’lishi,ya’ni xar qanday ish rejimida divigatelda detanatsiya paydo qilmasligi lozim. 3)Yonuvchi aralashmaning yonish issiqligi kerakli darajadan yuqori bo’lishi zarur 4)Baklarda, yonilg’i berish apparatlarida mumkin qadar kam qurum xosil qilishi kerak 5)Yuqori barqarorlikka ega bo’lishi 6)Korroziyaga kamroq agressivligi va yonish mahsulotlar agressiv bo’lmasligi kerak. </vt:lpstr>
      <vt:lpstr>Benzin oktan sonini oshirishda ishlatilinadigan kislorodli organik brikmalar  Atrof muhitni ifloslanishining asosiy manbalaridan biri avtomobil transporti. Olimlar va mutaxassislar tomonidan tavsiya etilgan havoni muhofaza qilish to'g'risidagi qonun avtotransport benzinini yuqori oktanli kislorodli qo'shimchalar - MTBE oksigenatlar - uchinchi darajali metil butil, ETBE - etil uchinchi darajali butil efir, metanol, etanol va boshqalar bilan boyitish to’g’risida.  Ushbu qo'shimchalar, oktan sonini ko'payishi bilan birga benzinning  (S) toksik tarkibini kamaytirishga, avtomobil chiqindi gazlaridagi uglevodorodlar va uglerod oksidlarini kamaytirishga yordam beradi . Berilgan benzin-alkogol aralashmasining bir xilligini saqlash uchun unga stabilizatorlarni kiritish kerak.        </vt:lpstr>
      <vt:lpstr>Optimal stabilizatorlar hozirda  yaratilgan: Ular efirlar, ketonlar, aldegidlar, sirt faol moddalar: yuqori yog'li kislotalar, aminlar va kislota amidlari va alifatik pastki spirtlar. Ushbu faktni hisobga olgan holda, oktan sonini ko’paytirish uchun,detanatsiyaga chidamliligini oshirish uchun, shuningdek stabilligini taminlash uchun, “sivushniy moy" deb nomlanadigan - alkogol sanoatining katta miqdordagi chiqindilarini olishimiz mumkin.  Faqat bu yog’ni ishlatishimiz uchun uni “absolutizatsiya” (suvsizlanish) suv hosil bo’lishini bartarf etish lozim,chunki u aralashmada pastki izo-strukturali spirtlar mavjud. Bu moy gaz- suyuqlik xromotografiya usuli orqali tarkibi o’rganamiz.   </vt:lpstr>
      <vt:lpstr>Презентация PowerPoint</vt:lpstr>
      <vt:lpstr>Qabul qilingan yoqilg'i uchun  kompozitsiyalar 1,0-1,7% gacha kamayadi. Biroq, yuqori faollik tufayli yonish paytida kislorodli birikmalar, oralig' yonilg'i tarkibining 1,2 - 1,3% gacha barqaror yonishi uchun xizmat qiladi, bu esa  haqiqiy yoqilg'i tejamkorligini beradi. Kislorodli tarkibiy qismlarni kiritish yoqilg'ining tarkibi, uning atrof-muhit ko'rsatkichlarini sezilarli darajada yaxshilaydi.  Shunday qilib, atrof-muhitni yaxshilash imkoniyatlari etil spirti qo'shilgan AI-80 dvigatel benzinining xususiyatlari. Asl tarkibiga qaraganda uglerod oksidi miqdoriga va oktan soni quydagicha o’zgaradi. Benzinga 5 va 10% etanol massasiga nisbatan qo’shilsa. Uglerod oksidi 1,0 dan 0,8 va 0,4% gacha kamayadi va oktan soni mos ravishda 80 dan 84 va 87 gacha  ko'tariladi.</vt:lpstr>
      <vt:lpstr>Adsorbsion usul bilan kislorod saqlovchi organic birikmalrni barqarorlashtirish. Muqobil yoqilg’ilarning tasnifiga ko’ra oksigenat yoqilg’ilari birinchi guruhga kiradi,Chunki ularning xossalari an’anaviy neft mahsulotlariga yaqin. Ushbu yoqilg’ilar juda keng tarqalgan va butun dunyoda keng qo’llanilmoqda. Bilamiz spirtlarni to’g’ridan to’g’ri qo’shimcha sifatida qo’shib bo’lmaydi, chunki ular tarkibida suv saqlaydi. Bu holatlar korroziyavilikni, shuningdek yoqilg’I tarkibining delaminatsiyaga olib keladi. Ularni absolutizatsiya qilish va yoqilg’I tarkibini yaxshilash uchun stablizatorlar kiritish kerak. Metanolg nisbatan benzinga qo’shimcha sifatida qo’shish uchun etanol afzaldir. Chunki u agressivmas, toksikemas, yonish issiqligi yuqori ,bug’lanish issiqligi past, uzoq vaqt davomida ushlanib qolsa u holda quydagi xossalar namoyon bo’ladi. 1.Idish tubida suv-spirt qatlam xosil bo’lishi 2.Etanol miqdori kamayishi </vt:lpstr>
      <vt:lpstr>Ushbu jadvalda spirtning konsentratsiyasi va miqdorining yo’qotilinishi va 15 kundan keying holati    </vt:lpstr>
      <vt:lpstr>Odata spirt ishlab chiqarishda spirtning konsentratsiyasini 100% ga kotarib bo’lmaydi. Chunki Spirtning eng yuqori kons.si 96% gacha bo’lib tarkibida 4% gacha suv saqlab qoladi. Benzin spirt aralashmasini bir xilligini saqlab qolish uchun stablizatorlarni kiritish tavsiya etiladi. Kislarodli yoqilg’ining fazali barqarorligini saqlab qolish maqsadida AI-80 +10% etanol qo’shishni tavsiya qilamiz. Tarkibini barqor qilish uchun adsorbsion usulni qo’llaymiz. Bu jarayon uchun NaA seolitlardan foydalanamiz. Buning kanal diametrlari (taxmini 0,3nm) bo’ladi. Seolitlarni strukturasi tetraedrik shakilda bo’ladi va o’zaro kanallar bilan bog’langan karkas xosil qilagan bo’ladi.Tuzilish xususiyati va ichki yuzasining tabiati tufaylinseolitlar suvni intensive ravishta singdira oladi.Bu unga selektiv singdirish xossasini beradi. Bu bizga juda maqul keladi. U suvni o’ziga so’rib oladi va qayta regeneratsiya qilish imkonini beradi. Ularni qayta tiklash uchun uni quritishga berish kifoya ya’ni 4-6 soat davomida 450℃ qurutiladi. </vt:lpstr>
      <vt:lpstr>Turli xil etanolli AI-80 benzin aralashmasidagi suv miqdorini Dean-Stark usuli bilan 2 oy davomida aniqlandi. Quydagi natijalarga erishildi. </vt:lpstr>
      <vt:lpstr>Jadvaldan ko’rinib turiptiki vaqt o’tishi bilan suv miqdori ortadi va buni bartaraf etish uchun NaA seolitlardan foydalanib undan suvni olamiz va seolitlarni qayta regeneratsiya qilib qayta jarayonga ishlatamiz.</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Reanimator Extreme Edition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Toshkent kimyo texnologiya instituti YoOBKT Fakulteti Neft va Neft Gazni Qayta ishlash texnologiyasi 20-19 Guruh talabasi  “Yil Talabasi” tanlovi uchun             Talaba : Tolibjonov Saidazimxon Ustoz : Mengliyev Sherzod</dc:title>
  <dc:creator>OSIYO</dc:creator>
  <cp:lastModifiedBy>OsiyoComputers</cp:lastModifiedBy>
  <cp:revision>43</cp:revision>
  <dcterms:created xsi:type="dcterms:W3CDTF">2020-11-02T04:08:17Z</dcterms:created>
  <dcterms:modified xsi:type="dcterms:W3CDTF">2021-12-17T14:59:07Z</dcterms:modified>
</cp:coreProperties>
</file>