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9144000" cy="5143500"/>
  <p:notesSz cx="6858000" cy="9144000"/>
  <p:embeddedFontLst>
    <p:embeddedFont>
      <p:font typeface="Montserrat 1 Bold" charset="1" panose="00000800000000000000"/>
      <p:regular r:id="rId13"/>
    </p:embeddedFont>
    <p:embeddedFont>
      <p:font typeface="Open Sans Bold" charset="1" panose="020B0806030504020204"/>
      <p:regular r:id="rId14"/>
    </p:embeddedFont>
    <p:embeddedFont>
      <p:font typeface="Montserrat 2" charset="1" panose="00000500000000000000"/>
      <p:regular r:id="rId15"/>
    </p:embeddedFont>
    <p:embeddedFont>
      <p:font typeface="Montserrat 1" charset="1" panose="0000050000000000000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png" Type="http://schemas.openxmlformats.org/officeDocument/2006/relationships/image"/><Relationship Id="rId11" Target="../media/image16.png" Type="http://schemas.openxmlformats.org/officeDocument/2006/relationships/image"/><Relationship Id="rId12" Target="../media/image17.pn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sv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3.png" Type="http://schemas.openxmlformats.org/officeDocument/2006/relationships/image"/><Relationship Id="rId9" Target="../media/image14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Relationship Id="rId3" Target="../media/image2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21.png" Type="http://schemas.openxmlformats.org/officeDocument/2006/relationships/image"/><Relationship Id="rId7" Target="../media/image22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9.png" Type="http://schemas.openxmlformats.org/officeDocument/2006/relationships/image"/><Relationship Id="rId2" Target="../media/image23.png" Type="http://schemas.openxmlformats.org/officeDocument/2006/relationships/image"/><Relationship Id="rId3" Target="../media/image24.svg" Type="http://schemas.openxmlformats.org/officeDocument/2006/relationships/image"/><Relationship Id="rId4" Target="../media/image25.png" Type="http://schemas.openxmlformats.org/officeDocument/2006/relationships/image"/><Relationship Id="rId5" Target="../media/image26.svg" Type="http://schemas.openxmlformats.org/officeDocument/2006/relationships/image"/><Relationship Id="rId6" Target="../media/image27.png" Type="http://schemas.openxmlformats.org/officeDocument/2006/relationships/image"/><Relationship Id="rId7" Target="../media/image28.svg" Type="http://schemas.openxmlformats.org/officeDocument/2006/relationships/image"/><Relationship Id="rId8" Target="../media/image11.png" Type="http://schemas.openxmlformats.org/officeDocument/2006/relationships/image"/><Relationship Id="rId9" Target="../media/image12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png" Type="http://schemas.openxmlformats.org/officeDocument/2006/relationships/image"/><Relationship Id="rId3" Target="../media/image24.svg" Type="http://schemas.openxmlformats.org/officeDocument/2006/relationships/image"/><Relationship Id="rId4" Target="../media/image27.png" Type="http://schemas.openxmlformats.org/officeDocument/2006/relationships/image"/><Relationship Id="rId5" Target="../media/image28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30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png" Type="http://schemas.openxmlformats.org/officeDocument/2006/relationships/image"/><Relationship Id="rId11" Target="../media/image12.svg" Type="http://schemas.openxmlformats.org/officeDocument/2006/relationships/image"/><Relationship Id="rId12" Target="../media/image38.png" Type="http://schemas.openxmlformats.org/officeDocument/2006/relationships/image"/><Relationship Id="rId13" Target="../media/image39.png" Type="http://schemas.openxmlformats.org/officeDocument/2006/relationships/image"/><Relationship Id="rId14" Target="../media/image40.png" Type="http://schemas.openxmlformats.org/officeDocument/2006/relationships/image"/><Relationship Id="rId15" Target="../media/image41.svg" Type="http://schemas.openxmlformats.org/officeDocument/2006/relationships/image"/><Relationship Id="rId16" Target="../media/image42.png" Type="http://schemas.openxmlformats.org/officeDocument/2006/relationships/image"/><Relationship Id="rId17" Target="../media/image43.svg" Type="http://schemas.openxmlformats.org/officeDocument/2006/relationships/image"/><Relationship Id="rId2" Target="../media/image31.png" Type="http://schemas.openxmlformats.org/officeDocument/2006/relationships/image"/><Relationship Id="rId3" Target="../media/image32.svg" Type="http://schemas.openxmlformats.org/officeDocument/2006/relationships/image"/><Relationship Id="rId4" Target="../media/image7.png" Type="http://schemas.openxmlformats.org/officeDocument/2006/relationships/image"/><Relationship Id="rId5" Target="../media/image33.svg" Type="http://schemas.openxmlformats.org/officeDocument/2006/relationships/image"/><Relationship Id="rId6" Target="../media/image34.png" Type="http://schemas.openxmlformats.org/officeDocument/2006/relationships/image"/><Relationship Id="rId7" Target="../media/image35.svg" Type="http://schemas.openxmlformats.org/officeDocument/2006/relationships/image"/><Relationship Id="rId8" Target="../media/image36.png" Type="http://schemas.openxmlformats.org/officeDocument/2006/relationships/image"/><Relationship Id="rId9" Target="../media/image37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671397" y="4398207"/>
            <a:ext cx="1418606" cy="569795"/>
          </a:xfrm>
          <a:custGeom>
            <a:avLst/>
            <a:gdLst/>
            <a:ahLst/>
            <a:cxnLst/>
            <a:rect r="r" b="b" t="t" l="l"/>
            <a:pathLst>
              <a:path h="569795" w="1418606">
                <a:moveTo>
                  <a:pt x="0" y="0"/>
                </a:moveTo>
                <a:lnTo>
                  <a:pt x="1418606" y="0"/>
                </a:lnTo>
                <a:lnTo>
                  <a:pt x="1418606" y="569795"/>
                </a:lnTo>
                <a:lnTo>
                  <a:pt x="0" y="5697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62486" y="1451867"/>
            <a:ext cx="906389" cy="578663"/>
          </a:xfrm>
          <a:custGeom>
            <a:avLst/>
            <a:gdLst/>
            <a:ahLst/>
            <a:cxnLst/>
            <a:rect r="r" b="b" t="t" l="l"/>
            <a:pathLst>
              <a:path h="578663" w="906389">
                <a:moveTo>
                  <a:pt x="0" y="0"/>
                </a:moveTo>
                <a:lnTo>
                  <a:pt x="906389" y="0"/>
                </a:lnTo>
                <a:lnTo>
                  <a:pt x="906389" y="578663"/>
                </a:lnTo>
                <a:lnTo>
                  <a:pt x="0" y="57866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308000" y="-166418"/>
            <a:ext cx="4311511" cy="4393897"/>
          </a:xfrm>
          <a:custGeom>
            <a:avLst/>
            <a:gdLst/>
            <a:ahLst/>
            <a:cxnLst/>
            <a:rect r="r" b="b" t="t" l="l"/>
            <a:pathLst>
              <a:path h="4393897" w="4311511">
                <a:moveTo>
                  <a:pt x="0" y="0"/>
                </a:moveTo>
                <a:lnTo>
                  <a:pt x="4311511" y="0"/>
                </a:lnTo>
                <a:lnTo>
                  <a:pt x="4311511" y="4393896"/>
                </a:lnTo>
                <a:lnTo>
                  <a:pt x="0" y="439389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537513" y="790553"/>
            <a:ext cx="5346329" cy="3436926"/>
          </a:xfrm>
          <a:custGeom>
            <a:avLst/>
            <a:gdLst/>
            <a:ahLst/>
            <a:cxnLst/>
            <a:rect r="r" b="b" t="t" l="l"/>
            <a:pathLst>
              <a:path h="3436926" w="5346329">
                <a:moveTo>
                  <a:pt x="0" y="0"/>
                </a:moveTo>
                <a:lnTo>
                  <a:pt x="5346328" y="0"/>
                </a:lnTo>
                <a:lnTo>
                  <a:pt x="5346328" y="3436925"/>
                </a:lnTo>
                <a:lnTo>
                  <a:pt x="0" y="3436925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56168" y="1043549"/>
            <a:ext cx="727500" cy="243002"/>
          </a:xfrm>
          <a:custGeom>
            <a:avLst/>
            <a:gdLst/>
            <a:ahLst/>
            <a:cxnLst/>
            <a:rect r="r" b="b" t="t" l="l"/>
            <a:pathLst>
              <a:path h="243002" w="727500">
                <a:moveTo>
                  <a:pt x="0" y="0"/>
                </a:moveTo>
                <a:lnTo>
                  <a:pt x="727501" y="0"/>
                </a:lnTo>
                <a:lnTo>
                  <a:pt x="727501" y="243002"/>
                </a:lnTo>
                <a:lnTo>
                  <a:pt x="0" y="2430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178729" y="1043549"/>
            <a:ext cx="727500" cy="243002"/>
          </a:xfrm>
          <a:custGeom>
            <a:avLst/>
            <a:gdLst/>
            <a:ahLst/>
            <a:cxnLst/>
            <a:rect r="r" b="b" t="t" l="l"/>
            <a:pathLst>
              <a:path h="243002" w="727500">
                <a:moveTo>
                  <a:pt x="0" y="0"/>
                </a:moveTo>
                <a:lnTo>
                  <a:pt x="727501" y="0"/>
                </a:lnTo>
                <a:lnTo>
                  <a:pt x="727501" y="243002"/>
                </a:lnTo>
                <a:lnTo>
                  <a:pt x="0" y="2430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54206" y="2975229"/>
            <a:ext cx="727500" cy="243002"/>
          </a:xfrm>
          <a:custGeom>
            <a:avLst/>
            <a:gdLst/>
            <a:ahLst/>
            <a:cxnLst/>
            <a:rect r="r" b="b" t="t" l="l"/>
            <a:pathLst>
              <a:path h="243002" w="727500">
                <a:moveTo>
                  <a:pt x="0" y="0"/>
                </a:moveTo>
                <a:lnTo>
                  <a:pt x="727501" y="0"/>
                </a:lnTo>
                <a:lnTo>
                  <a:pt x="727501" y="243002"/>
                </a:lnTo>
                <a:lnTo>
                  <a:pt x="0" y="2430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7806023" y="4758071"/>
            <a:ext cx="1126150" cy="148476"/>
          </a:xfrm>
          <a:custGeom>
            <a:avLst/>
            <a:gdLst/>
            <a:ahLst/>
            <a:cxnLst/>
            <a:rect r="r" b="b" t="t" l="l"/>
            <a:pathLst>
              <a:path h="148476" w="1126150">
                <a:moveTo>
                  <a:pt x="0" y="0"/>
                </a:moveTo>
                <a:lnTo>
                  <a:pt x="1126151" y="0"/>
                </a:lnTo>
                <a:lnTo>
                  <a:pt x="1126151" y="148476"/>
                </a:lnTo>
                <a:lnTo>
                  <a:pt x="0" y="14847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74126" y="1043549"/>
            <a:ext cx="2019085" cy="1346057"/>
          </a:xfrm>
          <a:custGeom>
            <a:avLst/>
            <a:gdLst/>
            <a:ahLst/>
            <a:cxnLst/>
            <a:rect r="r" b="b" t="t" l="l"/>
            <a:pathLst>
              <a:path h="1346057" w="2019085">
                <a:moveTo>
                  <a:pt x="0" y="0"/>
                </a:moveTo>
                <a:lnTo>
                  <a:pt x="2019085" y="0"/>
                </a:lnTo>
                <a:lnTo>
                  <a:pt x="2019085" y="1346057"/>
                </a:lnTo>
                <a:lnTo>
                  <a:pt x="0" y="1346057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178729" y="1043549"/>
            <a:ext cx="1873540" cy="1346057"/>
          </a:xfrm>
          <a:custGeom>
            <a:avLst/>
            <a:gdLst/>
            <a:ahLst/>
            <a:cxnLst/>
            <a:rect r="r" b="b" t="t" l="l"/>
            <a:pathLst>
              <a:path h="1346057" w="1873540">
                <a:moveTo>
                  <a:pt x="0" y="0"/>
                </a:moveTo>
                <a:lnTo>
                  <a:pt x="1873540" y="0"/>
                </a:lnTo>
                <a:lnTo>
                  <a:pt x="1873540" y="1346057"/>
                </a:lnTo>
                <a:lnTo>
                  <a:pt x="0" y="1346057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-32567" t="0" r="-20295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25690" y="2742031"/>
            <a:ext cx="1967521" cy="1282979"/>
          </a:xfrm>
          <a:custGeom>
            <a:avLst/>
            <a:gdLst/>
            <a:ahLst/>
            <a:cxnLst/>
            <a:rect r="r" b="b" t="t" l="l"/>
            <a:pathLst>
              <a:path h="1282979" w="1967521">
                <a:moveTo>
                  <a:pt x="0" y="0"/>
                </a:moveTo>
                <a:lnTo>
                  <a:pt x="1967521" y="0"/>
                </a:lnTo>
                <a:lnTo>
                  <a:pt x="1967521" y="1282980"/>
                </a:lnTo>
                <a:lnTo>
                  <a:pt x="0" y="1282980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-8221" t="0" r="-8221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2178729" y="2742031"/>
            <a:ext cx="1959265" cy="1282979"/>
          </a:xfrm>
          <a:custGeom>
            <a:avLst/>
            <a:gdLst/>
            <a:ahLst/>
            <a:cxnLst/>
            <a:rect r="r" b="b" t="t" l="l"/>
            <a:pathLst>
              <a:path h="1282979" w="1959265">
                <a:moveTo>
                  <a:pt x="0" y="0"/>
                </a:moveTo>
                <a:lnTo>
                  <a:pt x="1959265" y="0"/>
                </a:lnTo>
                <a:lnTo>
                  <a:pt x="1959265" y="1282980"/>
                </a:lnTo>
                <a:lnTo>
                  <a:pt x="0" y="1282980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-3237" t="0" r="-3237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4979684" y="2083520"/>
            <a:ext cx="2445519" cy="2445519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5DE0E6">
                    <a:alpha val="100000"/>
                  </a:srgbClr>
                </a:gs>
                <a:gs pos="100000">
                  <a:srgbClr val="004AAD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2" id="12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19"/>
                </a:lnSpc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7936481" y="4069073"/>
            <a:ext cx="995692" cy="560077"/>
          </a:xfrm>
          <a:custGeom>
            <a:avLst/>
            <a:gdLst/>
            <a:ahLst/>
            <a:cxnLst/>
            <a:rect r="r" b="b" t="t" l="l"/>
            <a:pathLst>
              <a:path h="560077" w="995692">
                <a:moveTo>
                  <a:pt x="0" y="0"/>
                </a:moveTo>
                <a:lnTo>
                  <a:pt x="995693" y="0"/>
                </a:lnTo>
                <a:lnTo>
                  <a:pt x="995693" y="560077"/>
                </a:lnTo>
                <a:lnTo>
                  <a:pt x="0" y="560077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338147" y="367417"/>
            <a:ext cx="4045839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659"/>
              </a:lnSpc>
              <a:spcBef>
                <a:spcPct val="0"/>
              </a:spcBef>
            </a:pPr>
            <a:r>
              <a:rPr lang="en-US" b="true" sz="1899" strike="noStrike" u="none">
                <a:solidFill>
                  <a:srgbClr val="1C00FF"/>
                </a:solidFill>
                <a:latin typeface="Montserrat 1 Bold"/>
                <a:ea typeface="Montserrat 1 Bold"/>
                <a:cs typeface="Montserrat 1 Bold"/>
                <a:sym typeface="Montserrat 1 Bold"/>
              </a:rPr>
              <a:t>CONTEXTO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4152090" y="706065"/>
            <a:ext cx="4780083" cy="11228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46"/>
              </a:lnSpc>
            </a:pPr>
            <a:r>
              <a:rPr lang="en-US" sz="2176" b="true">
                <a:solidFill>
                  <a:srgbClr val="CFA6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En Perú, el turismo siempre se centra en los mismos lugares y experiencias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4928190" y="2670010"/>
            <a:ext cx="2548507" cy="1234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+6000 festividades en todo el PAÍS 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6383667" y="4188386"/>
            <a:ext cx="2548507" cy="2571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0"/>
              </a:lnSpc>
            </a:pPr>
            <a:r>
              <a:rPr lang="en-US" sz="15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según 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263439" y="1263189"/>
            <a:ext cx="2617122" cy="2617122"/>
          </a:xfrm>
          <a:custGeom>
            <a:avLst/>
            <a:gdLst/>
            <a:ahLst/>
            <a:cxnLst/>
            <a:rect r="r" b="b" t="t" l="l"/>
            <a:pathLst>
              <a:path h="2617122" w="2617122">
                <a:moveTo>
                  <a:pt x="0" y="0"/>
                </a:moveTo>
                <a:lnTo>
                  <a:pt x="2617122" y="0"/>
                </a:lnTo>
                <a:lnTo>
                  <a:pt x="2617122" y="2617122"/>
                </a:lnTo>
                <a:lnTo>
                  <a:pt x="0" y="261712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011091" y="517080"/>
            <a:ext cx="3132010" cy="6210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b="true" sz="1800">
                <a:solidFill>
                  <a:srgbClr val="CFA600"/>
                </a:solidFill>
                <a:latin typeface="Montserrat 1 Bold"/>
                <a:ea typeface="Montserrat 1 Bold"/>
                <a:cs typeface="Montserrat 1 Bold"/>
                <a:sym typeface="Montserrat 1 Bold"/>
              </a:rPr>
              <a:t>ESCANEA NUESTRO PROYECTO</a:t>
            </a:r>
          </a:p>
        </p:txBody>
      </p:sp>
    </p:spTree>
  </p:cSld>
  <p:clrMapOvr>
    <a:masterClrMapping/>
  </p:clrMapOvr>
  <p:transition spd="slow">
    <p:fade/>
  </p:transition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948618" y="2558729"/>
            <a:ext cx="2546699" cy="403203"/>
          </a:xfrm>
          <a:custGeom>
            <a:avLst/>
            <a:gdLst/>
            <a:ahLst/>
            <a:cxnLst/>
            <a:rect r="r" b="b" t="t" l="l"/>
            <a:pathLst>
              <a:path h="403203" w="2546699">
                <a:moveTo>
                  <a:pt x="0" y="0"/>
                </a:moveTo>
                <a:lnTo>
                  <a:pt x="2546700" y="0"/>
                </a:lnTo>
                <a:lnTo>
                  <a:pt x="2546700" y="403203"/>
                </a:lnTo>
                <a:lnTo>
                  <a:pt x="0" y="40320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806023" y="4758071"/>
            <a:ext cx="1126150" cy="148476"/>
          </a:xfrm>
          <a:custGeom>
            <a:avLst/>
            <a:gdLst/>
            <a:ahLst/>
            <a:cxnLst/>
            <a:rect r="r" b="b" t="t" l="l"/>
            <a:pathLst>
              <a:path h="148476" w="1126150">
                <a:moveTo>
                  <a:pt x="0" y="0"/>
                </a:moveTo>
                <a:lnTo>
                  <a:pt x="1126151" y="0"/>
                </a:lnTo>
                <a:lnTo>
                  <a:pt x="1126151" y="148476"/>
                </a:lnTo>
                <a:lnTo>
                  <a:pt x="0" y="1484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022718" y="845069"/>
            <a:ext cx="814815" cy="396961"/>
          </a:xfrm>
          <a:custGeom>
            <a:avLst/>
            <a:gdLst/>
            <a:ahLst/>
            <a:cxnLst/>
            <a:rect r="r" b="b" t="t" l="l"/>
            <a:pathLst>
              <a:path h="396961" w="814815">
                <a:moveTo>
                  <a:pt x="0" y="0"/>
                </a:moveTo>
                <a:lnTo>
                  <a:pt x="814814" y="0"/>
                </a:lnTo>
                <a:lnTo>
                  <a:pt x="814814" y="396961"/>
                </a:lnTo>
                <a:lnTo>
                  <a:pt x="0" y="39696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514350" y="1447214"/>
            <a:ext cx="3916665" cy="2441020"/>
          </a:xfrm>
          <a:custGeom>
            <a:avLst/>
            <a:gdLst/>
            <a:ahLst/>
            <a:cxnLst/>
            <a:rect r="r" b="b" t="t" l="l"/>
            <a:pathLst>
              <a:path h="2441020" w="3916665">
                <a:moveTo>
                  <a:pt x="0" y="0"/>
                </a:moveTo>
                <a:lnTo>
                  <a:pt x="3916665" y="0"/>
                </a:lnTo>
                <a:lnTo>
                  <a:pt x="3916665" y="2441020"/>
                </a:lnTo>
                <a:lnTo>
                  <a:pt x="0" y="244102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38147" y="367417"/>
            <a:ext cx="4045839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59"/>
              </a:lnSpc>
            </a:pPr>
            <a:r>
              <a:rPr lang="en-US" b="true" sz="1899">
                <a:solidFill>
                  <a:srgbClr val="1C00FF"/>
                </a:solidFill>
                <a:latin typeface="Montserrat 1 Bold"/>
                <a:ea typeface="Montserrat 1 Bold"/>
                <a:cs typeface="Montserrat 1 Bold"/>
                <a:sym typeface="Montserrat 1 Bold"/>
              </a:rPr>
              <a:t>Problemas</a:t>
            </a:r>
            <a:r>
              <a:rPr lang="en-US" b="true" sz="1899">
                <a:solidFill>
                  <a:srgbClr val="0000FF"/>
                </a:solidFill>
                <a:latin typeface="Montserrat 1 Bold"/>
                <a:ea typeface="Montserrat 1 Bold"/>
                <a:cs typeface="Montserrat 1 Bold"/>
                <a:sym typeface="Montserrat 1 Bold"/>
              </a:rPr>
              <a:t>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016513" y="2106727"/>
            <a:ext cx="86068" cy="198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79"/>
              </a:lnSpc>
            </a:pPr>
            <a:r>
              <a:rPr lang="en-US" sz="1200" spc="4">
                <a:solidFill>
                  <a:srgbClr val="000000"/>
                </a:solidFill>
                <a:latin typeface="Montserrat 2"/>
                <a:ea typeface="Montserrat 2"/>
                <a:cs typeface="Montserrat 2"/>
                <a:sym typeface="Montserrat 2"/>
              </a:rPr>
              <a:t>■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320094" y="2656170"/>
            <a:ext cx="3110032" cy="6813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20"/>
              </a:lnSpc>
            </a:pPr>
            <a:r>
              <a:rPr lang="en-US" sz="1300">
                <a:solidFill>
                  <a:srgbClr val="000000"/>
                </a:solidFill>
                <a:latin typeface="Montserrat 1"/>
                <a:ea typeface="Montserrat 1"/>
                <a:cs typeface="Montserrat 1"/>
                <a:sym typeface="Montserrat 1"/>
              </a:rPr>
              <a:t>Falta de acceso a información y ejecución de visitas de festividades y experiencias auténticas.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320094" y="3463842"/>
            <a:ext cx="3520859" cy="6813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20"/>
              </a:lnSpc>
            </a:pPr>
            <a:r>
              <a:rPr lang="en-US" sz="1300">
                <a:solidFill>
                  <a:srgbClr val="000000"/>
                </a:solidFill>
                <a:latin typeface="Montserrat 1"/>
                <a:ea typeface="Montserrat 1"/>
                <a:cs typeface="Montserrat 1"/>
                <a:sym typeface="Montserrat 1"/>
              </a:rPr>
              <a:t>Escasa conexión entre los turistas y las comunidades locales en las distintas regiones del país.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320094" y="2049856"/>
            <a:ext cx="3520859" cy="4527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19"/>
              </a:lnSpc>
            </a:pPr>
            <a:r>
              <a:rPr lang="en-US" sz="1299">
                <a:solidFill>
                  <a:srgbClr val="000000"/>
                </a:solidFill>
                <a:latin typeface="Montserrat 1"/>
                <a:ea typeface="Montserrat 1"/>
                <a:cs typeface="Montserrat 1"/>
                <a:sym typeface="Montserrat 1"/>
              </a:rPr>
              <a:t>Concentración del Turismo en Destinos Populares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016513" y="2648674"/>
            <a:ext cx="105623" cy="2212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89"/>
              </a:lnSpc>
            </a:pPr>
            <a:r>
              <a:rPr lang="en-US" sz="1350" spc="5">
                <a:solidFill>
                  <a:srgbClr val="000000"/>
                </a:solidFill>
                <a:latin typeface="Montserrat 2"/>
                <a:ea typeface="Montserrat 2"/>
                <a:cs typeface="Montserrat 2"/>
                <a:sym typeface="Montserrat 2"/>
              </a:rPr>
              <a:t>■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5016513" y="3456346"/>
            <a:ext cx="105623" cy="2212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89"/>
              </a:lnSpc>
            </a:pPr>
            <a:r>
              <a:rPr lang="en-US" sz="1350" spc="5">
                <a:solidFill>
                  <a:srgbClr val="000000"/>
                </a:solidFill>
                <a:latin typeface="Montserrat 2"/>
                <a:ea typeface="Montserrat 2"/>
                <a:cs typeface="Montserrat 2"/>
                <a:sym typeface="Montserrat 2"/>
              </a:rPr>
              <a:t>■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5035325" y="1126950"/>
            <a:ext cx="3718817" cy="6210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  <a:spcBef>
                <a:spcPct val="0"/>
              </a:spcBef>
            </a:pPr>
            <a:r>
              <a:rPr lang="en-US" b="true" sz="1800">
                <a:solidFill>
                  <a:srgbClr val="CFA600"/>
                </a:solidFill>
                <a:latin typeface="Montserrat 1 Bold"/>
                <a:ea typeface="Montserrat 1 Bold"/>
                <a:cs typeface="Montserrat 1 Bold"/>
                <a:sym typeface="Montserrat 1 Bold"/>
              </a:rPr>
              <a:t>Plan Estratégico Nacional de Turismo del Perú - MINCETUR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36959" y="1017899"/>
            <a:ext cx="3800704" cy="507902"/>
          </a:xfrm>
          <a:custGeom>
            <a:avLst/>
            <a:gdLst/>
            <a:ahLst/>
            <a:cxnLst/>
            <a:rect r="r" b="b" t="t" l="l"/>
            <a:pathLst>
              <a:path h="507902" w="3800704">
                <a:moveTo>
                  <a:pt x="0" y="0"/>
                </a:moveTo>
                <a:lnTo>
                  <a:pt x="3800704" y="0"/>
                </a:lnTo>
                <a:lnTo>
                  <a:pt x="3800704" y="507901"/>
                </a:lnTo>
                <a:lnTo>
                  <a:pt x="0" y="50790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647924" y="188700"/>
            <a:ext cx="4324874" cy="4766100"/>
          </a:xfrm>
          <a:custGeom>
            <a:avLst/>
            <a:gdLst/>
            <a:ahLst/>
            <a:cxnLst/>
            <a:rect r="r" b="b" t="t" l="l"/>
            <a:pathLst>
              <a:path h="4766100" w="4324874">
                <a:moveTo>
                  <a:pt x="0" y="0"/>
                </a:moveTo>
                <a:lnTo>
                  <a:pt x="4324874" y="0"/>
                </a:lnTo>
                <a:lnTo>
                  <a:pt x="4324874" y="4766100"/>
                </a:lnTo>
                <a:lnTo>
                  <a:pt x="0" y="47661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73447" y="190671"/>
            <a:ext cx="7180155" cy="530200"/>
          </a:xfrm>
          <a:custGeom>
            <a:avLst/>
            <a:gdLst/>
            <a:ahLst/>
            <a:cxnLst/>
            <a:rect r="r" b="b" t="t" l="l"/>
            <a:pathLst>
              <a:path h="530200" w="7180155">
                <a:moveTo>
                  <a:pt x="0" y="0"/>
                </a:moveTo>
                <a:lnTo>
                  <a:pt x="7180154" y="0"/>
                </a:lnTo>
                <a:lnTo>
                  <a:pt x="7180154" y="530200"/>
                </a:lnTo>
                <a:lnTo>
                  <a:pt x="0" y="5302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7806023" y="4758071"/>
            <a:ext cx="1126150" cy="148476"/>
          </a:xfrm>
          <a:custGeom>
            <a:avLst/>
            <a:gdLst/>
            <a:ahLst/>
            <a:cxnLst/>
            <a:rect r="r" b="b" t="t" l="l"/>
            <a:pathLst>
              <a:path h="148476" w="1126150">
                <a:moveTo>
                  <a:pt x="0" y="0"/>
                </a:moveTo>
                <a:lnTo>
                  <a:pt x="1126151" y="0"/>
                </a:lnTo>
                <a:lnTo>
                  <a:pt x="1126151" y="148476"/>
                </a:lnTo>
                <a:lnTo>
                  <a:pt x="0" y="14847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3963524" y="720871"/>
            <a:ext cx="4875728" cy="3178479"/>
          </a:xfrm>
          <a:custGeom>
            <a:avLst/>
            <a:gdLst/>
            <a:ahLst/>
            <a:cxnLst/>
            <a:rect r="r" b="b" t="t" l="l"/>
            <a:pathLst>
              <a:path h="3178479" w="4875728">
                <a:moveTo>
                  <a:pt x="0" y="0"/>
                </a:moveTo>
                <a:lnTo>
                  <a:pt x="4875728" y="0"/>
                </a:lnTo>
                <a:lnTo>
                  <a:pt x="4875728" y="3178479"/>
                </a:lnTo>
                <a:lnTo>
                  <a:pt x="0" y="3178479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-15893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514350" y="937075"/>
            <a:ext cx="3252723" cy="296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35"/>
              </a:lnSpc>
            </a:pPr>
            <a:r>
              <a:rPr lang="en-US" b="true" sz="1946">
                <a:solidFill>
                  <a:srgbClr val="FF66C4"/>
                </a:solidFill>
                <a:latin typeface="Montserrat 1 Bold"/>
                <a:ea typeface="Montserrat 1 Bold"/>
                <a:cs typeface="Montserrat 1 Bold"/>
                <a:sym typeface="Montserrat 1 Bold"/>
              </a:rPr>
              <a:t>"Una app que conecta a los turistas con las festividades auténticas de Perú, facilitando reservas con logística completa, impulsando la economía local y ofreciendo una experiencia cultural segura y enriquecedora."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36950" y="268910"/>
            <a:ext cx="3084166" cy="3135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b="true" sz="1800">
                <a:solidFill>
                  <a:srgbClr val="1C00FF"/>
                </a:solidFill>
                <a:latin typeface="Montserrat 1 Bold"/>
                <a:ea typeface="Montserrat 1 Bold"/>
                <a:cs typeface="Montserrat 1 Bold"/>
                <a:sym typeface="Montserrat 1 Bold"/>
              </a:rPr>
              <a:t>Propuesta Única de Valor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237663" y="4029625"/>
            <a:ext cx="5101568" cy="306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b="true" sz="1800">
                <a:solidFill>
                  <a:srgbClr val="CFA600"/>
                </a:solidFill>
                <a:latin typeface="Montserrat 1 Bold"/>
                <a:ea typeface="Montserrat 1 Bold"/>
                <a:cs typeface="Montserrat 1 Bold"/>
                <a:sym typeface="Montserrat 1 Bold"/>
              </a:rPr>
              <a:t>Fiesta: Cruz de Motupe, Lambayeque</a:t>
            </a:r>
          </a:p>
        </p:txBody>
      </p:sp>
    </p:spTree>
  </p:cSld>
  <p:clrMapOvr>
    <a:masterClrMapping/>
  </p:clrMapOvr>
  <p:transition spd="slow">
    <p:fade/>
  </p:transition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36959" y="1017899"/>
            <a:ext cx="3800704" cy="507902"/>
          </a:xfrm>
          <a:custGeom>
            <a:avLst/>
            <a:gdLst/>
            <a:ahLst/>
            <a:cxnLst/>
            <a:rect r="r" b="b" t="t" l="l"/>
            <a:pathLst>
              <a:path h="507902" w="3800704">
                <a:moveTo>
                  <a:pt x="0" y="0"/>
                </a:moveTo>
                <a:lnTo>
                  <a:pt x="3800704" y="0"/>
                </a:lnTo>
                <a:lnTo>
                  <a:pt x="3800704" y="507901"/>
                </a:lnTo>
                <a:lnTo>
                  <a:pt x="0" y="50790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73447" y="190671"/>
            <a:ext cx="7180155" cy="530200"/>
          </a:xfrm>
          <a:custGeom>
            <a:avLst/>
            <a:gdLst/>
            <a:ahLst/>
            <a:cxnLst/>
            <a:rect r="r" b="b" t="t" l="l"/>
            <a:pathLst>
              <a:path h="530200" w="7180155">
                <a:moveTo>
                  <a:pt x="0" y="0"/>
                </a:moveTo>
                <a:lnTo>
                  <a:pt x="7180154" y="0"/>
                </a:lnTo>
                <a:lnTo>
                  <a:pt x="7180154" y="530200"/>
                </a:lnTo>
                <a:lnTo>
                  <a:pt x="0" y="5302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806023" y="4758071"/>
            <a:ext cx="1126150" cy="148476"/>
          </a:xfrm>
          <a:custGeom>
            <a:avLst/>
            <a:gdLst/>
            <a:ahLst/>
            <a:cxnLst/>
            <a:rect r="r" b="b" t="t" l="l"/>
            <a:pathLst>
              <a:path h="148476" w="1126150">
                <a:moveTo>
                  <a:pt x="0" y="0"/>
                </a:moveTo>
                <a:lnTo>
                  <a:pt x="1126151" y="0"/>
                </a:lnTo>
                <a:lnTo>
                  <a:pt x="1126151" y="148476"/>
                </a:lnTo>
                <a:lnTo>
                  <a:pt x="0" y="14847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756571" y="1628802"/>
            <a:ext cx="7612527" cy="2795225"/>
          </a:xfrm>
          <a:custGeom>
            <a:avLst/>
            <a:gdLst/>
            <a:ahLst/>
            <a:cxnLst/>
            <a:rect r="r" b="b" t="t" l="l"/>
            <a:pathLst>
              <a:path h="2795225" w="7612527">
                <a:moveTo>
                  <a:pt x="0" y="0"/>
                </a:moveTo>
                <a:lnTo>
                  <a:pt x="7612527" y="0"/>
                </a:lnTo>
                <a:lnTo>
                  <a:pt x="7612527" y="2795225"/>
                </a:lnTo>
                <a:lnTo>
                  <a:pt x="0" y="279522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7034498" y="190671"/>
            <a:ext cx="1543050" cy="1543050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CF633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19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436959" y="1008374"/>
            <a:ext cx="3252723" cy="304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35"/>
              </a:lnSpc>
            </a:pPr>
            <a:r>
              <a:rPr lang="en-US" b="true" sz="1946">
                <a:solidFill>
                  <a:srgbClr val="F1487A"/>
                </a:solidFill>
                <a:latin typeface="Montserrat 1 Bold"/>
                <a:ea typeface="Montserrat 1 Bold"/>
                <a:cs typeface="Montserrat 1 Bold"/>
                <a:sym typeface="Montserrat 1 Bold"/>
              </a:rPr>
              <a:t>FESTIVIDADES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36950" y="268910"/>
            <a:ext cx="3084166" cy="306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b="true" sz="1800">
                <a:solidFill>
                  <a:srgbClr val="1C00FF"/>
                </a:solidFill>
                <a:latin typeface="Montserrat 1 Bold"/>
                <a:ea typeface="Montserrat 1 Bold"/>
                <a:cs typeface="Montserrat 1 Bold"/>
                <a:sym typeface="Montserrat 1 Bold"/>
              </a:rPr>
              <a:t>Propuesta Única de Valor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7102810" y="348926"/>
            <a:ext cx="1406426" cy="13690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39"/>
              </a:lnSpc>
            </a:pPr>
            <a:r>
              <a:rPr lang="en-US" sz="1599" b="true">
                <a:solidFill>
                  <a:srgbClr val="000000"/>
                </a:solidFill>
                <a:latin typeface="Montserrat 1 Bold"/>
                <a:ea typeface="Montserrat 1 Bold"/>
                <a:cs typeface="Montserrat 1 Bold"/>
                <a:sym typeface="Montserrat 1 Bold"/>
              </a:rPr>
              <a:t>Comida</a:t>
            </a:r>
          </a:p>
          <a:p>
            <a:pPr algn="ctr">
              <a:lnSpc>
                <a:spcPts val="2239"/>
              </a:lnSpc>
            </a:pPr>
            <a:r>
              <a:rPr lang="en-US" sz="1599" b="true">
                <a:solidFill>
                  <a:srgbClr val="000000"/>
                </a:solidFill>
                <a:latin typeface="Montserrat 1 Bold"/>
                <a:ea typeface="Montserrat 1 Bold"/>
                <a:cs typeface="Montserrat 1 Bold"/>
                <a:sym typeface="Montserrat 1 Bold"/>
              </a:rPr>
              <a:t>Tradición</a:t>
            </a:r>
          </a:p>
          <a:p>
            <a:pPr algn="ctr">
              <a:lnSpc>
                <a:spcPts val="2239"/>
              </a:lnSpc>
            </a:pPr>
            <a:r>
              <a:rPr lang="en-US" sz="1599" b="true">
                <a:solidFill>
                  <a:srgbClr val="000000"/>
                </a:solidFill>
                <a:latin typeface="Montserrat 1 Bold"/>
                <a:ea typeface="Montserrat 1 Bold"/>
                <a:cs typeface="Montserrat 1 Bold"/>
                <a:sym typeface="Montserrat 1 Bold"/>
              </a:rPr>
              <a:t>Música</a:t>
            </a:r>
          </a:p>
          <a:p>
            <a:pPr algn="ctr">
              <a:lnSpc>
                <a:spcPts val="2239"/>
              </a:lnSpc>
            </a:pPr>
            <a:r>
              <a:rPr lang="en-US" sz="1599" b="true">
                <a:solidFill>
                  <a:srgbClr val="000000"/>
                </a:solidFill>
                <a:latin typeface="Montserrat 1 Bold"/>
                <a:ea typeface="Montserrat 1 Bold"/>
                <a:cs typeface="Montserrat 1 Bold"/>
                <a:sym typeface="Montserrat 1 Bold"/>
              </a:rPr>
              <a:t>Trajes típicos</a:t>
            </a:r>
          </a:p>
          <a:p>
            <a:pPr algn="ctr">
              <a:lnSpc>
                <a:spcPts val="2239"/>
              </a:lnSpc>
            </a:pPr>
          </a:p>
        </p:txBody>
      </p:sp>
    </p:spTree>
  </p:cSld>
  <p:clrMapOvr>
    <a:masterClrMapping/>
  </p:clrMapOvr>
  <p:transition spd="fast">
    <p:wipe dir="l"/>
  </p:transition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36950" y="254175"/>
            <a:ext cx="3605698" cy="403203"/>
          </a:xfrm>
          <a:custGeom>
            <a:avLst/>
            <a:gdLst/>
            <a:ahLst/>
            <a:cxnLst/>
            <a:rect r="r" b="b" t="t" l="l"/>
            <a:pathLst>
              <a:path h="403203" w="3605698">
                <a:moveTo>
                  <a:pt x="0" y="0"/>
                </a:moveTo>
                <a:lnTo>
                  <a:pt x="3605698" y="0"/>
                </a:lnTo>
                <a:lnTo>
                  <a:pt x="3605698" y="403202"/>
                </a:lnTo>
                <a:lnTo>
                  <a:pt x="0" y="4032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72624" y="2063061"/>
            <a:ext cx="727500" cy="243002"/>
          </a:xfrm>
          <a:custGeom>
            <a:avLst/>
            <a:gdLst/>
            <a:ahLst/>
            <a:cxnLst/>
            <a:rect r="r" b="b" t="t" l="l"/>
            <a:pathLst>
              <a:path h="243002" w="727500">
                <a:moveTo>
                  <a:pt x="0" y="0"/>
                </a:moveTo>
                <a:lnTo>
                  <a:pt x="727500" y="0"/>
                </a:lnTo>
                <a:lnTo>
                  <a:pt x="727500" y="243002"/>
                </a:lnTo>
                <a:lnTo>
                  <a:pt x="0" y="24300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60687" y="1865576"/>
            <a:ext cx="1550403" cy="385496"/>
          </a:xfrm>
          <a:custGeom>
            <a:avLst/>
            <a:gdLst/>
            <a:ahLst/>
            <a:cxnLst/>
            <a:rect r="r" b="b" t="t" l="l"/>
            <a:pathLst>
              <a:path h="385496" w="1550403">
                <a:moveTo>
                  <a:pt x="0" y="0"/>
                </a:moveTo>
                <a:lnTo>
                  <a:pt x="1550404" y="0"/>
                </a:lnTo>
                <a:lnTo>
                  <a:pt x="1550404" y="385496"/>
                </a:lnTo>
                <a:lnTo>
                  <a:pt x="0" y="38549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4769701" y="357749"/>
            <a:ext cx="2720397" cy="243002"/>
          </a:xfrm>
          <a:custGeom>
            <a:avLst/>
            <a:gdLst/>
            <a:ahLst/>
            <a:cxnLst/>
            <a:rect r="r" b="b" t="t" l="l"/>
            <a:pathLst>
              <a:path h="243002" w="2720397">
                <a:moveTo>
                  <a:pt x="0" y="0"/>
                </a:moveTo>
                <a:lnTo>
                  <a:pt x="2720397" y="0"/>
                </a:lnTo>
                <a:lnTo>
                  <a:pt x="2720397" y="243002"/>
                </a:lnTo>
                <a:lnTo>
                  <a:pt x="0" y="24300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7806023" y="4758071"/>
            <a:ext cx="1126150" cy="148476"/>
          </a:xfrm>
          <a:custGeom>
            <a:avLst/>
            <a:gdLst/>
            <a:ahLst/>
            <a:cxnLst/>
            <a:rect r="r" b="b" t="t" l="l"/>
            <a:pathLst>
              <a:path h="148476" w="1126150">
                <a:moveTo>
                  <a:pt x="0" y="0"/>
                </a:moveTo>
                <a:lnTo>
                  <a:pt x="1126151" y="0"/>
                </a:lnTo>
                <a:lnTo>
                  <a:pt x="1126151" y="148476"/>
                </a:lnTo>
                <a:lnTo>
                  <a:pt x="0" y="14847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5190619" y="1060855"/>
            <a:ext cx="3178479" cy="3178479"/>
          </a:xfrm>
          <a:custGeom>
            <a:avLst/>
            <a:gdLst/>
            <a:ahLst/>
            <a:cxnLst/>
            <a:rect r="r" b="b" t="t" l="l"/>
            <a:pathLst>
              <a:path h="3178479" w="3178479">
                <a:moveTo>
                  <a:pt x="0" y="0"/>
                </a:moveTo>
                <a:lnTo>
                  <a:pt x="3178479" y="0"/>
                </a:lnTo>
                <a:lnTo>
                  <a:pt x="3178479" y="3178479"/>
                </a:lnTo>
                <a:lnTo>
                  <a:pt x="0" y="3178479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436950" y="1060855"/>
            <a:ext cx="705126" cy="1123707"/>
          </a:xfrm>
          <a:custGeom>
            <a:avLst/>
            <a:gdLst/>
            <a:ahLst/>
            <a:cxnLst/>
            <a:rect r="r" b="b" t="t" l="l"/>
            <a:pathLst>
              <a:path h="1123707" w="705126">
                <a:moveTo>
                  <a:pt x="0" y="0"/>
                </a:moveTo>
                <a:lnTo>
                  <a:pt x="705126" y="0"/>
                </a:lnTo>
                <a:lnTo>
                  <a:pt x="705126" y="1123707"/>
                </a:lnTo>
                <a:lnTo>
                  <a:pt x="0" y="1123707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55301" y="2306063"/>
            <a:ext cx="1244823" cy="1172397"/>
          </a:xfrm>
          <a:custGeom>
            <a:avLst/>
            <a:gdLst/>
            <a:ahLst/>
            <a:cxnLst/>
            <a:rect r="r" b="b" t="t" l="l"/>
            <a:pathLst>
              <a:path h="1172397" w="1244823">
                <a:moveTo>
                  <a:pt x="0" y="0"/>
                </a:moveTo>
                <a:lnTo>
                  <a:pt x="1244823" y="0"/>
                </a:lnTo>
                <a:lnTo>
                  <a:pt x="1244823" y="1172397"/>
                </a:lnTo>
                <a:lnTo>
                  <a:pt x="0" y="1172397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265460" y="3602285"/>
            <a:ext cx="1048107" cy="1040246"/>
          </a:xfrm>
          <a:custGeom>
            <a:avLst/>
            <a:gdLst/>
            <a:ahLst/>
            <a:cxnLst/>
            <a:rect r="r" b="b" t="t" l="l"/>
            <a:pathLst>
              <a:path h="1040246" w="1048107">
                <a:moveTo>
                  <a:pt x="0" y="0"/>
                </a:moveTo>
                <a:lnTo>
                  <a:pt x="1048106" y="0"/>
                </a:lnTo>
                <a:lnTo>
                  <a:pt x="1048106" y="1040246"/>
                </a:lnTo>
                <a:lnTo>
                  <a:pt x="0" y="1040246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436950" y="268910"/>
            <a:ext cx="1053008" cy="3135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b="true" sz="1800">
                <a:solidFill>
                  <a:srgbClr val="1C00FF"/>
                </a:solidFill>
                <a:latin typeface="Montserrat 1 Bold"/>
                <a:ea typeface="Montserrat 1 Bold"/>
                <a:cs typeface="Montserrat 1 Bold"/>
                <a:sym typeface="Montserrat 1 Bold"/>
              </a:rPr>
              <a:t>Solución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546412" y="2357172"/>
            <a:ext cx="3025588" cy="9099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20"/>
              </a:lnSpc>
            </a:pPr>
            <a:r>
              <a:rPr lang="en-US" sz="1300">
                <a:solidFill>
                  <a:srgbClr val="000000"/>
                </a:solidFill>
                <a:latin typeface="Montserrat 1"/>
                <a:ea typeface="Montserrat 1"/>
                <a:cs typeface="Montserrat 1"/>
                <a:sym typeface="Montserrat 1"/>
              </a:rPr>
              <a:t>Conexión con empresas turísticas locales, canalizando ingresos hacia servicios de transporte, hospedaje y gastronomía.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546412" y="3786579"/>
            <a:ext cx="3223289" cy="4527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20"/>
              </a:lnSpc>
            </a:pPr>
            <a:r>
              <a:rPr lang="en-US" sz="1300">
                <a:solidFill>
                  <a:srgbClr val="000000"/>
                </a:solidFill>
                <a:latin typeface="Montserrat 1"/>
                <a:ea typeface="Montserrat 1"/>
                <a:cs typeface="Montserrat 1"/>
                <a:sym typeface="Montserrat 1"/>
              </a:rPr>
              <a:t>Sistema de IA para personalizar experiencias y recomendaciones.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540503" y="1223872"/>
            <a:ext cx="2923820" cy="4527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20"/>
              </a:lnSpc>
            </a:pPr>
            <a:r>
              <a:rPr lang="en-US" sz="1300">
                <a:solidFill>
                  <a:srgbClr val="000000"/>
                </a:solidFill>
                <a:latin typeface="Montserrat 1"/>
                <a:ea typeface="Montserrat 1"/>
                <a:cs typeface="Montserrat 1"/>
                <a:sym typeface="Montserrat 1"/>
              </a:rPr>
              <a:t>APP para conectar con festividades locales </a:t>
            </a:r>
          </a:p>
        </p:txBody>
      </p:sp>
    </p:spTree>
  </p:cSld>
  <p:clrMapOvr>
    <a:masterClrMapping/>
  </p:clrMapOvr>
  <p:transition spd="fast">
    <p:wipe dir="l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DAGV88TsZ50</dc:identifier>
  <dcterms:modified xsi:type="dcterms:W3CDTF">2011-08-01T06:04:30Z</dcterms:modified>
  <cp:revision>1</cp:revision>
  <dc:title>GOTO.AI</dc:title>
</cp:coreProperties>
</file>