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ED95A-2C55-4739-B5C2-508A614C00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B8DAA-11DC-4BA9-81ED-B265E3053155}">
      <dgm:prSet/>
      <dgm:spPr/>
      <dgm:t>
        <a:bodyPr/>
        <a:lstStyle/>
        <a:p>
          <a:pPr algn="l"/>
          <a:r>
            <a:rPr lang="es-ES" dirty="0"/>
            <a:t>SELECT columna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12B24457-6D36-4F63-B6C9-DF3497872D1D}" type="parTrans" cxnId="{731203BF-3AEF-4A74-A276-7A41A99CE44F}">
      <dgm:prSet/>
      <dgm:spPr/>
      <dgm:t>
        <a:bodyPr/>
        <a:lstStyle/>
        <a:p>
          <a:endParaRPr lang="en-US"/>
        </a:p>
      </dgm:t>
    </dgm:pt>
    <dgm:pt modelId="{3FC9817E-013B-4FE2-AF2D-E0404536D2EA}" type="sibTrans" cxnId="{731203BF-3AEF-4A74-A276-7A41A99CE44F}">
      <dgm:prSet/>
      <dgm:spPr/>
      <dgm:t>
        <a:bodyPr/>
        <a:lstStyle/>
        <a:p>
          <a:endParaRPr lang="en-US"/>
        </a:p>
      </dgm:t>
    </dgm:pt>
    <dgm:pt modelId="{1922E1A4-75CC-42AF-8830-B281868AF479}">
      <dgm:prSet/>
      <dgm:spPr/>
      <dgm:t>
        <a:bodyPr/>
        <a:lstStyle/>
        <a:p>
          <a:pPr algn="l"/>
          <a:r>
            <a:rPr lang="es-ES" dirty="0"/>
            <a:t>SELECT *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4A913E4B-866A-4C59-AD99-666C24B74071}" type="parTrans" cxnId="{81632D47-B8EA-4E09-90A4-EDE8422A5E34}">
      <dgm:prSet/>
      <dgm:spPr/>
      <dgm:t>
        <a:bodyPr/>
        <a:lstStyle/>
        <a:p>
          <a:endParaRPr lang="en-US"/>
        </a:p>
      </dgm:t>
    </dgm:pt>
    <dgm:pt modelId="{A65C4006-05B8-4BA8-865C-9EB97A8D8BC5}" type="sibTrans" cxnId="{81632D47-B8EA-4E09-90A4-EDE8422A5E34}">
      <dgm:prSet/>
      <dgm:spPr/>
      <dgm:t>
        <a:bodyPr/>
        <a:lstStyle/>
        <a:p>
          <a:endParaRPr lang="en-US"/>
        </a:p>
      </dgm:t>
    </dgm:pt>
    <dgm:pt modelId="{573DCA8F-9DD1-4EC6-871E-ED9E35117306}">
      <dgm:prSet custT="1"/>
      <dgm:spPr/>
      <dgm:t>
        <a:bodyPr/>
        <a:lstStyle/>
        <a:p>
          <a:pPr algn="l"/>
          <a:r>
            <a:rPr lang="es-ES" sz="3200" dirty="0"/>
            <a:t>SELECT columnas</a:t>
          </a:r>
        </a:p>
        <a:p>
          <a:pPr algn="ctr"/>
          <a:r>
            <a:rPr lang="es-CO" sz="3200" dirty="0"/>
            <a:t>FROM tabla;</a:t>
          </a:r>
          <a:endParaRPr lang="en-US" sz="3200" dirty="0"/>
        </a:p>
      </dgm:t>
    </dgm:pt>
    <dgm:pt modelId="{8A976E68-CD07-44F6-A7E5-3AE4D509E2B0}" type="parTrans" cxnId="{8AD63976-91F2-4435-8062-0DBD98D7D83F}">
      <dgm:prSet/>
      <dgm:spPr/>
      <dgm:t>
        <a:bodyPr/>
        <a:lstStyle/>
        <a:p>
          <a:endParaRPr lang="en-US"/>
        </a:p>
      </dgm:t>
    </dgm:pt>
    <dgm:pt modelId="{9CE20D1B-6AE0-471F-86E1-E008EED94A38}" type="sibTrans" cxnId="{8AD63976-91F2-4435-8062-0DBD98D7D83F}">
      <dgm:prSet/>
      <dgm:spPr/>
      <dgm:t>
        <a:bodyPr/>
        <a:lstStyle/>
        <a:p>
          <a:endParaRPr lang="en-US"/>
        </a:p>
      </dgm:t>
    </dgm:pt>
    <dgm:pt modelId="{E18C6B7A-7863-4A8C-912F-21FB0265ABB3}" type="pres">
      <dgm:prSet presAssocID="{B57ED95A-2C55-4739-B5C2-508A614C00CA}" presName="diagram" presStyleCnt="0">
        <dgm:presLayoutVars>
          <dgm:dir/>
          <dgm:resizeHandles val="exact"/>
        </dgm:presLayoutVars>
      </dgm:prSet>
      <dgm:spPr/>
    </dgm:pt>
    <dgm:pt modelId="{481DAAC1-04D9-4CEC-8A3D-3AB424AFA31E}" type="pres">
      <dgm:prSet presAssocID="{40BB8DAA-11DC-4BA9-81ED-B265E3053155}" presName="node" presStyleLbl="node1" presStyleIdx="0" presStyleCnt="3" custScaleX="120670">
        <dgm:presLayoutVars>
          <dgm:bulletEnabled val="1"/>
        </dgm:presLayoutVars>
      </dgm:prSet>
      <dgm:spPr/>
    </dgm:pt>
    <dgm:pt modelId="{09822302-C3D6-4BFA-8BD4-32AC2110DB99}" type="pres">
      <dgm:prSet presAssocID="{3FC9817E-013B-4FE2-AF2D-E0404536D2EA}" presName="sibTrans" presStyleCnt="0"/>
      <dgm:spPr/>
    </dgm:pt>
    <dgm:pt modelId="{F2EE9839-68C0-4769-8739-7749CADC0113}" type="pres">
      <dgm:prSet presAssocID="{1922E1A4-75CC-42AF-8830-B281868AF479}" presName="node" presStyleLbl="node1" presStyleIdx="1" presStyleCnt="3">
        <dgm:presLayoutVars>
          <dgm:bulletEnabled val="1"/>
        </dgm:presLayoutVars>
      </dgm:prSet>
      <dgm:spPr/>
    </dgm:pt>
    <dgm:pt modelId="{C2561950-32FB-4A32-8294-53085E21047B}" type="pres">
      <dgm:prSet presAssocID="{A65C4006-05B8-4BA8-865C-9EB97A8D8BC5}" presName="sibTrans" presStyleCnt="0"/>
      <dgm:spPr/>
    </dgm:pt>
    <dgm:pt modelId="{720B4B5E-1310-429B-BB5E-B6F2474EB2C4}" type="pres">
      <dgm:prSet presAssocID="{573DCA8F-9DD1-4EC6-871E-ED9E35117306}" presName="node" presStyleLbl="node1" presStyleIdx="2" presStyleCnt="3" custScaleX="111116">
        <dgm:presLayoutVars>
          <dgm:bulletEnabled val="1"/>
        </dgm:presLayoutVars>
      </dgm:prSet>
      <dgm:spPr/>
    </dgm:pt>
  </dgm:ptLst>
  <dgm:cxnLst>
    <dgm:cxn modelId="{98675515-8859-4F3F-BB08-F95A97634FF8}" type="presOf" srcId="{40BB8DAA-11DC-4BA9-81ED-B265E3053155}" destId="{481DAAC1-04D9-4CEC-8A3D-3AB424AFA31E}" srcOrd="0" destOrd="0" presId="urn:microsoft.com/office/officeart/2005/8/layout/default"/>
    <dgm:cxn modelId="{81632D47-B8EA-4E09-90A4-EDE8422A5E34}" srcId="{B57ED95A-2C55-4739-B5C2-508A614C00CA}" destId="{1922E1A4-75CC-42AF-8830-B281868AF479}" srcOrd="1" destOrd="0" parTransId="{4A913E4B-866A-4C59-AD99-666C24B74071}" sibTransId="{A65C4006-05B8-4BA8-865C-9EB97A8D8BC5}"/>
    <dgm:cxn modelId="{8AD63976-91F2-4435-8062-0DBD98D7D83F}" srcId="{B57ED95A-2C55-4739-B5C2-508A614C00CA}" destId="{573DCA8F-9DD1-4EC6-871E-ED9E35117306}" srcOrd="2" destOrd="0" parTransId="{8A976E68-CD07-44F6-A7E5-3AE4D509E2B0}" sibTransId="{9CE20D1B-6AE0-471F-86E1-E008EED94A38}"/>
    <dgm:cxn modelId="{EC3F378B-A5A7-48FC-95D2-36AF6FA61554}" type="presOf" srcId="{1922E1A4-75CC-42AF-8830-B281868AF479}" destId="{F2EE9839-68C0-4769-8739-7749CADC0113}" srcOrd="0" destOrd="0" presId="urn:microsoft.com/office/officeart/2005/8/layout/default"/>
    <dgm:cxn modelId="{731203BF-3AEF-4A74-A276-7A41A99CE44F}" srcId="{B57ED95A-2C55-4739-B5C2-508A614C00CA}" destId="{40BB8DAA-11DC-4BA9-81ED-B265E3053155}" srcOrd="0" destOrd="0" parTransId="{12B24457-6D36-4F63-B6C9-DF3497872D1D}" sibTransId="{3FC9817E-013B-4FE2-AF2D-E0404536D2EA}"/>
    <dgm:cxn modelId="{A3C62CE7-3F13-448F-AAF1-59C03FCC2A56}" type="presOf" srcId="{573DCA8F-9DD1-4EC6-871E-ED9E35117306}" destId="{720B4B5E-1310-429B-BB5E-B6F2474EB2C4}" srcOrd="0" destOrd="0" presId="urn:microsoft.com/office/officeart/2005/8/layout/default"/>
    <dgm:cxn modelId="{22931CF4-56B2-4956-A73A-A3B6FEE1059D}" type="presOf" srcId="{B57ED95A-2C55-4739-B5C2-508A614C00CA}" destId="{E18C6B7A-7863-4A8C-912F-21FB0265ABB3}" srcOrd="0" destOrd="0" presId="urn:microsoft.com/office/officeart/2005/8/layout/default"/>
    <dgm:cxn modelId="{66AC6C32-33E2-416A-8C4A-C9529F97F3A2}" type="presParOf" srcId="{E18C6B7A-7863-4A8C-912F-21FB0265ABB3}" destId="{481DAAC1-04D9-4CEC-8A3D-3AB424AFA31E}" srcOrd="0" destOrd="0" presId="urn:microsoft.com/office/officeart/2005/8/layout/default"/>
    <dgm:cxn modelId="{549BFE1A-B463-429B-B498-96CCA3785874}" type="presParOf" srcId="{E18C6B7A-7863-4A8C-912F-21FB0265ABB3}" destId="{09822302-C3D6-4BFA-8BD4-32AC2110DB99}" srcOrd="1" destOrd="0" presId="urn:microsoft.com/office/officeart/2005/8/layout/default"/>
    <dgm:cxn modelId="{4CFFB333-6025-4A22-AF41-BF8DEC79815F}" type="presParOf" srcId="{E18C6B7A-7863-4A8C-912F-21FB0265ABB3}" destId="{F2EE9839-68C0-4769-8739-7749CADC0113}" srcOrd="2" destOrd="0" presId="urn:microsoft.com/office/officeart/2005/8/layout/default"/>
    <dgm:cxn modelId="{07BF45BA-F8FC-4B54-81AB-1B727F2E2EA8}" type="presParOf" srcId="{E18C6B7A-7863-4A8C-912F-21FB0265ABB3}" destId="{C2561950-32FB-4A32-8294-53085E21047B}" srcOrd="3" destOrd="0" presId="urn:microsoft.com/office/officeart/2005/8/layout/default"/>
    <dgm:cxn modelId="{EDCBAECB-C5A9-4B5C-883E-AE2F7B937AC1}" type="presParOf" srcId="{E18C6B7A-7863-4A8C-912F-21FB0265ABB3}" destId="{720B4B5E-1310-429B-BB5E-B6F2474EB2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AAC1-04D9-4CEC-8A3D-3AB424AFA31E}">
      <dsp:nvSpPr>
        <dsp:cNvPr id="0" name=""/>
        <dsp:cNvSpPr/>
      </dsp:nvSpPr>
      <dsp:spPr>
        <a:xfrm>
          <a:off x="1465" y="959540"/>
          <a:ext cx="3398629" cy="1689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SELECT columna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FROM tabla;</a:t>
          </a:r>
          <a:endParaRPr lang="en-US" sz="3400" kern="1200" dirty="0"/>
        </a:p>
      </dsp:txBody>
      <dsp:txXfrm>
        <a:off x="1465" y="959540"/>
        <a:ext cx="3398629" cy="1689879"/>
      </dsp:txXfrm>
    </dsp:sp>
    <dsp:sp modelId="{F2EE9839-68C0-4769-8739-7749CADC0113}">
      <dsp:nvSpPr>
        <dsp:cNvPr id="0" name=""/>
        <dsp:cNvSpPr/>
      </dsp:nvSpPr>
      <dsp:spPr>
        <a:xfrm>
          <a:off x="3681741" y="959540"/>
          <a:ext cx="2816465" cy="1689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SELECT *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FROM tabla;</a:t>
          </a:r>
          <a:endParaRPr lang="en-US" sz="3400" kern="1200" dirty="0"/>
        </a:p>
      </dsp:txBody>
      <dsp:txXfrm>
        <a:off x="3681741" y="959540"/>
        <a:ext cx="2816465" cy="1689879"/>
      </dsp:txXfrm>
    </dsp:sp>
    <dsp:sp modelId="{720B4B5E-1310-429B-BB5E-B6F2474EB2C4}">
      <dsp:nvSpPr>
        <dsp:cNvPr id="0" name=""/>
        <dsp:cNvSpPr/>
      </dsp:nvSpPr>
      <dsp:spPr>
        <a:xfrm>
          <a:off x="6779853" y="959540"/>
          <a:ext cx="3129544" cy="1689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SELECT columnas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FROM tabla;</a:t>
          </a:r>
          <a:endParaRPr lang="en-US" sz="3200" kern="1200" dirty="0"/>
        </a:p>
      </dsp:txBody>
      <dsp:txXfrm>
        <a:off x="6779853" y="959540"/>
        <a:ext cx="3129544" cy="168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7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0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1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67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9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8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0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1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6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25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5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717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93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84E52-5C72-4FE8-8106-00848F0A69E0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archive.codeplex.com/?p=chinookdatabase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586BE-D35D-48E5-8D1C-361BC8CC6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88003C-1B51-430C-814E-CE14CA331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Comandos de </a:t>
            </a:r>
            <a:r>
              <a:rPr lang="es-ES" dirty="0" err="1"/>
              <a:t>sql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34603D-6C05-4151-A4AC-436DAC37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Valido para </a:t>
            </a:r>
            <a:r>
              <a:rPr lang="es-ES" dirty="0" err="1"/>
              <a:t>sqlite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986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A45-BF50-4E93-A21D-EC44760E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661AB-8296-4E2B-B847-A677128E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98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1E041C-F562-42C5-A742-93010216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PARA OBTENER DATOS: SELECT</a:t>
            </a:r>
            <a:endParaRPr lang="es-CO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B687FF9-8DC0-4255-B7AD-4E085DD92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90165"/>
              </p:ext>
            </p:extLst>
          </p:nvPr>
        </p:nvGraphicFramePr>
        <p:xfrm>
          <a:off x="1295401" y="1838527"/>
          <a:ext cx="9910863" cy="360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91FB1A5-175D-4A7C-A929-F9D54D84A6FD}"/>
              </a:ext>
            </a:extLst>
          </p:cNvPr>
          <p:cNvSpPr txBox="1"/>
          <p:nvPr/>
        </p:nvSpPr>
        <p:spPr>
          <a:xfrm>
            <a:off x="1295401" y="4747098"/>
            <a:ext cx="9910863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Si se agrega la instrucción LIMIT, se puede indicar cuantas salidas desplegar. Útil se </a:t>
            </a:r>
            <a:r>
              <a:rPr lang="es-ES" sz="2800" dirty="0" err="1"/>
              <a:t>se</a:t>
            </a:r>
            <a:r>
              <a:rPr lang="es-ES" sz="2800" dirty="0"/>
              <a:t> tienen demasiadas filas y solo se desea conocer la estructura de la tabla.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5267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A87A-2D17-40AC-B83E-E2CC0B2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B163-A9E1-412B-8ECB-87B0A6DD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50922" cy="331893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TABLE nombre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Columnas con tipo de valor</a:t>
            </a:r>
            <a:r>
              <a:rPr lang="es-CO" dirty="0"/>
              <a:t> y</a:t>
            </a:r>
          </a:p>
          <a:p>
            <a:pPr marL="0" indent="0">
              <a:buNone/>
            </a:pPr>
            <a:r>
              <a:rPr lang="es-CO" dirty="0"/>
              <a:t> separadas por comas(,)</a:t>
            </a:r>
          </a:p>
          <a:p>
            <a:pPr marL="0" indent="0">
              <a:buNone/>
            </a:pPr>
            <a:r>
              <a:rPr lang="es-CO" dirty="0"/>
              <a:t>);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777EF4D-4D5B-4ACB-B1A9-7DB45705454C}"/>
              </a:ext>
            </a:extLst>
          </p:cNvPr>
          <p:cNvSpPr txBox="1">
            <a:spLocks/>
          </p:cNvSpPr>
          <p:nvPr/>
        </p:nvSpPr>
        <p:spPr>
          <a:xfrm>
            <a:off x="6204626" y="2552247"/>
            <a:ext cx="5215645" cy="3318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CREATE TABLE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Id 	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PRIMARY KEY,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Brand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NOT NULL,</a:t>
            </a:r>
          </a:p>
          <a:p>
            <a:pPr marL="0" indent="0">
              <a:buFont typeface="Arial"/>
              <a:buNone/>
            </a:pP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(250)		NOT NULL,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Price	Decimal(8, 2)	NOT NULL, 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9E01-CE53-452B-BCFF-329B3D9A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CO" dirty="0"/>
              <a:t>ñ</a:t>
            </a:r>
            <a:r>
              <a:rPr lang="es-ES" dirty="0"/>
              <a:t>adir datos a la tabla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9C6C1-0FED-4217-95E2-C0CB39F2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2029" cy="33189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INSERT INTO tabla</a:t>
            </a:r>
          </a:p>
          <a:p>
            <a:pPr marL="0" indent="0">
              <a:buNone/>
            </a:pPr>
            <a:r>
              <a:rPr lang="es-ES" dirty="0"/>
              <a:t>(columnas a modificar)</a:t>
            </a:r>
          </a:p>
          <a:p>
            <a:pPr marL="0" indent="0">
              <a:buNone/>
            </a:pPr>
            <a:r>
              <a:rPr lang="es-ES" dirty="0"/>
              <a:t>VALUES </a:t>
            </a:r>
          </a:p>
          <a:p>
            <a:pPr marL="0" indent="0">
              <a:buNone/>
            </a:pPr>
            <a:r>
              <a:rPr lang="es-ES" dirty="0"/>
              <a:t>(Valores a agregar);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593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63F6-E17D-4B82-980D-F40DD58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 TEMPORALES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0A016-BB30-4146-AA80-E7105ED6F7E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TEMPORARY TABLE nombre AS alias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SELECT columna[s]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WHERE filtro</a:t>
            </a:r>
          </a:p>
          <a:p>
            <a:pPr marL="0" indent="0">
              <a:buNone/>
            </a:pPr>
            <a:r>
              <a:rPr lang="es-ES" dirty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540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1E207-B6DB-4503-8197-AA208FEE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COMENTARIOS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89EF5-409E-4FE6-8703-C47F504B19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De una sola línea:</a:t>
            </a:r>
          </a:p>
          <a:p>
            <a:pPr marL="0" indent="0">
              <a:buNone/>
            </a:pPr>
            <a:r>
              <a:rPr lang="es-ES" dirty="0"/>
              <a:t>--comentario</a:t>
            </a:r>
          </a:p>
          <a:p>
            <a:r>
              <a:rPr lang="es-ES" dirty="0"/>
              <a:t>De varias líneas</a:t>
            </a:r>
          </a:p>
          <a:p>
            <a:pPr marL="0" indent="0">
              <a:buNone/>
            </a:pPr>
            <a:r>
              <a:rPr lang="es-ES" dirty="0"/>
              <a:t>/*</a:t>
            </a:r>
          </a:p>
          <a:p>
            <a:pPr marL="0" indent="0">
              <a:buNone/>
            </a:pPr>
            <a:r>
              <a:rPr lang="es-ES" dirty="0"/>
              <a:t>Comentarios</a:t>
            </a:r>
          </a:p>
          <a:p>
            <a:pPr marL="0" indent="0">
              <a:buNone/>
            </a:pPr>
            <a:r>
              <a:rPr lang="es-ES" dirty="0"/>
              <a:t>*/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238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2795D0F-1A37-4D28-BC4F-B92D1E1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82132"/>
            <a:ext cx="4591454" cy="1325373"/>
          </a:xfrm>
        </p:spPr>
        <p:txBody>
          <a:bodyPr anchor="b">
            <a:normAutofit/>
          </a:bodyPr>
          <a:lstStyle/>
          <a:p>
            <a:r>
              <a:rPr lang="es-ES" sz="3200">
                <a:solidFill>
                  <a:srgbClr val="262626"/>
                </a:solidFill>
              </a:rPr>
              <a:t>Trabajando con la base de datos Chinhook</a:t>
            </a:r>
            <a:endParaRPr lang="es-CO" sz="3200">
              <a:solidFill>
                <a:srgbClr val="262626"/>
              </a:solidFill>
            </a:endParaRPr>
          </a:p>
        </p:txBody>
      </p:sp>
      <p:cxnSp>
        <p:nvCxnSpPr>
          <p:cNvPr id="1038" name="Straight Connector 8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2A218A7-2544-4040-B35E-F66B7950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2000" dirty="0">
              <a:solidFill>
                <a:srgbClr val="262626"/>
              </a:solidFill>
              <a:latin typeface="Helvetica LT Std" panose="020B0504020202020204" pitchFamily="34" charset="0"/>
            </a:endParaRPr>
          </a:p>
          <a:p>
            <a:pPr marL="0" indent="0" algn="ctr">
              <a:buNone/>
            </a:pPr>
            <a:r>
              <a:rPr lang="es-CO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Mas acerca del Proyecto en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 </a:t>
            </a:r>
            <a:r>
              <a:rPr lang="es-CO" sz="1600" dirty="0">
                <a:latin typeface="Helvetica LT Std" panose="020B0504020202020204" pitchFamily="34" charset="0"/>
                <a:hlinkClick r:id="rId5"/>
              </a:rPr>
              <a:t>Chinook </a:t>
            </a:r>
            <a:r>
              <a:rPr lang="es-CO" sz="1600" dirty="0" err="1">
                <a:latin typeface="Helvetica LT Std" panose="020B0504020202020204" pitchFamily="34" charset="0"/>
                <a:hlinkClick r:id="rId5"/>
              </a:rPr>
              <a:t>Database</a:t>
            </a:r>
            <a:r>
              <a:rPr lang="es-CO" sz="1600" dirty="0">
                <a:latin typeface="Helvetica LT Std" panose="020B0504020202020204" pitchFamily="34" charset="0"/>
                <a:hlinkClick r:id="rId5"/>
              </a:rPr>
              <a:t> - </a:t>
            </a:r>
            <a:r>
              <a:rPr lang="es-CO" sz="1600" dirty="0" err="1">
                <a:latin typeface="Helvetica LT Std" panose="020B0504020202020204" pitchFamily="34" charset="0"/>
                <a:hlinkClick r:id="rId5"/>
              </a:rPr>
              <a:t>CodePlex</a:t>
            </a:r>
            <a:r>
              <a:rPr lang="es-CO" sz="1600" dirty="0">
                <a:latin typeface="Helvetica LT Std" panose="020B0504020202020204" pitchFamily="34" charset="0"/>
                <a:hlinkClick r:id="rId5"/>
              </a:rPr>
              <a:t> Archive</a:t>
            </a:r>
            <a:endParaRPr lang="en-US" sz="2000" dirty="0">
              <a:solidFill>
                <a:srgbClr val="262626"/>
              </a:solidFill>
              <a:latin typeface="Helvetica LT Std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E1588-35BE-42DC-AF86-2AD3ABAB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220702"/>
            <a:ext cx="5469466" cy="441659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CA97-D995-4FAB-9DD9-505E8999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539C9-6BD0-4A9E-BFC1-6E41B15D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2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F48C-8496-4BD9-BA09-C810C62D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6D1E8-61A8-4DA9-B989-6B872BE9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96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200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Garamond</vt:lpstr>
      <vt:lpstr>Helvetica LT Std</vt:lpstr>
      <vt:lpstr>Orgánico</vt:lpstr>
      <vt:lpstr>Comandos de sql</vt:lpstr>
      <vt:lpstr>PARA OBTENER DATOS: SELECT</vt:lpstr>
      <vt:lpstr>CREANDO TABLAS</vt:lpstr>
      <vt:lpstr>Añadir datos a la tabla</vt:lpstr>
      <vt:lpstr>CREANDO TABLAS TEMPORALES</vt:lpstr>
      <vt:lpstr>AGREGANDO COMENTARIOS</vt:lpstr>
      <vt:lpstr>Trabajando con la base de datos Chinhook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sql</dc:title>
  <dc:creator>BELISARIO MARTINEZ ROBAYO</dc:creator>
  <cp:lastModifiedBy>BELISARIO MARTINEZ ROBAYO</cp:lastModifiedBy>
  <cp:revision>8</cp:revision>
  <dcterms:created xsi:type="dcterms:W3CDTF">2020-11-30T21:06:39Z</dcterms:created>
  <dcterms:modified xsi:type="dcterms:W3CDTF">2020-11-30T22:15:32Z</dcterms:modified>
</cp:coreProperties>
</file>