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FF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66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60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7036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1632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4551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3598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7203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5280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621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330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821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097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430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811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874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532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F80D-AA0B-4D86-8C4F-650619491FDB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279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4DF80D-AA0B-4D86-8C4F-650619491FDB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0BE4D-C87A-4944-BE0D-AF59C36B5E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8249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3F03D1-55F4-4967-9134-8711576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dirty="0">
                <a:latin typeface="Helvetica LT Std" panose="020B0504020202020204" pitchFamily="34" charset="0"/>
              </a:rPr>
              <a:t>Usando </a:t>
            </a:r>
            <a:r>
              <a:rPr lang="es-ES" dirty="0" err="1">
                <a:latin typeface="Helvetica LT Std" panose="020B0504020202020204" pitchFamily="34" charset="0"/>
              </a:rPr>
              <a:t>subqueries</a:t>
            </a:r>
            <a:endParaRPr lang="es-CO" dirty="0">
              <a:latin typeface="Helvetica LT Std" panose="020B05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B745884-A23F-44E2-A714-14D80FC4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198880"/>
            <a:ext cx="11490960" cy="497808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ES" sz="2400" dirty="0">
                <a:effectLst/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</a:t>
            </a:r>
            <a:r>
              <a:rPr lang="es-ES" sz="2400" dirty="0" err="1">
                <a:effectLst/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subqueries</a:t>
            </a:r>
            <a:r>
              <a:rPr lang="es-ES" sz="2400" dirty="0">
                <a:effectLst/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 solicitudes incrustadas dentro de otras solicitudes, con el objetivo de combinar datos de múltiples fuentes y ayudar a filtrar los datos.</a:t>
            </a:r>
          </a:p>
          <a:p>
            <a:pPr marL="0" indent="0">
              <a:lnSpc>
                <a:spcPct val="150000"/>
              </a:lnSpc>
              <a:buNone/>
            </a:pPr>
            <a:endParaRPr lang="es-CO" sz="2400" dirty="0">
              <a:effectLst/>
              <a:latin typeface="Helvetica LT Std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6E90AC-D7DC-4FE1-8249-C1420C7E63CF}"/>
              </a:ext>
            </a:extLst>
          </p:cNvPr>
          <p:cNvSpPr txBox="1"/>
          <p:nvPr/>
        </p:nvSpPr>
        <p:spPr>
          <a:xfrm>
            <a:off x="700174" y="2495145"/>
            <a:ext cx="10039161" cy="175432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FF00"/>
                </a:solidFill>
              </a:rPr>
              <a:t>/*Quiero obtener el nombre de las canciones que pertenecen al álbum Audioslave*/</a:t>
            </a:r>
          </a:p>
          <a:p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SELECT</a:t>
            </a:r>
            <a:r>
              <a:rPr lang="es-ES" dirty="0"/>
              <a:t> </a:t>
            </a:r>
            <a:r>
              <a:rPr lang="es-ES" dirty="0" err="1"/>
              <a:t>t.Name</a:t>
            </a:r>
            <a:r>
              <a:rPr lang="es-ES" dirty="0"/>
              <a:t>, </a:t>
            </a:r>
            <a:r>
              <a:rPr lang="es-ES" dirty="0" err="1"/>
              <a:t>art.Name</a:t>
            </a:r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FROM</a:t>
            </a:r>
            <a:r>
              <a:rPr lang="es-ES" dirty="0"/>
              <a:t> </a:t>
            </a:r>
            <a:r>
              <a:rPr lang="es-ES" dirty="0" err="1"/>
              <a:t>Track</a:t>
            </a:r>
            <a:r>
              <a:rPr lang="es-ES" dirty="0"/>
              <a:t> t, </a:t>
            </a:r>
            <a:r>
              <a:rPr lang="es-ES" dirty="0" err="1"/>
              <a:t>Artist</a:t>
            </a:r>
            <a:r>
              <a:rPr lang="es-ES" dirty="0"/>
              <a:t> art </a:t>
            </a:r>
          </a:p>
          <a:p>
            <a:r>
              <a:rPr lang="es-ES" dirty="0">
                <a:solidFill>
                  <a:srgbClr val="0066FF"/>
                </a:solidFill>
              </a:rPr>
              <a:t>WHERE</a:t>
            </a:r>
            <a:r>
              <a:rPr lang="es-ES" dirty="0"/>
              <a:t> </a:t>
            </a:r>
            <a:r>
              <a:rPr lang="es-ES" dirty="0" err="1"/>
              <a:t>art.ArtistId</a:t>
            </a:r>
            <a:r>
              <a:rPr lang="es-ES" dirty="0"/>
              <a:t> = (</a:t>
            </a:r>
            <a:r>
              <a:rPr lang="es-ES" dirty="0">
                <a:solidFill>
                  <a:srgbClr val="0066FF"/>
                </a:solidFill>
              </a:rPr>
              <a:t>SELECT</a:t>
            </a:r>
            <a:r>
              <a:rPr lang="es-ES" dirty="0"/>
              <a:t> </a:t>
            </a:r>
            <a:r>
              <a:rPr lang="es-ES" dirty="0" err="1"/>
              <a:t>ArtistId</a:t>
            </a:r>
            <a:endParaRPr lang="es-ES" dirty="0"/>
          </a:p>
          <a:p>
            <a:r>
              <a:rPr lang="es-ES" dirty="0"/>
              <a:t>					</a:t>
            </a:r>
            <a:r>
              <a:rPr lang="es-ES" dirty="0">
                <a:solidFill>
                  <a:srgbClr val="0066FF"/>
                </a:solidFill>
              </a:rPr>
              <a:t>FROM</a:t>
            </a:r>
            <a:r>
              <a:rPr lang="es-ES" dirty="0"/>
              <a:t> </a:t>
            </a:r>
            <a:r>
              <a:rPr lang="es-ES" dirty="0" err="1"/>
              <a:t>Album</a:t>
            </a:r>
            <a:r>
              <a:rPr lang="es-CO" dirty="0"/>
              <a:t>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643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3F03D1-55F4-4967-9134-8711576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dirty="0">
                <a:latin typeface="Helvetica LT Std" panose="020B0504020202020204" pitchFamily="34" charset="0"/>
              </a:rPr>
              <a:t>Uniendo tablas</a:t>
            </a:r>
            <a:endParaRPr lang="es-CO" dirty="0">
              <a:latin typeface="Helvetica LT Std" panose="020B05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B745884-A23F-44E2-A714-14D80FC4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198880"/>
            <a:ext cx="11490960" cy="363576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s-CO" sz="2400" dirty="0">
                <a:effectLst/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usar </a:t>
            </a:r>
            <a:r>
              <a:rPr lang="es-CO" sz="2400" dirty="0" err="1">
                <a:effectLst/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JOINs</a:t>
            </a:r>
            <a:r>
              <a:rPr lang="es-CO" sz="2400" dirty="0">
                <a:effectLst/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buena practica buscar duplicados.</a:t>
            </a:r>
          </a:p>
          <a:p>
            <a:pPr>
              <a:lnSpc>
                <a:spcPct val="150000"/>
              </a:lnSpc>
            </a:pPr>
            <a:r>
              <a:rPr lang="es-CO" sz="2400" dirty="0"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UNION solo valores distintos son seleccionados.</a:t>
            </a:r>
          </a:p>
          <a:p>
            <a:pPr>
              <a:lnSpc>
                <a:spcPct val="150000"/>
              </a:lnSpc>
            </a:pPr>
            <a:r>
              <a:rPr lang="es-CO" sz="2400" dirty="0">
                <a:effectLst/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comando UNION ALL funciona de forma similar, solo que toma todos los valores, inclusive los duplicados.</a:t>
            </a:r>
          </a:p>
          <a:p>
            <a:pPr>
              <a:lnSpc>
                <a:spcPct val="150000"/>
              </a:lnSpc>
            </a:pPr>
            <a:r>
              <a:rPr lang="es-CO" sz="2400" dirty="0"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UNION ALL es mas rápido porque no realiza la operación interna DISTINCT.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5497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3F03D1-55F4-4967-9134-8711576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s-ES">
                <a:latin typeface="Helvetica LT Std" panose="020B0504020202020204" pitchFamily="34" charset="0"/>
              </a:rPr>
              <a:t>Usando subqueries</a:t>
            </a:r>
            <a:endParaRPr lang="es-CO" dirty="0">
              <a:latin typeface="Helvetica LT Std" panose="020B05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B745884-A23F-44E2-A714-14D80FC4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198880"/>
            <a:ext cx="11490960" cy="497808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ES" sz="2400" dirty="0">
                <a:effectLst/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</a:t>
            </a:r>
            <a:r>
              <a:rPr lang="es-ES" sz="2400" dirty="0" err="1">
                <a:effectLst/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subqueries</a:t>
            </a:r>
            <a:r>
              <a:rPr lang="es-ES" sz="2400" dirty="0">
                <a:effectLst/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 solicitudes incrustadas dentro de otras solicitudes, con el objetivo de combinar datos de múltiples fuentes y ayudar a filtrar los datos.</a:t>
            </a:r>
          </a:p>
          <a:p>
            <a:pPr marL="0" indent="0">
              <a:lnSpc>
                <a:spcPct val="150000"/>
              </a:lnSpc>
              <a:buNone/>
            </a:pPr>
            <a:endParaRPr lang="es-CO" sz="2400" dirty="0">
              <a:effectLst/>
              <a:latin typeface="Helvetica LT Std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6E90AC-D7DC-4FE1-8249-C1420C7E63CF}"/>
              </a:ext>
            </a:extLst>
          </p:cNvPr>
          <p:cNvSpPr txBox="1"/>
          <p:nvPr/>
        </p:nvSpPr>
        <p:spPr>
          <a:xfrm>
            <a:off x="700174" y="2495145"/>
            <a:ext cx="10039161" cy="203132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FF00"/>
                </a:solidFill>
              </a:rPr>
              <a:t>/*Quiero obtener el nombre de las canciones que pertenecen al álbum Audioslave*/</a:t>
            </a:r>
          </a:p>
          <a:p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SELECT</a:t>
            </a:r>
            <a:r>
              <a:rPr lang="es-ES" dirty="0"/>
              <a:t> </a:t>
            </a:r>
            <a:r>
              <a:rPr lang="es-ES" dirty="0" err="1"/>
              <a:t>FirstName</a:t>
            </a:r>
            <a:r>
              <a:rPr lang="es-ES" dirty="0"/>
              <a:t>, </a:t>
            </a:r>
            <a:r>
              <a:rPr lang="es-ES" dirty="0" err="1"/>
              <a:t>LastName</a:t>
            </a:r>
            <a:r>
              <a:rPr lang="es-ES" dirty="0"/>
              <a:t>, </a:t>
            </a:r>
            <a:r>
              <a:rPr lang="es-ES" dirty="0" err="1"/>
              <a:t>BillingCity</a:t>
            </a:r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FROM</a:t>
            </a:r>
            <a:r>
              <a:rPr lang="es-ES" dirty="0"/>
              <a:t> </a:t>
            </a:r>
            <a:r>
              <a:rPr lang="es-ES" dirty="0" err="1"/>
              <a:t>Customer</a:t>
            </a:r>
            <a:r>
              <a:rPr lang="es-ES" dirty="0"/>
              <a:t>, </a:t>
            </a:r>
            <a:r>
              <a:rPr lang="es-ES" dirty="0" err="1"/>
              <a:t>Invoice</a:t>
            </a:r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WHERE</a:t>
            </a:r>
            <a:r>
              <a:rPr lang="es-ES" dirty="0"/>
              <a:t> </a:t>
            </a:r>
            <a:r>
              <a:rPr lang="es-ES" dirty="0" err="1"/>
              <a:t>FirstName</a:t>
            </a:r>
            <a:r>
              <a:rPr lang="es-ES" dirty="0"/>
              <a:t> =  (</a:t>
            </a:r>
            <a:r>
              <a:rPr lang="es-ES" dirty="0">
                <a:solidFill>
                  <a:srgbClr val="0066FF"/>
                </a:solidFill>
              </a:rPr>
              <a:t>SELECT</a:t>
            </a:r>
            <a:r>
              <a:rPr lang="es-ES" dirty="0"/>
              <a:t> </a:t>
            </a:r>
            <a:r>
              <a:rPr lang="es-ES" dirty="0" err="1"/>
              <a:t>FirstName</a:t>
            </a:r>
            <a:endParaRPr lang="es-ES" dirty="0"/>
          </a:p>
          <a:p>
            <a:r>
              <a:rPr lang="es-ES" dirty="0"/>
              <a:t>					</a:t>
            </a:r>
            <a:r>
              <a:rPr lang="es-ES" dirty="0">
                <a:solidFill>
                  <a:srgbClr val="0066FF"/>
                </a:solidFill>
              </a:rPr>
              <a:t>FROM</a:t>
            </a:r>
            <a:r>
              <a:rPr lang="es-ES" dirty="0"/>
              <a:t> </a:t>
            </a:r>
            <a:r>
              <a:rPr lang="es-ES" dirty="0" err="1"/>
              <a:t>Employee</a:t>
            </a:r>
            <a:r>
              <a:rPr lang="es-ES" dirty="0"/>
              <a:t>);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691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3F03D1-55F4-4967-9134-8711576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s-ES">
                <a:latin typeface="Helvetica LT Std" panose="020B0504020202020204" pitchFamily="34" charset="0"/>
              </a:rPr>
              <a:t>Usando subqueries</a:t>
            </a:r>
            <a:endParaRPr lang="es-CO" dirty="0">
              <a:latin typeface="Helvetica LT Std" panose="020B05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B745884-A23F-44E2-A714-14D80FC4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198880"/>
            <a:ext cx="11490960" cy="32952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s-CO" sz="2400" dirty="0"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hay limite en la cantidad de </a:t>
            </a:r>
            <a:r>
              <a:rPr lang="es-CO" sz="2400" dirty="0" err="1"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subqueries</a:t>
            </a:r>
            <a:r>
              <a:rPr lang="es-CO" sz="2400" dirty="0"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CO" sz="2400" dirty="0">
                <a:effectLst/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se anida demasiado, se pierde desempeño.</a:t>
            </a:r>
          </a:p>
          <a:p>
            <a:pPr>
              <a:lnSpc>
                <a:spcPct val="150000"/>
              </a:lnSpc>
            </a:pPr>
            <a:r>
              <a:rPr lang="es-CO" sz="2400" dirty="0"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SELECT en un </a:t>
            </a:r>
            <a:r>
              <a:rPr lang="es-CO" sz="2400" dirty="0" err="1"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subqueries</a:t>
            </a:r>
            <a:r>
              <a:rPr lang="es-CO" sz="2400" dirty="0"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solo pueden retornar una sola columna.</a:t>
            </a:r>
          </a:p>
          <a:p>
            <a:pPr>
              <a:lnSpc>
                <a:spcPct val="150000"/>
              </a:lnSpc>
            </a:pPr>
            <a:r>
              <a:rPr lang="es-CO" sz="2400" dirty="0"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recomienda </a:t>
            </a:r>
            <a:r>
              <a:rPr lang="es-CO" sz="2400" dirty="0" err="1"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indentar</a:t>
            </a:r>
            <a:r>
              <a:rPr lang="es-CO" sz="2400" dirty="0"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cada sentencia SELECT para aumentar la legibilidad.</a:t>
            </a:r>
            <a:endParaRPr lang="es-CO" sz="2400" dirty="0">
              <a:effectLst/>
              <a:latin typeface="Helvetica LT Std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855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3F03D1-55F4-4967-9134-8711576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dirty="0">
                <a:latin typeface="Helvetica LT Std" panose="020B0504020202020204" pitchFamily="34" charset="0"/>
              </a:rPr>
              <a:t>Uniendo tablas (JOIN)</a:t>
            </a:r>
            <a:endParaRPr lang="es-CO" dirty="0">
              <a:latin typeface="Helvetica LT Std" panose="020B05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B745884-A23F-44E2-A714-14D80FC4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198880"/>
            <a:ext cx="11490960" cy="497808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>
                <a:effectLst/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CARTESIAN CROSS</a:t>
            </a:r>
          </a:p>
          <a:p>
            <a:pPr marL="0" indent="0">
              <a:lnSpc>
                <a:spcPct val="150000"/>
              </a:lnSpc>
              <a:buNone/>
            </a:pPr>
            <a:endParaRPr lang="es-CO" sz="2400" dirty="0">
              <a:effectLst/>
              <a:latin typeface="Helvetica LT Std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6E90AC-D7DC-4FE1-8249-C1420C7E63CF}"/>
              </a:ext>
            </a:extLst>
          </p:cNvPr>
          <p:cNvSpPr txBox="1"/>
          <p:nvPr/>
        </p:nvSpPr>
        <p:spPr>
          <a:xfrm>
            <a:off x="679156" y="2274838"/>
            <a:ext cx="6081567" cy="258532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FF00"/>
                </a:solidFill>
              </a:rPr>
              <a:t>/* Quiero saber todos los menús posibles del restaurante*/</a:t>
            </a:r>
          </a:p>
          <a:p>
            <a:endParaRPr lang="es-ES" dirty="0"/>
          </a:p>
          <a:p>
            <a:r>
              <a:rPr lang="pt-BR" dirty="0">
                <a:solidFill>
                  <a:srgbClr val="0066FF"/>
                </a:solidFill>
              </a:rPr>
              <a:t>SELECT </a:t>
            </a:r>
            <a:r>
              <a:rPr lang="pt-BR" dirty="0" err="1">
                <a:solidFill>
                  <a:schemeClr val="tx1"/>
                </a:solidFill>
              </a:rPr>
              <a:t>c.codigo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 err="1">
                <a:solidFill>
                  <a:schemeClr val="tx1"/>
                </a:solidFill>
              </a:rPr>
              <a:t>p.codigo</a:t>
            </a:r>
            <a:r>
              <a:rPr lang="pt-BR" dirty="0">
                <a:solidFill>
                  <a:schemeClr val="tx1"/>
                </a:solidFill>
              </a:rPr>
              <a:t>, 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 err="1">
                <a:solidFill>
                  <a:schemeClr val="tx1"/>
                </a:solidFill>
              </a:rPr>
              <a:t>c.precio</a:t>
            </a:r>
            <a:r>
              <a:rPr lang="pt-BR" dirty="0">
                <a:solidFill>
                  <a:schemeClr val="tx1"/>
                </a:solidFill>
              </a:rPr>
              <a:t> + </a:t>
            </a:r>
            <a:r>
              <a:rPr lang="pt-BR" dirty="0" err="1">
                <a:solidFill>
                  <a:schemeClr val="tx1"/>
                </a:solidFill>
              </a:rPr>
              <a:t>p.precio</a:t>
            </a:r>
            <a:r>
              <a:rPr lang="pt-BR" dirty="0">
                <a:solidFill>
                  <a:schemeClr val="tx1"/>
                </a:solidFill>
              </a:rPr>
              <a:t>) </a:t>
            </a:r>
            <a:r>
              <a:rPr lang="pt-BR" dirty="0">
                <a:solidFill>
                  <a:srgbClr val="0066FF"/>
                </a:solidFill>
              </a:rPr>
              <a:t>as </a:t>
            </a:r>
            <a:r>
              <a:rPr lang="pt-BR" dirty="0">
                <a:solidFill>
                  <a:schemeClr val="tx1"/>
                </a:solidFill>
              </a:rPr>
              <a:t>total</a:t>
            </a:r>
            <a:r>
              <a:rPr lang="pt-BR" dirty="0">
                <a:solidFill>
                  <a:srgbClr val="0066FF"/>
                </a:solidFill>
              </a:rPr>
              <a:t> </a:t>
            </a:r>
          </a:p>
          <a:p>
            <a:endParaRPr lang="pt-BR" dirty="0">
              <a:solidFill>
                <a:srgbClr val="0066FF"/>
              </a:solidFill>
            </a:endParaRPr>
          </a:p>
          <a:p>
            <a:r>
              <a:rPr lang="pt-BR" dirty="0">
                <a:solidFill>
                  <a:srgbClr val="0066FF"/>
                </a:solidFill>
              </a:rPr>
              <a:t>FROM </a:t>
            </a:r>
            <a:r>
              <a:rPr lang="pt-BR" dirty="0">
                <a:solidFill>
                  <a:schemeClr val="tx1"/>
                </a:solidFill>
              </a:rPr>
              <a:t>comidas c </a:t>
            </a:r>
            <a:r>
              <a:rPr lang="pt-BR" dirty="0">
                <a:solidFill>
                  <a:srgbClr val="0066FF"/>
                </a:solidFill>
              </a:rPr>
              <a:t>CROSS JOIN </a:t>
            </a:r>
            <a:r>
              <a:rPr lang="pt-BR" dirty="0" err="1">
                <a:solidFill>
                  <a:schemeClr val="tx1"/>
                </a:solidFill>
              </a:rPr>
              <a:t>postres</a:t>
            </a:r>
            <a:r>
              <a:rPr lang="pt-BR" dirty="0">
                <a:solidFill>
                  <a:schemeClr val="tx1"/>
                </a:solidFill>
              </a:rPr>
              <a:t> p;</a:t>
            </a:r>
          </a:p>
          <a:p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3DE13D-4B1D-4B6E-AF52-3BBC67D9C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55" y="1833765"/>
            <a:ext cx="4636089" cy="304822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5A765D9-6147-458C-B915-5F81E0921A40}"/>
              </a:ext>
            </a:extLst>
          </p:cNvPr>
          <p:cNvSpPr txBox="1"/>
          <p:nvPr/>
        </p:nvSpPr>
        <p:spPr>
          <a:xfrm>
            <a:off x="7149830" y="5009745"/>
            <a:ext cx="405643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	X filas					Y filas</a:t>
            </a:r>
          </a:p>
          <a:p>
            <a:r>
              <a:rPr lang="es-ES" dirty="0"/>
              <a:t>		X*Y filas resultantes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497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3F03D1-55F4-4967-9134-8711576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dirty="0">
                <a:latin typeface="Helvetica LT Std" panose="020B0504020202020204" pitchFamily="34" charset="0"/>
              </a:rPr>
              <a:t>Uniendo tablas (JOIN)</a:t>
            </a:r>
            <a:endParaRPr lang="es-CO" dirty="0">
              <a:latin typeface="Helvetica LT Std" panose="020B05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B745884-A23F-44E2-A714-14D80FC4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198880"/>
            <a:ext cx="11490960" cy="497808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>
                <a:effectLst/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</a:t>
            </a:r>
          </a:p>
          <a:p>
            <a:pPr marL="0" indent="0">
              <a:lnSpc>
                <a:spcPct val="150000"/>
              </a:lnSpc>
              <a:buNone/>
            </a:pPr>
            <a:endParaRPr lang="es-CO" sz="2400" dirty="0">
              <a:effectLst/>
              <a:latin typeface="Helvetica LT Std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6E90AC-D7DC-4FE1-8249-C1420C7E63CF}"/>
              </a:ext>
            </a:extLst>
          </p:cNvPr>
          <p:cNvSpPr txBox="1"/>
          <p:nvPr/>
        </p:nvSpPr>
        <p:spPr>
          <a:xfrm>
            <a:off x="739253" y="2296671"/>
            <a:ext cx="6081567" cy="258532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FF00"/>
                </a:solidFill>
              </a:rPr>
              <a:t>/* Quiero obtener todos los registros de </a:t>
            </a:r>
            <a:r>
              <a:rPr lang="es-ES" dirty="0" err="1">
                <a:solidFill>
                  <a:srgbClr val="00FF00"/>
                </a:solidFill>
              </a:rPr>
              <a:t>customers</a:t>
            </a:r>
            <a:r>
              <a:rPr lang="es-ES" dirty="0">
                <a:solidFill>
                  <a:srgbClr val="00FF00"/>
                </a:solidFill>
              </a:rPr>
              <a:t> que tengan alguna factura asociada*/</a:t>
            </a:r>
          </a:p>
          <a:p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SELECT</a:t>
            </a:r>
            <a:r>
              <a:rPr lang="es-ES" dirty="0"/>
              <a:t>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i.InvoiceId</a:t>
            </a:r>
            <a:endParaRPr lang="en-US" dirty="0"/>
          </a:p>
          <a:p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FROM </a:t>
            </a:r>
            <a:r>
              <a:rPr lang="en-US" dirty="0">
                <a:solidFill>
                  <a:schemeClr val="tx1"/>
                </a:solidFill>
              </a:rPr>
              <a:t>Customer c </a:t>
            </a:r>
            <a:r>
              <a:rPr lang="en-US" dirty="0">
                <a:solidFill>
                  <a:srgbClr val="0066FF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66FF"/>
                </a:solidFill>
              </a:rPr>
              <a:t>JOIN</a:t>
            </a:r>
            <a:r>
              <a:rPr lang="en-US" dirty="0">
                <a:solidFill>
                  <a:schemeClr val="tx1"/>
                </a:solidFill>
              </a:rPr>
              <a:t> Invoice 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c.CustomerId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i.CustomerId</a:t>
            </a:r>
            <a:endParaRPr lang="en-US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3DE13D-4B1D-4B6E-AF52-3BBC67D9C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6853" y="1833765"/>
            <a:ext cx="4515894" cy="304822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5A765D9-6147-458C-B915-5F81E0921A40}"/>
              </a:ext>
            </a:extLst>
          </p:cNvPr>
          <p:cNvSpPr txBox="1"/>
          <p:nvPr/>
        </p:nvSpPr>
        <p:spPr>
          <a:xfrm>
            <a:off x="7149830" y="5009745"/>
            <a:ext cx="405643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	X filas					Y filas</a:t>
            </a:r>
          </a:p>
          <a:p>
            <a:r>
              <a:rPr lang="es-ES" dirty="0"/>
              <a:t>		X*Y filas resultantes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2494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3F03D1-55F4-4967-9134-8711576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dirty="0">
                <a:latin typeface="Helvetica LT Std" panose="020B0504020202020204" pitchFamily="34" charset="0"/>
              </a:rPr>
              <a:t>Uniendo tablas (JOIN)</a:t>
            </a:r>
            <a:endParaRPr lang="es-CO" dirty="0">
              <a:latin typeface="Helvetica LT Std" panose="020B05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B745884-A23F-44E2-A714-14D80FC4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276701"/>
            <a:ext cx="11490960" cy="497808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Aliases</a:t>
            </a:r>
            <a:endParaRPr lang="es-ES" sz="2400" dirty="0">
              <a:effectLst/>
              <a:latin typeface="Helvetica LT Std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s-CO" sz="2400" dirty="0">
              <a:effectLst/>
              <a:latin typeface="Helvetica LT Std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6E90AC-D7DC-4FE1-8249-C1420C7E63CF}"/>
              </a:ext>
            </a:extLst>
          </p:cNvPr>
          <p:cNvSpPr txBox="1"/>
          <p:nvPr/>
        </p:nvSpPr>
        <p:spPr>
          <a:xfrm>
            <a:off x="471632" y="1971846"/>
            <a:ext cx="5624367" cy="230832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FF00"/>
                </a:solidFill>
              </a:rPr>
              <a:t>/* Ejemplo sin aliases*/</a:t>
            </a:r>
          </a:p>
          <a:p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SELECT</a:t>
            </a:r>
            <a:r>
              <a:rPr lang="es-ES" dirty="0"/>
              <a:t> </a:t>
            </a:r>
            <a:r>
              <a:rPr lang="en-US" dirty="0"/>
              <a:t>name, </a:t>
            </a:r>
            <a:r>
              <a:rPr lang="en-US" dirty="0" err="1"/>
              <a:t>prod_name</a:t>
            </a:r>
            <a:r>
              <a:rPr lang="en-US" dirty="0"/>
              <a:t>, </a:t>
            </a:r>
            <a:r>
              <a:rPr lang="en-US" dirty="0" err="1"/>
              <a:t>prod_price</a:t>
            </a:r>
            <a:endParaRPr lang="en-US" dirty="0"/>
          </a:p>
          <a:p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FROM </a:t>
            </a:r>
            <a:r>
              <a:rPr lang="es-ES" dirty="0" err="1">
                <a:solidFill>
                  <a:schemeClr val="tx1"/>
                </a:solidFill>
              </a:rPr>
              <a:t>vendors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WHERE </a:t>
            </a:r>
            <a:r>
              <a:rPr lang="en-US" dirty="0" err="1">
                <a:solidFill>
                  <a:schemeClr val="tx1"/>
                </a:solidFill>
              </a:rPr>
              <a:t>vendors.vendor_id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products.vendor_id</a:t>
            </a:r>
            <a:endParaRPr lang="en-US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8AE8C7-FBAC-4689-A2D3-CF726C3CAC18}"/>
              </a:ext>
            </a:extLst>
          </p:cNvPr>
          <p:cNvSpPr txBox="1"/>
          <p:nvPr/>
        </p:nvSpPr>
        <p:spPr>
          <a:xfrm>
            <a:off x="6156556" y="1971846"/>
            <a:ext cx="5624367" cy="230832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FF00"/>
                </a:solidFill>
              </a:rPr>
              <a:t>/* Ejemplo con aliases*/</a:t>
            </a:r>
          </a:p>
          <a:p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SELECT</a:t>
            </a:r>
            <a:r>
              <a:rPr lang="es-ES" dirty="0"/>
              <a:t> </a:t>
            </a:r>
            <a:r>
              <a:rPr lang="en-US" dirty="0"/>
              <a:t>name, </a:t>
            </a:r>
            <a:r>
              <a:rPr lang="en-US" dirty="0" err="1"/>
              <a:t>prod_name</a:t>
            </a:r>
            <a:r>
              <a:rPr lang="en-US" dirty="0"/>
              <a:t>, </a:t>
            </a:r>
            <a:r>
              <a:rPr lang="en-US" dirty="0" err="1"/>
              <a:t>prod_price</a:t>
            </a:r>
            <a:endParaRPr lang="en-US" dirty="0"/>
          </a:p>
          <a:p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FROM </a:t>
            </a:r>
            <a:r>
              <a:rPr lang="es-ES" dirty="0" err="1">
                <a:solidFill>
                  <a:schemeClr val="tx1"/>
                </a:solidFill>
              </a:rPr>
              <a:t>vendors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rgbClr val="0066FF"/>
                </a:solidFill>
              </a:rPr>
              <a:t>as</a:t>
            </a:r>
            <a:r>
              <a:rPr lang="es-ES" dirty="0">
                <a:solidFill>
                  <a:schemeClr val="tx1"/>
                </a:solidFill>
              </a:rPr>
              <a:t> v, </a:t>
            </a:r>
            <a:r>
              <a:rPr lang="es-ES" dirty="0" err="1">
                <a:solidFill>
                  <a:schemeClr val="tx1"/>
                </a:solidFill>
              </a:rPr>
              <a:t>products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rgbClr val="0066FF"/>
                </a:solidFill>
              </a:rPr>
              <a:t>as</a:t>
            </a:r>
            <a:r>
              <a:rPr lang="es-ES" dirty="0">
                <a:solidFill>
                  <a:schemeClr val="tx1"/>
                </a:solidFill>
              </a:rPr>
              <a:t> p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WHERE </a:t>
            </a:r>
            <a:r>
              <a:rPr lang="en-US" dirty="0" err="1">
                <a:solidFill>
                  <a:schemeClr val="tx1"/>
                </a:solidFill>
              </a:rPr>
              <a:t>v.vendor_id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p.vendor_id</a:t>
            </a:r>
            <a:endParaRPr lang="en-US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B4D355-0157-4727-85DB-1843CFA52150}"/>
              </a:ext>
            </a:extLst>
          </p:cNvPr>
          <p:cNvSpPr txBox="1"/>
          <p:nvPr/>
        </p:nvSpPr>
        <p:spPr>
          <a:xfrm>
            <a:off x="471632" y="4390314"/>
            <a:ext cx="5624367" cy="175432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FF00"/>
                </a:solidFill>
              </a:rPr>
              <a:t>/* Ejemplo sin aliases*/</a:t>
            </a:r>
          </a:p>
          <a:p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SELECT</a:t>
            </a:r>
            <a:r>
              <a:rPr lang="es-ES" dirty="0"/>
              <a:t> </a:t>
            </a:r>
            <a:r>
              <a:rPr lang="en-US" dirty="0"/>
              <a:t>name </a:t>
            </a:r>
            <a:r>
              <a:rPr lang="en-US" dirty="0">
                <a:solidFill>
                  <a:srgbClr val="0066FF"/>
                </a:solidFill>
              </a:rPr>
              <a:t>as</a:t>
            </a:r>
            <a:r>
              <a:rPr lang="en-US" dirty="0"/>
              <a:t> N, </a:t>
            </a:r>
            <a:r>
              <a:rPr lang="en-US" dirty="0" err="1"/>
              <a:t>prod_name</a:t>
            </a:r>
            <a:r>
              <a:rPr lang="en-US" dirty="0"/>
              <a:t> </a:t>
            </a:r>
            <a:r>
              <a:rPr lang="en-US" dirty="0">
                <a:solidFill>
                  <a:srgbClr val="0066FF"/>
                </a:solidFill>
              </a:rPr>
              <a:t>as</a:t>
            </a:r>
            <a:r>
              <a:rPr lang="en-US" dirty="0"/>
              <a:t> prod</a:t>
            </a:r>
          </a:p>
          <a:p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FROM </a:t>
            </a:r>
            <a:r>
              <a:rPr lang="es-ES" dirty="0" err="1">
                <a:solidFill>
                  <a:schemeClr val="tx1"/>
                </a:solidFill>
              </a:rPr>
              <a:t>vendors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A3D1D9-F8D6-4A28-B557-A1DBD77DBD1B}"/>
              </a:ext>
            </a:extLst>
          </p:cNvPr>
          <p:cNvSpPr txBox="1"/>
          <p:nvPr/>
        </p:nvSpPr>
        <p:spPr>
          <a:xfrm>
            <a:off x="6156555" y="4390314"/>
            <a:ext cx="5624367" cy="175432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FF00"/>
                </a:solidFill>
              </a:rPr>
              <a:t>/* Ejemplo sin aliases*/</a:t>
            </a:r>
          </a:p>
          <a:p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SELECT</a:t>
            </a:r>
            <a:r>
              <a:rPr lang="es-ES" dirty="0"/>
              <a:t> </a:t>
            </a:r>
            <a:r>
              <a:rPr lang="en-US" dirty="0"/>
              <a:t>name  N, </a:t>
            </a:r>
            <a:r>
              <a:rPr lang="en-US" dirty="0" err="1"/>
              <a:t>prod_name</a:t>
            </a:r>
            <a:r>
              <a:rPr lang="en-US" dirty="0"/>
              <a:t>  prod</a:t>
            </a:r>
          </a:p>
          <a:p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FROM </a:t>
            </a:r>
            <a:r>
              <a:rPr lang="es-ES" dirty="0" err="1">
                <a:solidFill>
                  <a:schemeClr val="tx1"/>
                </a:solidFill>
              </a:rPr>
              <a:t>vendors</a:t>
            </a:r>
            <a:r>
              <a:rPr lang="es-ES" dirty="0">
                <a:solidFill>
                  <a:schemeClr val="tx1"/>
                </a:solidFill>
              </a:rPr>
              <a:t>  v, </a:t>
            </a:r>
            <a:r>
              <a:rPr lang="es-ES" dirty="0" err="1">
                <a:solidFill>
                  <a:schemeClr val="tx1"/>
                </a:solidFill>
              </a:rPr>
              <a:t>products</a:t>
            </a:r>
            <a:r>
              <a:rPr lang="es-ES" dirty="0">
                <a:solidFill>
                  <a:schemeClr val="tx1"/>
                </a:solidFill>
              </a:rPr>
              <a:t>  p</a:t>
            </a:r>
            <a:endParaRPr lang="en-US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5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3F03D1-55F4-4967-9134-8711576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dirty="0">
                <a:latin typeface="Helvetica LT Std" panose="020B0504020202020204" pitchFamily="34" charset="0"/>
              </a:rPr>
              <a:t>Uniendo tablas (JOIN)</a:t>
            </a:r>
            <a:endParaRPr lang="es-CO" dirty="0">
              <a:latin typeface="Helvetica LT Std" panose="020B05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B745884-A23F-44E2-A714-14D80FC4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198880"/>
            <a:ext cx="11490960" cy="497808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>
                <a:effectLst/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 JOIN</a:t>
            </a:r>
          </a:p>
          <a:p>
            <a:pPr marL="0" indent="0">
              <a:lnSpc>
                <a:spcPct val="150000"/>
              </a:lnSpc>
              <a:buNone/>
            </a:pPr>
            <a:endParaRPr lang="es-CO" sz="2400" dirty="0">
              <a:effectLst/>
              <a:latin typeface="Helvetica LT Std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6E90AC-D7DC-4FE1-8249-C1420C7E63CF}"/>
              </a:ext>
            </a:extLst>
          </p:cNvPr>
          <p:cNvSpPr txBox="1"/>
          <p:nvPr/>
        </p:nvSpPr>
        <p:spPr>
          <a:xfrm>
            <a:off x="679156" y="2274838"/>
            <a:ext cx="10770299" cy="286232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FF00"/>
                </a:solidFill>
              </a:rPr>
              <a:t>/* Quiero emparejar consumidores de la misma ciudad*/</a:t>
            </a:r>
          </a:p>
          <a:p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SELECT</a:t>
            </a:r>
            <a:r>
              <a:rPr lang="es-ES" dirty="0"/>
              <a:t> </a:t>
            </a:r>
            <a:r>
              <a:rPr lang="en-US" dirty="0"/>
              <a:t>t1.FirstName as Name1, t2.FirstName as Name2, t1.city</a:t>
            </a:r>
          </a:p>
          <a:p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FROM </a:t>
            </a:r>
            <a:r>
              <a:rPr lang="en-US" dirty="0">
                <a:solidFill>
                  <a:schemeClr val="tx1"/>
                </a:solidFill>
              </a:rPr>
              <a:t>Customer t1, Customer t2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WHERE </a:t>
            </a:r>
            <a:r>
              <a:rPr lang="en-US" dirty="0">
                <a:solidFill>
                  <a:schemeClr val="tx1"/>
                </a:solidFill>
              </a:rPr>
              <a:t>t1.CustomerId &lt;&gt; t2.CustomerId</a:t>
            </a:r>
          </a:p>
          <a:p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t1.City = t2.City;</a:t>
            </a:r>
          </a:p>
          <a:p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2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3F03D1-55F4-4967-9134-8711576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dirty="0">
                <a:latin typeface="Helvetica LT Std" panose="020B0504020202020204" pitchFamily="34" charset="0"/>
              </a:rPr>
              <a:t>Uniendo tablas (JOIN)</a:t>
            </a:r>
            <a:endParaRPr lang="es-CO" dirty="0">
              <a:latin typeface="Helvetica LT Std" panose="020B05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B745884-A23F-44E2-A714-14D80FC4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198880"/>
            <a:ext cx="11490960" cy="497808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>
                <a:effectLst/>
                <a:latin typeface="Helvetica LT Std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JOIN, RIGHT JOIN, FULL OUTER</a:t>
            </a:r>
          </a:p>
          <a:p>
            <a:pPr marL="0" indent="0">
              <a:lnSpc>
                <a:spcPct val="150000"/>
              </a:lnSpc>
              <a:buNone/>
            </a:pPr>
            <a:endParaRPr lang="es-CO" sz="2400" dirty="0">
              <a:effectLst/>
              <a:latin typeface="Helvetica LT Std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6E90AC-D7DC-4FE1-8249-C1420C7E63CF}"/>
              </a:ext>
            </a:extLst>
          </p:cNvPr>
          <p:cNvSpPr txBox="1"/>
          <p:nvPr/>
        </p:nvSpPr>
        <p:spPr>
          <a:xfrm>
            <a:off x="506665" y="2274838"/>
            <a:ext cx="5589335" cy="258532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FF00"/>
                </a:solidFill>
              </a:rPr>
              <a:t>/* Quiero obtener todos los artistas y la información de sus álbumes*/</a:t>
            </a:r>
          </a:p>
          <a:p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SELECT</a:t>
            </a:r>
            <a:r>
              <a:rPr lang="es-ES" dirty="0"/>
              <a:t> </a:t>
            </a:r>
            <a:r>
              <a:rPr lang="en-US" dirty="0" err="1"/>
              <a:t>art.Name</a:t>
            </a:r>
            <a:r>
              <a:rPr lang="en-US" dirty="0"/>
              <a:t>, </a:t>
            </a:r>
            <a:r>
              <a:rPr lang="en-US" dirty="0" err="1"/>
              <a:t>alb.Title</a:t>
            </a:r>
            <a:endParaRPr lang="en-US" dirty="0"/>
          </a:p>
          <a:p>
            <a:endParaRPr lang="es-ES" dirty="0"/>
          </a:p>
          <a:p>
            <a:r>
              <a:rPr lang="es-ES" dirty="0">
                <a:solidFill>
                  <a:srgbClr val="0066FF"/>
                </a:solidFill>
              </a:rPr>
              <a:t>FROM </a:t>
            </a:r>
            <a:r>
              <a:rPr lang="en-US" dirty="0">
                <a:solidFill>
                  <a:schemeClr val="tx1"/>
                </a:solidFill>
              </a:rPr>
              <a:t>Artist art </a:t>
            </a:r>
            <a:r>
              <a:rPr lang="en-US" dirty="0">
                <a:solidFill>
                  <a:srgbClr val="0066FF"/>
                </a:solidFill>
              </a:rPr>
              <a:t>LEFT JOIN </a:t>
            </a:r>
            <a:r>
              <a:rPr lang="en-US" dirty="0">
                <a:solidFill>
                  <a:schemeClr val="tx1"/>
                </a:solidFill>
              </a:rPr>
              <a:t>Album </a:t>
            </a:r>
            <a:r>
              <a:rPr lang="en-US" dirty="0" err="1">
                <a:solidFill>
                  <a:schemeClr val="tx1"/>
                </a:solidFill>
              </a:rPr>
              <a:t>alb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nn-NO" dirty="0">
                <a:solidFill>
                  <a:schemeClr val="tx1"/>
                </a:solidFill>
              </a:rPr>
              <a:t>art.ArtistId = alb.ArtistId;</a:t>
            </a:r>
            <a:endParaRPr lang="en-US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Qué es y para que sirve SQL Joins? | Estrada Web Group">
            <a:extLst>
              <a:ext uri="{FF2B5EF4-FFF2-40B4-BE49-F238E27FC236}">
                <a16:creationId xmlns:a16="http://schemas.microsoft.com/office/drawing/2014/main" id="{B73969A6-8CEA-4198-9938-B0507A4F9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9" t="5416" r="11601" b="56267"/>
          <a:stretch/>
        </p:blipFill>
        <p:spPr bwMode="auto">
          <a:xfrm>
            <a:off x="6195403" y="1597827"/>
            <a:ext cx="2885211" cy="209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é es y para que sirve SQL Joins? | Estrada Web Group">
            <a:extLst>
              <a:ext uri="{FF2B5EF4-FFF2-40B4-BE49-F238E27FC236}">
                <a16:creationId xmlns:a16="http://schemas.microsoft.com/office/drawing/2014/main" id="{AFD279C7-E9E8-4CD3-91B8-6649CD5EB4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5" t="54287" r="57348" b="9705"/>
          <a:stretch/>
        </p:blipFill>
        <p:spPr bwMode="auto">
          <a:xfrm>
            <a:off x="7638009" y="3986298"/>
            <a:ext cx="2885211" cy="199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é es y para que sirve SQL Joins? | Estrada Web Group">
            <a:extLst>
              <a:ext uri="{FF2B5EF4-FFF2-40B4-BE49-F238E27FC236}">
                <a16:creationId xmlns:a16="http://schemas.microsoft.com/office/drawing/2014/main" id="{BD1D1BC7-7A00-45A3-9D00-045F7BCB1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56" t="54963" r="9588" b="10426"/>
          <a:stretch/>
        </p:blipFill>
        <p:spPr bwMode="auto">
          <a:xfrm>
            <a:off x="9155487" y="1597827"/>
            <a:ext cx="2585720" cy="209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26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3F03D1-55F4-4967-9134-8711576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dirty="0">
                <a:latin typeface="Helvetica LT Std" panose="020B0504020202020204" pitchFamily="34" charset="0"/>
              </a:rPr>
              <a:t>Uniendo tablas (UNION)</a:t>
            </a:r>
            <a:endParaRPr lang="es-CO" dirty="0">
              <a:latin typeface="Helvetica LT Std" panose="020B05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B745884-A23F-44E2-A714-14D80FC4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198880"/>
            <a:ext cx="11490960" cy="497808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s-CO" sz="2400" dirty="0">
              <a:effectLst/>
              <a:latin typeface="Helvetica LT Std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6E90AC-D7DC-4FE1-8249-C1420C7E63CF}"/>
              </a:ext>
            </a:extLst>
          </p:cNvPr>
          <p:cNvSpPr txBox="1"/>
          <p:nvPr/>
        </p:nvSpPr>
        <p:spPr>
          <a:xfrm>
            <a:off x="506665" y="1375649"/>
            <a:ext cx="5589335" cy="473975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FF00"/>
                </a:solidFill>
              </a:rPr>
              <a:t>/* Quiero obtener las diez primeras filas y las diez ultimas filas de una cierta tabla*/</a:t>
            </a:r>
          </a:p>
          <a:p>
            <a:endParaRPr lang="es-ES" dirty="0">
              <a:solidFill>
                <a:srgbClr val="00FF00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AlbumId</a:t>
            </a:r>
            <a:r>
              <a:rPr lang="en-US" dirty="0"/>
              <a:t>, Title</a:t>
            </a:r>
          </a:p>
          <a:p>
            <a:endParaRPr lang="en-US" dirty="0"/>
          </a:p>
          <a:p>
            <a:r>
              <a:rPr lang="en-US" dirty="0">
                <a:solidFill>
                  <a:srgbClr val="0066FF"/>
                </a:solidFill>
              </a:rPr>
              <a:t>FROM</a:t>
            </a:r>
            <a:r>
              <a:rPr lang="en-US" dirty="0"/>
              <a:t> Album</a:t>
            </a:r>
          </a:p>
          <a:p>
            <a:endParaRPr lang="en-US" dirty="0"/>
          </a:p>
          <a:p>
            <a:r>
              <a:rPr lang="en-US" dirty="0">
                <a:solidFill>
                  <a:srgbClr val="0066FF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AlbumId</a:t>
            </a:r>
            <a:r>
              <a:rPr lang="en-US" dirty="0"/>
              <a:t> &lt;= 10</a:t>
            </a:r>
          </a:p>
          <a:p>
            <a:endParaRPr lang="en-US" dirty="0"/>
          </a:p>
          <a:p>
            <a:r>
              <a:rPr lang="en-US" dirty="0">
                <a:solidFill>
                  <a:srgbClr val="0066FF"/>
                </a:solidFill>
              </a:rPr>
              <a:t>UNION</a:t>
            </a:r>
          </a:p>
          <a:p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AlbumId</a:t>
            </a:r>
            <a:r>
              <a:rPr lang="en-US" dirty="0"/>
              <a:t>, Title</a:t>
            </a:r>
          </a:p>
          <a:p>
            <a:endParaRPr lang="en-US" dirty="0"/>
          </a:p>
          <a:p>
            <a:r>
              <a:rPr lang="en-US" dirty="0">
                <a:solidFill>
                  <a:srgbClr val="0066FF"/>
                </a:solidFill>
              </a:rPr>
              <a:t>FROM</a:t>
            </a:r>
            <a:r>
              <a:rPr lang="en-US" dirty="0"/>
              <a:t> Album</a:t>
            </a:r>
          </a:p>
          <a:p>
            <a:endParaRPr lang="en-US" dirty="0"/>
          </a:p>
          <a:p>
            <a:r>
              <a:rPr lang="en-US" dirty="0">
                <a:solidFill>
                  <a:srgbClr val="0066FF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AlbumId</a:t>
            </a:r>
            <a:r>
              <a:rPr lang="en-US" dirty="0"/>
              <a:t> &gt;= 337</a:t>
            </a:r>
          </a:p>
          <a:p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2050" name="Picture 2" descr="Qué es y para qué sirve SQL UNION? | Estrada Web Group">
            <a:extLst>
              <a:ext uri="{FF2B5EF4-FFF2-40B4-BE49-F238E27FC236}">
                <a16:creationId xmlns:a16="http://schemas.microsoft.com/office/drawing/2014/main" id="{BED4020F-81EE-4A8D-8135-ED3F1F14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177" y="2066925"/>
            <a:ext cx="46577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298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452</TotalTime>
  <Words>618</Words>
  <Application>Microsoft Office PowerPoint</Application>
  <PresentationFormat>Panorámica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Helvetica LT Std</vt:lpstr>
      <vt:lpstr>Wingdings 3</vt:lpstr>
      <vt:lpstr>Ion</vt:lpstr>
      <vt:lpstr>Usando subqueries</vt:lpstr>
      <vt:lpstr>Usando subqueries</vt:lpstr>
      <vt:lpstr>Usando subqueries</vt:lpstr>
      <vt:lpstr>Uniendo tablas (JOIN)</vt:lpstr>
      <vt:lpstr>Uniendo tablas (JOIN)</vt:lpstr>
      <vt:lpstr>Uniendo tablas (JOIN)</vt:lpstr>
      <vt:lpstr>Uniendo tablas (JOIN)</vt:lpstr>
      <vt:lpstr>Uniendo tablas (JOIN)</vt:lpstr>
      <vt:lpstr>Uniendo tablas (UNION)</vt:lpstr>
      <vt:lpstr>Uniendo tablas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Usando subqueries</dc:title>
  <dc:creator>BELISARIO MARTINEZ ROBAYO</dc:creator>
  <cp:lastModifiedBy>Belisario Martinez</cp:lastModifiedBy>
  <cp:revision>25</cp:revision>
  <dcterms:created xsi:type="dcterms:W3CDTF">2020-12-02T16:22:13Z</dcterms:created>
  <dcterms:modified xsi:type="dcterms:W3CDTF">2020-12-04T00:04:21Z</dcterms:modified>
</cp:coreProperties>
</file>