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7ED95A-2C55-4739-B5C2-508A614C00C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BB8DAA-11DC-4BA9-81ED-B265E3053155}">
      <dgm:prSet/>
      <dgm:spPr/>
      <dgm:t>
        <a:bodyPr/>
        <a:lstStyle/>
        <a:p>
          <a:pPr algn="l"/>
          <a:r>
            <a:rPr lang="es-ES" dirty="0"/>
            <a:t>SELECT columna</a:t>
          </a:r>
        </a:p>
        <a:p>
          <a:pPr algn="l"/>
          <a:r>
            <a:rPr lang="es-ES" dirty="0"/>
            <a:t>FROM tabla;</a:t>
          </a:r>
          <a:endParaRPr lang="en-US" dirty="0"/>
        </a:p>
      </dgm:t>
    </dgm:pt>
    <dgm:pt modelId="{12B24457-6D36-4F63-B6C9-DF3497872D1D}" type="parTrans" cxnId="{731203BF-3AEF-4A74-A276-7A41A99CE44F}">
      <dgm:prSet/>
      <dgm:spPr/>
      <dgm:t>
        <a:bodyPr/>
        <a:lstStyle/>
        <a:p>
          <a:endParaRPr lang="en-US"/>
        </a:p>
      </dgm:t>
    </dgm:pt>
    <dgm:pt modelId="{3FC9817E-013B-4FE2-AF2D-E0404536D2EA}" type="sibTrans" cxnId="{731203BF-3AEF-4A74-A276-7A41A99CE44F}">
      <dgm:prSet/>
      <dgm:spPr/>
      <dgm:t>
        <a:bodyPr/>
        <a:lstStyle/>
        <a:p>
          <a:endParaRPr lang="en-US"/>
        </a:p>
      </dgm:t>
    </dgm:pt>
    <dgm:pt modelId="{1922E1A4-75CC-42AF-8830-B281868AF479}">
      <dgm:prSet/>
      <dgm:spPr/>
      <dgm:t>
        <a:bodyPr/>
        <a:lstStyle/>
        <a:p>
          <a:pPr algn="l"/>
          <a:r>
            <a:rPr lang="es-ES" dirty="0"/>
            <a:t>SELECT *</a:t>
          </a:r>
        </a:p>
        <a:p>
          <a:pPr algn="l"/>
          <a:r>
            <a:rPr lang="es-ES" dirty="0"/>
            <a:t>FROM tabla;</a:t>
          </a:r>
          <a:endParaRPr lang="en-US" dirty="0"/>
        </a:p>
      </dgm:t>
    </dgm:pt>
    <dgm:pt modelId="{4A913E4B-866A-4C59-AD99-666C24B74071}" type="parTrans" cxnId="{81632D47-B8EA-4E09-90A4-EDE8422A5E34}">
      <dgm:prSet/>
      <dgm:spPr/>
      <dgm:t>
        <a:bodyPr/>
        <a:lstStyle/>
        <a:p>
          <a:endParaRPr lang="en-US"/>
        </a:p>
      </dgm:t>
    </dgm:pt>
    <dgm:pt modelId="{A65C4006-05B8-4BA8-865C-9EB97A8D8BC5}" type="sibTrans" cxnId="{81632D47-B8EA-4E09-90A4-EDE8422A5E34}">
      <dgm:prSet/>
      <dgm:spPr/>
      <dgm:t>
        <a:bodyPr/>
        <a:lstStyle/>
        <a:p>
          <a:endParaRPr lang="en-US"/>
        </a:p>
      </dgm:t>
    </dgm:pt>
    <dgm:pt modelId="{573DCA8F-9DD1-4EC6-871E-ED9E35117306}">
      <dgm:prSet custT="1"/>
      <dgm:spPr/>
      <dgm:t>
        <a:bodyPr/>
        <a:lstStyle/>
        <a:p>
          <a:pPr algn="l"/>
          <a:r>
            <a:rPr lang="es-ES" sz="2800" dirty="0"/>
            <a:t>SELECT columnas </a:t>
          </a:r>
          <a:r>
            <a:rPr lang="es-CO" sz="2800" dirty="0"/>
            <a:t>FROM tabla;</a:t>
          </a:r>
          <a:endParaRPr lang="en-US" sz="2800" dirty="0"/>
        </a:p>
      </dgm:t>
    </dgm:pt>
    <dgm:pt modelId="{8A976E68-CD07-44F6-A7E5-3AE4D509E2B0}" type="parTrans" cxnId="{8AD63976-91F2-4435-8062-0DBD98D7D83F}">
      <dgm:prSet/>
      <dgm:spPr/>
      <dgm:t>
        <a:bodyPr/>
        <a:lstStyle/>
        <a:p>
          <a:endParaRPr lang="en-US"/>
        </a:p>
      </dgm:t>
    </dgm:pt>
    <dgm:pt modelId="{9CE20D1B-6AE0-471F-86E1-E008EED94A38}" type="sibTrans" cxnId="{8AD63976-91F2-4435-8062-0DBD98D7D83F}">
      <dgm:prSet/>
      <dgm:spPr/>
      <dgm:t>
        <a:bodyPr/>
        <a:lstStyle/>
        <a:p>
          <a:endParaRPr lang="en-US"/>
        </a:p>
      </dgm:t>
    </dgm:pt>
    <dgm:pt modelId="{E18C6B7A-7863-4A8C-912F-21FB0265ABB3}" type="pres">
      <dgm:prSet presAssocID="{B57ED95A-2C55-4739-B5C2-508A614C00CA}" presName="diagram" presStyleCnt="0">
        <dgm:presLayoutVars>
          <dgm:dir/>
          <dgm:resizeHandles val="exact"/>
        </dgm:presLayoutVars>
      </dgm:prSet>
      <dgm:spPr/>
    </dgm:pt>
    <dgm:pt modelId="{481DAAC1-04D9-4CEC-8A3D-3AB424AFA31E}" type="pres">
      <dgm:prSet presAssocID="{40BB8DAA-11DC-4BA9-81ED-B265E3053155}" presName="node" presStyleLbl="node1" presStyleIdx="0" presStyleCnt="3" custScaleX="120670">
        <dgm:presLayoutVars>
          <dgm:bulletEnabled val="1"/>
        </dgm:presLayoutVars>
      </dgm:prSet>
      <dgm:spPr/>
    </dgm:pt>
    <dgm:pt modelId="{09822302-C3D6-4BFA-8BD4-32AC2110DB99}" type="pres">
      <dgm:prSet presAssocID="{3FC9817E-013B-4FE2-AF2D-E0404536D2EA}" presName="sibTrans" presStyleCnt="0"/>
      <dgm:spPr/>
    </dgm:pt>
    <dgm:pt modelId="{F2EE9839-68C0-4769-8739-7749CADC0113}" type="pres">
      <dgm:prSet presAssocID="{1922E1A4-75CC-42AF-8830-B281868AF479}" presName="node" presStyleLbl="node1" presStyleIdx="1" presStyleCnt="3">
        <dgm:presLayoutVars>
          <dgm:bulletEnabled val="1"/>
        </dgm:presLayoutVars>
      </dgm:prSet>
      <dgm:spPr/>
    </dgm:pt>
    <dgm:pt modelId="{C2561950-32FB-4A32-8294-53085E21047B}" type="pres">
      <dgm:prSet presAssocID="{A65C4006-05B8-4BA8-865C-9EB97A8D8BC5}" presName="sibTrans" presStyleCnt="0"/>
      <dgm:spPr/>
    </dgm:pt>
    <dgm:pt modelId="{720B4B5E-1310-429B-BB5E-B6F2474EB2C4}" type="pres">
      <dgm:prSet presAssocID="{573DCA8F-9DD1-4EC6-871E-ED9E35117306}" presName="node" presStyleLbl="node1" presStyleIdx="2" presStyleCnt="3" custScaleX="111116">
        <dgm:presLayoutVars>
          <dgm:bulletEnabled val="1"/>
        </dgm:presLayoutVars>
      </dgm:prSet>
      <dgm:spPr/>
    </dgm:pt>
  </dgm:ptLst>
  <dgm:cxnLst>
    <dgm:cxn modelId="{98675515-8859-4F3F-BB08-F95A97634FF8}" type="presOf" srcId="{40BB8DAA-11DC-4BA9-81ED-B265E3053155}" destId="{481DAAC1-04D9-4CEC-8A3D-3AB424AFA31E}" srcOrd="0" destOrd="0" presId="urn:microsoft.com/office/officeart/2005/8/layout/default"/>
    <dgm:cxn modelId="{81632D47-B8EA-4E09-90A4-EDE8422A5E34}" srcId="{B57ED95A-2C55-4739-B5C2-508A614C00CA}" destId="{1922E1A4-75CC-42AF-8830-B281868AF479}" srcOrd="1" destOrd="0" parTransId="{4A913E4B-866A-4C59-AD99-666C24B74071}" sibTransId="{A65C4006-05B8-4BA8-865C-9EB97A8D8BC5}"/>
    <dgm:cxn modelId="{8AD63976-91F2-4435-8062-0DBD98D7D83F}" srcId="{B57ED95A-2C55-4739-B5C2-508A614C00CA}" destId="{573DCA8F-9DD1-4EC6-871E-ED9E35117306}" srcOrd="2" destOrd="0" parTransId="{8A976E68-CD07-44F6-A7E5-3AE4D509E2B0}" sibTransId="{9CE20D1B-6AE0-471F-86E1-E008EED94A38}"/>
    <dgm:cxn modelId="{EC3F378B-A5A7-48FC-95D2-36AF6FA61554}" type="presOf" srcId="{1922E1A4-75CC-42AF-8830-B281868AF479}" destId="{F2EE9839-68C0-4769-8739-7749CADC0113}" srcOrd="0" destOrd="0" presId="urn:microsoft.com/office/officeart/2005/8/layout/default"/>
    <dgm:cxn modelId="{731203BF-3AEF-4A74-A276-7A41A99CE44F}" srcId="{B57ED95A-2C55-4739-B5C2-508A614C00CA}" destId="{40BB8DAA-11DC-4BA9-81ED-B265E3053155}" srcOrd="0" destOrd="0" parTransId="{12B24457-6D36-4F63-B6C9-DF3497872D1D}" sibTransId="{3FC9817E-013B-4FE2-AF2D-E0404536D2EA}"/>
    <dgm:cxn modelId="{A3C62CE7-3F13-448F-AAF1-59C03FCC2A56}" type="presOf" srcId="{573DCA8F-9DD1-4EC6-871E-ED9E35117306}" destId="{720B4B5E-1310-429B-BB5E-B6F2474EB2C4}" srcOrd="0" destOrd="0" presId="urn:microsoft.com/office/officeart/2005/8/layout/default"/>
    <dgm:cxn modelId="{22931CF4-56B2-4956-A73A-A3B6FEE1059D}" type="presOf" srcId="{B57ED95A-2C55-4739-B5C2-508A614C00CA}" destId="{E18C6B7A-7863-4A8C-912F-21FB0265ABB3}" srcOrd="0" destOrd="0" presId="urn:microsoft.com/office/officeart/2005/8/layout/default"/>
    <dgm:cxn modelId="{66AC6C32-33E2-416A-8C4A-C9529F97F3A2}" type="presParOf" srcId="{E18C6B7A-7863-4A8C-912F-21FB0265ABB3}" destId="{481DAAC1-04D9-4CEC-8A3D-3AB424AFA31E}" srcOrd="0" destOrd="0" presId="urn:microsoft.com/office/officeart/2005/8/layout/default"/>
    <dgm:cxn modelId="{549BFE1A-B463-429B-B498-96CCA3785874}" type="presParOf" srcId="{E18C6B7A-7863-4A8C-912F-21FB0265ABB3}" destId="{09822302-C3D6-4BFA-8BD4-32AC2110DB99}" srcOrd="1" destOrd="0" presId="urn:microsoft.com/office/officeart/2005/8/layout/default"/>
    <dgm:cxn modelId="{4CFFB333-6025-4A22-AF41-BF8DEC79815F}" type="presParOf" srcId="{E18C6B7A-7863-4A8C-912F-21FB0265ABB3}" destId="{F2EE9839-68C0-4769-8739-7749CADC0113}" srcOrd="2" destOrd="0" presId="urn:microsoft.com/office/officeart/2005/8/layout/default"/>
    <dgm:cxn modelId="{07BF45BA-F8FC-4B54-81AB-1B727F2E2EA8}" type="presParOf" srcId="{E18C6B7A-7863-4A8C-912F-21FB0265ABB3}" destId="{C2561950-32FB-4A32-8294-53085E21047B}" srcOrd="3" destOrd="0" presId="urn:microsoft.com/office/officeart/2005/8/layout/default"/>
    <dgm:cxn modelId="{EDCBAECB-C5A9-4B5C-883E-AE2F7B937AC1}" type="presParOf" srcId="{E18C6B7A-7863-4A8C-912F-21FB0265ABB3}" destId="{720B4B5E-1310-429B-BB5E-B6F2474EB2C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DAAC1-04D9-4CEC-8A3D-3AB424AFA31E}">
      <dsp:nvSpPr>
        <dsp:cNvPr id="0" name=""/>
        <dsp:cNvSpPr/>
      </dsp:nvSpPr>
      <dsp:spPr>
        <a:xfrm>
          <a:off x="1465" y="959540"/>
          <a:ext cx="3398629" cy="16898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SELECT columna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FROM tabla;</a:t>
          </a:r>
          <a:endParaRPr lang="en-US" sz="3100" kern="1200" dirty="0"/>
        </a:p>
      </dsp:txBody>
      <dsp:txXfrm>
        <a:off x="1465" y="959540"/>
        <a:ext cx="3398629" cy="1689879"/>
      </dsp:txXfrm>
    </dsp:sp>
    <dsp:sp modelId="{F2EE9839-68C0-4769-8739-7749CADC0113}">
      <dsp:nvSpPr>
        <dsp:cNvPr id="0" name=""/>
        <dsp:cNvSpPr/>
      </dsp:nvSpPr>
      <dsp:spPr>
        <a:xfrm>
          <a:off x="3681741" y="959540"/>
          <a:ext cx="2816465" cy="16898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SELECT *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FROM tabla;</a:t>
          </a:r>
          <a:endParaRPr lang="en-US" sz="3100" kern="1200" dirty="0"/>
        </a:p>
      </dsp:txBody>
      <dsp:txXfrm>
        <a:off x="3681741" y="959540"/>
        <a:ext cx="2816465" cy="1689879"/>
      </dsp:txXfrm>
    </dsp:sp>
    <dsp:sp modelId="{720B4B5E-1310-429B-BB5E-B6F2474EB2C4}">
      <dsp:nvSpPr>
        <dsp:cNvPr id="0" name=""/>
        <dsp:cNvSpPr/>
      </dsp:nvSpPr>
      <dsp:spPr>
        <a:xfrm>
          <a:off x="6779853" y="959540"/>
          <a:ext cx="3129544" cy="16898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SELECT columnas </a:t>
          </a:r>
          <a:r>
            <a:rPr lang="es-CO" sz="2800" kern="1200" dirty="0"/>
            <a:t>FROM tabla;</a:t>
          </a:r>
          <a:endParaRPr lang="en-US" sz="2800" kern="1200" dirty="0"/>
        </a:p>
      </dsp:txBody>
      <dsp:txXfrm>
        <a:off x="6779853" y="959540"/>
        <a:ext cx="3129544" cy="1689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2/12/2020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105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2/12/2020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324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2/12/2020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6985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2/12/2020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4012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2/12/2020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1281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2/12/2020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01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2/12/2020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6295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2/12/2020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4659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2/12/2020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934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2/12/2020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658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2/12/2020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094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2/12/2020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113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2/12/2020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01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2/12/2020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718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2/12/2020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094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2/12/2020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45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2/12/2020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855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84E52-5C72-4FE8-8106-00848F0A69E0}" type="datetimeFigureOut">
              <a:rPr lang="es-CO" smtClean="0"/>
              <a:t>2/12/2020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1810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milyunacosasutiles.blogspot.com/2019/06/calcular-el-porcentaje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es.letrag.com/caracter.php?id=4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codeplex.com/?p=chinookdatabas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1586BE-D35D-48E5-8D1C-361BC8CC6F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A88003C-1B51-430C-814E-CE14CA331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Comandos de </a:t>
            </a:r>
            <a:r>
              <a:rPr lang="es-ES" dirty="0" err="1"/>
              <a:t>sql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34603D-6C05-4151-A4AC-436DAC377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Valido para </a:t>
            </a:r>
            <a:r>
              <a:rPr lang="es-ES" dirty="0" err="1"/>
              <a:t>sqlite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5986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6AA45-BF50-4E93-A21D-EC44760E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Filtrado con IN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1661AB-8296-4E2B-B847-A677128E7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385552" cy="331893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SELECT columnas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FROM tabla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WHERE columna IN (valores)</a:t>
            </a:r>
            <a:endParaRPr lang="es-CO" dirty="0">
              <a:solidFill>
                <a:srgbClr val="00B0F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D17028-E972-4732-B9E8-F557E67B4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047" y="2556932"/>
            <a:ext cx="5654174" cy="106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8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FA126-0593-4ACE-B0C5-2E21438D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Filtrado con OR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8229EF-8BB8-4C09-8979-2D053BAA3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336914" cy="331893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SELECT columna[s]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FROM tabla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WHERE condición OR condición </a:t>
            </a:r>
            <a:endParaRPr lang="es-CO" dirty="0">
              <a:solidFill>
                <a:srgbClr val="00B0F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53D894-7BC6-4994-89C2-327FDF59D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315" y="2556932"/>
            <a:ext cx="5466805" cy="108121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AD5B671-991C-48EA-A123-47E672ABA61F}"/>
              </a:ext>
            </a:extLst>
          </p:cNvPr>
          <p:cNvSpPr txBox="1"/>
          <p:nvPr/>
        </p:nvSpPr>
        <p:spPr>
          <a:xfrm>
            <a:off x="5758774" y="3764604"/>
            <a:ext cx="5340346" cy="23451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/>
              <a:t>Es importante tener en cuenta que el OR es exclusivo, es decir, primero evalúa la primera condición, y si se cumple ignora la segunda, pero si no se cumple, en ese caso si toma la segunda condición.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42189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CECE2-EDB4-4233-A5AF-1467F5FD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Filtrado con AND</a:t>
            </a:r>
            <a:endParaRPr lang="es-CO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183A657-B3DC-4908-A184-90DE37CBA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4668519" cy="331893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SELECT columna[s]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FROM tabla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WHERE condición AND condición </a:t>
            </a:r>
            <a:endParaRPr lang="es-CO" dirty="0">
              <a:solidFill>
                <a:srgbClr val="00B0F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B062C9-1AF9-4827-BA1C-34ABA3F48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919" y="2531532"/>
            <a:ext cx="5511511" cy="8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7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DCA3C-D5C0-4051-9DBE-513CD656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Filtrado con NOT</a:t>
            </a:r>
            <a:endParaRPr lang="es-CO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9CFF932-3A64-46A3-AB1C-A0881B3EA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655" y="2625026"/>
            <a:ext cx="4668519" cy="331893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SELECT columna[s]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FROM tabla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WHERE NOT condición;</a:t>
            </a:r>
            <a:endParaRPr lang="es-CO" dirty="0">
              <a:solidFill>
                <a:srgbClr val="00B0F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8B24B7-5EA2-4142-A03A-AD17AEE31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470" y="2625025"/>
            <a:ext cx="5644978" cy="130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38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445FF-B265-4C68-966D-A47099B7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ES" dirty="0"/>
              <a:t>Usando </a:t>
            </a:r>
            <a:r>
              <a:rPr lang="es-ES" dirty="0" err="1"/>
              <a:t>Wildcards</a:t>
            </a:r>
            <a:r>
              <a:rPr lang="es-ES" dirty="0"/>
              <a:t> (%)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192D7-7542-43DC-9E01-B67F0A79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352824" cy="369513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ES" sz="1900" dirty="0"/>
              <a:t>Son caracteres especiales usados para reemplazar partes de un valor. Deben ser usados con datos de tipo texto.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1900" dirty="0">
                <a:solidFill>
                  <a:schemeClr val="tx2">
                    <a:lumMod val="75000"/>
                  </a:schemeClr>
                </a:solidFill>
              </a:rPr>
              <a:t>%pizza: </a:t>
            </a:r>
            <a:r>
              <a:rPr lang="es-ES" sz="1900" dirty="0"/>
              <a:t>Devuelve todo lo que termine en pizza.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1900" dirty="0">
                <a:solidFill>
                  <a:schemeClr val="tx2">
                    <a:lumMod val="75000"/>
                  </a:schemeClr>
                </a:solidFill>
              </a:rPr>
              <a:t>pizza%: </a:t>
            </a:r>
            <a:r>
              <a:rPr lang="es-ES" sz="1900" dirty="0"/>
              <a:t>Devuelve todo lo que comience en pizza.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1900" dirty="0">
                <a:solidFill>
                  <a:schemeClr val="tx2">
                    <a:lumMod val="75000"/>
                  </a:schemeClr>
                </a:solidFill>
              </a:rPr>
              <a:t>%pizza%: </a:t>
            </a:r>
            <a:r>
              <a:rPr lang="es-ES" sz="1900" dirty="0"/>
              <a:t>Devuelve todo lo que contenga pizza.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1900" dirty="0" err="1">
                <a:solidFill>
                  <a:schemeClr val="tx2">
                    <a:lumMod val="75000"/>
                  </a:schemeClr>
                </a:solidFill>
              </a:rPr>
              <a:t>S%e</a:t>
            </a:r>
            <a:r>
              <a:rPr lang="es-ES" sz="19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s-ES" sz="1900" dirty="0"/>
              <a:t>Devuelve todo lo que empieza con S y termina con e.</a:t>
            </a:r>
            <a:endParaRPr lang="es-CO" sz="19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A11D4B2-09D9-40FB-BC38-27ACB8A93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688035" y="2210935"/>
            <a:ext cx="3493180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4CA6D66-0979-4D7A-8C50-68C2B569AF6C}"/>
              </a:ext>
            </a:extLst>
          </p:cNvPr>
          <p:cNvSpPr txBox="1"/>
          <p:nvPr/>
        </p:nvSpPr>
        <p:spPr>
          <a:xfrm>
            <a:off x="7688035" y="5704115"/>
            <a:ext cx="349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>
                <a:hlinkClick r:id="rId4" tooltip="https://milyunacosasutiles.blogspot.com/2019/06/calcular-el-porcentaje.html"/>
              </a:rPr>
              <a:t>Esta foto</a:t>
            </a:r>
            <a:r>
              <a:rPr lang="es-CO" sz="900" dirty="0"/>
              <a:t> de Autor desconocido está bajo licencia </a:t>
            </a:r>
            <a:r>
              <a:rPr lang="es-CO" sz="900" dirty="0">
                <a:hlinkClick r:id="rId5" tooltip="https://creativecommons.org/licenses/by-nc-sa/3.0/"/>
              </a:rPr>
              <a:t>CC BY-SA-NC</a:t>
            </a:r>
            <a:endParaRPr lang="es-CO" sz="900" dirty="0"/>
          </a:p>
        </p:txBody>
      </p:sp>
    </p:spTree>
    <p:extLst>
      <p:ext uri="{BB962C8B-B14F-4D97-AF65-F5344CB8AC3E}">
        <p14:creationId xmlns:p14="http://schemas.microsoft.com/office/powerpoint/2010/main" val="1857221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445FF-B265-4C68-966D-A47099B7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ES" dirty="0"/>
              <a:t>Usando </a:t>
            </a:r>
            <a:r>
              <a:rPr lang="es-ES" dirty="0" err="1"/>
              <a:t>Wildcards</a:t>
            </a:r>
            <a:r>
              <a:rPr lang="es-ES" dirty="0"/>
              <a:t> (_, [ ])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192D7-7542-43DC-9E01-B67F0A79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352824" cy="369513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s-ES" sz="1900" dirty="0"/>
          </a:p>
          <a:p>
            <a:pPr marL="0" indent="0">
              <a:lnSpc>
                <a:spcPct val="110000"/>
              </a:lnSpc>
              <a:buNone/>
            </a:pPr>
            <a:r>
              <a:rPr lang="es-ES" sz="1900" dirty="0"/>
              <a:t>_ Reemplaza un carácter simple. No es soportado por DB2.</a:t>
            </a:r>
          </a:p>
          <a:p>
            <a:pPr marL="0" indent="0">
              <a:lnSpc>
                <a:spcPct val="110000"/>
              </a:lnSpc>
              <a:buNone/>
            </a:pPr>
            <a:endParaRPr lang="es-ES" sz="1900" dirty="0"/>
          </a:p>
          <a:p>
            <a:pPr marL="0" indent="0">
              <a:lnSpc>
                <a:spcPct val="110000"/>
              </a:lnSpc>
              <a:buNone/>
            </a:pPr>
            <a:r>
              <a:rPr lang="es-ES" sz="1900" dirty="0"/>
              <a:t>[ ] Utilizado para especificar un conjunto de caracteres en una localización. No útil en </a:t>
            </a:r>
            <a:r>
              <a:rPr lang="es-ES" sz="1900" dirty="0" err="1"/>
              <a:t>sqlite</a:t>
            </a:r>
            <a:r>
              <a:rPr lang="es-ES" sz="1900" dirty="0"/>
              <a:t>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A11D4B2-09D9-40FB-BC38-27ACB8A93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688035" y="2210935"/>
            <a:ext cx="3493180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4CA6D66-0979-4D7A-8C50-68C2B569AF6C}"/>
              </a:ext>
            </a:extLst>
          </p:cNvPr>
          <p:cNvSpPr txBox="1"/>
          <p:nvPr/>
        </p:nvSpPr>
        <p:spPr>
          <a:xfrm>
            <a:off x="7688035" y="5704115"/>
            <a:ext cx="34931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>
                <a:hlinkClick r:id="rId4" tooltip="https://es.letrag.com/caracter.php?id=45"/>
              </a:rPr>
              <a:t>Esta foto</a:t>
            </a:r>
            <a:r>
              <a:rPr lang="es-CO" sz="900"/>
              <a:t> de Autor desconocido está bajo licencia </a:t>
            </a:r>
            <a:r>
              <a:rPr lang="es-CO" sz="900">
                <a:hlinkClick r:id="rId5" tooltip="https://creativecommons.org/licenses/by/3.0/"/>
              </a:rPr>
              <a:t>CC BY</a:t>
            </a:r>
            <a:endParaRPr lang="es-CO" sz="900"/>
          </a:p>
        </p:txBody>
      </p:sp>
    </p:spTree>
    <p:extLst>
      <p:ext uri="{BB962C8B-B14F-4D97-AF65-F5344CB8AC3E}">
        <p14:creationId xmlns:p14="http://schemas.microsoft.com/office/powerpoint/2010/main" val="708226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E13C0-0833-4714-838F-C1FF9E93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Ordenando con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by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E693DF-95B7-49A3-993F-A1922E462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60285" cy="152262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SELECT </a:t>
            </a: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columna[s]</a:t>
            </a:r>
          </a:p>
          <a:p>
            <a:pPr marL="0" indent="0">
              <a:buNone/>
            </a:pP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FROM tabla</a:t>
            </a:r>
          </a:p>
          <a:p>
            <a:pPr marL="0" indent="0">
              <a:buNone/>
            </a:pP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ORDER BY </a:t>
            </a:r>
            <a:r>
              <a:rPr lang="es-CO" dirty="0" err="1">
                <a:solidFill>
                  <a:schemeClr val="tx2">
                    <a:lumMod val="75000"/>
                  </a:schemeClr>
                </a:solidFill>
              </a:rPr>
              <a:t>caracteristica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BF93C33-7475-4731-828C-AFE85A076023}"/>
              </a:ext>
            </a:extLst>
          </p:cNvPr>
          <p:cNvSpPr txBox="1">
            <a:spLocks/>
          </p:cNvSpPr>
          <p:nvPr/>
        </p:nvSpPr>
        <p:spPr>
          <a:xfrm>
            <a:off x="913794" y="3778832"/>
            <a:ext cx="5060285" cy="1522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SELECT </a:t>
            </a: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columna[s]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FROM tabla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ORDER BY numero de columna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36A64AF-ECD3-4B2E-AE8B-DDB334DCBA41}"/>
              </a:ext>
            </a:extLst>
          </p:cNvPr>
          <p:cNvSpPr txBox="1">
            <a:spLocks/>
          </p:cNvSpPr>
          <p:nvPr/>
        </p:nvSpPr>
        <p:spPr>
          <a:xfrm>
            <a:off x="6309403" y="2096064"/>
            <a:ext cx="5060285" cy="1522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SELECT </a:t>
            </a: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columna[s]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FROM tabla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ORDER BY característica </a:t>
            </a:r>
            <a:r>
              <a:rPr lang="es-CO" dirty="0" err="1">
                <a:solidFill>
                  <a:schemeClr val="tx2">
                    <a:lumMod val="75000"/>
                  </a:schemeClr>
                </a:solidFill>
              </a:rPr>
              <a:t>desc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973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D1483-DD04-4EC1-BEA5-DE6B654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Operaciones </a:t>
            </a:r>
            <a:r>
              <a:rPr lang="es-ES" dirty="0" err="1"/>
              <a:t>matematicas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41069D-2717-4D41-A77D-BEF8B393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+ Suma</a:t>
            </a:r>
          </a:p>
          <a:p>
            <a:r>
              <a:rPr lang="es-ES" dirty="0"/>
              <a:t>- Resta</a:t>
            </a:r>
          </a:p>
          <a:p>
            <a:r>
              <a:rPr lang="es-ES" dirty="0"/>
              <a:t>* Multiplicación</a:t>
            </a:r>
          </a:p>
          <a:p>
            <a:r>
              <a:rPr lang="es-ES" dirty="0"/>
              <a:t>/ División</a:t>
            </a:r>
          </a:p>
          <a:p>
            <a:r>
              <a:rPr lang="es-ES" dirty="0"/>
              <a:t>% modulo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23467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EA4BD-5581-4358-8E53-3DB4E402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de agregación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65F246-6AF0-42A5-A528-1CAD521B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4251592" cy="3695136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AVG(): Promedio</a:t>
            </a:r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COUNT(): Numero de valores</a:t>
            </a:r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MIN(): Valor mínimo</a:t>
            </a:r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MAX(): Valor </a:t>
            </a:r>
            <a:r>
              <a:rPr lang="es-ES" dirty="0" err="1">
                <a:solidFill>
                  <a:schemeClr val="tx2">
                    <a:lumMod val="75000"/>
                  </a:schemeClr>
                </a:solidFill>
              </a:rPr>
              <a:t>Maximo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SUM(): Suma de valores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6D504A-55B7-4A6E-B130-795F434AD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85" y="2096064"/>
            <a:ext cx="5587364" cy="117243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D61D872-3BB6-4D7E-992E-114265289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785" y="3457249"/>
            <a:ext cx="5587364" cy="97276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41FC26D-0430-4B51-AF5A-401B85D80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785" y="4708701"/>
            <a:ext cx="5477212" cy="60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38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7B27-FDCE-4405-8FFB-BA171163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Agrupando datos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2B612-617E-4414-8405-D1D31147B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SELECT Columna[s] con algún método de agregación</a:t>
            </a:r>
          </a:p>
          <a:p>
            <a:pPr marL="0" indent="0">
              <a:buNone/>
            </a:pPr>
            <a:r>
              <a:rPr lang="es-ES" dirty="0"/>
              <a:t>FROM tabla</a:t>
            </a:r>
          </a:p>
          <a:p>
            <a:pPr marL="0" indent="0">
              <a:buNone/>
            </a:pPr>
            <a:r>
              <a:rPr lang="es-ES" dirty="0"/>
              <a:t>GROUP BY </a:t>
            </a:r>
            <a:r>
              <a:rPr lang="es-ES" dirty="0" err="1"/>
              <a:t>Region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Puede contener múltiples columnas; cada columna en la sentencia SELECT debe estar presente en la clausula GROUP BY, excepto para cálculos agregados. Los valores NULL serán agregados juntos.</a:t>
            </a:r>
          </a:p>
        </p:txBody>
      </p:sp>
    </p:spTree>
    <p:extLst>
      <p:ext uri="{BB962C8B-B14F-4D97-AF65-F5344CB8AC3E}">
        <p14:creationId xmlns:p14="http://schemas.microsoft.com/office/powerpoint/2010/main" val="6826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E041C-F562-42C5-A742-93010216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>
                <a:solidFill>
                  <a:srgbClr val="262626"/>
                </a:solidFill>
              </a:rPr>
              <a:t>PARA OBTENER DATOS: SELECT</a:t>
            </a:r>
            <a:endParaRPr lang="es-CO">
              <a:solidFill>
                <a:srgbClr val="262626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B687FF9-8DC0-4255-B7AD-4E085DD92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412510"/>
              </p:ext>
            </p:extLst>
          </p:nvPr>
        </p:nvGraphicFramePr>
        <p:xfrm>
          <a:off x="1295401" y="1838527"/>
          <a:ext cx="9910863" cy="3608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891FB1A5-175D-4A7C-A929-F9D54D84A6FD}"/>
              </a:ext>
            </a:extLst>
          </p:cNvPr>
          <p:cNvSpPr txBox="1"/>
          <p:nvPr/>
        </p:nvSpPr>
        <p:spPr>
          <a:xfrm>
            <a:off x="1295401" y="4747098"/>
            <a:ext cx="9910863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sz="2800" dirty="0"/>
              <a:t>Si se agrega la instrucción LIMIT, se puede indicar cuantas salidas desplegar. Útil se </a:t>
            </a:r>
            <a:r>
              <a:rPr lang="es-ES" sz="2800" dirty="0" err="1"/>
              <a:t>se</a:t>
            </a:r>
            <a:r>
              <a:rPr lang="es-ES" sz="2800" dirty="0"/>
              <a:t> tienen demasiadas filas y solo se desea conocer la estructura de la tabla.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252674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91C75-40A8-4555-9C1B-CEDF85BB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Filtrando grupos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D81038-8011-4055-A63A-088C8CB4B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2096064"/>
            <a:ext cx="10353762" cy="3695136"/>
          </a:xfrm>
        </p:spPr>
        <p:txBody>
          <a:bodyPr/>
          <a:lstStyle/>
          <a:p>
            <a:r>
              <a:rPr lang="es-ES" dirty="0"/>
              <a:t>WHERE no funciona para grupos, en su lugar se usa HAVING.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1B7BC6-A12D-40EF-B27A-C37A2AE78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16" y="2996867"/>
            <a:ext cx="10178718" cy="165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4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DA87A-2D17-40AC-B83E-E2CC0B2A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TABLAS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CFB163-A9E1-412B-8ECB-87B0A6DD5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550922" cy="331893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s-ES" dirty="0"/>
              <a:t>CREATE TABLE nombre</a:t>
            </a:r>
          </a:p>
          <a:p>
            <a:pPr marL="0" indent="0">
              <a:buNone/>
            </a:pPr>
            <a:r>
              <a:rPr lang="es-ES" dirty="0"/>
              <a:t>(</a:t>
            </a:r>
          </a:p>
          <a:p>
            <a:pPr marL="0" indent="0">
              <a:buNone/>
            </a:pPr>
            <a:r>
              <a:rPr lang="es-ES" dirty="0"/>
              <a:t>Columnas con tipo de valor</a:t>
            </a:r>
            <a:r>
              <a:rPr lang="es-CO" dirty="0"/>
              <a:t> y</a:t>
            </a:r>
          </a:p>
          <a:p>
            <a:pPr marL="0" indent="0">
              <a:buNone/>
            </a:pPr>
            <a:r>
              <a:rPr lang="es-CO" dirty="0"/>
              <a:t> separadas por comas(,)</a:t>
            </a:r>
          </a:p>
          <a:p>
            <a:pPr marL="0" indent="0">
              <a:buNone/>
            </a:pPr>
            <a:r>
              <a:rPr lang="es-CO" dirty="0"/>
              <a:t>);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777EF4D-4D5B-4ACB-B1A9-7DB45705454C}"/>
              </a:ext>
            </a:extLst>
          </p:cNvPr>
          <p:cNvSpPr txBox="1">
            <a:spLocks/>
          </p:cNvSpPr>
          <p:nvPr/>
        </p:nvSpPr>
        <p:spPr>
          <a:xfrm>
            <a:off x="6204626" y="2552247"/>
            <a:ext cx="5215645" cy="3318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CREATE TABLE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Shoes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/>
              <a:buNone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(</a:t>
            </a:r>
          </a:p>
          <a:p>
            <a:pPr marL="0" indent="0">
              <a:buFont typeface="Arial"/>
              <a:buNone/>
            </a:pPr>
            <a:r>
              <a:rPr lang="es-CO" dirty="0">
                <a:solidFill>
                  <a:schemeClr val="bg1">
                    <a:lumMod val="95000"/>
                  </a:schemeClr>
                </a:solidFill>
              </a:rPr>
              <a:t>Id 		</a:t>
            </a:r>
            <a:r>
              <a:rPr lang="es-CO" dirty="0" err="1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s-CO" dirty="0">
                <a:solidFill>
                  <a:schemeClr val="bg1">
                    <a:lumMod val="95000"/>
                  </a:schemeClr>
                </a:solidFill>
              </a:rPr>
              <a:t>(10) 		PRIMARY KEY,</a:t>
            </a:r>
          </a:p>
          <a:p>
            <a:pPr marL="0" indent="0">
              <a:buFont typeface="Arial"/>
              <a:buNone/>
            </a:pPr>
            <a:r>
              <a:rPr lang="es-CO" dirty="0">
                <a:solidFill>
                  <a:schemeClr val="bg1">
                    <a:lumMod val="95000"/>
                  </a:schemeClr>
                </a:solidFill>
              </a:rPr>
              <a:t>Brand	</a:t>
            </a:r>
            <a:r>
              <a:rPr lang="es-CO" dirty="0" err="1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s-CO" dirty="0">
                <a:solidFill>
                  <a:schemeClr val="bg1">
                    <a:lumMod val="95000"/>
                  </a:schemeClr>
                </a:solidFill>
              </a:rPr>
              <a:t>(10) 		NOT NULL,</a:t>
            </a:r>
          </a:p>
          <a:p>
            <a:pPr marL="0" indent="0">
              <a:buFont typeface="Arial"/>
              <a:buNone/>
            </a:pPr>
            <a:r>
              <a:rPr lang="es-CO" dirty="0" err="1">
                <a:solidFill>
                  <a:schemeClr val="bg1">
                    <a:lumMod val="95000"/>
                  </a:schemeClr>
                </a:solidFill>
              </a:rPr>
              <a:t>Type</a:t>
            </a:r>
            <a:r>
              <a:rPr lang="es-CO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s-CO" dirty="0" err="1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s-CO" dirty="0">
                <a:solidFill>
                  <a:schemeClr val="bg1">
                    <a:lumMod val="95000"/>
                  </a:schemeClr>
                </a:solidFill>
              </a:rPr>
              <a:t>(250)		NOT NULL,</a:t>
            </a:r>
          </a:p>
          <a:p>
            <a:pPr marL="0" indent="0">
              <a:buFont typeface="Arial"/>
              <a:buNone/>
            </a:pPr>
            <a:r>
              <a:rPr lang="es-CO" dirty="0">
                <a:solidFill>
                  <a:schemeClr val="bg1">
                    <a:lumMod val="95000"/>
                  </a:schemeClr>
                </a:solidFill>
              </a:rPr>
              <a:t>Price	Decimal(8, 2)	NOT NULL, </a:t>
            </a:r>
          </a:p>
          <a:p>
            <a:pPr marL="0" indent="0">
              <a:buFont typeface="Arial"/>
              <a:buNone/>
            </a:pPr>
            <a:r>
              <a:rPr lang="es-CO" dirty="0">
                <a:solidFill>
                  <a:schemeClr val="bg1">
                    <a:lumMod val="95000"/>
                  </a:schemeClr>
                </a:solidFill>
              </a:rPr>
              <a:t>);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43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79E01-CE53-452B-BCFF-329B3D9A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</a:t>
            </a:r>
            <a:r>
              <a:rPr lang="es-CO" dirty="0"/>
              <a:t>ñ</a:t>
            </a:r>
            <a:r>
              <a:rPr lang="es-ES" dirty="0"/>
              <a:t>adir datos a la tabla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B9C6C1-0FED-4217-95E2-C0CB39F2B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512029" cy="331893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s-ES" dirty="0"/>
              <a:t>INSERT INTO tabla</a:t>
            </a:r>
          </a:p>
          <a:p>
            <a:pPr marL="0" indent="0">
              <a:buNone/>
            </a:pPr>
            <a:r>
              <a:rPr lang="es-ES" dirty="0"/>
              <a:t>(columnas a modificar)</a:t>
            </a:r>
          </a:p>
          <a:p>
            <a:pPr marL="0" indent="0">
              <a:buNone/>
            </a:pPr>
            <a:r>
              <a:rPr lang="es-ES" dirty="0"/>
              <a:t>VALUES </a:t>
            </a:r>
          </a:p>
          <a:p>
            <a:pPr marL="0" indent="0">
              <a:buNone/>
            </a:pPr>
            <a:r>
              <a:rPr lang="es-ES" dirty="0"/>
              <a:t>(Valores a agregar);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8593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863F6-E17D-4B82-980D-F40DD588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TABLAS TEMPORALES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20A016-BB30-4146-AA80-E7105ED6F7E4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s-ES" dirty="0"/>
              <a:t>CREATE TEMPORARY TABLE nombre AS alias</a:t>
            </a:r>
          </a:p>
          <a:p>
            <a:pPr marL="0" indent="0">
              <a:buNone/>
            </a:pPr>
            <a:r>
              <a:rPr lang="es-ES" dirty="0"/>
              <a:t>(</a:t>
            </a:r>
          </a:p>
          <a:p>
            <a:pPr marL="0" indent="0">
              <a:buNone/>
            </a:pPr>
            <a:r>
              <a:rPr lang="es-ES" dirty="0"/>
              <a:t>SELECT columna[s]</a:t>
            </a:r>
          </a:p>
          <a:p>
            <a:pPr marL="0" indent="0">
              <a:buNone/>
            </a:pPr>
            <a:r>
              <a:rPr lang="es-ES" dirty="0"/>
              <a:t>FROM tabla</a:t>
            </a:r>
          </a:p>
          <a:p>
            <a:pPr marL="0" indent="0">
              <a:buNone/>
            </a:pPr>
            <a:r>
              <a:rPr lang="es-ES" dirty="0"/>
              <a:t>WHERE filtro</a:t>
            </a:r>
          </a:p>
          <a:p>
            <a:pPr marL="0" indent="0">
              <a:buNone/>
            </a:pPr>
            <a:r>
              <a:rPr lang="es-ES" dirty="0"/>
              <a:t>);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3540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1E207-B6DB-4503-8197-AA208FEE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AGREGANDO COMENTARIOS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389EF5-409E-4FE6-8703-C47F504B1951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/>
              <a:t>De una sola línea:</a:t>
            </a:r>
          </a:p>
          <a:p>
            <a:pPr marL="0" indent="0">
              <a:buNone/>
            </a:pPr>
            <a:r>
              <a:rPr lang="es-ES" dirty="0"/>
              <a:t>--comentario</a:t>
            </a:r>
          </a:p>
          <a:p>
            <a:r>
              <a:rPr lang="es-ES" dirty="0"/>
              <a:t>De varias líneas</a:t>
            </a:r>
          </a:p>
          <a:p>
            <a:pPr marL="0" indent="0">
              <a:buNone/>
            </a:pPr>
            <a:r>
              <a:rPr lang="es-ES" dirty="0"/>
              <a:t>/*</a:t>
            </a:r>
          </a:p>
          <a:p>
            <a:pPr marL="0" indent="0">
              <a:buNone/>
            </a:pPr>
            <a:r>
              <a:rPr lang="es-ES" dirty="0"/>
              <a:t>Comentarios</a:t>
            </a:r>
          </a:p>
          <a:p>
            <a:pPr marL="0" indent="0">
              <a:buNone/>
            </a:pPr>
            <a:r>
              <a:rPr lang="es-ES" dirty="0"/>
              <a:t>*/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9238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5D0F-1A37-4D28-BC4F-B92D1E11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5" y="982132"/>
            <a:ext cx="4591454" cy="1325373"/>
          </a:xfrm>
        </p:spPr>
        <p:txBody>
          <a:bodyPr anchor="b">
            <a:normAutofit fontScale="90000"/>
          </a:bodyPr>
          <a:lstStyle/>
          <a:p>
            <a:r>
              <a:rPr lang="es-ES" sz="3200">
                <a:solidFill>
                  <a:srgbClr val="262626"/>
                </a:solidFill>
              </a:rPr>
              <a:t>Trabajando con la base de datos Chinhook</a:t>
            </a:r>
            <a:endParaRPr lang="es-CO" sz="3200">
              <a:solidFill>
                <a:srgbClr val="262626"/>
              </a:solidFill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2A218A7-2544-4040-B35E-F66B7950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CO" sz="2000" dirty="0">
              <a:solidFill>
                <a:srgbClr val="262626"/>
              </a:solidFill>
              <a:latin typeface="Helvetica LT Std" panose="020B0504020202020204" pitchFamily="34" charset="0"/>
            </a:endParaRPr>
          </a:p>
          <a:p>
            <a:pPr marL="0" indent="0" algn="ctr">
              <a:buNone/>
            </a:pPr>
            <a:r>
              <a:rPr lang="es-CO" sz="2000" dirty="0">
                <a:solidFill>
                  <a:srgbClr val="262626"/>
                </a:solidFill>
                <a:latin typeface="Helvetica LT Std" panose="020B0504020202020204" pitchFamily="34" charset="0"/>
              </a:rPr>
              <a:t>Mas acerca del Proyecto en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262626"/>
                </a:solidFill>
                <a:latin typeface="Helvetica LT Std" panose="020B0504020202020204" pitchFamily="34" charset="0"/>
              </a:rPr>
              <a:t> </a:t>
            </a:r>
            <a:r>
              <a:rPr lang="es-CO" dirty="0">
                <a:solidFill>
                  <a:srgbClr val="6BA9DA"/>
                </a:solidFill>
                <a:latin typeface="Helvetica LT Std" panose="020B05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Chinook </a:t>
            </a:r>
            <a:r>
              <a:rPr lang="es-CO" dirty="0" err="1">
                <a:solidFill>
                  <a:srgbClr val="6BA9DA"/>
                </a:solidFill>
                <a:latin typeface="Helvetica LT Std" panose="020B05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Database</a:t>
            </a:r>
            <a:r>
              <a:rPr lang="es-CO" dirty="0">
                <a:solidFill>
                  <a:srgbClr val="6BA9DA"/>
                </a:solidFill>
                <a:latin typeface="Helvetica LT Std" panose="020B05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s-CO" dirty="0" err="1">
                <a:solidFill>
                  <a:srgbClr val="6BA9DA"/>
                </a:solidFill>
                <a:latin typeface="Helvetica LT Std" panose="020B05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CodePlex</a:t>
            </a:r>
            <a:r>
              <a:rPr lang="es-CO" dirty="0">
                <a:solidFill>
                  <a:srgbClr val="002060"/>
                </a:solidFill>
                <a:latin typeface="Helvetica LT Std" panose="020B05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Archive</a:t>
            </a:r>
            <a:endParaRPr lang="en-US" sz="2000" dirty="0">
              <a:solidFill>
                <a:srgbClr val="002060"/>
              </a:solidFill>
              <a:latin typeface="Helvetica LT Std" panose="020B05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6E1588-35BE-42DC-AF86-2AD3ABABF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668" y="1220702"/>
            <a:ext cx="5469466" cy="4416592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36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4CA97-D995-4FAB-9DD9-505E8999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Filtrado con WHERE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CD0534-C72F-459E-A6EB-19DDB0443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617067" cy="3318936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SELECT columna[s]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FROM tabla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WHERE filtro</a:t>
            </a:r>
            <a:endParaRPr lang="es-CO" dirty="0">
              <a:solidFill>
                <a:srgbClr val="00B0F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6279D58-CE09-4087-99D4-7750B103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19" y="2556932"/>
            <a:ext cx="5074996" cy="201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5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DF48C-8496-4BD9-BA09-C810C62D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96D1E8-61A8-4DA9-B989-6B872BE96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Symbol" panose="05050102010706020507" pitchFamily="18" charset="2"/>
              <a:buChar char="¨"/>
            </a:pPr>
            <a:r>
              <a:rPr lang="es-ES" dirty="0"/>
              <a:t>&lt;&gt; Diferente a </a:t>
            </a:r>
          </a:p>
          <a:p>
            <a:pPr>
              <a:buFont typeface="Symbol" panose="05050102010706020507" pitchFamily="18" charset="2"/>
              <a:buChar char="¨"/>
            </a:pPr>
            <a:r>
              <a:rPr lang="es-ES" dirty="0"/>
              <a:t>&gt; Mayor que</a:t>
            </a:r>
          </a:p>
          <a:p>
            <a:pPr>
              <a:buFont typeface="Symbol" panose="05050102010706020507" pitchFamily="18" charset="2"/>
              <a:buChar char="¨"/>
            </a:pPr>
            <a:r>
              <a:rPr lang="es-ES" dirty="0"/>
              <a:t>&lt; Menor que</a:t>
            </a:r>
          </a:p>
          <a:p>
            <a:pPr>
              <a:buFont typeface="Symbol" panose="05050102010706020507" pitchFamily="18" charset="2"/>
              <a:buChar char="¨"/>
            </a:pPr>
            <a:r>
              <a:rPr lang="es-ES" dirty="0"/>
              <a:t>&gt;= Mayor o igual que</a:t>
            </a:r>
          </a:p>
          <a:p>
            <a:pPr>
              <a:buFont typeface="Symbol" panose="05050102010706020507" pitchFamily="18" charset="2"/>
              <a:buChar char="¨"/>
            </a:pPr>
            <a:r>
              <a:rPr lang="es-ES" dirty="0"/>
              <a:t>&lt;= Menor o igual que</a:t>
            </a:r>
          </a:p>
          <a:p>
            <a:pPr>
              <a:buFont typeface="Symbol" panose="05050102010706020507" pitchFamily="18" charset="2"/>
              <a:buChar char="¨"/>
            </a:pPr>
            <a:r>
              <a:rPr lang="es-ES" dirty="0"/>
              <a:t>BETWEEN (Rango inclusivo)</a:t>
            </a:r>
          </a:p>
          <a:p>
            <a:pPr>
              <a:buFont typeface="Symbol" panose="05050102010706020507" pitchFamily="18" charset="2"/>
              <a:buChar char="¨"/>
            </a:pPr>
            <a:r>
              <a:rPr lang="es-ES" dirty="0"/>
              <a:t>IS NULL (Valor nulo)</a:t>
            </a:r>
          </a:p>
          <a:p>
            <a:pPr>
              <a:buFont typeface="Symbol" panose="05050102010706020507" pitchFamily="18" charset="2"/>
              <a:buChar char="¨"/>
            </a:pPr>
            <a:r>
              <a:rPr lang="es-ES" dirty="0"/>
              <a:t>IS NOT NULL (Valor no nulo)</a:t>
            </a:r>
          </a:p>
          <a:p>
            <a:pPr>
              <a:buFont typeface="Symbol" panose="05050102010706020507" pitchFamily="18" charset="2"/>
              <a:buChar char="¨"/>
            </a:pPr>
            <a:r>
              <a:rPr lang="es-ES" dirty="0"/>
              <a:t>= Igual 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81961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208</TotalTime>
  <Words>615</Words>
  <Application>Microsoft Office PowerPoint</Application>
  <PresentationFormat>Panorámica</PresentationFormat>
  <Paragraphs>119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Bookman Old Style</vt:lpstr>
      <vt:lpstr>Helvetica LT Std</vt:lpstr>
      <vt:lpstr>Rockwell</vt:lpstr>
      <vt:lpstr>Symbol</vt:lpstr>
      <vt:lpstr>Damask</vt:lpstr>
      <vt:lpstr>Comandos de sql</vt:lpstr>
      <vt:lpstr>PARA OBTENER DATOS: SELECT</vt:lpstr>
      <vt:lpstr>CREANDO TABLAS</vt:lpstr>
      <vt:lpstr>Añadir datos a la tabla</vt:lpstr>
      <vt:lpstr>CREANDO TABLAS TEMPORALES</vt:lpstr>
      <vt:lpstr>AGREGANDO COMENTARIOS</vt:lpstr>
      <vt:lpstr>Trabajando con la base de datos Chinhook</vt:lpstr>
      <vt:lpstr>Filtrado con WHERE</vt:lpstr>
      <vt:lpstr>Operadores </vt:lpstr>
      <vt:lpstr>Filtrado con IN</vt:lpstr>
      <vt:lpstr>Filtrado con OR</vt:lpstr>
      <vt:lpstr>Filtrado con AND</vt:lpstr>
      <vt:lpstr>Filtrado con NOT</vt:lpstr>
      <vt:lpstr>Usando Wildcards (%)</vt:lpstr>
      <vt:lpstr>Usando Wildcards (_, [ ])</vt:lpstr>
      <vt:lpstr>Ordenando con Order by</vt:lpstr>
      <vt:lpstr>Operaciones matematicas</vt:lpstr>
      <vt:lpstr>Funciones de agregación</vt:lpstr>
      <vt:lpstr>Agrupando datos</vt:lpstr>
      <vt:lpstr>Filtrando grupos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de sql</dc:title>
  <dc:creator>BELISARIO MARTINEZ ROBAYO</dc:creator>
  <cp:lastModifiedBy>BELISARIO MARTINEZ ROBAYO</cp:lastModifiedBy>
  <cp:revision>11</cp:revision>
  <dcterms:created xsi:type="dcterms:W3CDTF">2020-12-01T17:50:31Z</dcterms:created>
  <dcterms:modified xsi:type="dcterms:W3CDTF">2020-12-02T16:04:49Z</dcterms:modified>
</cp:coreProperties>
</file>