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D6D5"/>
    <a:srgbClr val="41A9A7"/>
    <a:srgbClr val="EBC1CB"/>
    <a:srgbClr val="C13F5E"/>
    <a:srgbClr val="C14F6A"/>
    <a:srgbClr val="602231"/>
    <a:srgbClr val="64999F"/>
    <a:srgbClr val="7A46E2"/>
    <a:srgbClr val="4A1AAA"/>
    <a:srgbClr val="9D2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2256" y="7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FE33-1E61-44CC-B4F5-EC5AAB8A713F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72252-BEC1-4BC0-99B0-671390F2A6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48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483C-5C1A-45BF-9351-97DA2D08FE9D}" type="datetime1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SEGREDOS DA CONFEITARIA A MAGIA DOS BOLOS DECORADOS - ISABELA LAGE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50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C53D-EBFC-4488-B775-2DBFD7A5FB6C}" type="datetime1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SEGREDOS DA CONFEITARIA A MAGIA DOS BOLOS DECORADOS - ISABELA LAGE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BB29-0E11-4CCF-B921-AF27530D03AA}" type="datetime1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SEGREDOS DA CONFEITARIA A MAGIA DOS BOLOS DECORADOS - ISABELA LAGE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14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D638-6E38-4506-8680-DB90908EE02A}" type="datetime1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SEGREDOS DA CONFEITARIA A MAGIA DOS BOLOS DECORADOS - ISABELA LAGE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6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D5CA0-AF9D-4C9A-A8B9-C49A4E5DFEC1}" type="datetime1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SEGREDOS DA CONFEITARIA A MAGIA DOS BOLOS DECORADOS - ISABELA LAGE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2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A461C-5523-44B3-BA76-B94240BFD820}" type="datetime1">
              <a:rPr lang="pt-BR" smtClean="0"/>
              <a:t>18/07/2024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SEGREDOS DA CONFEITARIA A MAGIA DOS BOLOS DECORADOS - ISABELA LAGE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39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1DC0-573A-46A9-9A6A-9F732A11136C}" type="datetime1">
              <a:rPr lang="pt-BR" smtClean="0"/>
              <a:t>18/07/2024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SEGREDOS DA CONFEITARIA A MAGIA DOS BOLOS DECORADOS - ISABELA LAGE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39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D008-B326-4A0D-9E65-CA49A9FF2953}" type="datetime1">
              <a:rPr lang="pt-BR" smtClean="0"/>
              <a:t>18/07/2024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SEGREDOS DA CONFEITARIA A MAGIA DOS BOLOS DECORADOS - ISABELA LAGE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44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B5A4-7419-492E-A3C4-3A2764494DE5}" type="datetime1">
              <a:rPr lang="pt-BR" smtClean="0"/>
              <a:t>18/07/2024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SEGREDOS DA CONFEITARIA A MAGIA DOS BOLOS DECORADOS - ISABELA LAGE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4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4E6D9-5519-4972-A8CE-CE7937C770C8}" type="datetime1">
              <a:rPr lang="pt-BR" smtClean="0"/>
              <a:t>18/07/2024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SEGREDOS DA CONFEITARIA A MAGIA DOS BOLOS DECORADOS - ISABELA LAGE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32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7EB4-DC86-47D9-8F85-7B5B28011466}" type="datetime1">
              <a:rPr lang="pt-BR" smtClean="0"/>
              <a:t>18/07/2024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SEGREDOS DA CONFEITARIA A MAGIA DOS BOLOS DECORADOS - ISABELA LAGE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5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593C4-D208-4033-91DA-7EBF42749966}" type="datetime1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SEGREDOS DA CONFEITARIA A MAGIA DOS BOLOS DECORADOS - ISABELA LAGE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91222-2DE7-4C2D-BF78-1506DF0FE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94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8614126-FA94-7CD8-1D52-4FCA0B282FA8}"/>
              </a:ext>
            </a:extLst>
          </p:cNvPr>
          <p:cNvSpPr/>
          <p:nvPr/>
        </p:nvSpPr>
        <p:spPr>
          <a:xfrm>
            <a:off x="0" y="6400800"/>
            <a:ext cx="9601200" cy="6400800"/>
          </a:xfrm>
          <a:prstGeom prst="rect">
            <a:avLst/>
          </a:prstGeom>
          <a:gradFill>
            <a:gsLst>
              <a:gs pos="13000">
                <a:srgbClr val="D7D4D7"/>
              </a:gs>
              <a:gs pos="83000">
                <a:srgbClr val="E7E7E9"/>
              </a:gs>
              <a:gs pos="0">
                <a:srgbClr val="C6C0C4"/>
              </a:gs>
              <a:gs pos="0">
                <a:srgbClr val="C6C0C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F58F935-3F0C-E7A4-9669-E8B23E439046}"/>
              </a:ext>
            </a:extLst>
          </p:cNvPr>
          <p:cNvSpPr/>
          <p:nvPr/>
        </p:nvSpPr>
        <p:spPr>
          <a:xfrm>
            <a:off x="-1" y="0"/>
            <a:ext cx="9601200" cy="6400800"/>
          </a:xfrm>
          <a:prstGeom prst="rect">
            <a:avLst/>
          </a:prstGeom>
          <a:gradFill>
            <a:gsLst>
              <a:gs pos="21000">
                <a:srgbClr val="BBB0B9"/>
              </a:gs>
              <a:gs pos="75000">
                <a:srgbClr val="C6C0C4"/>
              </a:gs>
              <a:gs pos="73000">
                <a:srgbClr val="C6C0C4"/>
              </a:gs>
              <a:gs pos="54000">
                <a:srgbClr val="C6C0C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0FD9ED-4308-162B-F804-17EF71848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200400"/>
            <a:ext cx="9601200" cy="96012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12FCE48-A7B9-D8A1-A4EC-940D4615381D}"/>
              </a:ext>
            </a:extLst>
          </p:cNvPr>
          <p:cNvSpPr/>
          <p:nvPr/>
        </p:nvSpPr>
        <p:spPr>
          <a:xfrm>
            <a:off x="-2" y="12040379"/>
            <a:ext cx="9601200" cy="523220"/>
          </a:xfrm>
          <a:prstGeom prst="rect">
            <a:avLst/>
          </a:prstGeom>
          <a:solidFill>
            <a:srgbClr val="EBC1C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BC987F-8DA4-80BB-7AA7-54BD34942C98}"/>
              </a:ext>
            </a:extLst>
          </p:cNvPr>
          <p:cNvSpPr txBox="1"/>
          <p:nvPr/>
        </p:nvSpPr>
        <p:spPr>
          <a:xfrm>
            <a:off x="-1845734" y="499611"/>
            <a:ext cx="132926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ln w="6350">
                  <a:solidFill>
                    <a:srgbClr val="C13F5E"/>
                  </a:solidFill>
                </a:ln>
                <a:solidFill>
                  <a:srgbClr val="C13F5E"/>
                </a:solidFill>
                <a:effectLst>
                  <a:outerShdw blurRad="50800" dist="38100" dir="2700000" algn="tl" rotWithShape="0">
                    <a:srgbClr val="602231">
                      <a:alpha val="70000"/>
                    </a:srgbClr>
                  </a:outerShdw>
                </a:effectLst>
                <a:latin typeface="Intro Bold" panose="02000000000000000000" pitchFamily="2" charset="0"/>
              </a:rPr>
              <a:t>SEGREDOS</a:t>
            </a:r>
          </a:p>
          <a:p>
            <a:pPr algn="ctr"/>
            <a:r>
              <a:rPr lang="pt-BR" sz="8800" dirty="0">
                <a:ln w="6350">
                  <a:solidFill>
                    <a:srgbClr val="C13F5E"/>
                  </a:solidFill>
                </a:ln>
                <a:solidFill>
                  <a:srgbClr val="C13F5E"/>
                </a:solidFill>
                <a:effectLst>
                  <a:outerShdw blurRad="50800" dist="38100" dir="2700000" algn="tl" rotWithShape="0">
                    <a:srgbClr val="602231">
                      <a:alpha val="70000"/>
                    </a:srgbClr>
                  </a:outerShdw>
                </a:effectLst>
                <a:latin typeface="Intro Bold" panose="02000000000000000000" pitchFamily="2" charset="0"/>
              </a:rPr>
              <a:t>DA</a:t>
            </a:r>
          </a:p>
          <a:p>
            <a:pPr algn="ctr"/>
            <a:r>
              <a:rPr lang="pt-BR" sz="8800" dirty="0">
                <a:ln w="6350">
                  <a:solidFill>
                    <a:srgbClr val="C13F5E"/>
                  </a:solidFill>
                </a:ln>
                <a:solidFill>
                  <a:srgbClr val="C13F5E"/>
                </a:solidFill>
                <a:effectLst>
                  <a:outerShdw blurRad="50800" dist="38100" dir="2700000" algn="tl" rotWithShape="0">
                    <a:srgbClr val="602231">
                      <a:alpha val="70000"/>
                    </a:srgbClr>
                  </a:outerShdw>
                </a:effectLst>
                <a:latin typeface="Intro Bold" panose="02000000000000000000" pitchFamily="2" charset="0"/>
              </a:rPr>
              <a:t>CONFEITARIA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C04A6E-CFF7-3CA9-17BD-C48E4FA677DA}"/>
              </a:ext>
            </a:extLst>
          </p:cNvPr>
          <p:cNvSpPr txBox="1"/>
          <p:nvPr/>
        </p:nvSpPr>
        <p:spPr>
          <a:xfrm>
            <a:off x="618067" y="4654595"/>
            <a:ext cx="8365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spc="300" dirty="0">
                <a:ln w="6350">
                  <a:noFill/>
                </a:ln>
                <a:solidFill>
                  <a:srgbClr val="41A9A7"/>
                </a:solidFill>
                <a:effectLst>
                  <a:glow rad="254000">
                    <a:schemeClr val="bg1">
                      <a:alpha val="20000"/>
                    </a:schemeClr>
                  </a:glow>
                </a:effectLst>
                <a:latin typeface="Royal Pastry Demo" pitchFamily="2" charset="0"/>
              </a:rPr>
              <a:t>a magia dos bolos decorados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156906-0360-14CC-5665-F6252C05FB49}"/>
              </a:ext>
            </a:extLst>
          </p:cNvPr>
          <p:cNvSpPr txBox="1"/>
          <p:nvPr/>
        </p:nvSpPr>
        <p:spPr>
          <a:xfrm>
            <a:off x="2150533" y="12040379"/>
            <a:ext cx="5300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-150" dirty="0">
                <a:solidFill>
                  <a:srgbClr val="C13F5E"/>
                </a:solidFill>
                <a:latin typeface="Intro Bold" panose="02000000000000000000" pitchFamily="2" charset="0"/>
              </a:rPr>
              <a:t>ISABELA LAGE</a:t>
            </a:r>
          </a:p>
        </p:txBody>
      </p:sp>
    </p:spTree>
    <p:extLst>
      <p:ext uri="{BB962C8B-B14F-4D97-AF65-F5344CB8AC3E}">
        <p14:creationId xmlns:p14="http://schemas.microsoft.com/office/powerpoint/2010/main" val="417443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221C7CF-E3FE-C8BA-E2D2-4AC6B96EDAF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C13F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C43307-D05E-B91C-6FF7-7132132C70DE}"/>
              </a:ext>
            </a:extLst>
          </p:cNvPr>
          <p:cNvSpPr txBox="1"/>
          <p:nvPr/>
        </p:nvSpPr>
        <p:spPr>
          <a:xfrm>
            <a:off x="550334" y="6881673"/>
            <a:ext cx="8500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rgbClr val="EBC1C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anose="020B0805030504020804" pitchFamily="34" charset="0"/>
              </a:rPr>
              <a:t>UTENSÍLIOS PARA DECORAÇÃO DE BOLOS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BF3DDCA-FE76-2168-8B09-20C6566BCE1B}"/>
              </a:ext>
            </a:extLst>
          </p:cNvPr>
          <p:cNvSpPr txBox="1"/>
          <p:nvPr/>
        </p:nvSpPr>
        <p:spPr>
          <a:xfrm>
            <a:off x="296334" y="2463941"/>
            <a:ext cx="850053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solidFill>
                  <a:srgbClr val="EBC1C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anose="020B0805030504020804" pitchFamily="34" charset="0"/>
              </a:rPr>
              <a:t>1.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64CFED0-C352-DA51-4E9C-C5B1BAF9FDF0}"/>
              </a:ext>
            </a:extLst>
          </p:cNvPr>
          <p:cNvSpPr txBox="1"/>
          <p:nvPr/>
        </p:nvSpPr>
        <p:spPr>
          <a:xfrm>
            <a:off x="1016000" y="7544937"/>
            <a:ext cx="7569200" cy="22159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solidFill>
                  <a:srgbClr val="41A9A7"/>
                </a:solidFill>
                <a:effectLst/>
              </a:rPr>
              <a:t>-------------</a:t>
            </a:r>
            <a:endParaRPr lang="pt-BR" dirty="0">
              <a:solidFill>
                <a:srgbClr val="41A9A7"/>
              </a:solidFill>
              <a:effectLst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B1E8B4-744C-4ECA-6D99-1E30A812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SEGREDOS DA CONFEITARIA</a:t>
            </a:r>
          </a:p>
          <a:p>
            <a:r>
              <a:rPr lang="pt-BR" dirty="0"/>
              <a:t>A MAGIA DOS BOLOS DECORADOS</a:t>
            </a:r>
          </a:p>
          <a:p>
            <a:r>
              <a:rPr lang="pt-BR" dirty="0"/>
              <a:t> ISABELA LAGE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973EA1-E9CB-D842-7ABA-9B806DB0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17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B2CBD3C-EC0D-5806-2F9F-927C14959BD0}"/>
              </a:ext>
            </a:extLst>
          </p:cNvPr>
          <p:cNvSpPr txBox="1"/>
          <p:nvPr/>
        </p:nvSpPr>
        <p:spPr>
          <a:xfrm>
            <a:off x="1251849" y="2861792"/>
            <a:ext cx="70962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latform Light" panose="020B0304030202020204" pitchFamily="34" charset="0"/>
              </a:rPr>
              <a:t>Decorar bolos pode parecer uma tarefa desafiadora, mas com os utensílios certos, você pode criar verdadeiras obras de arte na sua cozinha.</a:t>
            </a:r>
          </a:p>
          <a:p>
            <a:pPr algn="just"/>
            <a:endParaRPr lang="pt-BR" sz="2400" dirty="0">
              <a:latin typeface="Platform Light" panose="020B0304030202020204" pitchFamily="34" charset="0"/>
            </a:endParaRPr>
          </a:p>
          <a:p>
            <a:pPr algn="just"/>
            <a:r>
              <a:rPr lang="pt-BR" sz="2400" dirty="0">
                <a:latin typeface="Platform Light" panose="020B0304030202020204" pitchFamily="34" charset="0"/>
              </a:rPr>
              <a:t>Este guia foi criado para ajudar você a conhecer os utensílios básicos necessários para começar a decorar bolos em casa.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2F1751-4518-DF7A-DE78-5B1B536787A4}"/>
              </a:ext>
            </a:extLst>
          </p:cNvPr>
          <p:cNvSpPr txBox="1"/>
          <p:nvPr/>
        </p:nvSpPr>
        <p:spPr>
          <a:xfrm>
            <a:off x="1251849" y="776392"/>
            <a:ext cx="7674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Eras Demi ITC" panose="020B0805030504020804" pitchFamily="34" charset="0"/>
              </a:rPr>
              <a:t>UTENSÍLIOS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C0FBD8-A279-1D2B-2C7F-BEF57C8D30C0}"/>
              </a:ext>
            </a:extLst>
          </p:cNvPr>
          <p:cNvSpPr txBox="1"/>
          <p:nvPr/>
        </p:nvSpPr>
        <p:spPr>
          <a:xfrm>
            <a:off x="1251850" y="1421365"/>
            <a:ext cx="7674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Eras Light ITC" panose="020B0402030504020804" pitchFamily="34" charset="0"/>
              </a:rPr>
              <a:t>Guia Básico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0E11499-1725-E4FE-D4E0-6E3F34B223EE}"/>
              </a:ext>
            </a:extLst>
          </p:cNvPr>
          <p:cNvSpPr/>
          <p:nvPr/>
        </p:nvSpPr>
        <p:spPr>
          <a:xfrm>
            <a:off x="1107850" y="-6521"/>
            <a:ext cx="144000" cy="1440000"/>
          </a:xfrm>
          <a:prstGeom prst="rect">
            <a:avLst/>
          </a:prstGeom>
          <a:gradFill flip="none" rotWithShape="1">
            <a:gsLst>
              <a:gs pos="90140">
                <a:srgbClr val="94D6D5"/>
              </a:gs>
              <a:gs pos="0">
                <a:srgbClr val="41A9A7"/>
              </a:gs>
              <a:gs pos="74000">
                <a:srgbClr val="94D6D5"/>
              </a:gs>
              <a:gs pos="83000">
                <a:srgbClr val="94D6D5"/>
              </a:gs>
              <a:gs pos="100000">
                <a:srgbClr val="94D6D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B46E1D-B787-9B99-2B4B-934140CBB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49" y="7188199"/>
            <a:ext cx="1380067" cy="138006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7E41EC0-568E-EE90-4855-6AB4218ED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1025" y="7141630"/>
            <a:ext cx="1380067" cy="138006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1E5981-16C1-59D0-F443-BA932A39F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0110" y="7167026"/>
            <a:ext cx="1380067" cy="138006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F76DC42-300C-E3A5-18BB-E088727DB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9286" y="7167025"/>
            <a:ext cx="1380067" cy="1380067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581A680-AC20-CCD3-6B11-D46459DB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3</a:t>
            </a:fld>
            <a:endParaRPr lang="pt-BR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FC7AD76-DAA9-99F2-84C9-10CEE2A2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SEGREDOS DA CONFEITARIA</a:t>
            </a:r>
          </a:p>
          <a:p>
            <a:r>
              <a:rPr lang="pt-BR" dirty="0"/>
              <a:t>A MAGIA DOS BOLOS DECORADOS</a:t>
            </a:r>
          </a:p>
          <a:p>
            <a:r>
              <a:rPr lang="pt-BR" dirty="0"/>
              <a:t> ISABELA LAGE</a:t>
            </a:r>
          </a:p>
        </p:txBody>
      </p:sp>
      <p:pic>
        <p:nvPicPr>
          <p:cNvPr id="1032" name="Picture 8" descr="Diamond Divider Imagens – Procure 1,460 fotos, vetores e vídeos | Adobe  Stock">
            <a:extLst>
              <a:ext uri="{FF2B5EF4-FFF2-40B4-BE49-F238E27FC236}">
                <a16:creationId xmlns:a16="http://schemas.microsoft.com/office/drawing/2014/main" id="{244EA057-E09D-8102-8C0E-99E16989D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6167" r="91500">
                        <a14:foregroundMark x1="9333" y1="48889" x2="9333" y2="48889"/>
                        <a14:foregroundMark x1="13250" y1="50000" x2="13250" y2="50000"/>
                        <a14:foregroundMark x1="16917" y1="50000" x2="16917" y2="50000"/>
                        <a14:foregroundMark x1="21667" y1="49444" x2="21667" y2="49444"/>
                        <a14:foregroundMark x1="25417" y1="48333" x2="25417" y2="48333"/>
                        <a14:foregroundMark x1="29833" y1="50000" x2="29833" y2="50000"/>
                        <a14:foregroundMark x1="33167" y1="50000" x2="33167" y2="50000"/>
                        <a14:foregroundMark x1="37750" y1="50556" x2="37750" y2="50556"/>
                        <a14:foregroundMark x1="41833" y1="51111" x2="41833" y2="51111"/>
                        <a14:foregroundMark x1="46000" y1="50000" x2="46000" y2="50000"/>
                        <a14:foregroundMark x1="50250" y1="48889" x2="50250" y2="48889"/>
                        <a14:foregroundMark x1="54000" y1="49444" x2="54000" y2="49444"/>
                        <a14:foregroundMark x1="58000" y1="50556" x2="58000" y2="50556"/>
                        <a14:foregroundMark x1="62250" y1="49444" x2="62250" y2="49444"/>
                        <a14:foregroundMark x1="66500" y1="49444" x2="66500" y2="49444"/>
                        <a14:foregroundMark x1="70583" y1="49444" x2="70583" y2="49444"/>
                        <a14:foregroundMark x1="74750" y1="49444" x2="74750" y2="49444"/>
                        <a14:foregroundMark x1="78500" y1="49444" x2="78500" y2="49444"/>
                        <a14:foregroundMark x1="82500" y1="51111" x2="82500" y2="51111"/>
                        <a14:foregroundMark x1="86417" y1="50556" x2="86417" y2="50556"/>
                        <a14:foregroundMark x1="91500" y1="50556" x2="91500" y2="50556"/>
                        <a14:backgroundMark x1="21500" y1="17778" x2="2150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5" y="10294623"/>
            <a:ext cx="7508765" cy="22521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78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B2CBD3C-EC0D-5806-2F9F-927C14959BD0}"/>
              </a:ext>
            </a:extLst>
          </p:cNvPr>
          <p:cNvSpPr txBox="1"/>
          <p:nvPr/>
        </p:nvSpPr>
        <p:spPr>
          <a:xfrm>
            <a:off x="1251849" y="2861792"/>
            <a:ext cx="7096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latform Light" panose="020B0304030202020204" pitchFamily="34" charset="0"/>
              </a:rPr>
              <a:t>Uma boa batedeira é fundamental. Ela facilita o preparo de massas e coberturas, deixando tudo mais homogêneo e aerado. Pode ser uma batedeira de mão ou planetária, dependendo do seu espaço e orçamento.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2F1751-4518-DF7A-DE78-5B1B536787A4}"/>
              </a:ext>
            </a:extLst>
          </p:cNvPr>
          <p:cNvSpPr txBox="1"/>
          <p:nvPr/>
        </p:nvSpPr>
        <p:spPr>
          <a:xfrm>
            <a:off x="1251849" y="776392"/>
            <a:ext cx="7674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Eras Demi ITC" panose="020B0805030504020804" pitchFamily="34" charset="0"/>
              </a:rPr>
              <a:t>BATEDEIRA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C0FBD8-A279-1D2B-2C7F-BEF57C8D30C0}"/>
              </a:ext>
            </a:extLst>
          </p:cNvPr>
          <p:cNvSpPr txBox="1"/>
          <p:nvPr/>
        </p:nvSpPr>
        <p:spPr>
          <a:xfrm>
            <a:off x="1251850" y="1421365"/>
            <a:ext cx="7674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Eras Light ITC" panose="020B0402030504020804" pitchFamily="34" charset="0"/>
              </a:rPr>
              <a:t>Essencial para Massa e Cobertura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0E11499-1725-E4FE-D4E0-6E3F34B223EE}"/>
              </a:ext>
            </a:extLst>
          </p:cNvPr>
          <p:cNvSpPr/>
          <p:nvPr/>
        </p:nvSpPr>
        <p:spPr>
          <a:xfrm>
            <a:off x="1107850" y="-6521"/>
            <a:ext cx="144000" cy="1440000"/>
          </a:xfrm>
          <a:prstGeom prst="rect">
            <a:avLst/>
          </a:prstGeom>
          <a:gradFill flip="none" rotWithShape="1">
            <a:gsLst>
              <a:gs pos="90140">
                <a:srgbClr val="94D6D5"/>
              </a:gs>
              <a:gs pos="0">
                <a:srgbClr val="41A9A7"/>
              </a:gs>
              <a:gs pos="74000">
                <a:srgbClr val="94D6D5"/>
              </a:gs>
              <a:gs pos="83000">
                <a:srgbClr val="94D6D5"/>
              </a:gs>
              <a:gs pos="100000">
                <a:srgbClr val="94D6D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FD807422-2264-4874-FF02-AA37A12B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4</a:t>
            </a:fld>
            <a:endParaRPr lang="pt-BR"/>
          </a:p>
        </p:txBody>
      </p:sp>
      <p:sp>
        <p:nvSpPr>
          <p:cNvPr id="12" name="Espaço Reservado para Rodapé 5">
            <a:extLst>
              <a:ext uri="{FF2B5EF4-FFF2-40B4-BE49-F238E27FC236}">
                <a16:creationId xmlns:a16="http://schemas.microsoft.com/office/drawing/2014/main" id="{B1EF3082-64BC-5EC3-F9AF-489816FC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SEGREDOS DA CONFEITARIA</a:t>
            </a:r>
          </a:p>
          <a:p>
            <a:r>
              <a:rPr lang="pt-BR" dirty="0"/>
              <a:t>A MAGIA DOS BOLOS DECORADOS</a:t>
            </a:r>
          </a:p>
          <a:p>
            <a:r>
              <a:rPr lang="pt-BR" dirty="0"/>
              <a:t> ISABELA LAGE</a:t>
            </a:r>
          </a:p>
        </p:txBody>
      </p:sp>
      <p:pic>
        <p:nvPicPr>
          <p:cNvPr id="14" name="Picture 8" descr="Diamond Divider Imagens – Procure 1,460 fotos, vetores e vídeos | Adobe  Stock">
            <a:extLst>
              <a:ext uri="{FF2B5EF4-FFF2-40B4-BE49-F238E27FC236}">
                <a16:creationId xmlns:a16="http://schemas.microsoft.com/office/drawing/2014/main" id="{CD4F3C5A-98BD-569D-E667-24A1793CB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167" r="91500">
                        <a14:foregroundMark x1="9333" y1="48889" x2="9333" y2="48889"/>
                        <a14:foregroundMark x1="13250" y1="50000" x2="13250" y2="50000"/>
                        <a14:foregroundMark x1="16917" y1="50000" x2="16917" y2="50000"/>
                        <a14:foregroundMark x1="21667" y1="49444" x2="21667" y2="49444"/>
                        <a14:foregroundMark x1="25417" y1="48333" x2="25417" y2="48333"/>
                        <a14:foregroundMark x1="29833" y1="50000" x2="29833" y2="50000"/>
                        <a14:foregroundMark x1="33167" y1="50000" x2="33167" y2="50000"/>
                        <a14:foregroundMark x1="37750" y1="50556" x2="37750" y2="50556"/>
                        <a14:foregroundMark x1="41833" y1="51111" x2="41833" y2="51111"/>
                        <a14:foregroundMark x1="46000" y1="50000" x2="46000" y2="50000"/>
                        <a14:foregroundMark x1="50250" y1="48889" x2="50250" y2="48889"/>
                        <a14:foregroundMark x1="54000" y1="49444" x2="54000" y2="49444"/>
                        <a14:foregroundMark x1="58000" y1="50556" x2="58000" y2="50556"/>
                        <a14:foregroundMark x1="62250" y1="49444" x2="62250" y2="49444"/>
                        <a14:foregroundMark x1="66500" y1="49444" x2="66500" y2="49444"/>
                        <a14:foregroundMark x1="70583" y1="49444" x2="70583" y2="49444"/>
                        <a14:foregroundMark x1="74750" y1="49444" x2="74750" y2="49444"/>
                        <a14:foregroundMark x1="78500" y1="49444" x2="78500" y2="49444"/>
                        <a14:foregroundMark x1="82500" y1="51111" x2="82500" y2="51111"/>
                        <a14:foregroundMark x1="86417" y1="50556" x2="86417" y2="50556"/>
                        <a14:foregroundMark x1="91500" y1="50556" x2="91500" y2="50556"/>
                        <a14:backgroundMark x1="21500" y1="17778" x2="2150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5" y="10294623"/>
            <a:ext cx="7508765" cy="22521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DAAA9AB-B370-0DF7-E87A-151F594D0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1598" y="5656436"/>
            <a:ext cx="1938992" cy="193899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871C741-8A6D-D8B6-81A1-7BD1463CE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1856" y="7822280"/>
            <a:ext cx="1938992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5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B2CBD3C-EC0D-5806-2F9F-927C14959BD0}"/>
              </a:ext>
            </a:extLst>
          </p:cNvPr>
          <p:cNvSpPr txBox="1"/>
          <p:nvPr/>
        </p:nvSpPr>
        <p:spPr>
          <a:xfrm>
            <a:off x="1251849" y="2861792"/>
            <a:ext cx="7096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latform Light" panose="020B0304030202020204" pitchFamily="34" charset="0"/>
              </a:rPr>
              <a:t>Tenha ao menos dois </a:t>
            </a:r>
            <a:r>
              <a:rPr lang="pt-BR" sz="2400" dirty="0" err="1">
                <a:latin typeface="Platform Light" panose="020B0304030202020204" pitchFamily="34" charset="0"/>
              </a:rPr>
              <a:t>bowls</a:t>
            </a:r>
            <a:r>
              <a:rPr lang="pt-BR" sz="2400" dirty="0">
                <a:latin typeface="Platform Light" panose="020B0304030202020204" pitchFamily="34" charset="0"/>
              </a:rPr>
              <a:t> grandes, de preferência de vidro ou aço inox. Eles são essenciais para misturar ingredientes secos e molhados separadamente.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2F1751-4518-DF7A-DE78-5B1B536787A4}"/>
              </a:ext>
            </a:extLst>
          </p:cNvPr>
          <p:cNvSpPr txBox="1"/>
          <p:nvPr/>
        </p:nvSpPr>
        <p:spPr>
          <a:xfrm>
            <a:off x="1251849" y="776392"/>
            <a:ext cx="7674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Eras Demi ITC" panose="020B0805030504020804" pitchFamily="34" charset="0"/>
              </a:rPr>
              <a:t>BOWLS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C0FBD8-A279-1D2B-2C7F-BEF57C8D30C0}"/>
              </a:ext>
            </a:extLst>
          </p:cNvPr>
          <p:cNvSpPr txBox="1"/>
          <p:nvPr/>
        </p:nvSpPr>
        <p:spPr>
          <a:xfrm>
            <a:off x="1251850" y="1421365"/>
            <a:ext cx="7674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Eras Light ITC" panose="020B0402030504020804" pitchFamily="34" charset="0"/>
              </a:rPr>
              <a:t>Mistura Prática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0E11499-1725-E4FE-D4E0-6E3F34B223EE}"/>
              </a:ext>
            </a:extLst>
          </p:cNvPr>
          <p:cNvSpPr/>
          <p:nvPr/>
        </p:nvSpPr>
        <p:spPr>
          <a:xfrm>
            <a:off x="1107850" y="-6521"/>
            <a:ext cx="144000" cy="1440000"/>
          </a:xfrm>
          <a:prstGeom prst="rect">
            <a:avLst/>
          </a:prstGeom>
          <a:gradFill flip="none" rotWithShape="1">
            <a:gsLst>
              <a:gs pos="90140">
                <a:srgbClr val="94D6D5"/>
              </a:gs>
              <a:gs pos="0">
                <a:srgbClr val="41A9A7"/>
              </a:gs>
              <a:gs pos="74000">
                <a:srgbClr val="94D6D5"/>
              </a:gs>
              <a:gs pos="83000">
                <a:srgbClr val="94D6D5"/>
              </a:gs>
              <a:gs pos="100000">
                <a:srgbClr val="94D6D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18FB2E-ECA3-FAF3-3ABD-4C02F466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5</a:t>
            </a:fld>
            <a:endParaRPr lang="pt-BR"/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CF408B6D-104C-D6B6-C107-4D78977D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SEGREDOS DA CONFEITARIA</a:t>
            </a:r>
          </a:p>
          <a:p>
            <a:r>
              <a:rPr lang="pt-BR" dirty="0"/>
              <a:t>A MAGIA DOS BOLOS DECORADOS</a:t>
            </a:r>
          </a:p>
          <a:p>
            <a:r>
              <a:rPr lang="pt-BR" dirty="0"/>
              <a:t> ISABELA LAGE</a:t>
            </a:r>
          </a:p>
        </p:txBody>
      </p:sp>
      <p:pic>
        <p:nvPicPr>
          <p:cNvPr id="10" name="Picture 8" descr="Diamond Divider Imagens – Procure 1,460 fotos, vetores e vídeos | Adobe  Stock">
            <a:extLst>
              <a:ext uri="{FF2B5EF4-FFF2-40B4-BE49-F238E27FC236}">
                <a16:creationId xmlns:a16="http://schemas.microsoft.com/office/drawing/2014/main" id="{ADC476BA-9D71-E2BC-06F2-D2834C1EB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167" r="91500">
                        <a14:foregroundMark x1="9333" y1="48889" x2="9333" y2="48889"/>
                        <a14:foregroundMark x1="13250" y1="50000" x2="13250" y2="50000"/>
                        <a14:foregroundMark x1="16917" y1="50000" x2="16917" y2="50000"/>
                        <a14:foregroundMark x1="21667" y1="49444" x2="21667" y2="49444"/>
                        <a14:foregroundMark x1="25417" y1="48333" x2="25417" y2="48333"/>
                        <a14:foregroundMark x1="29833" y1="50000" x2="29833" y2="50000"/>
                        <a14:foregroundMark x1="33167" y1="50000" x2="33167" y2="50000"/>
                        <a14:foregroundMark x1="37750" y1="50556" x2="37750" y2="50556"/>
                        <a14:foregroundMark x1="41833" y1="51111" x2="41833" y2="51111"/>
                        <a14:foregroundMark x1="46000" y1="50000" x2="46000" y2="50000"/>
                        <a14:foregroundMark x1="50250" y1="48889" x2="50250" y2="48889"/>
                        <a14:foregroundMark x1="54000" y1="49444" x2="54000" y2="49444"/>
                        <a14:foregroundMark x1="58000" y1="50556" x2="58000" y2="50556"/>
                        <a14:foregroundMark x1="62250" y1="49444" x2="62250" y2="49444"/>
                        <a14:foregroundMark x1="66500" y1="49444" x2="66500" y2="49444"/>
                        <a14:foregroundMark x1="70583" y1="49444" x2="70583" y2="49444"/>
                        <a14:foregroundMark x1="74750" y1="49444" x2="74750" y2="49444"/>
                        <a14:foregroundMark x1="78500" y1="49444" x2="78500" y2="49444"/>
                        <a14:foregroundMark x1="82500" y1="51111" x2="82500" y2="51111"/>
                        <a14:foregroundMark x1="86417" y1="50556" x2="86417" y2="50556"/>
                        <a14:foregroundMark x1="91500" y1="50556" x2="91500" y2="50556"/>
                        <a14:backgroundMark x1="21500" y1="17778" x2="2150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5" y="10294623"/>
            <a:ext cx="7508765" cy="22521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97882C8-3B89-0554-1999-2289FBB8B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48" y="5439635"/>
            <a:ext cx="2623904" cy="262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2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B2CBD3C-EC0D-5806-2F9F-927C14959BD0}"/>
              </a:ext>
            </a:extLst>
          </p:cNvPr>
          <p:cNvSpPr txBox="1"/>
          <p:nvPr/>
        </p:nvSpPr>
        <p:spPr>
          <a:xfrm>
            <a:off x="1251849" y="2861792"/>
            <a:ext cx="7096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latform Light" panose="020B0304030202020204" pitchFamily="34" charset="0"/>
              </a:rPr>
              <a:t>A espátula raspadora é usada para alisar a cobertura e garantir um acabamento liso e profissional. Existem modelos retos e angulados, e ambos são muito úteis.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2F1751-4518-DF7A-DE78-5B1B536787A4}"/>
              </a:ext>
            </a:extLst>
          </p:cNvPr>
          <p:cNvSpPr txBox="1"/>
          <p:nvPr/>
        </p:nvSpPr>
        <p:spPr>
          <a:xfrm>
            <a:off x="1251849" y="776392"/>
            <a:ext cx="7674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Eras Demi ITC" panose="020B0805030504020804" pitchFamily="34" charset="0"/>
              </a:rPr>
              <a:t>ESPÁTULAS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C0FBD8-A279-1D2B-2C7F-BEF57C8D30C0}"/>
              </a:ext>
            </a:extLst>
          </p:cNvPr>
          <p:cNvSpPr txBox="1"/>
          <p:nvPr/>
        </p:nvSpPr>
        <p:spPr>
          <a:xfrm>
            <a:off x="1251850" y="1421365"/>
            <a:ext cx="7674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Eras Light ITC" panose="020B0402030504020804" pitchFamily="34" charset="0"/>
              </a:rPr>
              <a:t>Cobertura Uniforme e Alisar com Precisão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0E11499-1725-E4FE-D4E0-6E3F34B223EE}"/>
              </a:ext>
            </a:extLst>
          </p:cNvPr>
          <p:cNvSpPr/>
          <p:nvPr/>
        </p:nvSpPr>
        <p:spPr>
          <a:xfrm>
            <a:off x="1107850" y="-6521"/>
            <a:ext cx="144000" cy="1440000"/>
          </a:xfrm>
          <a:prstGeom prst="rect">
            <a:avLst/>
          </a:prstGeom>
          <a:gradFill flip="none" rotWithShape="1">
            <a:gsLst>
              <a:gs pos="90140">
                <a:srgbClr val="94D6D5"/>
              </a:gs>
              <a:gs pos="0">
                <a:srgbClr val="41A9A7"/>
              </a:gs>
              <a:gs pos="74000">
                <a:srgbClr val="94D6D5"/>
              </a:gs>
              <a:gs pos="83000">
                <a:srgbClr val="94D6D5"/>
              </a:gs>
              <a:gs pos="100000">
                <a:srgbClr val="94D6D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C34F3A-35DF-951A-F096-8532CE5FD789}"/>
              </a:ext>
            </a:extLst>
          </p:cNvPr>
          <p:cNvSpPr txBox="1"/>
          <p:nvPr/>
        </p:nvSpPr>
        <p:spPr>
          <a:xfrm>
            <a:off x="1252458" y="4239306"/>
            <a:ext cx="7096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latform Light" panose="020B0304030202020204" pitchFamily="34" charset="0"/>
              </a:rPr>
              <a:t>A espátula de confeiteiro é ideal para espalhar coberturas e recheios de forma uniforme. O modelo angulado ajuda a manter a mão afastada da superfície do bolo.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D34451F-2822-3839-A664-DB7796C3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6</a:t>
            </a:fld>
            <a:endParaRPr lang="pt-BR"/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2C41B1F4-35FB-6500-3842-A1013D26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SEGREDOS DA CONFEITARIA</a:t>
            </a:r>
          </a:p>
          <a:p>
            <a:r>
              <a:rPr lang="pt-BR" dirty="0"/>
              <a:t>A MAGIA DOS BOLOS DECORADOS</a:t>
            </a:r>
          </a:p>
          <a:p>
            <a:r>
              <a:rPr lang="pt-BR" dirty="0"/>
              <a:t> ISABELA LAGE</a:t>
            </a:r>
          </a:p>
        </p:txBody>
      </p:sp>
      <p:pic>
        <p:nvPicPr>
          <p:cNvPr id="11" name="Picture 8" descr="Diamond Divider Imagens – Procure 1,460 fotos, vetores e vídeos | Adobe  Stock">
            <a:extLst>
              <a:ext uri="{FF2B5EF4-FFF2-40B4-BE49-F238E27FC236}">
                <a16:creationId xmlns:a16="http://schemas.microsoft.com/office/drawing/2014/main" id="{02988CA1-2F7B-77B0-7B51-614720A25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167" r="91500">
                        <a14:foregroundMark x1="9333" y1="48889" x2="9333" y2="48889"/>
                        <a14:foregroundMark x1="13250" y1="50000" x2="13250" y2="50000"/>
                        <a14:foregroundMark x1="16917" y1="50000" x2="16917" y2="50000"/>
                        <a14:foregroundMark x1="21667" y1="49444" x2="21667" y2="49444"/>
                        <a14:foregroundMark x1="25417" y1="48333" x2="25417" y2="48333"/>
                        <a14:foregroundMark x1="29833" y1="50000" x2="29833" y2="50000"/>
                        <a14:foregroundMark x1="33167" y1="50000" x2="33167" y2="50000"/>
                        <a14:foregroundMark x1="37750" y1="50556" x2="37750" y2="50556"/>
                        <a14:foregroundMark x1="41833" y1="51111" x2="41833" y2="51111"/>
                        <a14:foregroundMark x1="46000" y1="50000" x2="46000" y2="50000"/>
                        <a14:foregroundMark x1="50250" y1="48889" x2="50250" y2="48889"/>
                        <a14:foregroundMark x1="54000" y1="49444" x2="54000" y2="49444"/>
                        <a14:foregroundMark x1="58000" y1="50556" x2="58000" y2="50556"/>
                        <a14:foregroundMark x1="62250" y1="49444" x2="62250" y2="49444"/>
                        <a14:foregroundMark x1="66500" y1="49444" x2="66500" y2="49444"/>
                        <a14:foregroundMark x1="70583" y1="49444" x2="70583" y2="49444"/>
                        <a14:foregroundMark x1="74750" y1="49444" x2="74750" y2="49444"/>
                        <a14:foregroundMark x1="78500" y1="49444" x2="78500" y2="49444"/>
                        <a14:foregroundMark x1="82500" y1="51111" x2="82500" y2="51111"/>
                        <a14:foregroundMark x1="86417" y1="50556" x2="86417" y2="50556"/>
                        <a14:foregroundMark x1="91500" y1="50556" x2="91500" y2="50556"/>
                        <a14:backgroundMark x1="21500" y1="17778" x2="2150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5" y="10294623"/>
            <a:ext cx="7508765" cy="22521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9906CE5-7AFC-3C9E-3D53-C538A66E1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5330" y="6023139"/>
            <a:ext cx="1938992" cy="193899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D8F1B2C-7627-63BD-E2EE-A3A30F3171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6880" y="7833769"/>
            <a:ext cx="1938992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8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221C7CF-E3FE-C8BA-E2D2-4AC6B96EDAF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C13F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C43307-D05E-B91C-6FF7-7132132C70DE}"/>
              </a:ext>
            </a:extLst>
          </p:cNvPr>
          <p:cNvSpPr txBox="1"/>
          <p:nvPr/>
        </p:nvSpPr>
        <p:spPr>
          <a:xfrm>
            <a:off x="550334" y="7585868"/>
            <a:ext cx="85005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EBC1C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anose="020B0805030504020804" pitchFamily="34" charset="0"/>
              </a:rPr>
              <a:t>AGRADECIMENTOS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64CFED0-C352-DA51-4E9C-C5B1BAF9FDF0}"/>
              </a:ext>
            </a:extLst>
          </p:cNvPr>
          <p:cNvSpPr txBox="1"/>
          <p:nvPr/>
        </p:nvSpPr>
        <p:spPr>
          <a:xfrm>
            <a:off x="1016000" y="7544937"/>
            <a:ext cx="7569200" cy="221599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solidFill>
                  <a:srgbClr val="41A9A7"/>
                </a:solidFill>
                <a:effectLst/>
              </a:rPr>
              <a:t>-------------</a:t>
            </a:r>
            <a:endParaRPr lang="pt-BR" dirty="0">
              <a:solidFill>
                <a:srgbClr val="41A9A7"/>
              </a:solidFill>
              <a:effectLst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B1E8B4-744C-4ECA-6D99-1E30A812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SEGREDOS DA CONFEITARIA</a:t>
            </a:r>
          </a:p>
          <a:p>
            <a:r>
              <a:rPr lang="pt-BR" dirty="0"/>
              <a:t>A MAGIA DOS BOLOS DECORADOS</a:t>
            </a:r>
          </a:p>
          <a:p>
            <a:r>
              <a:rPr lang="pt-BR" dirty="0"/>
              <a:t> ISABELA LAGE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973EA1-E9CB-D842-7ABA-9B806DB0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3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B2CBD3C-EC0D-5806-2F9F-927C14959BD0}"/>
              </a:ext>
            </a:extLst>
          </p:cNvPr>
          <p:cNvSpPr txBox="1"/>
          <p:nvPr/>
        </p:nvSpPr>
        <p:spPr>
          <a:xfrm>
            <a:off x="1251849" y="2861792"/>
            <a:ext cx="70962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latform Light" panose="020B0304030202020204" pitchFamily="34" charset="0"/>
              </a:rPr>
              <a:t>Esse Ebook foi gerado através de IA e diagramado por um humano.</a:t>
            </a:r>
          </a:p>
          <a:p>
            <a:pPr algn="just"/>
            <a:endParaRPr lang="pt-BR" sz="2400" dirty="0">
              <a:latin typeface="Platform Light" panose="020B0304030202020204" pitchFamily="34" charset="0"/>
            </a:endParaRPr>
          </a:p>
          <a:p>
            <a:pPr algn="just"/>
            <a:r>
              <a:rPr lang="pt-BR" sz="2400" dirty="0">
                <a:latin typeface="Platform Light" panose="020B0304030202020204" pitchFamily="34" charset="0"/>
              </a:rPr>
              <a:t>O conteúdo foi gerado como exercício, ou seja, de forma didática, e não foi realizada cuidadosa validação humana sobre o mesmo. Dessa forma, pode conter erros produzidos pela IA.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2F1751-4518-DF7A-DE78-5B1B536787A4}"/>
              </a:ext>
            </a:extLst>
          </p:cNvPr>
          <p:cNvSpPr txBox="1"/>
          <p:nvPr/>
        </p:nvSpPr>
        <p:spPr>
          <a:xfrm>
            <a:off x="1251849" y="776392"/>
            <a:ext cx="7674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Eras Demi ITC" panose="020B0805030504020804" pitchFamily="34" charset="0"/>
              </a:rPr>
              <a:t>OBRIGADA POR LER!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C0FBD8-A279-1D2B-2C7F-BEF57C8D30C0}"/>
              </a:ext>
            </a:extLst>
          </p:cNvPr>
          <p:cNvSpPr txBox="1"/>
          <p:nvPr/>
        </p:nvSpPr>
        <p:spPr>
          <a:xfrm>
            <a:off x="1251850" y="1421365"/>
            <a:ext cx="7674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Eras Light ITC" panose="020B0402030504020804" pitchFamily="34" charset="0"/>
              </a:rPr>
              <a:t>Um Breve Agradecimento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0E11499-1725-E4FE-D4E0-6E3F34B223EE}"/>
              </a:ext>
            </a:extLst>
          </p:cNvPr>
          <p:cNvSpPr/>
          <p:nvPr/>
        </p:nvSpPr>
        <p:spPr>
          <a:xfrm>
            <a:off x="1107850" y="-6521"/>
            <a:ext cx="144000" cy="1440000"/>
          </a:xfrm>
          <a:prstGeom prst="rect">
            <a:avLst/>
          </a:prstGeom>
          <a:gradFill flip="none" rotWithShape="1">
            <a:gsLst>
              <a:gs pos="90140">
                <a:srgbClr val="94D6D5"/>
              </a:gs>
              <a:gs pos="0">
                <a:srgbClr val="41A9A7"/>
              </a:gs>
              <a:gs pos="74000">
                <a:srgbClr val="94D6D5"/>
              </a:gs>
              <a:gs pos="83000">
                <a:srgbClr val="94D6D5"/>
              </a:gs>
              <a:gs pos="100000">
                <a:srgbClr val="94D6D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581A680-AC20-CCD3-6B11-D46459DB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1222-2DE7-4C2D-BF78-1506DF0FE6DD}" type="slidenum">
              <a:rPr lang="pt-BR" smtClean="0"/>
              <a:t>8</a:t>
            </a:fld>
            <a:endParaRPr lang="pt-BR"/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:a16="http://schemas.microsoft.com/office/drawing/2014/main" id="{0FC7AD76-DAA9-99F2-84C9-10CEE2A2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SEGREDOS DA CONFEITARIA</a:t>
            </a:r>
          </a:p>
          <a:p>
            <a:r>
              <a:rPr lang="pt-BR" dirty="0"/>
              <a:t>A MAGIA DOS BOLOS DECORADOS</a:t>
            </a:r>
          </a:p>
          <a:p>
            <a:r>
              <a:rPr lang="pt-BR" dirty="0"/>
              <a:t> ISABELA LAGE</a:t>
            </a:r>
          </a:p>
        </p:txBody>
      </p:sp>
      <p:pic>
        <p:nvPicPr>
          <p:cNvPr id="1032" name="Picture 8" descr="Diamond Divider Imagens – Procure 1,460 fotos, vetores e vídeos | Adobe  Stock">
            <a:extLst>
              <a:ext uri="{FF2B5EF4-FFF2-40B4-BE49-F238E27FC236}">
                <a16:creationId xmlns:a16="http://schemas.microsoft.com/office/drawing/2014/main" id="{244EA057-E09D-8102-8C0E-99E16989D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167" r="91500">
                        <a14:foregroundMark x1="9333" y1="48889" x2="9333" y2="48889"/>
                        <a14:foregroundMark x1="13250" y1="50000" x2="13250" y2="50000"/>
                        <a14:foregroundMark x1="16917" y1="50000" x2="16917" y2="50000"/>
                        <a14:foregroundMark x1="21667" y1="49444" x2="21667" y2="49444"/>
                        <a14:foregroundMark x1="25417" y1="48333" x2="25417" y2="48333"/>
                        <a14:foregroundMark x1="29833" y1="50000" x2="29833" y2="50000"/>
                        <a14:foregroundMark x1="33167" y1="50000" x2="33167" y2="50000"/>
                        <a14:foregroundMark x1="37750" y1="50556" x2="37750" y2="50556"/>
                        <a14:foregroundMark x1="41833" y1="51111" x2="41833" y2="51111"/>
                        <a14:foregroundMark x1="46000" y1="50000" x2="46000" y2="50000"/>
                        <a14:foregroundMark x1="50250" y1="48889" x2="50250" y2="48889"/>
                        <a14:foregroundMark x1="54000" y1="49444" x2="54000" y2="49444"/>
                        <a14:foregroundMark x1="58000" y1="50556" x2="58000" y2="50556"/>
                        <a14:foregroundMark x1="62250" y1="49444" x2="62250" y2="49444"/>
                        <a14:foregroundMark x1="66500" y1="49444" x2="66500" y2="49444"/>
                        <a14:foregroundMark x1="70583" y1="49444" x2="70583" y2="49444"/>
                        <a14:foregroundMark x1="74750" y1="49444" x2="74750" y2="49444"/>
                        <a14:foregroundMark x1="78500" y1="49444" x2="78500" y2="49444"/>
                        <a14:foregroundMark x1="82500" y1="51111" x2="82500" y2="51111"/>
                        <a14:foregroundMark x1="86417" y1="50556" x2="86417" y2="50556"/>
                        <a14:foregroundMark x1="91500" y1="50556" x2="91500" y2="50556"/>
                        <a14:backgroundMark x1="21500" y1="17778" x2="2150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5" y="10294623"/>
            <a:ext cx="7508765" cy="22521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3DD9047-47FF-B6E5-A661-6F3EED6FC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50" y="6916962"/>
            <a:ext cx="2252134" cy="225213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2C3BB73-CBC5-6CF8-6103-59A8CE25E513}"/>
              </a:ext>
            </a:extLst>
          </p:cNvPr>
          <p:cNvSpPr txBox="1"/>
          <p:nvPr/>
        </p:nvSpPr>
        <p:spPr>
          <a:xfrm>
            <a:off x="3576622" y="7230104"/>
            <a:ext cx="5185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Platform Light" panose="020B0304030202020204" pitchFamily="34" charset="0"/>
              </a:rPr>
              <a:t>A AUTORA</a:t>
            </a:r>
          </a:p>
          <a:p>
            <a:pPr algn="just"/>
            <a:endParaRPr lang="pt-BR" sz="2400" dirty="0">
              <a:latin typeface="Platform Light" panose="020B0304030202020204" pitchFamily="34" charset="0"/>
            </a:endParaRPr>
          </a:p>
          <a:p>
            <a:pPr algn="just"/>
            <a:r>
              <a:rPr lang="pt-BR" sz="2400" dirty="0">
                <a:latin typeface="Platform Light" panose="020B0304030202020204" pitchFamily="34" charset="0"/>
              </a:rPr>
              <a:t>Isabela Lage</a:t>
            </a:r>
          </a:p>
          <a:p>
            <a:pPr algn="just"/>
            <a:endParaRPr lang="pt-BR" sz="2400" dirty="0">
              <a:latin typeface="Platform Light" panose="020B0304030202020204" pitchFamily="34" charset="0"/>
            </a:endParaRPr>
          </a:p>
          <a:p>
            <a:pPr algn="just"/>
            <a:r>
              <a:rPr lang="pt-BR" sz="2400" dirty="0">
                <a:latin typeface="Platform Light" panose="020B0304030202020204" pitchFamily="34" charset="0"/>
              </a:rPr>
              <a:t>Gastrônoma | Especialista em Confeitaria</a:t>
            </a:r>
          </a:p>
        </p:txBody>
      </p:sp>
    </p:spTree>
    <p:extLst>
      <p:ext uri="{BB962C8B-B14F-4D97-AF65-F5344CB8AC3E}">
        <p14:creationId xmlns:p14="http://schemas.microsoft.com/office/powerpoint/2010/main" val="1832274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413</TotalTime>
  <Words>355</Words>
  <Application>Microsoft Office PowerPoint</Application>
  <PresentationFormat>Papel A3 (297 x 420 mm)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Eras Demi ITC</vt:lpstr>
      <vt:lpstr>Eras Light ITC</vt:lpstr>
      <vt:lpstr>Intro Bold</vt:lpstr>
      <vt:lpstr>Platform Light</vt:lpstr>
      <vt:lpstr>Royal Pastry Demo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FERNANDA ROCHA</dc:creator>
  <cp:lastModifiedBy>FERNANDA ROCHA</cp:lastModifiedBy>
  <cp:revision>11</cp:revision>
  <dcterms:created xsi:type="dcterms:W3CDTF">2024-07-11T15:12:02Z</dcterms:created>
  <dcterms:modified xsi:type="dcterms:W3CDTF">2024-07-19T02:52:27Z</dcterms:modified>
</cp:coreProperties>
</file>