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2" r:id="rId6"/>
    <p:sldId id="263" r:id="rId7"/>
    <p:sldId id="264" r:id="rId8"/>
    <p:sldId id="265" r:id="rId9"/>
    <p:sldId id="266" r:id="rId10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D6D5"/>
    <a:srgbClr val="41A9A7"/>
    <a:srgbClr val="EBC1CB"/>
    <a:srgbClr val="C13F5E"/>
    <a:srgbClr val="C14F6A"/>
    <a:srgbClr val="602231"/>
    <a:srgbClr val="64999F"/>
    <a:srgbClr val="7A46E2"/>
    <a:srgbClr val="4A1AAA"/>
    <a:srgbClr val="9D2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2274" y="7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CA14-7417-4103-BF64-FC912B52BBBF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222-2DE7-4C2D-BF78-1506DF0FE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50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CA14-7417-4103-BF64-FC912B52BBBF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222-2DE7-4C2D-BF78-1506DF0FE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CA14-7417-4103-BF64-FC912B52BBBF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222-2DE7-4C2D-BF78-1506DF0FE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14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CA14-7417-4103-BF64-FC912B52BBBF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222-2DE7-4C2D-BF78-1506DF0FE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66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CA14-7417-4103-BF64-FC912B52BBBF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222-2DE7-4C2D-BF78-1506DF0FE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2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CA14-7417-4103-BF64-FC912B52BBBF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222-2DE7-4C2D-BF78-1506DF0FE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39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CA14-7417-4103-BF64-FC912B52BBBF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222-2DE7-4C2D-BF78-1506DF0FE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39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CA14-7417-4103-BF64-FC912B52BBBF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222-2DE7-4C2D-BF78-1506DF0FE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44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CA14-7417-4103-BF64-FC912B52BBBF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222-2DE7-4C2D-BF78-1506DF0FE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4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CA14-7417-4103-BF64-FC912B52BBBF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222-2DE7-4C2D-BF78-1506DF0FE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32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CA14-7417-4103-BF64-FC912B52BBBF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222-2DE7-4C2D-BF78-1506DF0FE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5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8CA14-7417-4103-BF64-FC912B52BBBF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91222-2DE7-4C2D-BF78-1506DF0FE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94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F0FD9ED-4308-162B-F804-17EF71848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601200" cy="96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2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B2CBD3C-EC0D-5806-2F9F-927C14959BD0}"/>
              </a:ext>
            </a:extLst>
          </p:cNvPr>
          <p:cNvSpPr txBox="1"/>
          <p:nvPr/>
        </p:nvSpPr>
        <p:spPr>
          <a:xfrm>
            <a:off x="1251850" y="4920276"/>
            <a:ext cx="58129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Platform Light" panose="020B0304030202020204" pitchFamily="34" charset="0"/>
              </a:rPr>
              <a:t>Textos – 24 </a:t>
            </a:r>
            <a:r>
              <a:rPr lang="pt-BR" sz="2400" dirty="0" err="1">
                <a:latin typeface="Platform Light" panose="020B0304030202020204" pitchFamily="34" charset="0"/>
              </a:rPr>
              <a:t>px</a:t>
            </a:r>
            <a:endParaRPr lang="pt-BR" sz="2400" dirty="0">
              <a:latin typeface="Platform Light" panose="020B0304030202020204" pitchFamily="34" charset="0"/>
            </a:endParaRP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2F1751-4518-DF7A-DE78-5B1B536787A4}"/>
              </a:ext>
            </a:extLst>
          </p:cNvPr>
          <p:cNvSpPr txBox="1"/>
          <p:nvPr/>
        </p:nvSpPr>
        <p:spPr>
          <a:xfrm>
            <a:off x="1251850" y="786800"/>
            <a:ext cx="7674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Eras Demi ITC" panose="020B0805030504020804" pitchFamily="34" charset="0"/>
              </a:rPr>
              <a:t>Títulos – 40 </a:t>
            </a:r>
            <a:r>
              <a:rPr lang="pt-BR" sz="4000" dirty="0" err="1">
                <a:latin typeface="Eras Demi ITC" panose="020B0805030504020804" pitchFamily="34" charset="0"/>
              </a:rPr>
              <a:t>px</a:t>
            </a:r>
            <a:r>
              <a:rPr lang="pt-BR" sz="4000" dirty="0">
                <a:latin typeface="Eras Demi ITC" panose="020B0805030504020804" pitchFamily="34" charset="0"/>
              </a:rPr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C0FBD8-A279-1D2B-2C7F-BEF57C8D30C0}"/>
              </a:ext>
            </a:extLst>
          </p:cNvPr>
          <p:cNvSpPr txBox="1"/>
          <p:nvPr/>
        </p:nvSpPr>
        <p:spPr>
          <a:xfrm>
            <a:off x="1251850" y="1438032"/>
            <a:ext cx="7674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Eras Light ITC" panose="020B0402030504020804" pitchFamily="34" charset="0"/>
              </a:rPr>
              <a:t>Subtítulos – 32 </a:t>
            </a:r>
            <a:r>
              <a:rPr lang="pt-BR" sz="3200" dirty="0" err="1">
                <a:latin typeface="Eras Light ITC" panose="020B0402030504020804" pitchFamily="34" charset="0"/>
              </a:rPr>
              <a:t>px</a:t>
            </a:r>
            <a:r>
              <a:rPr lang="pt-BR" sz="3200" dirty="0">
                <a:latin typeface="Eras Light ITC" panose="020B0402030504020804" pitchFamily="34" charset="0"/>
              </a:rPr>
              <a:t>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0E11499-1725-E4FE-D4E0-6E3F34B223EE}"/>
              </a:ext>
            </a:extLst>
          </p:cNvPr>
          <p:cNvSpPr/>
          <p:nvPr/>
        </p:nvSpPr>
        <p:spPr>
          <a:xfrm>
            <a:off x="1107850" y="-6521"/>
            <a:ext cx="144000" cy="1440000"/>
          </a:xfrm>
          <a:prstGeom prst="rect">
            <a:avLst/>
          </a:prstGeom>
          <a:gradFill flip="none" rotWithShape="1">
            <a:gsLst>
              <a:gs pos="90140">
                <a:srgbClr val="94D6D5"/>
              </a:gs>
              <a:gs pos="0">
                <a:srgbClr val="41A9A7"/>
              </a:gs>
              <a:gs pos="74000">
                <a:srgbClr val="94D6D5"/>
              </a:gs>
              <a:gs pos="83000">
                <a:srgbClr val="94D6D5"/>
              </a:gs>
              <a:gs pos="100000">
                <a:srgbClr val="94D6D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43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221C7CF-E3FE-C8BA-E2D2-4AC6B96EDAF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C13F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C43307-D05E-B91C-6FF7-7132132C70DE}"/>
              </a:ext>
            </a:extLst>
          </p:cNvPr>
          <p:cNvSpPr txBox="1"/>
          <p:nvPr/>
        </p:nvSpPr>
        <p:spPr>
          <a:xfrm>
            <a:off x="550334" y="6400800"/>
            <a:ext cx="85005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0" dirty="0">
                <a:solidFill>
                  <a:srgbClr val="EBC1C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anose="020B0805030504020804" pitchFamily="34" charset="0"/>
              </a:rPr>
              <a:t>UTENSÍLIOS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BF3DDCA-FE76-2168-8B09-20C6566BCE1B}"/>
              </a:ext>
            </a:extLst>
          </p:cNvPr>
          <p:cNvSpPr txBox="1"/>
          <p:nvPr/>
        </p:nvSpPr>
        <p:spPr>
          <a:xfrm>
            <a:off x="296334" y="2463941"/>
            <a:ext cx="850053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solidFill>
                  <a:srgbClr val="EBC1C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anose="020B0805030504020804" pitchFamily="34" charset="0"/>
              </a:rPr>
              <a:t>1.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64CFED0-C352-DA51-4E9C-C5B1BAF9FDF0}"/>
              </a:ext>
            </a:extLst>
          </p:cNvPr>
          <p:cNvSpPr txBox="1"/>
          <p:nvPr/>
        </p:nvSpPr>
        <p:spPr>
          <a:xfrm>
            <a:off x="1016000" y="7544937"/>
            <a:ext cx="7569200" cy="221599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solidFill>
                  <a:srgbClr val="41A9A7"/>
                </a:solidFill>
                <a:effectLst/>
              </a:rPr>
              <a:t>-------------</a:t>
            </a:r>
            <a:endParaRPr lang="pt-BR" dirty="0">
              <a:solidFill>
                <a:srgbClr val="41A9A7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576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8614126-FA94-7CD8-1D52-4FCA0B282FA8}"/>
              </a:ext>
            </a:extLst>
          </p:cNvPr>
          <p:cNvSpPr/>
          <p:nvPr/>
        </p:nvSpPr>
        <p:spPr>
          <a:xfrm>
            <a:off x="0" y="6400800"/>
            <a:ext cx="9601200" cy="6400800"/>
          </a:xfrm>
          <a:prstGeom prst="rect">
            <a:avLst/>
          </a:prstGeom>
          <a:gradFill>
            <a:gsLst>
              <a:gs pos="13000">
                <a:srgbClr val="D7D4D7"/>
              </a:gs>
              <a:gs pos="83000">
                <a:srgbClr val="E7E7E9"/>
              </a:gs>
              <a:gs pos="0">
                <a:srgbClr val="C6C0C4"/>
              </a:gs>
              <a:gs pos="0">
                <a:srgbClr val="C6C0C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F58F935-3F0C-E7A4-9669-E8B23E439046}"/>
              </a:ext>
            </a:extLst>
          </p:cNvPr>
          <p:cNvSpPr/>
          <p:nvPr/>
        </p:nvSpPr>
        <p:spPr>
          <a:xfrm>
            <a:off x="-1" y="0"/>
            <a:ext cx="9601200" cy="6400800"/>
          </a:xfrm>
          <a:prstGeom prst="rect">
            <a:avLst/>
          </a:prstGeom>
          <a:gradFill>
            <a:gsLst>
              <a:gs pos="21000">
                <a:srgbClr val="BBB0B9"/>
              </a:gs>
              <a:gs pos="75000">
                <a:srgbClr val="C6C0C4"/>
              </a:gs>
              <a:gs pos="73000">
                <a:srgbClr val="C6C0C4"/>
              </a:gs>
              <a:gs pos="54000">
                <a:srgbClr val="C6C0C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0FD9ED-4308-162B-F804-17EF71848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200400"/>
            <a:ext cx="9601200" cy="96012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12FCE48-A7B9-D8A1-A4EC-940D4615381D}"/>
              </a:ext>
            </a:extLst>
          </p:cNvPr>
          <p:cNvSpPr/>
          <p:nvPr/>
        </p:nvSpPr>
        <p:spPr>
          <a:xfrm>
            <a:off x="-2" y="12040379"/>
            <a:ext cx="9601200" cy="523220"/>
          </a:xfrm>
          <a:prstGeom prst="rect">
            <a:avLst/>
          </a:prstGeom>
          <a:solidFill>
            <a:srgbClr val="EBC1C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BC987F-8DA4-80BB-7AA7-54BD34942C98}"/>
              </a:ext>
            </a:extLst>
          </p:cNvPr>
          <p:cNvSpPr txBox="1"/>
          <p:nvPr/>
        </p:nvSpPr>
        <p:spPr>
          <a:xfrm>
            <a:off x="-1845734" y="499611"/>
            <a:ext cx="132926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n w="6350">
                  <a:solidFill>
                    <a:srgbClr val="C13F5E"/>
                  </a:solidFill>
                </a:ln>
                <a:solidFill>
                  <a:srgbClr val="C13F5E"/>
                </a:solidFill>
                <a:effectLst>
                  <a:outerShdw blurRad="50800" dist="38100" dir="2700000" algn="tl" rotWithShape="0">
                    <a:srgbClr val="602231">
                      <a:alpha val="70000"/>
                    </a:srgbClr>
                  </a:outerShdw>
                </a:effectLst>
                <a:latin typeface="Intro Bold" panose="02000000000000000000" pitchFamily="2" charset="0"/>
              </a:rPr>
              <a:t>SEGREDOS</a:t>
            </a:r>
          </a:p>
          <a:p>
            <a:pPr algn="ctr"/>
            <a:r>
              <a:rPr lang="pt-BR" sz="8800" dirty="0">
                <a:ln w="6350">
                  <a:solidFill>
                    <a:srgbClr val="C13F5E"/>
                  </a:solidFill>
                </a:ln>
                <a:solidFill>
                  <a:srgbClr val="C13F5E"/>
                </a:solidFill>
                <a:effectLst>
                  <a:outerShdw blurRad="50800" dist="38100" dir="2700000" algn="tl" rotWithShape="0">
                    <a:srgbClr val="602231">
                      <a:alpha val="70000"/>
                    </a:srgbClr>
                  </a:outerShdw>
                </a:effectLst>
                <a:latin typeface="Intro Bold" panose="02000000000000000000" pitchFamily="2" charset="0"/>
              </a:rPr>
              <a:t>DA</a:t>
            </a:r>
          </a:p>
          <a:p>
            <a:pPr algn="ctr"/>
            <a:r>
              <a:rPr lang="pt-BR" sz="8800" dirty="0">
                <a:ln w="6350">
                  <a:solidFill>
                    <a:srgbClr val="C13F5E"/>
                  </a:solidFill>
                </a:ln>
                <a:solidFill>
                  <a:srgbClr val="C13F5E"/>
                </a:solidFill>
                <a:effectLst>
                  <a:outerShdw blurRad="50800" dist="38100" dir="2700000" algn="tl" rotWithShape="0">
                    <a:srgbClr val="602231">
                      <a:alpha val="70000"/>
                    </a:srgbClr>
                  </a:outerShdw>
                </a:effectLst>
                <a:latin typeface="Intro Bold" panose="02000000000000000000" pitchFamily="2" charset="0"/>
              </a:rPr>
              <a:t>CONFEITARIA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1C04A6E-CFF7-3CA9-17BD-C48E4FA677DA}"/>
              </a:ext>
            </a:extLst>
          </p:cNvPr>
          <p:cNvSpPr txBox="1"/>
          <p:nvPr/>
        </p:nvSpPr>
        <p:spPr>
          <a:xfrm>
            <a:off x="618067" y="4654595"/>
            <a:ext cx="8365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pc="300" dirty="0">
                <a:ln w="6350">
                  <a:noFill/>
                </a:ln>
                <a:solidFill>
                  <a:srgbClr val="41A9A7"/>
                </a:solidFill>
                <a:effectLst>
                  <a:glow rad="254000">
                    <a:schemeClr val="bg1">
                      <a:alpha val="20000"/>
                    </a:schemeClr>
                  </a:glow>
                </a:effectLst>
                <a:latin typeface="Royal Pastry Demo" pitchFamily="2" charset="0"/>
              </a:rPr>
              <a:t>a magia dos bolos decorados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F156906-0360-14CC-5665-F6252C05FB49}"/>
              </a:ext>
            </a:extLst>
          </p:cNvPr>
          <p:cNvSpPr txBox="1"/>
          <p:nvPr/>
        </p:nvSpPr>
        <p:spPr>
          <a:xfrm>
            <a:off x="2150533" y="12040379"/>
            <a:ext cx="5300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-150" dirty="0">
                <a:solidFill>
                  <a:srgbClr val="C13F5E"/>
                </a:solidFill>
                <a:latin typeface="Intro Bold" panose="02000000000000000000" pitchFamily="2" charset="0"/>
              </a:rPr>
              <a:t>ISABELA LAGE</a:t>
            </a:r>
          </a:p>
        </p:txBody>
      </p:sp>
    </p:spTree>
    <p:extLst>
      <p:ext uri="{BB962C8B-B14F-4D97-AF65-F5344CB8AC3E}">
        <p14:creationId xmlns:p14="http://schemas.microsoft.com/office/powerpoint/2010/main" val="417443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221C7CF-E3FE-C8BA-E2D2-4AC6B96EDAF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C13F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C43307-D05E-B91C-6FF7-7132132C70DE}"/>
              </a:ext>
            </a:extLst>
          </p:cNvPr>
          <p:cNvSpPr txBox="1"/>
          <p:nvPr/>
        </p:nvSpPr>
        <p:spPr>
          <a:xfrm>
            <a:off x="550334" y="6881673"/>
            <a:ext cx="8500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rgbClr val="EBC1C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anose="020B0805030504020804" pitchFamily="34" charset="0"/>
              </a:rPr>
              <a:t>UTENSÍLIOS PARA DECORAÇÃO DE BOLOS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BF3DDCA-FE76-2168-8B09-20C6566BCE1B}"/>
              </a:ext>
            </a:extLst>
          </p:cNvPr>
          <p:cNvSpPr txBox="1"/>
          <p:nvPr/>
        </p:nvSpPr>
        <p:spPr>
          <a:xfrm>
            <a:off x="296334" y="2463941"/>
            <a:ext cx="850053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solidFill>
                  <a:srgbClr val="EBC1C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anose="020B0805030504020804" pitchFamily="34" charset="0"/>
              </a:rPr>
              <a:t>1.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64CFED0-C352-DA51-4E9C-C5B1BAF9FDF0}"/>
              </a:ext>
            </a:extLst>
          </p:cNvPr>
          <p:cNvSpPr txBox="1"/>
          <p:nvPr/>
        </p:nvSpPr>
        <p:spPr>
          <a:xfrm>
            <a:off x="1016000" y="7544937"/>
            <a:ext cx="7569200" cy="221599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solidFill>
                  <a:srgbClr val="41A9A7"/>
                </a:solidFill>
                <a:effectLst/>
              </a:rPr>
              <a:t>-------------</a:t>
            </a:r>
            <a:endParaRPr lang="pt-BR" dirty="0">
              <a:solidFill>
                <a:srgbClr val="41A9A7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517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B2CBD3C-EC0D-5806-2F9F-927C14959BD0}"/>
              </a:ext>
            </a:extLst>
          </p:cNvPr>
          <p:cNvSpPr txBox="1"/>
          <p:nvPr/>
        </p:nvSpPr>
        <p:spPr>
          <a:xfrm>
            <a:off x="1251849" y="2861792"/>
            <a:ext cx="70962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Platform Light" panose="020B0304030202020204" pitchFamily="34" charset="0"/>
              </a:rPr>
              <a:t>Decorar bolos pode parecer uma tarefa desafiadora, mas com os utensílios certos, você pode criar verdadeiras obras de arte na sua cozinha.</a:t>
            </a:r>
          </a:p>
          <a:p>
            <a:pPr algn="just"/>
            <a:endParaRPr lang="pt-BR" sz="2400" dirty="0">
              <a:latin typeface="Platform Light" panose="020B0304030202020204" pitchFamily="34" charset="0"/>
            </a:endParaRPr>
          </a:p>
          <a:p>
            <a:pPr algn="just"/>
            <a:r>
              <a:rPr lang="pt-BR" sz="2400" dirty="0">
                <a:latin typeface="Platform Light" panose="020B0304030202020204" pitchFamily="34" charset="0"/>
              </a:rPr>
              <a:t>Este guia foi criado para ajudar você a conhecer os utensílios básicos necessários para começar a decorar bolos em casa.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2F1751-4518-DF7A-DE78-5B1B536787A4}"/>
              </a:ext>
            </a:extLst>
          </p:cNvPr>
          <p:cNvSpPr txBox="1"/>
          <p:nvPr/>
        </p:nvSpPr>
        <p:spPr>
          <a:xfrm>
            <a:off x="1251849" y="776392"/>
            <a:ext cx="7674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Eras Demi ITC" panose="020B0805030504020804" pitchFamily="34" charset="0"/>
              </a:rPr>
              <a:t>UTENSÍLIOS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C0FBD8-A279-1D2B-2C7F-BEF57C8D30C0}"/>
              </a:ext>
            </a:extLst>
          </p:cNvPr>
          <p:cNvSpPr txBox="1"/>
          <p:nvPr/>
        </p:nvSpPr>
        <p:spPr>
          <a:xfrm>
            <a:off x="1251850" y="1421365"/>
            <a:ext cx="7674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Eras Light ITC" panose="020B0402030504020804" pitchFamily="34" charset="0"/>
              </a:rPr>
              <a:t>Guia Básico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0E11499-1725-E4FE-D4E0-6E3F34B223EE}"/>
              </a:ext>
            </a:extLst>
          </p:cNvPr>
          <p:cNvSpPr/>
          <p:nvPr/>
        </p:nvSpPr>
        <p:spPr>
          <a:xfrm>
            <a:off x="1107850" y="-6521"/>
            <a:ext cx="144000" cy="1440000"/>
          </a:xfrm>
          <a:prstGeom prst="rect">
            <a:avLst/>
          </a:prstGeom>
          <a:gradFill flip="none" rotWithShape="1">
            <a:gsLst>
              <a:gs pos="90140">
                <a:srgbClr val="94D6D5"/>
              </a:gs>
              <a:gs pos="0">
                <a:srgbClr val="41A9A7"/>
              </a:gs>
              <a:gs pos="74000">
                <a:srgbClr val="94D6D5"/>
              </a:gs>
              <a:gs pos="83000">
                <a:srgbClr val="94D6D5"/>
              </a:gs>
              <a:gs pos="100000">
                <a:srgbClr val="94D6D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B46E1D-B787-9B99-2B4B-934140CBB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49" y="7188199"/>
            <a:ext cx="1380067" cy="138006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7E41EC0-568E-EE90-4855-6AB4218ED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1025" y="7141630"/>
            <a:ext cx="1380067" cy="138006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1E5981-16C1-59D0-F443-BA932A39F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0110" y="7167026"/>
            <a:ext cx="1380067" cy="138006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F76DC42-300C-E3A5-18BB-E088727DBA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9286" y="7167025"/>
            <a:ext cx="1380067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8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B2CBD3C-EC0D-5806-2F9F-927C14959BD0}"/>
              </a:ext>
            </a:extLst>
          </p:cNvPr>
          <p:cNvSpPr txBox="1"/>
          <p:nvPr/>
        </p:nvSpPr>
        <p:spPr>
          <a:xfrm>
            <a:off x="1251849" y="2861792"/>
            <a:ext cx="7096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Platform Light" panose="020B0304030202020204" pitchFamily="34" charset="0"/>
              </a:rPr>
              <a:t>Uma boa batedeira é fundamental. Ela facilita o preparo de massas e coberturas, deixando tudo mais homogêneo e aerado. Pode ser uma batedeira de mão ou planetária, dependendo do seu espaço e orçamento.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2F1751-4518-DF7A-DE78-5B1B536787A4}"/>
              </a:ext>
            </a:extLst>
          </p:cNvPr>
          <p:cNvSpPr txBox="1"/>
          <p:nvPr/>
        </p:nvSpPr>
        <p:spPr>
          <a:xfrm>
            <a:off x="1251849" y="776392"/>
            <a:ext cx="7674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Eras Demi ITC" panose="020B0805030504020804" pitchFamily="34" charset="0"/>
              </a:rPr>
              <a:t>BATEDEIRA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C0FBD8-A279-1D2B-2C7F-BEF57C8D30C0}"/>
              </a:ext>
            </a:extLst>
          </p:cNvPr>
          <p:cNvSpPr txBox="1"/>
          <p:nvPr/>
        </p:nvSpPr>
        <p:spPr>
          <a:xfrm>
            <a:off x="1251850" y="1421365"/>
            <a:ext cx="7674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Eras Light ITC" panose="020B0402030504020804" pitchFamily="34" charset="0"/>
              </a:rPr>
              <a:t>Essencial para Massa e Cobertura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0E11499-1725-E4FE-D4E0-6E3F34B223EE}"/>
              </a:ext>
            </a:extLst>
          </p:cNvPr>
          <p:cNvSpPr/>
          <p:nvPr/>
        </p:nvSpPr>
        <p:spPr>
          <a:xfrm>
            <a:off x="1107850" y="-6521"/>
            <a:ext cx="144000" cy="1440000"/>
          </a:xfrm>
          <a:prstGeom prst="rect">
            <a:avLst/>
          </a:prstGeom>
          <a:gradFill flip="none" rotWithShape="1">
            <a:gsLst>
              <a:gs pos="90140">
                <a:srgbClr val="94D6D5"/>
              </a:gs>
              <a:gs pos="0">
                <a:srgbClr val="41A9A7"/>
              </a:gs>
              <a:gs pos="74000">
                <a:srgbClr val="94D6D5"/>
              </a:gs>
              <a:gs pos="83000">
                <a:srgbClr val="94D6D5"/>
              </a:gs>
              <a:gs pos="100000">
                <a:srgbClr val="94D6D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05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B2CBD3C-EC0D-5806-2F9F-927C14959BD0}"/>
              </a:ext>
            </a:extLst>
          </p:cNvPr>
          <p:cNvSpPr txBox="1"/>
          <p:nvPr/>
        </p:nvSpPr>
        <p:spPr>
          <a:xfrm>
            <a:off x="1251849" y="2861792"/>
            <a:ext cx="7096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Platform Light" panose="020B0304030202020204" pitchFamily="34" charset="0"/>
              </a:rPr>
              <a:t>Tenha ao menos dois </a:t>
            </a:r>
            <a:r>
              <a:rPr lang="pt-BR" sz="2400" dirty="0" err="1">
                <a:latin typeface="Platform Light" panose="020B0304030202020204" pitchFamily="34" charset="0"/>
              </a:rPr>
              <a:t>bowls</a:t>
            </a:r>
            <a:r>
              <a:rPr lang="pt-BR" sz="2400" dirty="0">
                <a:latin typeface="Platform Light" panose="020B0304030202020204" pitchFamily="34" charset="0"/>
              </a:rPr>
              <a:t> grandes, de preferência de vidro ou aço inox. Eles são essenciais para misturar ingredientes secos e molhados separadamente.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2F1751-4518-DF7A-DE78-5B1B536787A4}"/>
              </a:ext>
            </a:extLst>
          </p:cNvPr>
          <p:cNvSpPr txBox="1"/>
          <p:nvPr/>
        </p:nvSpPr>
        <p:spPr>
          <a:xfrm>
            <a:off x="1251849" y="776392"/>
            <a:ext cx="7674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Eras Demi ITC" panose="020B0805030504020804" pitchFamily="34" charset="0"/>
              </a:rPr>
              <a:t>BOWLS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C0FBD8-A279-1D2B-2C7F-BEF57C8D30C0}"/>
              </a:ext>
            </a:extLst>
          </p:cNvPr>
          <p:cNvSpPr txBox="1"/>
          <p:nvPr/>
        </p:nvSpPr>
        <p:spPr>
          <a:xfrm>
            <a:off x="1251850" y="1421365"/>
            <a:ext cx="7674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Eras Light ITC" panose="020B0402030504020804" pitchFamily="34" charset="0"/>
              </a:rPr>
              <a:t>Mistura Prática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0E11499-1725-E4FE-D4E0-6E3F34B223EE}"/>
              </a:ext>
            </a:extLst>
          </p:cNvPr>
          <p:cNvSpPr/>
          <p:nvPr/>
        </p:nvSpPr>
        <p:spPr>
          <a:xfrm>
            <a:off x="1107850" y="-6521"/>
            <a:ext cx="144000" cy="1440000"/>
          </a:xfrm>
          <a:prstGeom prst="rect">
            <a:avLst/>
          </a:prstGeom>
          <a:gradFill flip="none" rotWithShape="1">
            <a:gsLst>
              <a:gs pos="90140">
                <a:srgbClr val="94D6D5"/>
              </a:gs>
              <a:gs pos="0">
                <a:srgbClr val="41A9A7"/>
              </a:gs>
              <a:gs pos="74000">
                <a:srgbClr val="94D6D5"/>
              </a:gs>
              <a:gs pos="83000">
                <a:srgbClr val="94D6D5"/>
              </a:gs>
              <a:gs pos="100000">
                <a:srgbClr val="94D6D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92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B2CBD3C-EC0D-5806-2F9F-927C14959BD0}"/>
              </a:ext>
            </a:extLst>
          </p:cNvPr>
          <p:cNvSpPr txBox="1"/>
          <p:nvPr/>
        </p:nvSpPr>
        <p:spPr>
          <a:xfrm>
            <a:off x="1251849" y="2861792"/>
            <a:ext cx="7096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Platform Light" panose="020B0304030202020204" pitchFamily="34" charset="0"/>
              </a:rPr>
              <a:t>A espátula raspadora é usada para alisar a cobertura e garantir um acabamento liso e profissional. Existem modelos retos e angulados, e ambos são muito úteis.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2F1751-4518-DF7A-DE78-5B1B536787A4}"/>
              </a:ext>
            </a:extLst>
          </p:cNvPr>
          <p:cNvSpPr txBox="1"/>
          <p:nvPr/>
        </p:nvSpPr>
        <p:spPr>
          <a:xfrm>
            <a:off x="1251849" y="776392"/>
            <a:ext cx="7674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Eras Demi ITC" panose="020B0805030504020804" pitchFamily="34" charset="0"/>
              </a:rPr>
              <a:t>ESPÁTULAS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C0FBD8-A279-1D2B-2C7F-BEF57C8D30C0}"/>
              </a:ext>
            </a:extLst>
          </p:cNvPr>
          <p:cNvSpPr txBox="1"/>
          <p:nvPr/>
        </p:nvSpPr>
        <p:spPr>
          <a:xfrm>
            <a:off x="1251850" y="1421365"/>
            <a:ext cx="7674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Eras Light ITC" panose="020B0402030504020804" pitchFamily="34" charset="0"/>
              </a:rPr>
              <a:t>Cobertura Uniforme e Alisar com Precisão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0E11499-1725-E4FE-D4E0-6E3F34B223EE}"/>
              </a:ext>
            </a:extLst>
          </p:cNvPr>
          <p:cNvSpPr/>
          <p:nvPr/>
        </p:nvSpPr>
        <p:spPr>
          <a:xfrm>
            <a:off x="1107850" y="-6521"/>
            <a:ext cx="144000" cy="1440000"/>
          </a:xfrm>
          <a:prstGeom prst="rect">
            <a:avLst/>
          </a:prstGeom>
          <a:gradFill flip="none" rotWithShape="1">
            <a:gsLst>
              <a:gs pos="90140">
                <a:srgbClr val="94D6D5"/>
              </a:gs>
              <a:gs pos="0">
                <a:srgbClr val="41A9A7"/>
              </a:gs>
              <a:gs pos="74000">
                <a:srgbClr val="94D6D5"/>
              </a:gs>
              <a:gs pos="83000">
                <a:srgbClr val="94D6D5"/>
              </a:gs>
              <a:gs pos="100000">
                <a:srgbClr val="94D6D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C34F3A-35DF-951A-F096-8532CE5FD789}"/>
              </a:ext>
            </a:extLst>
          </p:cNvPr>
          <p:cNvSpPr txBox="1"/>
          <p:nvPr/>
        </p:nvSpPr>
        <p:spPr>
          <a:xfrm>
            <a:off x="1252458" y="4239306"/>
            <a:ext cx="7096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Platform Light" panose="020B0304030202020204" pitchFamily="34" charset="0"/>
              </a:rPr>
              <a:t>A espátula de confeiteiro é ideal para espalhar coberturas e recheios de forma uniforme. O modelo angulado ajuda a manter a mão afastada da superfície do bolo.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1485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344</TotalTime>
  <Words>221</Words>
  <Application>Microsoft Office PowerPoint</Application>
  <PresentationFormat>Papel A3 (297 x 420 mm)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Eras Demi ITC</vt:lpstr>
      <vt:lpstr>Eras Light ITC</vt:lpstr>
      <vt:lpstr>Intro Bold</vt:lpstr>
      <vt:lpstr>Platform Light</vt:lpstr>
      <vt:lpstr>Royal Pastry Demo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FERNANDA ROCHA</dc:creator>
  <cp:lastModifiedBy>FERNANDA ROCHA</cp:lastModifiedBy>
  <cp:revision>5</cp:revision>
  <dcterms:created xsi:type="dcterms:W3CDTF">2024-07-11T15:12:02Z</dcterms:created>
  <dcterms:modified xsi:type="dcterms:W3CDTF">2024-07-19T01:43:27Z</dcterms:modified>
</cp:coreProperties>
</file>