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6CAA-9188-C63D-F226-5675539F6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CDDA5-F116-EC87-95F1-8FC4AA77A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2525-8EC4-6F0A-A2DA-A0029DF9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1682-9D92-2DAB-325D-C1142888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6DEC-60C1-7F0F-6558-F85C400D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1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7AC5-06A0-995F-C562-B0967650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CA073-30E8-8ECB-701C-B8C4042E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3601-C89B-7DB7-157A-07541C3C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D7C37-187A-3E79-B6D9-9E35FB3D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04F4-542F-F8AA-C194-0B6E72D4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6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131FA-1612-5393-5D8E-EB9864B17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87A2F-3687-CAB9-5AF5-87DEE966B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79B78-567F-A08B-5D57-C4A4265E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5321-D8F4-17FD-7021-6A23EA47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7F36-7123-594C-F565-07A909B5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9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2F6C-1B7B-2049-2FC1-62316CA1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6770-20B1-9EF6-FECF-37D4F154C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59F88-6D5F-F28F-8932-138C4846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9638-6F46-F112-5854-7BC2B872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0487-C88A-405C-A7DA-58772A87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9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818B-864A-AA55-7CC8-62F0646B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032D-3A5C-6949-974E-1BDE3F9E8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4A5A-0ED5-3368-FB01-6707DB3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4FEE-C313-0942-FEB9-239F0E50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DBA5-EFE5-AB2B-DBB1-67E9D993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6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F7CD-977C-DF9D-0919-8FC16661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E8F3-901C-6895-EADA-852720011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EF7FB-2A30-1220-82CE-6A1691DD5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DFC16-CA32-C789-690A-86DF1886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93EA6-90E9-0459-77F7-AB5A165E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34652-885A-DED5-73E6-5609C4EF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0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9F33-713D-0F6E-35D0-8ECA73A0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DDE3-BACE-7D84-F33C-45F91149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D3885-D3DE-BEA9-B51B-834BD106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AD4B1-C46E-09BA-319F-8EAED74AB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7C9D3-3AFB-9E27-F7D3-47A458304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E6E9C-158E-1624-5977-246AB090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55338-FCB9-792C-99C1-4FDC4181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05E0C-1C5B-0545-AF47-3E9F701F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06AE-0AE7-D2AE-EC39-FF968836A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AB6C2-1206-348B-82A3-FED792F4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19F85-936A-1448-F5DF-8C0C8244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A1848-EE6A-357F-7527-9DB17690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5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0FC6F-4FDB-8204-29D6-B4AC8FDD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3B716-F55D-E28C-97DD-C9C4D090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49070-CDFF-2976-72D6-E6D836D2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48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72BE-8DCE-9BD6-5DCC-3836D0AC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D6C8-44E1-6E1C-D52D-FD121B70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BF224-F37E-A054-5E70-80EF182AD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CF6F-3F64-5AC7-4D5E-51BF30BA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87E9A-461F-E37F-DBB9-63E1F77F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BEFB1-F40D-3460-CF6E-A3ADC374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0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F049-2677-1891-494B-92E5318B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3A9FA-8A31-475B-8A9E-96EFBC96B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B79F-5590-07A0-AC08-E96E027A1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7939-BDB5-6372-A285-B74648E5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36955-D511-CD9B-3483-478A4C4D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BDF7-97F3-0348-284A-6F64B231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3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8161C-1767-4FC9-9041-F1ED58EE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0EF34-34BF-95EC-3684-F727097B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50493-24E4-70E4-620B-890563663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DC7EB-E083-44C0-930D-86876C6EAA92}" type="datetimeFigureOut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5FDA-CF26-FF61-D44C-B25C7833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C1A7-567C-818B-B778-D46C35403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33FFD-F89D-474A-A830-90B27E13F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5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D6C7-4CDC-6054-B9F0-641B2118B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250912</a:t>
            </a:r>
            <a:br>
              <a:rPr lang="en-GB" dirty="0"/>
            </a:br>
            <a:r>
              <a:rPr lang="en-GB" dirty="0"/>
              <a:t>Cell Fate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BCD0E-DAEB-A1DB-3AF2-D94A76212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cs-CZ" dirty="0" err="1"/>
              <a:t>ěla</a:t>
            </a:r>
            <a:r>
              <a:rPr lang="cs-CZ" dirty="0"/>
              <a:t> Charvátová</a:t>
            </a:r>
          </a:p>
          <a:p>
            <a:r>
              <a:rPr lang="cs-CZ" dirty="0" err="1"/>
              <a:t>Methods</a:t>
            </a:r>
            <a:r>
              <a:rPr lang="cs-CZ" dirty="0"/>
              <a:t> and </a:t>
            </a:r>
            <a:r>
              <a:rPr lang="cs-CZ" dirty="0" err="1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98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3D69-B43D-3976-08AB-E09ACFB1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Validating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379C-9F32-DBAA-0697-FB968368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dataset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80% </a:t>
            </a:r>
            <a:r>
              <a:rPr lang="cs-CZ" dirty="0" err="1"/>
              <a:t>training</a:t>
            </a:r>
            <a:r>
              <a:rPr lang="cs-CZ" dirty="0"/>
              <a:t>, 20% testing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Parameter</a:t>
            </a:r>
            <a:r>
              <a:rPr lang="cs-CZ" dirty="0"/>
              <a:t> </a:t>
            </a:r>
            <a:r>
              <a:rPr lang="cs-CZ" dirty="0" err="1"/>
              <a:t>recovery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err="1"/>
              <a:t>Simulating</a:t>
            </a:r>
            <a:r>
              <a:rPr lang="cs-CZ" dirty="0"/>
              <a:t> </a:t>
            </a:r>
            <a:r>
              <a:rPr lang="cs-CZ" dirty="0" err="1"/>
              <a:t>larger</a:t>
            </a:r>
            <a:r>
              <a:rPr lang="cs-CZ" dirty="0"/>
              <a:t> </a:t>
            </a:r>
            <a:r>
              <a:rPr lang="cs-CZ" dirty="0" err="1"/>
              <a:t>datasets</a:t>
            </a:r>
            <a:r>
              <a:rPr lang="cs-CZ" dirty="0"/>
              <a:t>?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46E8CD-6E59-C3AF-0B93-9DB77DB61F70}"/>
              </a:ext>
            </a:extLst>
          </p:cNvPr>
          <p:cNvSpPr txBox="1">
            <a:spLocks/>
          </p:cNvSpPr>
          <p:nvPr/>
        </p:nvSpPr>
        <p:spPr>
          <a:xfrm>
            <a:off x="6418006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datasets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Vb5 experiment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04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91D2-ADFE-20F6-58FD-317C491F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recovery</a:t>
            </a:r>
          </a:p>
        </p:txBody>
      </p:sp>
      <p:pic>
        <p:nvPicPr>
          <p:cNvPr id="5" name="Content Placeholder 4" descr="A diagram of a recovery test&#10;&#10;AI-generated content may be incorrect.">
            <a:extLst>
              <a:ext uri="{FF2B5EF4-FFF2-40B4-BE49-F238E27FC236}">
                <a16:creationId xmlns:a16="http://schemas.microsoft.com/office/drawing/2014/main" id="{6689A19C-2EB5-8F64-273C-649D56648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0"/>
          <a:stretch>
            <a:fillRect/>
          </a:stretch>
        </p:blipFill>
        <p:spPr>
          <a:xfrm>
            <a:off x="838200" y="1910855"/>
            <a:ext cx="3910781" cy="4037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26332-165A-3BB4-6C9F-A99792CA3312}"/>
              </a:ext>
            </a:extLst>
          </p:cNvPr>
          <p:cNvSpPr txBox="1"/>
          <p:nvPr/>
        </p:nvSpPr>
        <p:spPr>
          <a:xfrm>
            <a:off x="5208955" y="1830250"/>
            <a:ext cx="60326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/>
              <a:t>Input</a:t>
            </a:r>
          </a:p>
          <a:p>
            <a:r>
              <a:rPr lang="en-GB" dirty="0" err="1"/>
              <a:t>true_Pc</a:t>
            </a:r>
            <a:r>
              <a:rPr lang="en-GB" dirty="0"/>
              <a:t> = 0.9151860764850289</a:t>
            </a:r>
          </a:p>
          <a:p>
            <a:r>
              <a:rPr lang="en-GB" dirty="0"/>
              <a:t>true_n4 = 372</a:t>
            </a:r>
          </a:p>
          <a:p>
            <a:r>
              <a:rPr lang="en-GB" dirty="0"/>
              <a:t>true_n8 = 14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F5D9E9-B083-9393-B442-EB55B40F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77" y="3191240"/>
            <a:ext cx="6736987" cy="206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3BB526-80E6-58C6-1500-869819553868}"/>
              </a:ext>
            </a:extLst>
          </p:cNvPr>
          <p:cNvSpPr txBox="1"/>
          <p:nvPr/>
        </p:nvSpPr>
        <p:spPr>
          <a:xfrm>
            <a:off x="838200" y="1339106"/>
            <a:ext cx="472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alfa</a:t>
            </a:r>
          </a:p>
        </p:txBody>
      </p:sp>
    </p:spTree>
    <p:extLst>
      <p:ext uri="{BB962C8B-B14F-4D97-AF65-F5344CB8AC3E}">
        <p14:creationId xmlns:p14="http://schemas.microsoft.com/office/powerpoint/2010/main" val="427757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C513A-66A4-C914-134D-0BF51908A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562C-CE77-073C-8194-A7D0DB8C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recovery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8137F-6AD6-9FE6-CD57-3E7F9FB794B6}"/>
              </a:ext>
            </a:extLst>
          </p:cNvPr>
          <p:cNvSpPr txBox="1"/>
          <p:nvPr/>
        </p:nvSpPr>
        <p:spPr>
          <a:xfrm>
            <a:off x="5208955" y="1830250"/>
            <a:ext cx="60326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/>
              <a:t>Input</a:t>
            </a:r>
          </a:p>
          <a:p>
            <a:r>
              <a:rPr lang="en-GB" dirty="0" err="1"/>
              <a:t>true_Pc</a:t>
            </a:r>
            <a:r>
              <a:rPr lang="en-GB" dirty="0"/>
              <a:t> = 0.8311920832252657</a:t>
            </a:r>
          </a:p>
          <a:p>
            <a:r>
              <a:rPr lang="en-GB" dirty="0"/>
              <a:t>true_n4 = 107</a:t>
            </a:r>
          </a:p>
          <a:p>
            <a:r>
              <a:rPr lang="en-GB" dirty="0"/>
              <a:t>true_n8 =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5E9B2-7F20-0104-6033-E927A20EEE5F}"/>
              </a:ext>
            </a:extLst>
          </p:cNvPr>
          <p:cNvSpPr txBox="1"/>
          <p:nvPr/>
        </p:nvSpPr>
        <p:spPr>
          <a:xfrm>
            <a:off x="838200" y="1339106"/>
            <a:ext cx="472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</a:t>
            </a:r>
            <a:r>
              <a:rPr lang="cs-CZ" sz="2400" b="1" dirty="0"/>
              <a:t>beta</a:t>
            </a:r>
            <a:endParaRPr lang="en-GB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155075-4BF6-BF1E-FED7-DDA75207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955" y="3200918"/>
            <a:ext cx="6738488" cy="2039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7C917F-348D-CE7A-70CD-45EB9475B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53"/>
          <a:stretch>
            <a:fillRect/>
          </a:stretch>
        </p:blipFill>
        <p:spPr>
          <a:xfrm>
            <a:off x="697087" y="1984138"/>
            <a:ext cx="4071558" cy="4060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D35E59-D214-184D-5BEE-CF7A985CA17F}"/>
              </a:ext>
            </a:extLst>
          </p:cNvPr>
          <p:cNvSpPr txBox="1"/>
          <p:nvPr/>
        </p:nvSpPr>
        <p:spPr>
          <a:xfrm>
            <a:off x="4957316" y="5306161"/>
            <a:ext cx="6032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simulations constantly failing</a:t>
            </a:r>
          </a:p>
          <a:p>
            <a:r>
              <a:rPr lang="en-GB" dirty="0"/>
              <a:t>91 22 1  2x</a:t>
            </a:r>
          </a:p>
          <a:p>
            <a:r>
              <a:rPr lang="en-GB" dirty="0"/>
              <a:t>89 24 1</a:t>
            </a:r>
          </a:p>
          <a:p>
            <a:r>
              <a:rPr lang="en-GB" dirty="0"/>
              <a:t>86 27 1</a:t>
            </a:r>
          </a:p>
          <a:p>
            <a:r>
              <a:rPr lang="en-GB" dirty="0"/>
              <a:t>88 25 1</a:t>
            </a:r>
          </a:p>
        </p:txBody>
      </p:sp>
    </p:spTree>
    <p:extLst>
      <p:ext uri="{BB962C8B-B14F-4D97-AF65-F5344CB8AC3E}">
        <p14:creationId xmlns:p14="http://schemas.microsoft.com/office/powerpoint/2010/main" val="236321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7ECA-665D-1B51-A917-3B187C96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59" y="18255"/>
            <a:ext cx="10515600" cy="837151"/>
          </a:xfrm>
        </p:spPr>
        <p:txBody>
          <a:bodyPr/>
          <a:lstStyle/>
          <a:p>
            <a:r>
              <a:rPr lang="en-GB" dirty="0"/>
              <a:t>Depth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F963-5479-9E52-CC79-79111C8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57C69-A92F-F5BA-354C-2A8836448E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86" b="2958"/>
          <a:stretch>
            <a:fillRect/>
          </a:stretch>
        </p:blipFill>
        <p:spPr>
          <a:xfrm>
            <a:off x="460290" y="1536212"/>
            <a:ext cx="5257800" cy="4488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E06FF0-C8CF-34C5-89D4-4006D8A6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459" y="-18255"/>
            <a:ext cx="462538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4089DA-3FB5-B7C5-6CD1-85BE4A58DC4E}"/>
              </a:ext>
            </a:extLst>
          </p:cNvPr>
          <p:cNvSpPr txBox="1"/>
          <p:nvPr/>
        </p:nvSpPr>
        <p:spPr>
          <a:xfrm>
            <a:off x="5201493" y="589437"/>
            <a:ext cx="472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beta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0F95A-AE3F-CB8C-1BC0-AC65316527C6}"/>
              </a:ext>
            </a:extLst>
          </p:cNvPr>
          <p:cNvSpPr txBox="1"/>
          <p:nvPr/>
        </p:nvSpPr>
        <p:spPr>
          <a:xfrm>
            <a:off x="768159" y="833629"/>
            <a:ext cx="472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alfa</a:t>
            </a:r>
          </a:p>
        </p:txBody>
      </p:sp>
    </p:spTree>
    <p:extLst>
      <p:ext uri="{BB962C8B-B14F-4D97-AF65-F5344CB8AC3E}">
        <p14:creationId xmlns:p14="http://schemas.microsoft.com/office/powerpoint/2010/main" val="48584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EB2C-F55E-E39F-FCCE-7E31B7A5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depths – testing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85226-239D-03EB-4B3B-10DE1D3D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67" y="2415631"/>
            <a:ext cx="4420217" cy="3896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2AE99-E2FB-3A5E-6D2E-B99BD80E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98" y="2415631"/>
            <a:ext cx="4725059" cy="3791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4E9B79-6198-FC27-E443-EFF481AEFFF5}"/>
              </a:ext>
            </a:extLst>
          </p:cNvPr>
          <p:cNvSpPr txBox="1"/>
          <p:nvPr/>
        </p:nvSpPr>
        <p:spPr>
          <a:xfrm>
            <a:off x="5671998" y="1825625"/>
            <a:ext cx="472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beta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ECB27-D8F0-5D7E-61AB-494025DA224D}"/>
              </a:ext>
            </a:extLst>
          </p:cNvPr>
          <p:cNvSpPr txBox="1"/>
          <p:nvPr/>
        </p:nvSpPr>
        <p:spPr>
          <a:xfrm>
            <a:off x="722067" y="1795478"/>
            <a:ext cx="472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alfa</a:t>
            </a:r>
          </a:p>
        </p:txBody>
      </p:sp>
    </p:spTree>
    <p:extLst>
      <p:ext uri="{BB962C8B-B14F-4D97-AF65-F5344CB8AC3E}">
        <p14:creationId xmlns:p14="http://schemas.microsoft.com/office/powerpoint/2010/main" val="30903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64815-369C-E071-F910-CA09E3DB8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3E43-E32F-2F05-AC1B-B85032AC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depths – 3rd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755C9-80D5-1AD6-2FBD-0E17972057DB}"/>
              </a:ext>
            </a:extLst>
          </p:cNvPr>
          <p:cNvSpPr txBox="1"/>
          <p:nvPr/>
        </p:nvSpPr>
        <p:spPr>
          <a:xfrm>
            <a:off x="6082591" y="1795477"/>
            <a:ext cx="472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beta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C261E-8312-B323-DEE9-37A1E57BE4EC}"/>
              </a:ext>
            </a:extLst>
          </p:cNvPr>
          <p:cNvSpPr txBox="1"/>
          <p:nvPr/>
        </p:nvSpPr>
        <p:spPr>
          <a:xfrm>
            <a:off x="427104" y="1795478"/>
            <a:ext cx="472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alfa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48D04-E561-59ED-4965-9E65E6A0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9" y="2540214"/>
            <a:ext cx="5839639" cy="3772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3BCEE-A067-8EB0-75F3-68B0C4D9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82"/>
          <a:stretch>
            <a:fillRect/>
          </a:stretch>
        </p:blipFill>
        <p:spPr>
          <a:xfrm>
            <a:off x="6109411" y="2540214"/>
            <a:ext cx="6036284" cy="37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14422-4ABA-3F8B-AE28-F5C8B98D7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252-CA18-85C5-7726-315271DE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68" y="109486"/>
            <a:ext cx="10515600" cy="1325563"/>
          </a:xfrm>
        </p:spPr>
        <p:txBody>
          <a:bodyPr/>
          <a:lstStyle/>
          <a:p>
            <a:r>
              <a:rPr lang="en-GB" dirty="0"/>
              <a:t>Other depths – 3rd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3D6C9-95BA-371E-471C-DA2E4A0E9A47}"/>
              </a:ext>
            </a:extLst>
          </p:cNvPr>
          <p:cNvSpPr txBox="1"/>
          <p:nvPr/>
        </p:nvSpPr>
        <p:spPr>
          <a:xfrm>
            <a:off x="309116" y="1923871"/>
            <a:ext cx="603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Increased number of CD8 sequences to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F89AE-6D5B-73ED-255D-C04B05CA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2227"/>
            <a:ext cx="5839640" cy="378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C90DC-FFCA-6113-C931-D13B30E5D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4" y="2422227"/>
            <a:ext cx="5187115" cy="3789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4356A-11CC-CCD2-C9E2-9D588C5916D9}"/>
              </a:ext>
            </a:extLst>
          </p:cNvPr>
          <p:cNvSpPr txBox="1"/>
          <p:nvPr/>
        </p:nvSpPr>
        <p:spPr>
          <a:xfrm>
            <a:off x="427104" y="1363960"/>
            <a:ext cx="472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beta</a:t>
            </a:r>
          </a:p>
        </p:txBody>
      </p:sp>
    </p:spTree>
    <p:extLst>
      <p:ext uri="{BB962C8B-B14F-4D97-AF65-F5344CB8AC3E}">
        <p14:creationId xmlns:p14="http://schemas.microsoft.com/office/powerpoint/2010/main" val="145073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8CA3-2FEE-DA0A-97C5-DF018B4F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970"/>
            <a:ext cx="10515600" cy="1325563"/>
          </a:xfrm>
        </p:spPr>
        <p:txBody>
          <a:bodyPr/>
          <a:lstStyle/>
          <a:p>
            <a:r>
              <a:rPr lang="cs-CZ" dirty="0" err="1"/>
              <a:t>Estimating</a:t>
            </a:r>
            <a:r>
              <a:rPr lang="cs-CZ" dirty="0"/>
              <a:t> </a:t>
            </a:r>
            <a:r>
              <a:rPr lang="cs-CZ" dirty="0" err="1"/>
              <a:t>Pc</a:t>
            </a:r>
            <a:r>
              <a:rPr lang="cs-CZ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13B6-B70C-6113-6458-5431A213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3" y="1582533"/>
            <a:ext cx="11228438" cy="4351338"/>
          </a:xfrm>
        </p:spPr>
        <p:txBody>
          <a:bodyPr/>
          <a:lstStyle/>
          <a:p>
            <a:r>
              <a:rPr lang="cs-CZ" dirty="0" err="1"/>
              <a:t>Steps</a:t>
            </a:r>
            <a:r>
              <a:rPr lang="cs-CZ" dirty="0"/>
              <a:t> done so far</a:t>
            </a:r>
          </a:p>
          <a:p>
            <a:pPr marL="457200" lvl="1" indent="0">
              <a:buNone/>
            </a:pPr>
            <a:r>
              <a:rPr lang="cs-CZ" dirty="0"/>
              <a:t>0.	</a:t>
            </a:r>
            <a:r>
              <a:rPr lang="cs-CZ" dirty="0" err="1"/>
              <a:t>Obtained</a:t>
            </a:r>
            <a:r>
              <a:rPr lang="cs-CZ" dirty="0"/>
              <a:t> </a:t>
            </a:r>
            <a:r>
              <a:rPr lang="cs-CZ" dirty="0" err="1"/>
              <a:t>sequencing</a:t>
            </a:r>
            <a:r>
              <a:rPr lang="cs-CZ" dirty="0"/>
              <a:t> data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experiments</a:t>
            </a:r>
            <a:r>
              <a:rPr lang="cs-CZ" dirty="0"/>
              <a:t> – </a:t>
            </a:r>
            <a:r>
              <a:rPr lang="cs-CZ" dirty="0" err="1"/>
              <a:t>alpha</a:t>
            </a:r>
            <a:r>
              <a:rPr lang="cs-CZ" dirty="0"/>
              <a:t> and beta </a:t>
            </a:r>
            <a:r>
              <a:rPr lang="cs-CZ" dirty="0" err="1"/>
              <a:t>editing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r>
              <a:rPr lang="cs-CZ" dirty="0" err="1"/>
              <a:t>Merging</a:t>
            </a:r>
            <a:r>
              <a:rPr lang="cs-CZ" dirty="0"/>
              <a:t> </a:t>
            </a:r>
            <a:r>
              <a:rPr lang="cs-CZ" dirty="0" err="1"/>
              <a:t>reads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sample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aa</a:t>
            </a:r>
            <a:r>
              <a:rPr lang="cs-CZ" dirty="0"/>
              <a:t> </a:t>
            </a:r>
            <a:r>
              <a:rPr lang="cs-CZ" dirty="0" err="1"/>
              <a:t>seq</a:t>
            </a:r>
            <a:r>
              <a:rPr lang="cs-CZ" dirty="0"/>
              <a:t> but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nucleo</a:t>
            </a:r>
            <a:r>
              <a:rPr lang="cs-CZ" dirty="0"/>
              <a:t> </a:t>
            </a:r>
            <a:r>
              <a:rPr lang="cs-CZ" dirty="0" err="1"/>
              <a:t>seq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r>
              <a:rPr lang="cs-CZ" dirty="0" err="1"/>
              <a:t>Creating</a:t>
            </a:r>
            <a:r>
              <a:rPr lang="cs-CZ" dirty="0"/>
              <a:t> </a:t>
            </a:r>
            <a:r>
              <a:rPr lang="cs-CZ" dirty="0" err="1"/>
              <a:t>count</a:t>
            </a:r>
            <a:r>
              <a:rPr lang="cs-CZ" dirty="0"/>
              <a:t> table </a:t>
            </a:r>
            <a:r>
              <a:rPr lang="cs-CZ" dirty="0" err="1"/>
              <a:t>with</a:t>
            </a:r>
            <a:r>
              <a:rPr lang="cs-CZ" dirty="0"/>
              <a:t> non-</a:t>
            </a:r>
            <a:r>
              <a:rPr lang="cs-CZ" dirty="0" err="1"/>
              <a:t>unique</a:t>
            </a:r>
            <a:r>
              <a:rPr lang="cs-CZ" dirty="0"/>
              <a:t> </a:t>
            </a:r>
            <a:r>
              <a:rPr lang="cs-CZ" dirty="0" err="1"/>
              <a:t>sequences</a:t>
            </a:r>
            <a:r>
              <a:rPr lang="cs-CZ" dirty="0"/>
              <a:t> </a:t>
            </a:r>
            <a:r>
              <a:rPr lang="cs-CZ" dirty="0" err="1"/>
              <a:t>accross</a:t>
            </a:r>
            <a:r>
              <a:rPr lang="cs-CZ" dirty="0"/>
              <a:t> </a:t>
            </a:r>
            <a:r>
              <a:rPr lang="cs-CZ" dirty="0" err="1"/>
              <a:t>samples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r>
              <a:rPr lang="cs-CZ" dirty="0" err="1"/>
              <a:t>Commit</a:t>
            </a:r>
            <a:r>
              <a:rPr lang="cs-CZ" dirty="0"/>
              <a:t> </a:t>
            </a:r>
            <a:r>
              <a:rPr lang="cs-CZ" dirty="0" err="1"/>
              <a:t>accurracy</a:t>
            </a:r>
            <a:r>
              <a:rPr lang="cs-CZ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 err="1"/>
              <a:t>Simulations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random</a:t>
            </a:r>
            <a:r>
              <a:rPr lang="cs-CZ" dirty="0"/>
              <a:t> </a:t>
            </a:r>
            <a:r>
              <a:rPr lang="cs-CZ" dirty="0" err="1"/>
              <a:t>distribution</a:t>
            </a:r>
            <a:r>
              <a:rPr lang="cs-CZ" dirty="0"/>
              <a:t> vs.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original</a:t>
            </a:r>
            <a:r>
              <a:rPr lang="cs-CZ" dirty="0"/>
              <a:t> data</a:t>
            </a:r>
          </a:p>
          <a:p>
            <a:pPr marL="914400" lvl="1" indent="-457200">
              <a:buFont typeface="+mj-lt"/>
              <a:buAutoNum type="arabicPeriod"/>
            </a:pPr>
            <a:endParaRPr lang="cs-CZ" dirty="0"/>
          </a:p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goal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to </a:t>
            </a:r>
            <a:r>
              <a:rPr lang="cs-CZ" dirty="0" err="1"/>
              <a:t>estimate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commitment</a:t>
            </a:r>
            <a:r>
              <a:rPr lang="cs-CZ" dirty="0"/>
              <a:t> </a:t>
            </a:r>
            <a:r>
              <a:rPr lang="cs-CZ" dirty="0" err="1"/>
              <a:t>number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07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2CAD589-D23A-B285-FEC0-D00DC80CC729}"/>
              </a:ext>
            </a:extLst>
          </p:cNvPr>
          <p:cNvSpPr txBox="1">
            <a:spLocks/>
          </p:cNvSpPr>
          <p:nvPr/>
        </p:nvSpPr>
        <p:spPr>
          <a:xfrm>
            <a:off x="11121233" y="17766"/>
            <a:ext cx="1379621" cy="520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B.CH.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009942-612F-794F-A212-47BC1A8753B8}"/>
              </a:ext>
            </a:extLst>
          </p:cNvPr>
          <p:cNvSpPr txBox="1"/>
          <p:nvPr/>
        </p:nvSpPr>
        <p:spPr>
          <a:xfrm rot="16200000">
            <a:off x="9605690" y="9955584"/>
            <a:ext cx="1679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SSC-A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98DD9-3F0D-E991-F88B-62AE8449525C}"/>
              </a:ext>
            </a:extLst>
          </p:cNvPr>
          <p:cNvSpPr txBox="1"/>
          <p:nvPr/>
        </p:nvSpPr>
        <p:spPr>
          <a:xfrm>
            <a:off x="281466" y="1346751"/>
            <a:ext cx="547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Count table for each sequence its presence in samples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9F889-864A-7518-FBC6-7AE66E70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9" y="1664819"/>
            <a:ext cx="5660629" cy="2096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2D45CB-8FC9-1E0E-DA86-CEFFEB7A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45" y="4127329"/>
            <a:ext cx="6024921" cy="234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F1C78D-9D65-4B3B-F033-E30694F676EA}"/>
              </a:ext>
            </a:extLst>
          </p:cNvPr>
          <p:cNvSpPr txBox="1"/>
          <p:nvPr/>
        </p:nvSpPr>
        <p:spPr>
          <a:xfrm>
            <a:off x="281465" y="3770249"/>
            <a:ext cx="547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Commit accuracy of each </a:t>
            </a:r>
            <a:r>
              <a:rPr lang="en-GB" dirty="0" err="1"/>
              <a:t>seq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E731D-6F33-F2E7-C9CD-73C0CF467044}"/>
              </a:ext>
            </a:extLst>
          </p:cNvPr>
          <p:cNvSpPr txBox="1"/>
          <p:nvPr/>
        </p:nvSpPr>
        <p:spPr>
          <a:xfrm>
            <a:off x="6307529" y="1349520"/>
            <a:ext cx="547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Mean commit accuracy and simulations</a:t>
            </a:r>
          </a:p>
        </p:txBody>
      </p:sp>
      <p:pic>
        <p:nvPicPr>
          <p:cNvPr id="15" name="Picture 14" descr="A graph of a bar graph&#10;&#10;AI-generated content may be incorrect.">
            <a:extLst>
              <a:ext uri="{FF2B5EF4-FFF2-40B4-BE49-F238E27FC236}">
                <a16:creationId xmlns:a16="http://schemas.microsoft.com/office/drawing/2014/main" id="{013711CD-FA13-EA86-6184-CD8C18A2C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44" y="1651342"/>
            <a:ext cx="4886186" cy="22118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2CDA73-8E4C-8977-0E89-7FDE862FE587}"/>
              </a:ext>
            </a:extLst>
          </p:cNvPr>
          <p:cNvSpPr txBox="1"/>
          <p:nvPr/>
        </p:nvSpPr>
        <p:spPr>
          <a:xfrm>
            <a:off x="6545445" y="3773429"/>
            <a:ext cx="547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alpha val="30000"/>
                  </a:schemeClr>
                </a:solidFill>
              </a:rPr>
              <a:t>4. Fixing inconsistency in ratio of CD4/CD8 samples</a:t>
            </a:r>
          </a:p>
        </p:txBody>
      </p:sp>
      <p:pic>
        <p:nvPicPr>
          <p:cNvPr id="18" name="Picture 17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DFF15C07-7664-3493-05E3-89320AFFCA0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229" y="4186951"/>
            <a:ext cx="5026182" cy="233775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2F05B0E-7FC9-3F3A-B615-B95C1D897E75}"/>
              </a:ext>
            </a:extLst>
          </p:cNvPr>
          <p:cNvSpPr txBox="1">
            <a:spLocks/>
          </p:cNvSpPr>
          <p:nvPr/>
        </p:nvSpPr>
        <p:spPr>
          <a:xfrm>
            <a:off x="605633" y="462308"/>
            <a:ext cx="10515600" cy="8844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4400" dirty="0" err="1"/>
              <a:t>Brief</a:t>
            </a:r>
            <a:r>
              <a:rPr lang="cs-CZ" sz="4400" dirty="0"/>
              <a:t> </a:t>
            </a:r>
            <a:r>
              <a:rPr lang="cs-CZ" sz="4400" dirty="0" err="1"/>
              <a:t>summary</a:t>
            </a:r>
            <a:r>
              <a:rPr lang="cs-CZ" sz="4400" dirty="0"/>
              <a:t> </a:t>
            </a:r>
            <a:r>
              <a:rPr lang="cs-CZ" sz="4400" dirty="0" err="1"/>
              <a:t>of</a:t>
            </a:r>
            <a:r>
              <a:rPr lang="cs-CZ" sz="4400" dirty="0"/>
              <a:t> </a:t>
            </a:r>
            <a:r>
              <a:rPr lang="cs-CZ" sz="4400" dirty="0" err="1"/>
              <a:t>what</a:t>
            </a:r>
            <a:r>
              <a:rPr lang="cs-CZ" sz="4400" dirty="0"/>
              <a:t> has </a:t>
            </a:r>
            <a:r>
              <a:rPr lang="cs-CZ" sz="4400" dirty="0" err="1"/>
              <a:t>been</a:t>
            </a:r>
            <a:r>
              <a:rPr lang="cs-CZ" sz="4400" dirty="0"/>
              <a:t> done </a:t>
            </a:r>
            <a:endParaRPr lang="en-GB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09A2F-7FEE-3467-CDA8-580B20691064}"/>
              </a:ext>
            </a:extLst>
          </p:cNvPr>
          <p:cNvSpPr txBox="1"/>
          <p:nvPr/>
        </p:nvSpPr>
        <p:spPr>
          <a:xfrm>
            <a:off x="8527118" y="4671880"/>
            <a:ext cx="366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 </a:t>
            </a:r>
            <a:r>
              <a:rPr lang="cs-CZ" dirty="0" err="1"/>
              <a:t>the</a:t>
            </a:r>
            <a:r>
              <a:rPr lang="cs-CZ" dirty="0"/>
              <a:t> end,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left</a:t>
            </a:r>
            <a:r>
              <a:rPr lang="cs-CZ" dirty="0"/>
              <a:t> </a:t>
            </a:r>
            <a:r>
              <a:rPr lang="cs-CZ" dirty="0" err="1"/>
              <a:t>this</a:t>
            </a:r>
            <a:r>
              <a:rPr lang="cs-CZ" dirty="0"/>
              <a:t> idea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excluding</a:t>
            </a:r>
            <a:r>
              <a:rPr lang="cs-CZ" dirty="0"/>
              <a:t> </a:t>
            </a:r>
            <a:r>
              <a:rPr lang="cs-CZ" dirty="0" err="1"/>
              <a:t>samples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low</a:t>
            </a:r>
            <a:r>
              <a:rPr lang="cs-CZ" dirty="0"/>
              <a:t> </a:t>
            </a:r>
            <a:r>
              <a:rPr lang="cs-CZ" dirty="0" err="1"/>
              <a:t>seq</a:t>
            </a:r>
            <a:r>
              <a:rPr lang="cs-CZ" dirty="0"/>
              <a:t> </a:t>
            </a:r>
            <a:r>
              <a:rPr lang="cs-CZ" dirty="0" err="1"/>
              <a:t>count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62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B055-3B53-E2B1-0340-B719AF4C2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C8A1-44AE-06BD-855E-1C5BF9E6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Estimating</a:t>
            </a:r>
            <a:r>
              <a:rPr lang="cs-CZ" dirty="0"/>
              <a:t> </a:t>
            </a:r>
            <a:r>
              <a:rPr lang="cs-CZ" dirty="0" err="1"/>
              <a:t>Pc</a:t>
            </a:r>
            <a:r>
              <a:rPr lang="cs-CZ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6513-F7AE-8CAA-301E-0B21AE3D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To </a:t>
            </a:r>
            <a:r>
              <a:rPr lang="cs-CZ" dirty="0" err="1"/>
              <a:t>take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easier</a:t>
            </a:r>
            <a:r>
              <a:rPr lang="cs-CZ" dirty="0"/>
              <a:t> </a:t>
            </a:r>
            <a:r>
              <a:rPr lang="cs-CZ" dirty="0" err="1"/>
              <a:t>approach</a:t>
            </a:r>
            <a:r>
              <a:rPr lang="cs-CZ" dirty="0"/>
              <a:t>,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filtered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sequences</a:t>
            </a:r>
            <a:r>
              <a:rPr lang="cs-CZ" dirty="0"/>
              <a:t> </a:t>
            </a:r>
            <a:r>
              <a:rPr lang="cs-CZ" b="1" dirty="0" err="1"/>
              <a:t>present</a:t>
            </a:r>
            <a:r>
              <a:rPr lang="cs-CZ" b="1" dirty="0"/>
              <a:t> in </a:t>
            </a:r>
            <a:r>
              <a:rPr lang="cs-CZ" b="1" dirty="0" err="1"/>
              <a:t>only</a:t>
            </a:r>
            <a:r>
              <a:rPr lang="cs-CZ" b="1" dirty="0"/>
              <a:t> 2 </a:t>
            </a:r>
            <a:r>
              <a:rPr lang="cs-CZ" b="1" dirty="0" err="1"/>
              <a:t>samples</a:t>
            </a:r>
            <a:r>
              <a:rPr lang="cs-CZ" b="1" dirty="0"/>
              <a:t> </a:t>
            </a:r>
            <a:r>
              <a:rPr lang="cs-CZ" b="1" dirty="0" err="1"/>
              <a:t>exactly</a:t>
            </a:r>
            <a:r>
              <a:rPr lang="cs-CZ" b="1" dirty="0"/>
              <a:t> (</a:t>
            </a:r>
            <a:r>
              <a:rPr lang="cs-CZ" b="1" dirty="0" err="1"/>
              <a:t>occurrance</a:t>
            </a:r>
            <a:r>
              <a:rPr lang="cs-CZ" b="1" dirty="0"/>
              <a:t> 2)</a:t>
            </a:r>
          </a:p>
          <a:p>
            <a:r>
              <a:rPr lang="cs-CZ" dirty="0" err="1"/>
              <a:t>Then</a:t>
            </a:r>
            <a:r>
              <a:rPr lang="cs-CZ" dirty="0"/>
              <a:t> </a:t>
            </a:r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sequence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either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CD4-CD4 (</a:t>
            </a:r>
            <a:r>
              <a:rPr lang="cs-CZ" dirty="0" err="1"/>
              <a:t>present</a:t>
            </a:r>
            <a:r>
              <a:rPr lang="cs-CZ" dirty="0"/>
              <a:t> in </a:t>
            </a:r>
            <a:r>
              <a:rPr lang="cs-CZ" dirty="0" err="1"/>
              <a:t>two</a:t>
            </a:r>
            <a:r>
              <a:rPr lang="cs-CZ" dirty="0"/>
              <a:t> CD4 </a:t>
            </a:r>
            <a:r>
              <a:rPr lang="cs-CZ" dirty="0" err="1"/>
              <a:t>samples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CD4-CD8 (</a:t>
            </a:r>
            <a:r>
              <a:rPr lang="cs-CZ" dirty="0" err="1"/>
              <a:t>present</a:t>
            </a:r>
            <a:r>
              <a:rPr lang="cs-CZ" dirty="0"/>
              <a:t> in </a:t>
            </a:r>
            <a:r>
              <a:rPr lang="cs-CZ" dirty="0" err="1"/>
              <a:t>one</a:t>
            </a:r>
            <a:r>
              <a:rPr lang="cs-CZ" dirty="0"/>
              <a:t> CD4 sample and in </a:t>
            </a:r>
            <a:r>
              <a:rPr lang="cs-CZ" dirty="0" err="1"/>
              <a:t>one</a:t>
            </a:r>
            <a:r>
              <a:rPr lang="cs-CZ" dirty="0"/>
              <a:t> CD8 sample)</a:t>
            </a:r>
          </a:p>
          <a:p>
            <a:pPr lvl="1"/>
            <a:r>
              <a:rPr lang="cs-CZ" dirty="0"/>
              <a:t>CD8-CD8 (</a:t>
            </a:r>
            <a:r>
              <a:rPr lang="cs-CZ" dirty="0" err="1"/>
              <a:t>present</a:t>
            </a:r>
            <a:r>
              <a:rPr lang="cs-CZ" dirty="0"/>
              <a:t> in </a:t>
            </a:r>
            <a:r>
              <a:rPr lang="cs-CZ" dirty="0" err="1"/>
              <a:t>two</a:t>
            </a:r>
            <a:r>
              <a:rPr lang="cs-CZ" dirty="0"/>
              <a:t> CD8 </a:t>
            </a:r>
            <a:r>
              <a:rPr lang="cs-CZ" dirty="0" err="1"/>
              <a:t>samples</a:t>
            </a:r>
            <a:r>
              <a:rPr lang="cs-CZ" dirty="0"/>
              <a:t>)</a:t>
            </a:r>
          </a:p>
          <a:p>
            <a:r>
              <a:rPr lang="cs-CZ" dirty="0" err="1"/>
              <a:t>Next</a:t>
            </a:r>
            <a:r>
              <a:rPr lang="cs-CZ" dirty="0"/>
              <a:t> </a:t>
            </a:r>
            <a:r>
              <a:rPr lang="cs-CZ" dirty="0" err="1"/>
              <a:t>steps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r>
              <a:rPr lang="cs-CZ" dirty="0" err="1"/>
              <a:t>Assuming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sequences</a:t>
            </a:r>
            <a:r>
              <a:rPr lang="cs-CZ" dirty="0"/>
              <a:t> are CD4 </a:t>
            </a:r>
            <a:r>
              <a:rPr lang="cs-CZ" dirty="0" err="1"/>
              <a:t>biased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r>
              <a:rPr lang="cs-CZ" dirty="0" err="1"/>
              <a:t>Assuming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sequences</a:t>
            </a:r>
            <a:r>
              <a:rPr lang="cs-CZ" dirty="0"/>
              <a:t> are </a:t>
            </a:r>
            <a:r>
              <a:rPr lang="cs-CZ" dirty="0" err="1"/>
              <a:t>either</a:t>
            </a:r>
            <a:r>
              <a:rPr lang="cs-CZ" dirty="0"/>
              <a:t> CD4 </a:t>
            </a:r>
            <a:r>
              <a:rPr lang="cs-CZ" dirty="0" err="1"/>
              <a:t>or</a:t>
            </a:r>
            <a:r>
              <a:rPr lang="cs-CZ" dirty="0"/>
              <a:t> CD8 </a:t>
            </a:r>
            <a:r>
              <a:rPr lang="cs-CZ" dirty="0" err="1"/>
              <a:t>biased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93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83066-B4CA-F7E8-3C9A-DD1815DE0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53E7-373A-FCF5-6239-83912966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Estimating</a:t>
            </a:r>
            <a:r>
              <a:rPr lang="cs-CZ" dirty="0"/>
              <a:t> </a:t>
            </a:r>
            <a:r>
              <a:rPr lang="cs-CZ" dirty="0" err="1"/>
              <a:t>Pc</a:t>
            </a:r>
            <a:r>
              <a:rPr lang="cs-CZ" dirty="0"/>
              <a:t> </a:t>
            </a:r>
            <a:r>
              <a:rPr lang="en-GB" dirty="0"/>
              <a:t>(occurrence 2)</a:t>
            </a:r>
            <a:br>
              <a:rPr lang="cs-CZ" dirty="0"/>
            </a:br>
            <a:r>
              <a:rPr lang="cs-CZ" dirty="0"/>
              <a:t>1. All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sequences</a:t>
            </a:r>
            <a:r>
              <a:rPr lang="cs-CZ" dirty="0"/>
              <a:t> are CD4-biased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9E79-1502-1DEF-97B8-D514855C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B2163-FA10-EEEB-3601-764D371D9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" y="1690688"/>
            <a:ext cx="6933534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803FC-C947-F2CD-7538-A4E69E41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618" y="1690688"/>
            <a:ext cx="3534268" cy="1848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9F73BD-F5AC-F294-E95F-32E1DBE08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60965"/>
            <a:ext cx="6049797" cy="213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1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344F-86E0-0350-32CA-9F8F0FC5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Estimating</a:t>
            </a:r>
            <a:r>
              <a:rPr lang="cs-CZ" dirty="0"/>
              <a:t> </a:t>
            </a:r>
            <a:r>
              <a:rPr lang="cs-CZ" dirty="0" err="1"/>
              <a:t>Pc</a:t>
            </a:r>
            <a:r>
              <a:rPr lang="en-GB" dirty="0"/>
              <a:t> (occurrence 2)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1. All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sequences</a:t>
            </a:r>
            <a:r>
              <a:rPr lang="cs-CZ" dirty="0"/>
              <a:t> are CD4-biased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87208-4FEF-FD7F-D3B0-21DB49EEC08D}"/>
              </a:ext>
            </a:extLst>
          </p:cNvPr>
          <p:cNvSpPr txBox="1"/>
          <p:nvPr/>
        </p:nvSpPr>
        <p:spPr>
          <a:xfrm>
            <a:off x="380957" y="1621380"/>
            <a:ext cx="547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alpha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EDBC0-5C35-0644-B683-ED1F80F11900}"/>
              </a:ext>
            </a:extLst>
          </p:cNvPr>
          <p:cNvSpPr txBox="1"/>
          <p:nvPr/>
        </p:nvSpPr>
        <p:spPr>
          <a:xfrm>
            <a:off x="6387454" y="1621380"/>
            <a:ext cx="547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beta</a:t>
            </a: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FE81F6E7-76D4-3465-034B-9FF1FC7DD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80" b="59992"/>
          <a:stretch>
            <a:fillRect/>
          </a:stretch>
        </p:blipFill>
        <p:spPr>
          <a:xfrm>
            <a:off x="137537" y="4347584"/>
            <a:ext cx="5717438" cy="2369448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485A5FB4-E648-253D-C340-C390A4E0E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124" b="59558"/>
          <a:stretch>
            <a:fillRect/>
          </a:stretch>
        </p:blipFill>
        <p:spPr>
          <a:xfrm>
            <a:off x="6358202" y="4347584"/>
            <a:ext cx="5646229" cy="2369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F12852-05CE-050D-6AFA-BA41AC625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002" y="2116123"/>
            <a:ext cx="2842461" cy="2138286"/>
          </a:xfrm>
          <a:prstGeom prst="rect">
            <a:avLst/>
          </a:prstGeom>
        </p:spPr>
      </p:pic>
      <p:pic>
        <p:nvPicPr>
          <p:cNvPr id="9" name="Picture 8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393C0D1E-D506-5521-AA70-DF6A47D67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22" y="2381855"/>
            <a:ext cx="3471863" cy="1735013"/>
          </a:xfrm>
          <a:prstGeom prst="rect">
            <a:avLst/>
          </a:prstGeom>
        </p:spPr>
      </p:pic>
      <p:pic>
        <p:nvPicPr>
          <p:cNvPr id="10" name="Picture 9" descr="A graph of a graph of a number of data&#10;&#10;AI-generated content may be incorrect.">
            <a:extLst>
              <a:ext uri="{FF2B5EF4-FFF2-40B4-BE49-F238E27FC236}">
                <a16:creationId xmlns:a16="http://schemas.microsoft.com/office/drawing/2014/main" id="{4E6B88EA-9DDA-897A-B15B-839258B45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63" y="2510416"/>
            <a:ext cx="2988015" cy="1493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474E61-9841-ED20-4926-943DEEEF8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37" y="2107552"/>
            <a:ext cx="2460503" cy="2169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B18481-1455-A31F-0C14-7A5A62425AFE}"/>
              </a:ext>
            </a:extLst>
          </p:cNvPr>
          <p:cNvSpPr txBox="1"/>
          <p:nvPr/>
        </p:nvSpPr>
        <p:spPr>
          <a:xfrm>
            <a:off x="2920482" y="1680012"/>
            <a:ext cx="165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10 CD4+ samples</a:t>
            </a:r>
          </a:p>
          <a:p>
            <a:r>
              <a:rPr lang="en-GB" sz="1400" dirty="0"/>
              <a:t>5 CD8+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B5163-6C26-13DD-4E36-4700BD0B8AB1}"/>
              </a:ext>
            </a:extLst>
          </p:cNvPr>
          <p:cNvSpPr txBox="1"/>
          <p:nvPr/>
        </p:nvSpPr>
        <p:spPr>
          <a:xfrm>
            <a:off x="9335347" y="1704864"/>
            <a:ext cx="1651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21 CD4+ samples</a:t>
            </a:r>
          </a:p>
          <a:p>
            <a:r>
              <a:rPr lang="en-GB" sz="1400" dirty="0"/>
              <a:t>10 CD8+ samples</a:t>
            </a:r>
          </a:p>
        </p:txBody>
      </p:sp>
    </p:spTree>
    <p:extLst>
      <p:ext uri="{BB962C8B-B14F-4D97-AF65-F5344CB8AC3E}">
        <p14:creationId xmlns:p14="http://schemas.microsoft.com/office/powerpoint/2010/main" val="153807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5F136-0BB5-46E8-52A1-0E8CC72A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1CBC-BF64-FDF5-9256-4A50CF4C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20" y="109486"/>
            <a:ext cx="11208774" cy="1325563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Estimating</a:t>
            </a:r>
            <a:r>
              <a:rPr lang="cs-CZ" dirty="0"/>
              <a:t> </a:t>
            </a:r>
            <a:r>
              <a:rPr lang="cs-CZ" dirty="0" err="1"/>
              <a:t>Pc</a:t>
            </a:r>
            <a:r>
              <a:rPr lang="cs-CZ" dirty="0"/>
              <a:t> </a:t>
            </a:r>
            <a:r>
              <a:rPr lang="en-GB" dirty="0"/>
              <a:t>(occurrence 2)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2. All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sequences</a:t>
            </a:r>
            <a:r>
              <a:rPr lang="cs-CZ" dirty="0"/>
              <a:t> are </a:t>
            </a:r>
            <a:r>
              <a:rPr lang="cs-CZ" dirty="0" err="1"/>
              <a:t>either</a:t>
            </a:r>
            <a:r>
              <a:rPr lang="cs-CZ" dirty="0"/>
              <a:t> CD4- </a:t>
            </a:r>
            <a:r>
              <a:rPr lang="cs-CZ" dirty="0" err="1"/>
              <a:t>or</a:t>
            </a:r>
            <a:r>
              <a:rPr lang="cs-CZ" dirty="0"/>
              <a:t> CD8-biased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360E7-7D29-26CE-0BF6-1452C07B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26" y="1690688"/>
            <a:ext cx="3534268" cy="1848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D73CD-7792-DB2C-23EF-410D5412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0" y="1323314"/>
            <a:ext cx="7354529" cy="1623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0A6B4A-9A33-BACF-0E40-DC74A8A04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2" y="2952274"/>
            <a:ext cx="6980903" cy="37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2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2CA3-7C35-6573-EDA1-A1D61FBC0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6995-DB1F-8B19-4ECD-9DC9A892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20" y="109486"/>
            <a:ext cx="11208774" cy="1325563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Estimating</a:t>
            </a:r>
            <a:r>
              <a:rPr lang="cs-CZ" dirty="0"/>
              <a:t> </a:t>
            </a:r>
            <a:r>
              <a:rPr lang="cs-CZ" dirty="0" err="1"/>
              <a:t>Pc</a:t>
            </a:r>
            <a:r>
              <a:rPr lang="cs-CZ" dirty="0"/>
              <a:t> </a:t>
            </a:r>
            <a:r>
              <a:rPr lang="en-GB" dirty="0"/>
              <a:t>(occurrence 2)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2. All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sequences</a:t>
            </a:r>
            <a:r>
              <a:rPr lang="cs-CZ" dirty="0"/>
              <a:t> are </a:t>
            </a:r>
            <a:r>
              <a:rPr lang="cs-CZ" dirty="0" err="1"/>
              <a:t>either</a:t>
            </a:r>
            <a:r>
              <a:rPr lang="cs-CZ" dirty="0"/>
              <a:t> CD4- </a:t>
            </a:r>
            <a:r>
              <a:rPr lang="cs-CZ" dirty="0" err="1"/>
              <a:t>or</a:t>
            </a:r>
            <a:r>
              <a:rPr lang="cs-CZ" dirty="0"/>
              <a:t> CD8-biased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5DCD7-4B55-DF22-3767-154DDADF1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2" y="4739800"/>
            <a:ext cx="3534268" cy="1848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D51F4E-F561-37B0-B2CF-3D3A945178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5463"/>
          <a:stretch>
            <a:fillRect/>
          </a:stretch>
        </p:blipFill>
        <p:spPr>
          <a:xfrm>
            <a:off x="759757" y="1992806"/>
            <a:ext cx="5756443" cy="2169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5C24D-CD43-97A2-E165-10B4FB1CA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20" y="4579194"/>
            <a:ext cx="2460503" cy="2169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F25B7A-E593-3F23-57AA-62582D350185}"/>
              </a:ext>
            </a:extLst>
          </p:cNvPr>
          <p:cNvSpPr txBox="1"/>
          <p:nvPr/>
        </p:nvSpPr>
        <p:spPr>
          <a:xfrm>
            <a:off x="737420" y="1459855"/>
            <a:ext cx="547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alpha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57F6E8-0737-0ECD-F00B-B89F1785CD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820"/>
          <a:stretch>
            <a:fillRect/>
          </a:stretch>
        </p:blipFill>
        <p:spPr>
          <a:xfrm>
            <a:off x="7239520" y="1832316"/>
            <a:ext cx="4706674" cy="319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7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4070C-6F62-5DCE-BE41-1A38B5FD7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8D3A-A74E-FB9B-E4E9-A4481D50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20" y="109486"/>
            <a:ext cx="11208774" cy="1325563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Estimating</a:t>
            </a:r>
            <a:r>
              <a:rPr lang="cs-CZ" dirty="0"/>
              <a:t> </a:t>
            </a:r>
            <a:r>
              <a:rPr lang="cs-CZ" dirty="0" err="1"/>
              <a:t>Pc</a:t>
            </a:r>
            <a:r>
              <a:rPr lang="cs-CZ" dirty="0"/>
              <a:t> </a:t>
            </a:r>
            <a:r>
              <a:rPr lang="en-GB" dirty="0"/>
              <a:t>(occurrence 2)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2. All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sequences</a:t>
            </a:r>
            <a:r>
              <a:rPr lang="cs-CZ" dirty="0"/>
              <a:t> are </a:t>
            </a:r>
            <a:r>
              <a:rPr lang="cs-CZ" dirty="0" err="1"/>
              <a:t>either</a:t>
            </a:r>
            <a:r>
              <a:rPr lang="cs-CZ" dirty="0"/>
              <a:t> CD4- </a:t>
            </a:r>
            <a:r>
              <a:rPr lang="cs-CZ" dirty="0" err="1"/>
              <a:t>or</a:t>
            </a:r>
            <a:r>
              <a:rPr lang="cs-CZ" dirty="0"/>
              <a:t> CD8-biased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80F1-C2B8-6E6F-8CD1-8318CD8B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92" y="4739800"/>
            <a:ext cx="3534268" cy="184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232F2-95D1-2B4A-B994-88C1B0BD25B3}"/>
              </a:ext>
            </a:extLst>
          </p:cNvPr>
          <p:cNvSpPr txBox="1"/>
          <p:nvPr/>
        </p:nvSpPr>
        <p:spPr>
          <a:xfrm>
            <a:off x="737420" y="1459855"/>
            <a:ext cx="5474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TCR beta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A372C-57F3-2B84-7F30-90CDEF3CC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11" y="4702195"/>
            <a:ext cx="2556701" cy="1923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1AD25-2DB9-C11C-4FF1-78FEC1A73A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5727"/>
          <a:stretch>
            <a:fillRect/>
          </a:stretch>
        </p:blipFill>
        <p:spPr>
          <a:xfrm>
            <a:off x="737420" y="1965990"/>
            <a:ext cx="5754862" cy="2181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A03598-7841-942D-460B-38BD2F8951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127"/>
          <a:stretch>
            <a:fillRect/>
          </a:stretch>
        </p:blipFill>
        <p:spPr>
          <a:xfrm>
            <a:off x="7154034" y="1762432"/>
            <a:ext cx="4792160" cy="33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9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432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250912 Cell Fate Meeting</vt:lpstr>
      <vt:lpstr>Estimating Pc </vt:lpstr>
      <vt:lpstr>PowerPoint Presentation</vt:lpstr>
      <vt:lpstr>Estimating Pc </vt:lpstr>
      <vt:lpstr>Estimating Pc (occurrence 2) 1. All the sequences are CD4-biased</vt:lpstr>
      <vt:lpstr>Estimating Pc (occurrence 2)  1. All the sequences are CD4-biased</vt:lpstr>
      <vt:lpstr>Estimating Pc (occurrence 2)  2. All the sequences are either CD4- or CD8-biased</vt:lpstr>
      <vt:lpstr>Estimating Pc (occurrence 2)  2. All the sequences are either CD4- or CD8-biased</vt:lpstr>
      <vt:lpstr>Estimating Pc (occurrence 2)  2. All the sequences are either CD4- or CD8-biased</vt:lpstr>
      <vt:lpstr>Validating the model</vt:lpstr>
      <vt:lpstr>Parameter recovery</vt:lpstr>
      <vt:lpstr>Parameter recovery</vt:lpstr>
      <vt:lpstr>Depth division</vt:lpstr>
      <vt:lpstr>Other depths – testing script</vt:lpstr>
      <vt:lpstr>Other depths – 3rd</vt:lpstr>
      <vt:lpstr>Other depths – 3rd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Charvátová Běla</dc:creator>
  <cp:lastModifiedBy>Charvátová Běla</cp:lastModifiedBy>
  <cp:revision>18</cp:revision>
  <dcterms:created xsi:type="dcterms:W3CDTF">2025-09-08T11:27:17Z</dcterms:created>
  <dcterms:modified xsi:type="dcterms:W3CDTF">2025-09-12T10:57:39Z</dcterms:modified>
</cp:coreProperties>
</file>