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13"/>
  </p:notesMasterIdLst>
  <p:sldIdLst>
    <p:sldId id="277" r:id="rId2"/>
    <p:sldId id="471" r:id="rId3"/>
    <p:sldId id="472" r:id="rId4"/>
    <p:sldId id="473" r:id="rId5"/>
    <p:sldId id="474" r:id="rId6"/>
    <p:sldId id="475" r:id="rId7"/>
    <p:sldId id="476" r:id="rId8"/>
    <p:sldId id="477" r:id="rId9"/>
    <p:sldId id="478" r:id="rId10"/>
    <p:sldId id="479" r:id="rId11"/>
    <p:sldId id="4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471"/>
            <p14:sldId id="472"/>
            <p14:sldId id="473"/>
            <p14:sldId id="474"/>
            <p14:sldId id="475"/>
            <p14:sldId id="476"/>
            <p14:sldId id="477"/>
            <p14:sldId id="478"/>
            <p14:sldId id="479"/>
            <p14:sldId id="470"/>
          </p14:sldIdLst>
        </p14:section>
        <p14:section name="Author Your Presentation" id="{16378913-E5ED-4281-BAF5-F1F938CB0BED}">
          <p14:sldIdLst/>
        </p14:section>
        <p14:section name="Enrich Your Presentation" id="{E2D565D1-BA5E-44E6-A40E-50A644912248}">
          <p14:sldIdLst/>
        </p14:section>
        <p14:section name="Deliver Your Presentation" id="{71D59651-8EFA-4415-9623-98B4C4A8699C}">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0" autoAdjust="0"/>
    <p:restoredTop sz="98970" autoAdjust="0"/>
  </p:normalViewPr>
  <p:slideViewPr>
    <p:cSldViewPr>
      <p:cViewPr varScale="1">
        <p:scale>
          <a:sx n="116" d="100"/>
          <a:sy n="116" d="100"/>
        </p:scale>
        <p:origin x="-149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3/26/2015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187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2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25.PNG"/><Relationship Id="rId4" Type="http://schemas.openxmlformats.org/officeDocument/2006/relationships/hyperlink" Target="https://fbcdn-video-l-a.akamaihd.net/hvideo-ak-xpf1/v/t42.1790-2/11035415_10152790966307621_826120604_n.mp4?oh=c973106bef55b458209f61f27aa41fe1&amp;oe=5515012F&amp;__gda__=1427439579_c64b387d14324f41020386e648187c9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7.png"/><Relationship Id="rId2" Type="http://schemas.openxmlformats.org/officeDocument/2006/relationships/slideLayout" Target="../slideLayouts/slideLayout5.xml"/><Relationship Id="rId1" Type="http://schemas.openxmlformats.org/officeDocument/2006/relationships/tags" Target="../tags/tag6.xml"/><Relationship Id="rId6" Type="http://schemas.openxmlformats.org/officeDocument/2006/relationships/hyperlink" Target="https://fbcdn-video-k-a.akamaihd.net/hvideo-ak-xaf1/v/t42.1790-2/11047376_10152795239277621_1506349857_n.mp4?oh=b8ba97dbcf64860b6040173949a7b028&amp;oe=5514FD0F&amp;__gda__=1427440134_db83a8b84af9a8319db0070fe43e0433" TargetMode="External"/><Relationship Id="rId5" Type="http://schemas.openxmlformats.org/officeDocument/2006/relationships/image" Target="../media/image26.png"/><Relationship Id="rId4" Type="http://schemas.openxmlformats.org/officeDocument/2006/relationships/hyperlink" Target="https://fbcdn-video-a-a.akamaihd.net/hvideo-ak-xpf1/v/t42.1790-2/11003496_10152793212542621_438487114_n.mp4?oh=5e7da86e6a7e1407b7aa769becda4119&amp;oe=5514FF49&amp;__gda__=1427439837_65e84b8fa3df2fdb9dbe3848d79dc641"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81288" y="0"/>
            <a:ext cx="5586512" cy="281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228600" y="2819400"/>
            <a:ext cx="7315200" cy="2057400"/>
          </a:xfrm>
        </p:spPr>
        <p:txBody>
          <a:bodyPr anchor="ctr">
            <a:normAutofit/>
          </a:bodyPr>
          <a:lstStyle/>
          <a:p>
            <a:r>
              <a:rPr lang="en-US" sz="2400" b="0" dirty="0" smtClean="0">
                <a:solidFill>
                  <a:srgbClr val="262626"/>
                </a:solidFill>
              </a:rPr>
              <a:t/>
            </a:r>
            <a:br>
              <a:rPr lang="en-US" sz="2400" b="0" dirty="0" smtClean="0">
                <a:solidFill>
                  <a:srgbClr val="262626"/>
                </a:solidFill>
              </a:rPr>
            </a:br>
            <a:r>
              <a:rPr lang="en-US" sz="2800" b="0" dirty="0">
                <a:solidFill>
                  <a:prstClr val="white"/>
                </a:solidFill>
                <a:latin typeface="+mj-lt"/>
              </a:rPr>
              <a:t>P</a:t>
            </a:r>
            <a:r>
              <a:rPr lang="en-US" sz="2800" b="0" dirty="0" smtClean="0">
                <a:solidFill>
                  <a:prstClr val="white"/>
                </a:solidFill>
                <a:latin typeface="+mj-lt"/>
              </a:rPr>
              <a:t>roject: </a:t>
            </a:r>
            <a:r>
              <a:rPr lang="en-US" sz="2800" b="0" dirty="0">
                <a:solidFill>
                  <a:prstClr val="white"/>
                </a:solidFill>
                <a:latin typeface="+mj-lt"/>
              </a:rPr>
              <a:t>H</a:t>
            </a:r>
            <a:r>
              <a:rPr lang="en-US" sz="2800" b="0" dirty="0" smtClean="0">
                <a:solidFill>
                  <a:prstClr val="white"/>
                </a:solidFill>
                <a:latin typeface="+mj-lt"/>
              </a:rPr>
              <a:t>ome Irrigation Control System (HICS)</a:t>
            </a:r>
            <a:br>
              <a:rPr lang="en-US" sz="2800" b="0" dirty="0" smtClean="0">
                <a:solidFill>
                  <a:prstClr val="white"/>
                </a:solidFill>
                <a:latin typeface="+mj-lt"/>
              </a:rPr>
            </a:br>
            <a:r>
              <a:rPr lang="en-US" sz="2800" b="0" dirty="0" smtClean="0">
                <a:solidFill>
                  <a:prstClr val="white"/>
                </a:solidFill>
                <a:latin typeface="+mj-lt"/>
              </a:rPr>
              <a:t>Team: SmartGrass</a:t>
            </a:r>
            <a:endParaRPr lang="en-US" sz="2800" b="0" dirty="0">
              <a:latin typeface="+mj-lt"/>
            </a:endParaRPr>
          </a:p>
        </p:txBody>
      </p:sp>
      <p:sp>
        <p:nvSpPr>
          <p:cNvPr id="7" name="Subtitle 2"/>
          <p:cNvSpPr txBox="1">
            <a:spLocks/>
          </p:cNvSpPr>
          <p:nvPr/>
        </p:nvSpPr>
        <p:spPr>
          <a:xfrm>
            <a:off x="23037" y="0"/>
            <a:ext cx="3429000" cy="2819400"/>
          </a:xfrm>
          <a:prstGeom prst="rect">
            <a:avLst/>
          </a:prstGeom>
        </p:spPr>
        <p:txBody>
          <a:bodyPr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solidFill>
                <a:latin typeface="+mj-lt"/>
              </a:rPr>
              <a:t>Team Status Report</a:t>
            </a:r>
            <a:endParaRPr lang="en-US" sz="1800" dirty="0" smtClean="0">
              <a:solidFill>
                <a:schemeClr val="bg1"/>
              </a:solidFill>
              <a:latin typeface="+mj-lt"/>
            </a:endParaRPr>
          </a:p>
          <a:p>
            <a:pPr marL="0" indent="0" algn="ctr">
              <a:buNone/>
            </a:pPr>
            <a:r>
              <a:rPr lang="en-US" sz="1800" dirty="0" smtClean="0">
                <a:solidFill>
                  <a:schemeClr val="bg1"/>
                </a:solidFill>
                <a:latin typeface="+mj-lt"/>
              </a:rPr>
              <a:t>March 26</a:t>
            </a:r>
            <a:r>
              <a:rPr lang="en-US" sz="1800" baseline="30000" dirty="0" smtClean="0">
                <a:solidFill>
                  <a:schemeClr val="bg1"/>
                </a:solidFill>
                <a:latin typeface="+mj-lt"/>
              </a:rPr>
              <a:t>th</a:t>
            </a:r>
            <a:r>
              <a:rPr lang="en-US" sz="1800" dirty="0" smtClean="0">
                <a:solidFill>
                  <a:schemeClr val="bg1"/>
                </a:solidFill>
                <a:latin typeface="+mj-lt"/>
              </a:rPr>
              <a:t>, </a:t>
            </a:r>
            <a:r>
              <a:rPr lang="en-US" sz="1800" dirty="0" smtClean="0">
                <a:solidFill>
                  <a:schemeClr val="bg1"/>
                </a:solidFill>
                <a:latin typeface="+mj-lt"/>
              </a:rPr>
              <a:t>2015</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6566" y="4343400"/>
            <a:ext cx="5048203" cy="3786153"/>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447800" y="4364665"/>
            <a:ext cx="5048203" cy="3786153"/>
          </a:xfrm>
          <a:prstGeom prst="rect">
            <a:avLst/>
          </a:prstGeom>
        </p:spPr>
      </p:pic>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717329" y="4343400"/>
            <a:ext cx="5048203" cy="3786153"/>
          </a:xfrm>
          <a:prstGeom prst="rect">
            <a:avLst/>
          </a:prstGeom>
        </p:spPr>
      </p:pic>
      <p:pic>
        <p:nvPicPr>
          <p:cNvPr id="8" name="Picture 7"/>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943600" y="4343400"/>
            <a:ext cx="5048203" cy="3786153"/>
          </a:xfrm>
          <a:prstGeom prst="rect">
            <a:avLst/>
          </a:prstGeom>
        </p:spPr>
      </p:pic>
      <p:sp>
        <p:nvSpPr>
          <p:cNvPr id="9" name="Rectangle 8"/>
          <p:cNvSpPr/>
          <p:nvPr/>
        </p:nvSpPr>
        <p:spPr>
          <a:xfrm>
            <a:off x="542180" y="6233412"/>
            <a:ext cx="1324401" cy="584776"/>
          </a:xfrm>
          <a:prstGeom prst="rect">
            <a:avLst/>
          </a:prstGeom>
        </p:spPr>
        <p:txBody>
          <a:bodyPr wrap="none">
            <a:spAutoFit/>
          </a:bodyPr>
          <a:lstStyle/>
          <a:p>
            <a:pPr algn="ctr"/>
            <a:r>
              <a:rPr lang="en-US" sz="1600" dirty="0" err="1" smtClean="0">
                <a:solidFill>
                  <a:schemeClr val="bg1"/>
                </a:solidFill>
              </a:rPr>
              <a:t>Belachew</a:t>
            </a:r>
            <a:endParaRPr lang="en-US" sz="1600" dirty="0">
              <a:solidFill>
                <a:schemeClr val="bg1"/>
              </a:solidFill>
            </a:endParaRPr>
          </a:p>
          <a:p>
            <a:pPr algn="ctr"/>
            <a:r>
              <a:rPr lang="en-US" sz="1600" dirty="0" smtClean="0">
                <a:solidFill>
                  <a:schemeClr val="bg1"/>
                </a:solidFill>
              </a:rPr>
              <a:t>Haile-Mariam</a:t>
            </a:r>
            <a:endParaRPr lang="en-US" sz="1600" dirty="0">
              <a:solidFill>
                <a:schemeClr val="bg1"/>
              </a:solidFill>
            </a:endParaRPr>
          </a:p>
        </p:txBody>
      </p:sp>
      <p:sp>
        <p:nvSpPr>
          <p:cNvPr id="11" name="Rectangle 10"/>
          <p:cNvSpPr/>
          <p:nvPr/>
        </p:nvSpPr>
        <p:spPr>
          <a:xfrm>
            <a:off x="3046073" y="6249841"/>
            <a:ext cx="870431" cy="584775"/>
          </a:xfrm>
          <a:prstGeom prst="rect">
            <a:avLst/>
          </a:prstGeom>
        </p:spPr>
        <p:txBody>
          <a:bodyPr wrap="none">
            <a:spAutoFit/>
          </a:bodyPr>
          <a:lstStyle/>
          <a:p>
            <a:pPr algn="ctr"/>
            <a:r>
              <a:rPr lang="en-US" sz="1600" dirty="0" err="1" smtClean="0">
                <a:solidFill>
                  <a:schemeClr val="bg1"/>
                </a:solidFill>
              </a:rPr>
              <a:t>Gautam</a:t>
            </a:r>
            <a:endParaRPr lang="en-US" sz="1600" dirty="0" smtClean="0">
              <a:solidFill>
                <a:schemeClr val="bg1"/>
              </a:solidFill>
            </a:endParaRPr>
          </a:p>
          <a:p>
            <a:pPr algn="ctr"/>
            <a:r>
              <a:rPr lang="en-US" sz="1600" dirty="0" err="1" smtClean="0">
                <a:solidFill>
                  <a:schemeClr val="bg1"/>
                </a:solidFill>
              </a:rPr>
              <a:t>Adhikari</a:t>
            </a:r>
            <a:endParaRPr lang="en-US" sz="1600" dirty="0">
              <a:solidFill>
                <a:schemeClr val="bg1"/>
              </a:solidFill>
            </a:endParaRPr>
          </a:p>
        </p:txBody>
      </p:sp>
      <p:sp>
        <p:nvSpPr>
          <p:cNvPr id="12" name="Rectangle 11"/>
          <p:cNvSpPr/>
          <p:nvPr/>
        </p:nvSpPr>
        <p:spPr>
          <a:xfrm>
            <a:off x="5282374" y="6223740"/>
            <a:ext cx="980588" cy="584775"/>
          </a:xfrm>
          <a:prstGeom prst="rect">
            <a:avLst/>
          </a:prstGeom>
        </p:spPr>
        <p:txBody>
          <a:bodyPr wrap="none">
            <a:spAutoFit/>
          </a:bodyPr>
          <a:lstStyle/>
          <a:p>
            <a:pPr algn="ctr"/>
            <a:r>
              <a:rPr lang="en-US" sz="1600" dirty="0" smtClean="0">
                <a:solidFill>
                  <a:schemeClr val="bg1"/>
                </a:solidFill>
              </a:rPr>
              <a:t>Jeremiah</a:t>
            </a:r>
          </a:p>
          <a:p>
            <a:pPr algn="ctr"/>
            <a:r>
              <a:rPr lang="en-US" sz="1600" dirty="0" smtClean="0">
                <a:solidFill>
                  <a:schemeClr val="bg1"/>
                </a:solidFill>
              </a:rPr>
              <a:t>O’Connor</a:t>
            </a:r>
            <a:endParaRPr lang="en-US" sz="1600" dirty="0">
              <a:solidFill>
                <a:schemeClr val="bg1"/>
              </a:solidFill>
            </a:endParaRPr>
          </a:p>
        </p:txBody>
      </p:sp>
      <p:sp>
        <p:nvSpPr>
          <p:cNvPr id="13" name="Rectangle 12"/>
          <p:cNvSpPr/>
          <p:nvPr/>
        </p:nvSpPr>
        <p:spPr>
          <a:xfrm>
            <a:off x="7678767" y="6223740"/>
            <a:ext cx="582339" cy="584775"/>
          </a:xfrm>
          <a:prstGeom prst="rect">
            <a:avLst/>
          </a:prstGeom>
        </p:spPr>
        <p:txBody>
          <a:bodyPr wrap="none">
            <a:spAutoFit/>
          </a:bodyPr>
          <a:lstStyle/>
          <a:p>
            <a:pPr algn="ctr"/>
            <a:r>
              <a:rPr lang="en-US" sz="1600" dirty="0" smtClean="0">
                <a:solidFill>
                  <a:schemeClr val="bg1"/>
                </a:solidFill>
              </a:rPr>
              <a:t>Tung</a:t>
            </a:r>
          </a:p>
          <a:p>
            <a:pPr algn="ctr"/>
            <a:r>
              <a:rPr lang="en-US" sz="1600" dirty="0" smtClean="0">
                <a:solidFill>
                  <a:schemeClr val="bg1"/>
                </a:solidFill>
              </a:rPr>
              <a:t>Vo</a:t>
            </a:r>
            <a:endParaRPr lang="en-US" sz="1600" dirty="0">
              <a:solidFill>
                <a:schemeClr val="bg1"/>
              </a:solidFill>
            </a:endParaRPr>
          </a:p>
        </p:txBody>
      </p:sp>
      <p:pic>
        <p:nvPicPr>
          <p:cNvPr id="19458" name="Picture 2" descr="E:\Projects\SmartGrass\Web\Content\Images\sg-main-full.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725360" y="609600"/>
            <a:ext cx="5174567" cy="1420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a:solidFill>
                  <a:prstClr val="white"/>
                </a:solidFill>
              </a:rPr>
              <a:t>Prototype Development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75000"/>
                    <a:lumOff val="25000"/>
                  </a:prstClr>
                </a:solidFill>
              </a:rPr>
              <a:t>Web Application UI</a:t>
            </a:r>
            <a:endParaRPr lang="en-US" sz="3600" b="1" dirty="0">
              <a:solidFill>
                <a:prstClr val="black">
                  <a:lumMod val="75000"/>
                  <a:lumOff val="25000"/>
                </a:prstClr>
              </a:solidFill>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8600" y="1710422"/>
            <a:ext cx="8610600" cy="4842778"/>
          </a:xfrm>
          <a:prstGeom prst="rect">
            <a:avLst/>
          </a:prstGeom>
        </p:spPr>
      </p:pic>
    </p:spTree>
    <p:custDataLst>
      <p:tags r:id="rId1"/>
    </p:custDataLst>
    <p:extLst>
      <p:ext uri="{BB962C8B-B14F-4D97-AF65-F5344CB8AC3E}">
        <p14:creationId xmlns:p14="http://schemas.microsoft.com/office/powerpoint/2010/main" val="1665904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990600" y="1828800"/>
            <a:ext cx="1583472" cy="1763754"/>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r>
              <a:rPr lang="en-US" sz="10000" dirty="0" smtClean="0">
                <a:solidFill>
                  <a:prstClr val="white"/>
                </a:solidFill>
              </a:rPr>
              <a:t>?</a:t>
            </a:r>
            <a:endParaRPr lang="en-US" sz="10000" dirty="0">
              <a:solidFill>
                <a:prstClr val="white"/>
              </a:solidFill>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Any Questions?</a:t>
            </a:r>
            <a:endParaRPr lang="en-US" sz="4000" b="0" cap="none" dirty="0">
              <a:solidFill>
                <a:prstClr val="black">
                  <a:lumMod val="50000"/>
                  <a:lumOff val="50000"/>
                </a:prstClr>
              </a:solidFill>
              <a:ea typeface="+mn-ea"/>
              <a:cs typeface="+mn-cs"/>
            </a:endParaRPr>
          </a:p>
        </p:txBody>
      </p:sp>
      <p:sp>
        <p:nvSpPr>
          <p:cNvPr id="2" name="Slide Number Placeholder 1"/>
          <p:cNvSpPr>
            <a:spLocks noGrp="1"/>
          </p:cNvSpPr>
          <p:nvPr>
            <p:ph type="sldNum" sz="quarter" idx="12"/>
          </p:nvPr>
        </p:nvSpPr>
        <p:spPr/>
        <p:txBody>
          <a:bodyPr/>
          <a:lstStyle/>
          <a:p>
            <a:fld id="{240D5ECE-8B49-45CD-BE81-EF81920D1969}" type="slidenum">
              <a:rPr lang="en-US" smtClean="0">
                <a:solidFill>
                  <a:schemeClr val="bg1"/>
                </a:solidFill>
              </a:rPr>
              <a:pPr/>
              <a:t>11</a:t>
            </a:fld>
            <a:endParaRPr lang="en-US" dirty="0">
              <a:solidFill>
                <a:schemeClr val="bg1"/>
              </a:solidFill>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467600" y="4800600"/>
            <a:ext cx="1066800" cy="1117990"/>
          </a:xfrm>
          <a:prstGeom prst="rect">
            <a:avLst/>
          </a:prstGeom>
        </p:spPr>
      </p:pic>
    </p:spTree>
    <p:extLst>
      <p:ext uri="{BB962C8B-B14F-4D97-AF65-F5344CB8AC3E}">
        <p14:creationId xmlns:p14="http://schemas.microsoft.com/office/powerpoint/2010/main" val="249366879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smtClean="0">
                <a:solidFill>
                  <a:prstClr val="white"/>
                </a:solidFill>
                <a:ea typeface="+mn-ea"/>
                <a:cs typeface="+mn-cs"/>
              </a:rPr>
              <a:t>Testing and Document </a:t>
            </a:r>
            <a:r>
              <a:rPr lang="en-US" sz="3500" b="1" dirty="0" smtClean="0">
                <a:solidFill>
                  <a:prstClr val="white"/>
                </a:solidFill>
                <a:ea typeface="+mn-ea"/>
                <a:cs typeface="+mn-cs"/>
              </a:rPr>
              <a:t>Progress</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DDS Changes</a:t>
            </a:r>
            <a:endParaRPr lang="en-US" sz="3600" b="1" dirty="0">
              <a:solidFill>
                <a:prstClr val="black">
                  <a:lumMod val="75000"/>
                  <a:lumOff val="25000"/>
                </a:prstClr>
              </a:solidFill>
            </a:endParaRPr>
          </a:p>
        </p:txBody>
      </p:sp>
      <p:sp>
        <p:nvSpPr>
          <p:cNvPr id="6" name="TextBox 5"/>
          <p:cNvSpPr txBox="1"/>
          <p:nvPr/>
        </p:nvSpPr>
        <p:spPr>
          <a:xfrm>
            <a:off x="228600" y="1592044"/>
            <a:ext cx="8382000" cy="1169551"/>
          </a:xfrm>
          <a:prstGeom prst="rect">
            <a:avLst/>
          </a:prstGeom>
          <a:noFill/>
        </p:spPr>
        <p:txBody>
          <a:bodyPr wrap="square" rtlCol="0">
            <a:spAutoFit/>
          </a:bodyPr>
          <a:lstStyle/>
          <a:p>
            <a:pPr marL="457200" indent="-457200">
              <a:buFont typeface="Arial"/>
              <a:buChar char="•"/>
            </a:pPr>
            <a:r>
              <a:rPr lang="en-US" sz="3500" dirty="0" smtClean="0"/>
              <a:t>Implemented changes in DDS to reflect review suggestions</a:t>
            </a:r>
            <a:endParaRPr lang="en-US" sz="3500" dirty="0" smtClean="0"/>
          </a:p>
        </p:txBody>
      </p:sp>
      <p:sp>
        <p:nvSpPr>
          <p:cNvPr id="7" name="TextBox 6"/>
          <p:cNvSpPr txBox="1"/>
          <p:nvPr/>
        </p:nvSpPr>
        <p:spPr>
          <a:xfrm>
            <a:off x="228600" y="2590800"/>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Testing and STP</a:t>
            </a:r>
            <a:endParaRPr lang="en-US" sz="3600" b="1" dirty="0">
              <a:solidFill>
                <a:prstClr val="black">
                  <a:lumMod val="75000"/>
                  <a:lumOff val="25000"/>
                </a:prstClr>
              </a:solidFill>
            </a:endParaRPr>
          </a:p>
        </p:txBody>
      </p:sp>
      <p:sp>
        <p:nvSpPr>
          <p:cNvPr id="8" name="TextBox 7"/>
          <p:cNvSpPr txBox="1"/>
          <p:nvPr/>
        </p:nvSpPr>
        <p:spPr>
          <a:xfrm>
            <a:off x="228600" y="3463022"/>
            <a:ext cx="8382000" cy="3862596"/>
          </a:xfrm>
          <a:prstGeom prst="rect">
            <a:avLst/>
          </a:prstGeom>
          <a:noFill/>
        </p:spPr>
        <p:txBody>
          <a:bodyPr wrap="square" rtlCol="0">
            <a:spAutoFit/>
          </a:bodyPr>
          <a:lstStyle/>
          <a:p>
            <a:pPr marL="457200" indent="-457200">
              <a:buFont typeface="Arial"/>
              <a:buChar char="•"/>
            </a:pPr>
            <a:r>
              <a:rPr lang="en-US" sz="3500" dirty="0" smtClean="0"/>
              <a:t>Team meetings to discuss testing approaches and timing of those methods</a:t>
            </a:r>
          </a:p>
          <a:p>
            <a:pPr marL="457200" indent="-457200">
              <a:buFont typeface="Arial"/>
              <a:buChar char="•"/>
            </a:pPr>
            <a:r>
              <a:rPr lang="en-US" sz="3500" dirty="0" smtClean="0"/>
              <a:t>Started hardware, integration, and component testing for soil sensors, </a:t>
            </a:r>
            <a:r>
              <a:rPr lang="en-US" sz="3500" dirty="0" err="1" smtClean="0"/>
              <a:t>Arduinos</a:t>
            </a:r>
            <a:r>
              <a:rPr lang="en-US" sz="3500" dirty="0" smtClean="0"/>
              <a:t>, and Raspberry Pi</a:t>
            </a:r>
          </a:p>
          <a:p>
            <a:pPr marL="457200" indent="-457200">
              <a:buFont typeface="Arial"/>
              <a:buChar char="•"/>
            </a:pPr>
            <a:r>
              <a:rPr lang="en-US" sz="3500" dirty="0" smtClean="0"/>
              <a:t>Divided sections of STP to begin creating</a:t>
            </a:r>
            <a:endParaRPr lang="en-US" sz="3500" dirty="0"/>
          </a:p>
          <a:p>
            <a:pPr marL="457200" indent="-457200">
              <a:buFont typeface="Arial"/>
              <a:buChar char="•"/>
            </a:pPr>
            <a:endParaRPr lang="en-US" sz="3500" dirty="0" smtClean="0"/>
          </a:p>
        </p:txBody>
      </p:sp>
    </p:spTree>
    <p:custDataLst>
      <p:tags r:id="rId1"/>
    </p:custDataLst>
    <p:extLst>
      <p:ext uri="{BB962C8B-B14F-4D97-AF65-F5344CB8AC3E}">
        <p14:creationId xmlns:p14="http://schemas.microsoft.com/office/powerpoint/2010/main" val="1557819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9962" y="76200"/>
            <a:ext cx="6651978" cy="734291"/>
          </a:xfrm>
        </p:spPr>
        <p:txBody>
          <a:bodyPr anchor="b">
            <a:normAutofit/>
          </a:bodyPr>
          <a:lstStyle/>
          <a:p>
            <a:pPr lvl="0">
              <a:spcBef>
                <a:spcPts val="0"/>
              </a:spcBef>
            </a:pPr>
            <a:r>
              <a:rPr lang="en-US" sz="3500" b="1" dirty="0" smtClean="0">
                <a:solidFill>
                  <a:prstClr val="white"/>
                </a:solidFill>
                <a:ea typeface="+mn-ea"/>
                <a:cs typeface="+mn-cs"/>
              </a:rPr>
              <a:t>Prototype Development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Soil Moisture Sensor</a:t>
            </a:r>
            <a:endParaRPr lang="en-US" sz="3600" b="1" dirty="0">
              <a:solidFill>
                <a:prstClr val="black">
                  <a:lumMod val="75000"/>
                  <a:lumOff val="25000"/>
                </a:prstClr>
              </a:solidFill>
            </a:endParaRPr>
          </a:p>
        </p:txBody>
      </p:sp>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31492" y="1741314"/>
            <a:ext cx="8255307" cy="4615208"/>
          </a:xfrm>
          <a:prstGeom prst="rect">
            <a:avLst/>
          </a:prstGeom>
        </p:spPr>
      </p:pic>
    </p:spTree>
    <p:custDataLst>
      <p:tags r:id="rId1"/>
    </p:custDataLst>
    <p:extLst>
      <p:ext uri="{BB962C8B-B14F-4D97-AF65-F5344CB8AC3E}">
        <p14:creationId xmlns:p14="http://schemas.microsoft.com/office/powerpoint/2010/main" val="3613092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a:solidFill>
                  <a:prstClr val="white"/>
                </a:solidFill>
              </a:rPr>
              <a:t>Prototype Development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a:solidFill>
                  <a:prstClr val="black">
                    <a:lumMod val="65000"/>
                    <a:lumOff val="35000"/>
                  </a:prstClr>
                </a:solidFill>
              </a:rPr>
              <a:t>Soil Sensor Communication &amp; Functionality</a:t>
            </a:r>
            <a:endParaRPr lang="en-US" sz="3600" b="1" dirty="0">
              <a:solidFill>
                <a:prstClr val="black">
                  <a:lumMod val="75000"/>
                  <a:lumOff val="25000"/>
                </a:prstClr>
              </a:solidFill>
            </a:endParaRPr>
          </a:p>
        </p:txBody>
      </p:sp>
      <p:sp>
        <p:nvSpPr>
          <p:cNvPr id="8" name="TextBox 7"/>
          <p:cNvSpPr txBox="1"/>
          <p:nvPr/>
        </p:nvSpPr>
        <p:spPr>
          <a:xfrm>
            <a:off x="342900" y="1710422"/>
            <a:ext cx="8382000" cy="3323987"/>
          </a:xfrm>
          <a:prstGeom prst="rect">
            <a:avLst/>
          </a:prstGeom>
          <a:noFill/>
        </p:spPr>
        <p:txBody>
          <a:bodyPr wrap="square" rtlCol="0">
            <a:spAutoFit/>
          </a:bodyPr>
          <a:lstStyle/>
          <a:p>
            <a:pPr marL="457200" indent="-457200">
              <a:buFont typeface="Arial"/>
              <a:buChar char="•"/>
            </a:pPr>
            <a:r>
              <a:rPr lang="en-US" sz="3500" dirty="0" smtClean="0"/>
              <a:t>Wired and connected soil moisture sensor to </a:t>
            </a:r>
            <a:r>
              <a:rPr lang="en-US" sz="3500" dirty="0" err="1" smtClean="0"/>
              <a:t>Arduino</a:t>
            </a:r>
            <a:endParaRPr lang="en-US" sz="3500" dirty="0" smtClean="0"/>
          </a:p>
          <a:p>
            <a:pPr marL="457200" indent="-457200">
              <a:buFont typeface="Arial"/>
              <a:buChar char="•"/>
            </a:pPr>
            <a:r>
              <a:rPr lang="en-US" sz="3500" dirty="0" smtClean="0"/>
              <a:t>Verified functionality by dipping the sensor in and out of a cup of water and viewing the data stream to the </a:t>
            </a:r>
            <a:r>
              <a:rPr lang="en-US" sz="3500" dirty="0" err="1" smtClean="0"/>
              <a:t>Arduino</a:t>
            </a:r>
            <a:endParaRPr lang="en-US" sz="3500" dirty="0"/>
          </a:p>
          <a:p>
            <a:pPr marL="457200" indent="-457200">
              <a:buFont typeface="Arial"/>
              <a:buChar char="•"/>
            </a:pPr>
            <a:endParaRPr lang="en-US" sz="3500" dirty="0" smtClean="0"/>
          </a:p>
        </p:txBody>
      </p:sp>
    </p:spTree>
    <p:custDataLst>
      <p:tags r:id="rId1"/>
    </p:custDataLst>
    <p:extLst>
      <p:ext uri="{BB962C8B-B14F-4D97-AF65-F5344CB8AC3E}">
        <p14:creationId xmlns:p14="http://schemas.microsoft.com/office/powerpoint/2010/main" val="4057788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a:solidFill>
                  <a:prstClr val="white"/>
                </a:solidFill>
              </a:rPr>
              <a:t>Prototype Development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65000"/>
                    <a:lumOff val="35000"/>
                  </a:prstClr>
                </a:solidFill>
              </a:rPr>
              <a:t>Controller and Web Communication</a:t>
            </a:r>
            <a:endParaRPr lang="en-US" sz="3600" b="1" dirty="0">
              <a:solidFill>
                <a:prstClr val="black">
                  <a:lumMod val="75000"/>
                  <a:lumOff val="25000"/>
                </a:prstClr>
              </a:solidFill>
            </a:endParaRPr>
          </a:p>
        </p:txBody>
      </p:sp>
      <p:sp>
        <p:nvSpPr>
          <p:cNvPr id="8" name="TextBox 7"/>
          <p:cNvSpPr txBox="1"/>
          <p:nvPr/>
        </p:nvSpPr>
        <p:spPr>
          <a:xfrm>
            <a:off x="342900" y="1710422"/>
            <a:ext cx="8382000" cy="3323987"/>
          </a:xfrm>
          <a:prstGeom prst="rect">
            <a:avLst/>
          </a:prstGeom>
          <a:noFill/>
        </p:spPr>
        <p:txBody>
          <a:bodyPr wrap="square" rtlCol="0">
            <a:spAutoFit/>
          </a:bodyPr>
          <a:lstStyle/>
          <a:p>
            <a:pPr marL="457200" indent="-457200">
              <a:buFont typeface="Arial"/>
              <a:buChar char="•"/>
            </a:pPr>
            <a:r>
              <a:rPr lang="en-US" sz="3500" dirty="0" smtClean="0"/>
              <a:t>Implemented API caller from the Raspberry Pi that connects to a URI and can receive data back from the call</a:t>
            </a:r>
          </a:p>
          <a:p>
            <a:pPr marL="457200" indent="-457200">
              <a:buFont typeface="Arial"/>
              <a:buChar char="•"/>
            </a:pPr>
            <a:r>
              <a:rPr lang="en-US" sz="3500" dirty="0" smtClean="0"/>
              <a:t>Verified that the caller can send a JSON object to the API</a:t>
            </a:r>
            <a:endParaRPr lang="en-US" sz="3500" dirty="0"/>
          </a:p>
          <a:p>
            <a:pPr marL="457200" indent="-457200">
              <a:buFont typeface="Arial"/>
              <a:buChar char="•"/>
            </a:pPr>
            <a:endParaRPr lang="en-US" sz="3500" dirty="0" smtClean="0"/>
          </a:p>
        </p:txBody>
      </p:sp>
    </p:spTree>
    <p:custDataLst>
      <p:tags r:id="rId1"/>
    </p:custDataLst>
    <p:extLst>
      <p:ext uri="{BB962C8B-B14F-4D97-AF65-F5344CB8AC3E}">
        <p14:creationId xmlns:p14="http://schemas.microsoft.com/office/powerpoint/2010/main" val="1520510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a:solidFill>
                  <a:prstClr val="white"/>
                </a:solidFill>
              </a:rPr>
              <a:t>Prototype Development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75000"/>
                    <a:lumOff val="25000"/>
                  </a:prstClr>
                </a:solidFill>
              </a:rPr>
              <a:t>Irrigation Valve Communication</a:t>
            </a:r>
            <a:endParaRPr lang="en-US" sz="3600" b="1" dirty="0">
              <a:solidFill>
                <a:prstClr val="black">
                  <a:lumMod val="75000"/>
                  <a:lumOff val="25000"/>
                </a:prstClr>
              </a:solidFill>
            </a:endParaRPr>
          </a:p>
        </p:txBody>
      </p:sp>
      <p:pic>
        <p:nvPicPr>
          <p:cNvPr id="6" name="Picture 5">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5292" y="2590800"/>
            <a:ext cx="3877216" cy="2257740"/>
          </a:xfrm>
          <a:prstGeom prst="rect">
            <a:avLst/>
          </a:prstGeom>
        </p:spPr>
      </p:pic>
    </p:spTree>
    <p:custDataLst>
      <p:tags r:id="rId1"/>
    </p:custDataLst>
    <p:extLst>
      <p:ext uri="{BB962C8B-B14F-4D97-AF65-F5344CB8AC3E}">
        <p14:creationId xmlns:p14="http://schemas.microsoft.com/office/powerpoint/2010/main" val="649163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a:solidFill>
                  <a:prstClr val="white"/>
                </a:solidFill>
              </a:rPr>
              <a:t>Prototype Development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a:solidFill>
                  <a:prstClr val="black">
                    <a:lumMod val="75000"/>
                    <a:lumOff val="25000"/>
                  </a:prstClr>
                </a:solidFill>
              </a:rPr>
              <a:t>Irrigation </a:t>
            </a:r>
            <a:r>
              <a:rPr lang="en-US" sz="3600" b="1" dirty="0" smtClean="0">
                <a:solidFill>
                  <a:prstClr val="black">
                    <a:lumMod val="75000"/>
                    <a:lumOff val="25000"/>
                  </a:prstClr>
                </a:solidFill>
              </a:rPr>
              <a:t>Valves and Demo Construction</a:t>
            </a:r>
            <a:endParaRPr lang="en-US" sz="3600" b="1" dirty="0">
              <a:solidFill>
                <a:prstClr val="black">
                  <a:lumMod val="75000"/>
                  <a:lumOff val="25000"/>
                </a:prstClr>
              </a:solidFill>
            </a:endParaRPr>
          </a:p>
        </p:txBody>
      </p:sp>
      <p:sp>
        <p:nvSpPr>
          <p:cNvPr id="8" name="TextBox 7"/>
          <p:cNvSpPr txBox="1"/>
          <p:nvPr/>
        </p:nvSpPr>
        <p:spPr>
          <a:xfrm>
            <a:off x="342900" y="1710422"/>
            <a:ext cx="6286500" cy="1708160"/>
          </a:xfrm>
          <a:prstGeom prst="rect">
            <a:avLst/>
          </a:prstGeom>
          <a:noFill/>
        </p:spPr>
        <p:txBody>
          <a:bodyPr wrap="square" rtlCol="0">
            <a:spAutoFit/>
          </a:bodyPr>
          <a:lstStyle/>
          <a:p>
            <a:pPr marL="457200" indent="-457200">
              <a:buFont typeface="Arial"/>
              <a:buChar char="•"/>
            </a:pPr>
            <a:r>
              <a:rPr lang="en-US" sz="3500" dirty="0" smtClean="0"/>
              <a:t>Established communication between the </a:t>
            </a:r>
            <a:r>
              <a:rPr lang="en-US" sz="3500" dirty="0" err="1" smtClean="0"/>
              <a:t>Arduino</a:t>
            </a:r>
            <a:r>
              <a:rPr lang="en-US" sz="3500" dirty="0" smtClean="0"/>
              <a:t> and valves to control power</a:t>
            </a:r>
          </a:p>
        </p:txBody>
      </p:sp>
      <p:pic>
        <p:nvPicPr>
          <p:cNvPr id="20482" name="Picture 2">
            <a:hlinkClick r:id="rId4"/>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42900" y="3886200"/>
            <a:ext cx="2267207"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6"/>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400800" y="1710422"/>
            <a:ext cx="2057400" cy="2472461"/>
          </a:xfrm>
          <a:prstGeom prst="rect">
            <a:avLst/>
          </a:prstGeom>
        </p:spPr>
      </p:pic>
      <p:sp>
        <p:nvSpPr>
          <p:cNvPr id="7" name="TextBox 6"/>
          <p:cNvSpPr txBox="1"/>
          <p:nvPr/>
        </p:nvSpPr>
        <p:spPr>
          <a:xfrm>
            <a:off x="2610107" y="4353697"/>
            <a:ext cx="6108357" cy="2246769"/>
          </a:xfrm>
          <a:prstGeom prst="rect">
            <a:avLst/>
          </a:prstGeom>
          <a:noFill/>
        </p:spPr>
        <p:txBody>
          <a:bodyPr wrap="square" rtlCol="0">
            <a:spAutoFit/>
          </a:bodyPr>
          <a:lstStyle/>
          <a:p>
            <a:pPr marL="457200" indent="-457200">
              <a:buFont typeface="Arial"/>
              <a:buChar char="•"/>
            </a:pPr>
            <a:r>
              <a:rPr lang="en-US" sz="3500" dirty="0" smtClean="0"/>
              <a:t>Able to control power for all valves and power for each individual valve</a:t>
            </a:r>
          </a:p>
          <a:p>
            <a:endParaRPr lang="en-US" sz="3500" dirty="0" smtClean="0"/>
          </a:p>
        </p:txBody>
      </p:sp>
    </p:spTree>
    <p:custDataLst>
      <p:tags r:id="rId1"/>
    </p:custDataLst>
    <p:extLst>
      <p:ext uri="{BB962C8B-B14F-4D97-AF65-F5344CB8AC3E}">
        <p14:creationId xmlns:p14="http://schemas.microsoft.com/office/powerpoint/2010/main" val="2193282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a:solidFill>
                  <a:prstClr val="white"/>
                </a:solidFill>
              </a:rPr>
              <a:t>Prototype Development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smtClean="0">
                <a:solidFill>
                  <a:prstClr val="black">
                    <a:lumMod val="75000"/>
                    <a:lumOff val="25000"/>
                  </a:prstClr>
                </a:solidFill>
              </a:rPr>
              <a:t>Web Application UI</a:t>
            </a:r>
            <a:endParaRPr lang="en-US" sz="3600" b="1" dirty="0">
              <a:solidFill>
                <a:prstClr val="black">
                  <a:lumMod val="75000"/>
                  <a:lumOff val="25000"/>
                </a:prstClr>
              </a:solidFill>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04800" y="1828800"/>
            <a:ext cx="8534400" cy="4773918"/>
          </a:xfrm>
          <a:prstGeom prst="rect">
            <a:avLst/>
          </a:prstGeom>
        </p:spPr>
      </p:pic>
    </p:spTree>
    <p:custDataLst>
      <p:tags r:id="rId1"/>
    </p:custDataLst>
    <p:extLst>
      <p:ext uri="{BB962C8B-B14F-4D97-AF65-F5344CB8AC3E}">
        <p14:creationId xmlns:p14="http://schemas.microsoft.com/office/powerpoint/2010/main" val="365069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6651978" cy="734291"/>
          </a:xfrm>
        </p:spPr>
        <p:txBody>
          <a:bodyPr anchor="b">
            <a:normAutofit/>
          </a:bodyPr>
          <a:lstStyle/>
          <a:p>
            <a:pPr lvl="0">
              <a:spcBef>
                <a:spcPts val="0"/>
              </a:spcBef>
            </a:pPr>
            <a:r>
              <a:rPr lang="en-US" sz="3500" b="1" dirty="0">
                <a:solidFill>
                  <a:prstClr val="white"/>
                </a:solidFill>
              </a:rPr>
              <a:t>Prototype Development</a:t>
            </a:r>
            <a:endParaRPr lang="en-US" sz="3500" dirty="0"/>
          </a:p>
        </p:txBody>
      </p:sp>
      <p:sp>
        <p:nvSpPr>
          <p:cNvPr id="4" name="TextBox 3"/>
          <p:cNvSpPr txBox="1"/>
          <p:nvPr/>
        </p:nvSpPr>
        <p:spPr>
          <a:xfrm>
            <a:off x="228600" y="719822"/>
            <a:ext cx="8610600" cy="990600"/>
          </a:xfrm>
          <a:prstGeom prst="rect">
            <a:avLst/>
          </a:prstGeom>
          <a:noFill/>
        </p:spPr>
        <p:txBody>
          <a:bodyPr wrap="square" rtlCol="0" anchor="ctr">
            <a:noAutofit/>
          </a:bodyPr>
          <a:lstStyle/>
          <a:p>
            <a:r>
              <a:rPr lang="en-US" sz="3600" b="1" dirty="0">
                <a:solidFill>
                  <a:prstClr val="black">
                    <a:lumMod val="75000"/>
                    <a:lumOff val="25000"/>
                  </a:prstClr>
                </a:solidFill>
              </a:rPr>
              <a:t>Web Application UI</a:t>
            </a:r>
            <a:endParaRPr lang="en-US" sz="3600" b="1" dirty="0">
              <a:solidFill>
                <a:prstClr val="black">
                  <a:lumMod val="75000"/>
                  <a:lumOff val="25000"/>
                </a:prstClr>
              </a:solidFill>
            </a:endParaRPr>
          </a:p>
        </p:txBody>
      </p:sp>
      <p:sp>
        <p:nvSpPr>
          <p:cNvPr id="8" name="TextBox 7"/>
          <p:cNvSpPr txBox="1"/>
          <p:nvPr/>
        </p:nvSpPr>
        <p:spPr>
          <a:xfrm>
            <a:off x="342900" y="1710422"/>
            <a:ext cx="8382000" cy="2785378"/>
          </a:xfrm>
          <a:prstGeom prst="rect">
            <a:avLst/>
          </a:prstGeom>
          <a:noFill/>
        </p:spPr>
        <p:txBody>
          <a:bodyPr wrap="square" rtlCol="0">
            <a:spAutoFit/>
          </a:bodyPr>
          <a:lstStyle/>
          <a:p>
            <a:pPr marL="457200" indent="-457200">
              <a:buFont typeface="Arial"/>
              <a:buChar char="•"/>
            </a:pPr>
            <a:r>
              <a:rPr lang="en-US" sz="3500" dirty="0" smtClean="0"/>
              <a:t>Started stylizing the web application pages</a:t>
            </a:r>
          </a:p>
          <a:p>
            <a:pPr marL="457200" indent="-457200">
              <a:buFont typeface="Arial"/>
              <a:buChar char="•"/>
            </a:pPr>
            <a:r>
              <a:rPr lang="en-US" sz="3500" dirty="0" smtClean="0"/>
              <a:t>Added validation to login and registration</a:t>
            </a:r>
          </a:p>
          <a:p>
            <a:pPr marL="457200" indent="-457200">
              <a:buFont typeface="Arial"/>
              <a:buChar char="•"/>
            </a:pPr>
            <a:r>
              <a:rPr lang="en-US" sz="3500" dirty="0" smtClean="0"/>
              <a:t>Made changes to logo to support scaling quality and color matching</a:t>
            </a:r>
            <a:endParaRPr lang="en-US" sz="3500" dirty="0"/>
          </a:p>
          <a:p>
            <a:pPr marL="457200" indent="-457200">
              <a:buFont typeface="Arial"/>
              <a:buChar char="•"/>
            </a:pPr>
            <a:endParaRPr lang="en-US" sz="3500" dirty="0" smtClean="0"/>
          </a:p>
        </p:txBody>
      </p:sp>
    </p:spTree>
    <p:custDataLst>
      <p:tags r:id="rId1"/>
    </p:custDataLst>
    <p:extLst>
      <p:ext uri="{BB962C8B-B14F-4D97-AF65-F5344CB8AC3E}">
        <p14:creationId xmlns:p14="http://schemas.microsoft.com/office/powerpoint/2010/main" val="304481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5.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294</Words>
  <Application>Microsoft Office PowerPoint</Application>
  <PresentationFormat>On-screen Show (4:3)</PresentationFormat>
  <Paragraphs>61</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Introducing PowerPoint 2010</vt:lpstr>
      <vt:lpstr> Project: Home Irrigation Control System (HICS) Team: SmartGrass</vt:lpstr>
      <vt:lpstr>Testing and Document Progress</vt:lpstr>
      <vt:lpstr>Prototype Development</vt:lpstr>
      <vt:lpstr>Prototype Development</vt:lpstr>
      <vt:lpstr>Prototype Development</vt:lpstr>
      <vt:lpstr>Prototype Development</vt:lpstr>
      <vt:lpstr>Prototype Development</vt:lpstr>
      <vt:lpstr>Prototype Development</vt:lpstr>
      <vt:lpstr>Prototype Development</vt:lpstr>
      <vt:lpstr>Prototype Development</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2014-11-03T16:38:22Z</dcterms:created>
  <dcterms:modified xsi:type="dcterms:W3CDTF">2015-03-27T06:10:52Z</dcterms:modified>
</cp:coreProperties>
</file>