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3"/>
  </p:notesMasterIdLst>
  <p:sldIdLst>
    <p:sldId id="441" r:id="rId2"/>
    <p:sldId id="277" r:id="rId3"/>
    <p:sldId id="438" r:id="rId4"/>
    <p:sldId id="418" r:id="rId5"/>
    <p:sldId id="437" r:id="rId6"/>
    <p:sldId id="468" r:id="rId7"/>
    <p:sldId id="455" r:id="rId8"/>
    <p:sldId id="472" r:id="rId9"/>
    <p:sldId id="454" r:id="rId10"/>
    <p:sldId id="470" r:id="rId11"/>
    <p:sldId id="465" r:id="rId12"/>
    <p:sldId id="466" r:id="rId13"/>
    <p:sldId id="469" r:id="rId14"/>
    <p:sldId id="474" r:id="rId15"/>
    <p:sldId id="467" r:id="rId16"/>
    <p:sldId id="439" r:id="rId17"/>
    <p:sldId id="447" r:id="rId18"/>
    <p:sldId id="430" r:id="rId19"/>
    <p:sldId id="448" r:id="rId20"/>
    <p:sldId id="449" r:id="rId21"/>
    <p:sldId id="450" r:id="rId22"/>
    <p:sldId id="451" r:id="rId23"/>
    <p:sldId id="452" r:id="rId24"/>
    <p:sldId id="440" r:id="rId25"/>
    <p:sldId id="464" r:id="rId26"/>
    <p:sldId id="461" r:id="rId27"/>
    <p:sldId id="462" r:id="rId28"/>
    <p:sldId id="471" r:id="rId29"/>
    <p:sldId id="463" r:id="rId30"/>
    <p:sldId id="442" r:id="rId31"/>
    <p:sldId id="460" r:id="rId32"/>
    <p:sldId id="473" r:id="rId33"/>
    <p:sldId id="476" r:id="rId34"/>
    <p:sldId id="443" r:id="rId35"/>
    <p:sldId id="457" r:id="rId36"/>
    <p:sldId id="458" r:id="rId37"/>
    <p:sldId id="459" r:id="rId38"/>
    <p:sldId id="475" r:id="rId39"/>
    <p:sldId id="444" r:id="rId40"/>
    <p:sldId id="445" r:id="rId41"/>
    <p:sldId id="45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441"/>
            <p14:sldId id="277"/>
            <p14:sldId id="438"/>
            <p14:sldId id="418"/>
            <p14:sldId id="437"/>
            <p14:sldId id="468"/>
            <p14:sldId id="455"/>
            <p14:sldId id="472"/>
            <p14:sldId id="454"/>
            <p14:sldId id="470"/>
            <p14:sldId id="465"/>
            <p14:sldId id="466"/>
            <p14:sldId id="469"/>
            <p14:sldId id="474"/>
            <p14:sldId id="467"/>
            <p14:sldId id="439"/>
            <p14:sldId id="447"/>
            <p14:sldId id="430"/>
            <p14:sldId id="448"/>
            <p14:sldId id="449"/>
            <p14:sldId id="450"/>
            <p14:sldId id="451"/>
            <p14:sldId id="452"/>
            <p14:sldId id="440"/>
            <p14:sldId id="464"/>
            <p14:sldId id="461"/>
            <p14:sldId id="462"/>
            <p14:sldId id="471"/>
            <p14:sldId id="463"/>
            <p14:sldId id="442"/>
            <p14:sldId id="460"/>
            <p14:sldId id="473"/>
            <p14:sldId id="476"/>
            <p14:sldId id="443"/>
            <p14:sldId id="457"/>
            <p14:sldId id="458"/>
            <p14:sldId id="459"/>
            <p14:sldId id="475"/>
            <p14:sldId id="444"/>
            <p14:sldId id="445"/>
            <p14:sldId id="456"/>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0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269" autoAdjust="0"/>
    <p:restoredTop sz="99008" autoAdjust="0"/>
  </p:normalViewPr>
  <p:slideViewPr>
    <p:cSldViewPr>
      <p:cViewPr varScale="1">
        <p:scale>
          <a:sx n="87" d="100"/>
          <a:sy n="87" d="100"/>
        </p:scale>
        <p:origin x="-133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5/8/2015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68912550-F05F-42FF-A86E-8F3AC33C6CB8}" type="slidenum">
              <a:rPr lang="en-US" altLang="en-US" smtClean="0"/>
              <a:pPr>
                <a:spcBef>
                  <a:spcPct val="0"/>
                </a:spcBef>
              </a:pPr>
              <a:t>1</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5/8/2015</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5/8/2015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5/8/2015</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5/8/2015</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5/8/2015</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5/8/2015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5/8/2015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5/8/2015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5/8/2015</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5/8/2015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emf"/><Relationship Id="rId7"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Layout" Target="../slideLayouts/slideLayout3.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00FF"/>
              </a:buClr>
              <a:buFont typeface="Wingdings" pitchFamily="2" charset="2"/>
              <a:buChar char="Ø"/>
              <a:defRPr sz="3200">
                <a:solidFill>
                  <a:schemeClr val="tx1"/>
                </a:solidFill>
                <a:latin typeface="Comic Sans MS" pitchFamily="66" charset="0"/>
              </a:defRPr>
            </a:lvl1pPr>
            <a:lvl2pPr marL="742950" indent="-285750" eaLnBrk="0" hangingPunct="0">
              <a:spcBef>
                <a:spcPct val="20000"/>
              </a:spcBef>
              <a:buClr>
                <a:srgbClr val="0000FF"/>
              </a:buClr>
              <a:buFont typeface="Wingdings" pitchFamily="2" charset="2"/>
              <a:buChar char="§"/>
              <a:defRPr sz="2800">
                <a:solidFill>
                  <a:schemeClr val="tx1"/>
                </a:solidFill>
                <a:latin typeface="Comic Sans MS" pitchFamily="66" charset="0"/>
              </a:defRPr>
            </a:lvl2pPr>
            <a:lvl3pPr marL="1143000" indent="-228600" eaLnBrk="0" hangingPunct="0">
              <a:spcBef>
                <a:spcPct val="20000"/>
              </a:spcBef>
              <a:buClr>
                <a:srgbClr val="0000FF"/>
              </a:buClr>
              <a:buFont typeface="Wingdings" pitchFamily="2" charset="2"/>
              <a:buChar char="ü"/>
              <a:defRPr sz="2400">
                <a:solidFill>
                  <a:schemeClr val="tx1"/>
                </a:solidFill>
                <a:latin typeface="Comic Sans MS" pitchFamily="66" charset="0"/>
              </a:defRPr>
            </a:lvl3pPr>
            <a:lvl4pPr marL="1600200" indent="-228600" eaLnBrk="0" hangingPunct="0">
              <a:spcBef>
                <a:spcPct val="20000"/>
              </a:spcBef>
              <a:buClr>
                <a:srgbClr val="0000FF"/>
              </a:buClr>
              <a:buChar char="–"/>
              <a:defRPr sz="2000">
                <a:solidFill>
                  <a:schemeClr val="tx1"/>
                </a:solidFill>
                <a:latin typeface="Comic Sans MS" pitchFamily="66" charset="0"/>
              </a:defRPr>
            </a:lvl4pPr>
            <a:lvl5pPr marL="2057400" indent="-228600" eaLnBrk="0" hangingPunct="0">
              <a:spcBef>
                <a:spcPct val="20000"/>
              </a:spcBef>
              <a:buClr>
                <a:srgbClr val="0000FF"/>
              </a:buClr>
              <a:buChar char="»"/>
              <a:defRPr sz="2000">
                <a:solidFill>
                  <a:schemeClr val="tx1"/>
                </a:solidFill>
                <a:latin typeface="Comic Sans MS" pitchFamily="66" charset="0"/>
              </a:defRPr>
            </a:lvl5pPr>
            <a:lvl6pPr marL="2514600" indent="-228600" eaLnBrk="0" fontAlgn="base" hangingPunct="0">
              <a:spcBef>
                <a:spcPct val="20000"/>
              </a:spcBef>
              <a:spcAft>
                <a:spcPct val="0"/>
              </a:spcAft>
              <a:buClr>
                <a:srgbClr val="0000FF"/>
              </a:buClr>
              <a:buChar char="»"/>
              <a:defRPr sz="2000">
                <a:solidFill>
                  <a:schemeClr val="tx1"/>
                </a:solidFill>
                <a:latin typeface="Comic Sans MS" pitchFamily="66" charset="0"/>
              </a:defRPr>
            </a:lvl6pPr>
            <a:lvl7pPr marL="2971800" indent="-228600" eaLnBrk="0" fontAlgn="base" hangingPunct="0">
              <a:spcBef>
                <a:spcPct val="20000"/>
              </a:spcBef>
              <a:spcAft>
                <a:spcPct val="0"/>
              </a:spcAft>
              <a:buClr>
                <a:srgbClr val="0000FF"/>
              </a:buClr>
              <a:buChar char="»"/>
              <a:defRPr sz="2000">
                <a:solidFill>
                  <a:schemeClr val="tx1"/>
                </a:solidFill>
                <a:latin typeface="Comic Sans MS" pitchFamily="66" charset="0"/>
              </a:defRPr>
            </a:lvl7pPr>
            <a:lvl8pPr marL="3429000" indent="-228600" eaLnBrk="0" fontAlgn="base" hangingPunct="0">
              <a:spcBef>
                <a:spcPct val="20000"/>
              </a:spcBef>
              <a:spcAft>
                <a:spcPct val="0"/>
              </a:spcAft>
              <a:buClr>
                <a:srgbClr val="0000FF"/>
              </a:buClr>
              <a:buChar char="»"/>
              <a:defRPr sz="2000">
                <a:solidFill>
                  <a:schemeClr val="tx1"/>
                </a:solidFill>
                <a:latin typeface="Comic Sans MS" pitchFamily="66" charset="0"/>
              </a:defRPr>
            </a:lvl8pPr>
            <a:lvl9pPr marL="3886200" indent="-228600" eaLnBrk="0" fontAlgn="base" hangingPunct="0">
              <a:spcBef>
                <a:spcPct val="20000"/>
              </a:spcBef>
              <a:spcAft>
                <a:spcPct val="0"/>
              </a:spcAft>
              <a:buClr>
                <a:srgbClr val="0000FF"/>
              </a:buClr>
              <a:buChar char="»"/>
              <a:defRPr sz="2000">
                <a:solidFill>
                  <a:schemeClr val="tx1"/>
                </a:solidFill>
                <a:latin typeface="Comic Sans MS" pitchFamily="66" charset="0"/>
              </a:defRPr>
            </a:lvl9pPr>
          </a:lstStyle>
          <a:p>
            <a:pPr eaLnBrk="1" hangingPunct="1">
              <a:spcBef>
                <a:spcPct val="0"/>
              </a:spcBef>
              <a:buClrTx/>
              <a:buFontTx/>
              <a:buNone/>
            </a:pPr>
            <a:r>
              <a:rPr lang="en-US" altLang="en-US" sz="1200" smtClean="0">
                <a:solidFill>
                  <a:schemeClr val="bg1"/>
                </a:solidFill>
                <a:latin typeface="Arial" charset="0"/>
              </a:rPr>
              <a:t>CSE 4316</a:t>
            </a:r>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00FF"/>
              </a:buClr>
              <a:buFont typeface="Wingdings" pitchFamily="2" charset="2"/>
              <a:buChar char="Ø"/>
              <a:defRPr sz="3200">
                <a:solidFill>
                  <a:schemeClr val="tx1"/>
                </a:solidFill>
                <a:latin typeface="Comic Sans MS" pitchFamily="66" charset="0"/>
              </a:defRPr>
            </a:lvl1pPr>
            <a:lvl2pPr marL="742950" indent="-285750" eaLnBrk="0" hangingPunct="0">
              <a:spcBef>
                <a:spcPct val="20000"/>
              </a:spcBef>
              <a:buClr>
                <a:srgbClr val="0000FF"/>
              </a:buClr>
              <a:buFont typeface="Wingdings" pitchFamily="2" charset="2"/>
              <a:buChar char="§"/>
              <a:defRPr sz="2800">
                <a:solidFill>
                  <a:schemeClr val="tx1"/>
                </a:solidFill>
                <a:latin typeface="Comic Sans MS" pitchFamily="66" charset="0"/>
              </a:defRPr>
            </a:lvl2pPr>
            <a:lvl3pPr marL="1143000" indent="-228600" eaLnBrk="0" hangingPunct="0">
              <a:spcBef>
                <a:spcPct val="20000"/>
              </a:spcBef>
              <a:buClr>
                <a:srgbClr val="0000FF"/>
              </a:buClr>
              <a:buFont typeface="Wingdings" pitchFamily="2" charset="2"/>
              <a:buChar char="ü"/>
              <a:defRPr sz="2400">
                <a:solidFill>
                  <a:schemeClr val="tx1"/>
                </a:solidFill>
                <a:latin typeface="Comic Sans MS" pitchFamily="66" charset="0"/>
              </a:defRPr>
            </a:lvl3pPr>
            <a:lvl4pPr marL="1600200" indent="-228600" eaLnBrk="0" hangingPunct="0">
              <a:spcBef>
                <a:spcPct val="20000"/>
              </a:spcBef>
              <a:buClr>
                <a:srgbClr val="0000FF"/>
              </a:buClr>
              <a:buChar char="–"/>
              <a:defRPr sz="2000">
                <a:solidFill>
                  <a:schemeClr val="tx1"/>
                </a:solidFill>
                <a:latin typeface="Comic Sans MS" pitchFamily="66" charset="0"/>
              </a:defRPr>
            </a:lvl4pPr>
            <a:lvl5pPr marL="2057400" indent="-228600" eaLnBrk="0" hangingPunct="0">
              <a:spcBef>
                <a:spcPct val="20000"/>
              </a:spcBef>
              <a:buClr>
                <a:srgbClr val="0000FF"/>
              </a:buClr>
              <a:buChar char="»"/>
              <a:defRPr sz="2000">
                <a:solidFill>
                  <a:schemeClr val="tx1"/>
                </a:solidFill>
                <a:latin typeface="Comic Sans MS" pitchFamily="66" charset="0"/>
              </a:defRPr>
            </a:lvl5pPr>
            <a:lvl6pPr marL="2514600" indent="-228600" eaLnBrk="0" fontAlgn="base" hangingPunct="0">
              <a:spcBef>
                <a:spcPct val="20000"/>
              </a:spcBef>
              <a:spcAft>
                <a:spcPct val="0"/>
              </a:spcAft>
              <a:buClr>
                <a:srgbClr val="0000FF"/>
              </a:buClr>
              <a:buChar char="»"/>
              <a:defRPr sz="2000">
                <a:solidFill>
                  <a:schemeClr val="tx1"/>
                </a:solidFill>
                <a:latin typeface="Comic Sans MS" pitchFamily="66" charset="0"/>
              </a:defRPr>
            </a:lvl6pPr>
            <a:lvl7pPr marL="2971800" indent="-228600" eaLnBrk="0" fontAlgn="base" hangingPunct="0">
              <a:spcBef>
                <a:spcPct val="20000"/>
              </a:spcBef>
              <a:spcAft>
                <a:spcPct val="0"/>
              </a:spcAft>
              <a:buClr>
                <a:srgbClr val="0000FF"/>
              </a:buClr>
              <a:buChar char="»"/>
              <a:defRPr sz="2000">
                <a:solidFill>
                  <a:schemeClr val="tx1"/>
                </a:solidFill>
                <a:latin typeface="Comic Sans MS" pitchFamily="66" charset="0"/>
              </a:defRPr>
            </a:lvl7pPr>
            <a:lvl8pPr marL="3429000" indent="-228600" eaLnBrk="0" fontAlgn="base" hangingPunct="0">
              <a:spcBef>
                <a:spcPct val="20000"/>
              </a:spcBef>
              <a:spcAft>
                <a:spcPct val="0"/>
              </a:spcAft>
              <a:buClr>
                <a:srgbClr val="0000FF"/>
              </a:buClr>
              <a:buChar char="»"/>
              <a:defRPr sz="2000">
                <a:solidFill>
                  <a:schemeClr val="tx1"/>
                </a:solidFill>
                <a:latin typeface="Comic Sans MS" pitchFamily="66" charset="0"/>
              </a:defRPr>
            </a:lvl8pPr>
            <a:lvl9pPr marL="3886200" indent="-228600" eaLnBrk="0" fontAlgn="base" hangingPunct="0">
              <a:spcBef>
                <a:spcPct val="20000"/>
              </a:spcBef>
              <a:spcAft>
                <a:spcPct val="0"/>
              </a:spcAft>
              <a:buClr>
                <a:srgbClr val="0000FF"/>
              </a:buClr>
              <a:buChar char="»"/>
              <a:defRPr sz="2000">
                <a:solidFill>
                  <a:schemeClr val="tx1"/>
                </a:solidFill>
                <a:latin typeface="Comic Sans MS" pitchFamily="66" charset="0"/>
              </a:defRPr>
            </a:lvl9pPr>
          </a:lstStyle>
          <a:p>
            <a:pPr eaLnBrk="1" hangingPunct="1">
              <a:spcBef>
                <a:spcPct val="0"/>
              </a:spcBef>
              <a:buClrTx/>
              <a:buFontTx/>
              <a:buNone/>
            </a:pPr>
            <a:fld id="{D83ADFDD-6798-47ED-9BDE-DD38B396CB68}" type="slidenum">
              <a:rPr lang="en-US" altLang="en-US" sz="1400" smtClean="0">
                <a:solidFill>
                  <a:schemeClr val="bg1"/>
                </a:solidFill>
                <a:latin typeface="Arial Narrow" pitchFamily="34" charset="0"/>
              </a:rPr>
              <a:pPr eaLnBrk="1" hangingPunct="1">
                <a:spcBef>
                  <a:spcPct val="0"/>
                </a:spcBef>
                <a:buClrTx/>
                <a:buFontTx/>
                <a:buNone/>
              </a:pPr>
              <a:t>1</a:t>
            </a:fld>
            <a:endParaRPr lang="en-US" altLang="en-US" sz="1400" smtClean="0">
              <a:solidFill>
                <a:schemeClr val="bg1"/>
              </a:solidFill>
              <a:latin typeface="Arial Narrow" pitchFamily="34" charset="0"/>
            </a:endParaRPr>
          </a:p>
        </p:txBody>
      </p:sp>
      <p:sp>
        <p:nvSpPr>
          <p:cNvPr id="55298" name="Rectangle 2"/>
          <p:cNvSpPr>
            <a:spLocks noGrp="1" noChangeArrowheads="1"/>
          </p:cNvSpPr>
          <p:nvPr>
            <p:ph type="title"/>
          </p:nvPr>
        </p:nvSpPr>
        <p:spPr>
          <a:xfrm>
            <a:off x="457200" y="-8467"/>
            <a:ext cx="8340725" cy="1047750"/>
          </a:xfrm>
        </p:spPr>
        <p:txBody>
          <a:bodyPr/>
          <a:lstStyle/>
          <a:p>
            <a:pPr eaLnBrk="1" hangingPunct="1">
              <a:defRPr/>
            </a:pPr>
            <a:r>
              <a:rPr lang="en-US" dirty="0" smtClean="0"/>
              <a:t>OVERVIEW</a:t>
            </a:r>
          </a:p>
        </p:txBody>
      </p:sp>
      <p:sp>
        <p:nvSpPr>
          <p:cNvPr id="55303" name="Rectangle 7"/>
          <p:cNvSpPr>
            <a:spLocks noGrp="1" noChangeArrowheads="1"/>
          </p:cNvSpPr>
          <p:nvPr>
            <p:ph type="body" idx="1"/>
          </p:nvPr>
        </p:nvSpPr>
        <p:spPr>
          <a:xfrm>
            <a:off x="393700" y="1417638"/>
            <a:ext cx="8750300" cy="4889500"/>
          </a:xfrm>
        </p:spPr>
        <p:txBody>
          <a:bodyPr/>
          <a:lstStyle/>
          <a:p>
            <a:pPr marL="0" indent="0" eaLnBrk="1" hangingPunct="1">
              <a:lnSpc>
                <a:spcPct val="90000"/>
              </a:lnSpc>
              <a:buFont typeface="Wingdings" pitchFamily="2" charset="2"/>
              <a:buNone/>
              <a:defRPr/>
            </a:pPr>
            <a:r>
              <a:rPr lang="en-US" sz="2400" b="1" dirty="0" smtClean="0"/>
              <a:t>[Delete this slide from your presentation]</a:t>
            </a:r>
          </a:p>
          <a:p>
            <a:pPr>
              <a:lnSpc>
                <a:spcPct val="80000"/>
              </a:lnSpc>
              <a:spcBef>
                <a:spcPts val="600"/>
              </a:spcBef>
            </a:pPr>
            <a:r>
              <a:rPr lang="en-US" sz="2000" dirty="0">
                <a:solidFill>
                  <a:srgbClr val="FF0000"/>
                </a:solidFill>
                <a:effectLst>
                  <a:outerShdw blurRad="38100" dist="38100" dir="2700000" algn="tl">
                    <a:srgbClr val="DDDDDD"/>
                  </a:outerShdw>
                </a:effectLst>
              </a:rPr>
              <a:t>Roles and Responsibilities </a:t>
            </a:r>
            <a:r>
              <a:rPr lang="en-US" sz="2000" dirty="0"/>
              <a:t>of team members </a:t>
            </a:r>
            <a:r>
              <a:rPr lang="en-US" sz="2000" b="1" dirty="0">
                <a:solidFill>
                  <a:srgbClr val="5E46EC"/>
                </a:solidFill>
                <a:effectLst>
                  <a:outerShdw blurRad="38100" dist="38100" dir="2700000" algn="tl">
                    <a:srgbClr val="DDDDDD"/>
                  </a:outerShdw>
                </a:effectLst>
              </a:rPr>
              <a:t>(2)</a:t>
            </a:r>
          </a:p>
          <a:p>
            <a:pPr>
              <a:lnSpc>
                <a:spcPct val="80000"/>
              </a:lnSpc>
              <a:spcBef>
                <a:spcPts val="600"/>
              </a:spcBef>
            </a:pPr>
            <a:r>
              <a:rPr lang="en-US" sz="2000" dirty="0"/>
              <a:t>Project </a:t>
            </a:r>
            <a:r>
              <a:rPr lang="en-US" sz="2000" dirty="0">
                <a:solidFill>
                  <a:srgbClr val="FF0000"/>
                </a:solidFill>
                <a:effectLst>
                  <a:outerShdw blurRad="38100" dist="38100" dir="2700000" algn="tl">
                    <a:srgbClr val="DDDDDD"/>
                  </a:outerShdw>
                </a:effectLst>
              </a:rPr>
              <a:t>Overview</a:t>
            </a:r>
            <a:r>
              <a:rPr lang="en-US" sz="2000" dirty="0"/>
              <a:t> &amp; Product </a:t>
            </a:r>
            <a:r>
              <a:rPr lang="en-US" sz="2000" dirty="0">
                <a:solidFill>
                  <a:srgbClr val="FF0000"/>
                </a:solidFill>
                <a:effectLst>
                  <a:outerShdw blurRad="38100" dist="38100" dir="2700000" algn="tl">
                    <a:srgbClr val="DDDDDD"/>
                  </a:outerShdw>
                </a:effectLst>
              </a:rPr>
              <a:t>Concept</a:t>
            </a:r>
            <a:r>
              <a:rPr lang="en-US" sz="2000" dirty="0">
                <a:solidFill>
                  <a:srgbClr val="FF0000"/>
                </a:solidFill>
              </a:rPr>
              <a:t> </a:t>
            </a:r>
            <a:r>
              <a:rPr lang="en-US" sz="2000" b="1" dirty="0">
                <a:solidFill>
                  <a:srgbClr val="5E46EC"/>
                </a:solidFill>
                <a:effectLst>
                  <a:outerShdw blurRad="38100" dist="38100" dir="2700000" algn="tl">
                    <a:srgbClr val="DDDDDD"/>
                  </a:outerShdw>
                </a:effectLst>
              </a:rPr>
              <a:t>(6</a:t>
            </a:r>
            <a:r>
              <a:rPr lang="en-US" sz="2000" b="1" dirty="0" smtClean="0">
                <a:solidFill>
                  <a:srgbClr val="5E46EC"/>
                </a:solidFill>
                <a:effectLst>
                  <a:outerShdw blurRad="38100" dist="38100" dir="2700000" algn="tl">
                    <a:srgbClr val="DDDDDD"/>
                  </a:outerShdw>
                </a:effectLst>
              </a:rPr>
              <a:t>)</a:t>
            </a:r>
          </a:p>
          <a:p>
            <a:pPr>
              <a:lnSpc>
                <a:spcPct val="80000"/>
              </a:lnSpc>
              <a:spcBef>
                <a:spcPts val="600"/>
              </a:spcBef>
            </a:pPr>
            <a:r>
              <a:rPr lang="en-US" sz="2000" dirty="0" smtClean="0">
                <a:solidFill>
                  <a:srgbClr val="FF0000"/>
                </a:solidFill>
                <a:effectLst>
                  <a:outerShdw blurRad="38100" dist="38100" dir="2700000" algn="tl">
                    <a:srgbClr val="DDDDDD"/>
                  </a:outerShdw>
                </a:effectLst>
              </a:rPr>
              <a:t>Requirements </a:t>
            </a:r>
            <a:r>
              <a:rPr lang="en-US" sz="2000" u="sng" dirty="0">
                <a:solidFill>
                  <a:srgbClr val="FF0000"/>
                </a:solidFill>
                <a:effectLst>
                  <a:outerShdw blurRad="38100" dist="38100" dir="2700000" algn="tl">
                    <a:srgbClr val="DDDDDD"/>
                  </a:outerShdw>
                </a:effectLst>
              </a:rPr>
              <a:t>Overview</a:t>
            </a:r>
            <a:r>
              <a:rPr lang="en-US" sz="2000" dirty="0">
                <a:effectLst>
                  <a:outerShdw blurRad="38100" dist="38100" dir="2700000" algn="tl">
                    <a:srgbClr val="DDDDDD"/>
                  </a:outerShdw>
                </a:effectLst>
              </a:rPr>
              <a:t> </a:t>
            </a:r>
            <a:r>
              <a:rPr lang="en-US" sz="2000" dirty="0"/>
              <a:t>– Per baseline SRD </a:t>
            </a:r>
            <a:r>
              <a:rPr lang="en-US" sz="2000" b="1" dirty="0">
                <a:solidFill>
                  <a:srgbClr val="5E46EC"/>
                </a:solidFill>
                <a:effectLst>
                  <a:outerShdw blurRad="38100" dist="38100" dir="2700000" algn="tl">
                    <a:srgbClr val="DDDDDD"/>
                  </a:outerShdw>
                </a:effectLst>
              </a:rPr>
              <a:t>(6)</a:t>
            </a:r>
          </a:p>
          <a:p>
            <a:pPr lvl="1">
              <a:lnSpc>
                <a:spcPct val="80000"/>
              </a:lnSpc>
              <a:spcBef>
                <a:spcPts val="600"/>
              </a:spcBef>
            </a:pPr>
            <a:r>
              <a:rPr lang="en-US" sz="2000" dirty="0"/>
              <a:t>Requirements Completion Summary/Analysis </a:t>
            </a:r>
            <a:r>
              <a:rPr lang="en-US" sz="2000" dirty="0">
                <a:solidFill>
                  <a:srgbClr val="FF0000"/>
                </a:solidFill>
              </a:rPr>
              <a:t>(green, yellow, red button next to requirements</a:t>
            </a:r>
            <a:r>
              <a:rPr lang="en-US" sz="2000" dirty="0" smtClean="0">
                <a:solidFill>
                  <a:srgbClr val="FF0000"/>
                </a:solidFill>
              </a:rPr>
              <a:t>)</a:t>
            </a:r>
          </a:p>
          <a:p>
            <a:pPr>
              <a:lnSpc>
                <a:spcPct val="80000"/>
              </a:lnSpc>
              <a:spcBef>
                <a:spcPts val="600"/>
              </a:spcBef>
            </a:pPr>
            <a:r>
              <a:rPr lang="en-US" sz="2000" dirty="0">
                <a:solidFill>
                  <a:srgbClr val="FF0000"/>
                </a:solidFill>
                <a:effectLst>
                  <a:outerShdw blurRad="38100" dist="38100" dir="2700000" algn="tl">
                    <a:srgbClr val="DDDDDD"/>
                  </a:outerShdw>
                </a:effectLst>
              </a:rPr>
              <a:t>Design</a:t>
            </a:r>
            <a:r>
              <a:rPr lang="en-US" sz="2000" dirty="0"/>
              <a:t> Overview </a:t>
            </a:r>
            <a:r>
              <a:rPr lang="en-US" sz="2000" b="1" dirty="0">
                <a:solidFill>
                  <a:srgbClr val="5E46EC"/>
                </a:solidFill>
                <a:effectLst>
                  <a:outerShdw blurRad="38100" dist="38100" dir="2700000" algn="tl">
                    <a:srgbClr val="DDDDDD"/>
                  </a:outerShdw>
                </a:effectLst>
              </a:rPr>
              <a:t>(5)</a:t>
            </a:r>
          </a:p>
          <a:p>
            <a:pPr lvl="1">
              <a:lnSpc>
                <a:spcPct val="80000"/>
              </a:lnSpc>
              <a:spcBef>
                <a:spcPts val="600"/>
              </a:spcBef>
            </a:pPr>
            <a:r>
              <a:rPr lang="en-US" sz="2000" dirty="0"/>
              <a:t>Summarize ADS and DDS, </a:t>
            </a:r>
            <a:r>
              <a:rPr lang="en-US" sz="2000" dirty="0">
                <a:solidFill>
                  <a:srgbClr val="FF0000"/>
                </a:solidFill>
              </a:rPr>
              <a:t>design trade-offs (</a:t>
            </a:r>
            <a:r>
              <a:rPr lang="en-US" sz="2000" u="sng" dirty="0">
                <a:solidFill>
                  <a:srgbClr val="FF0000"/>
                </a:solidFill>
              </a:rPr>
              <a:t>key!</a:t>
            </a:r>
            <a:r>
              <a:rPr lang="en-US" sz="2000" dirty="0">
                <a:solidFill>
                  <a:srgbClr val="FF0000"/>
                </a:solidFill>
              </a:rPr>
              <a:t>)</a:t>
            </a:r>
          </a:p>
          <a:p>
            <a:pPr>
              <a:lnSpc>
                <a:spcPct val="80000"/>
              </a:lnSpc>
              <a:spcBef>
                <a:spcPts val="600"/>
              </a:spcBef>
            </a:pPr>
            <a:r>
              <a:rPr lang="en-US" sz="2000" dirty="0">
                <a:solidFill>
                  <a:srgbClr val="FF0000"/>
                </a:solidFill>
                <a:effectLst>
                  <a:outerShdw blurRad="38100" dist="38100" dir="2700000" algn="tl">
                    <a:srgbClr val="DDDDDD"/>
                  </a:outerShdw>
                </a:effectLst>
              </a:rPr>
              <a:t>Test Results</a:t>
            </a:r>
            <a:r>
              <a:rPr lang="en-US" sz="2000" dirty="0"/>
              <a:t> </a:t>
            </a:r>
            <a:r>
              <a:rPr lang="en-US" sz="2000" b="1" dirty="0">
                <a:solidFill>
                  <a:srgbClr val="5E46EC"/>
                </a:solidFill>
                <a:effectLst>
                  <a:outerShdw blurRad="38100" dist="38100" dir="2700000" algn="tl">
                    <a:srgbClr val="DDDDDD"/>
                  </a:outerShdw>
                </a:effectLst>
              </a:rPr>
              <a:t>(1)</a:t>
            </a:r>
          </a:p>
          <a:p>
            <a:pPr>
              <a:lnSpc>
                <a:spcPct val="80000"/>
              </a:lnSpc>
              <a:spcBef>
                <a:spcPts val="600"/>
              </a:spcBef>
            </a:pPr>
            <a:r>
              <a:rPr lang="en-US" sz="2000" dirty="0"/>
              <a:t> </a:t>
            </a:r>
            <a:r>
              <a:rPr lang="en-US" sz="2000" dirty="0">
                <a:solidFill>
                  <a:srgbClr val="FF0000"/>
                </a:solidFill>
                <a:effectLst>
                  <a:outerShdw blurRad="38100" dist="38100" dir="2700000" algn="tl">
                    <a:srgbClr val="DDDDDD"/>
                  </a:outerShdw>
                </a:effectLst>
              </a:rPr>
              <a:t>Achievements Summary</a:t>
            </a:r>
            <a:r>
              <a:rPr lang="en-US" sz="2000" dirty="0"/>
              <a:t>  </a:t>
            </a:r>
            <a:r>
              <a:rPr lang="en-US" sz="2000" b="1" dirty="0">
                <a:solidFill>
                  <a:srgbClr val="5E46EC"/>
                </a:solidFill>
                <a:effectLst>
                  <a:outerShdw blurRad="38100" dist="38100" dir="2700000" algn="tl">
                    <a:srgbClr val="DDDDDD"/>
                  </a:outerShdw>
                </a:effectLst>
              </a:rPr>
              <a:t>(3)</a:t>
            </a:r>
          </a:p>
          <a:p>
            <a:pPr lvl="1">
              <a:lnSpc>
                <a:spcPct val="80000"/>
              </a:lnSpc>
              <a:spcBef>
                <a:spcPts val="600"/>
              </a:spcBef>
            </a:pPr>
            <a:r>
              <a:rPr lang="en-US" sz="2000" dirty="0"/>
              <a:t>Major accomplishments vs. goals</a:t>
            </a:r>
          </a:p>
          <a:p>
            <a:pPr>
              <a:lnSpc>
                <a:spcPct val="80000"/>
              </a:lnSpc>
              <a:spcBef>
                <a:spcPts val="600"/>
              </a:spcBef>
            </a:pPr>
            <a:r>
              <a:rPr lang="en-US" sz="2000" dirty="0">
                <a:solidFill>
                  <a:srgbClr val="FF0000"/>
                </a:solidFill>
                <a:effectLst>
                  <a:outerShdw blurRad="38100" dist="38100" dir="2700000" algn="tl">
                    <a:srgbClr val="DDDDDD"/>
                  </a:outerShdw>
                </a:effectLst>
              </a:rPr>
              <a:t>TEAM Lessons Learned </a:t>
            </a:r>
            <a:r>
              <a:rPr lang="en-US" sz="2000" b="1" dirty="0">
                <a:solidFill>
                  <a:srgbClr val="5E46EC"/>
                </a:solidFill>
                <a:effectLst>
                  <a:outerShdw blurRad="38100" dist="38100" dir="2700000" algn="tl">
                    <a:srgbClr val="DDDDDD"/>
                  </a:outerShdw>
                </a:effectLst>
              </a:rPr>
              <a:t>(2)</a:t>
            </a:r>
          </a:p>
          <a:p>
            <a:pPr>
              <a:lnSpc>
                <a:spcPct val="80000"/>
              </a:lnSpc>
              <a:spcBef>
                <a:spcPts val="600"/>
              </a:spcBef>
            </a:pPr>
            <a:endParaRPr lang="en-US" sz="2000" b="1" dirty="0">
              <a:solidFill>
                <a:srgbClr val="5E46EC"/>
              </a:solidFill>
              <a:effectLst>
                <a:outerShdw blurRad="38100" dist="38100" dir="2700000" algn="tl">
                  <a:srgbClr val="DDDDDD"/>
                </a:outerShdw>
              </a:effectLst>
            </a:endParaRPr>
          </a:p>
          <a:p>
            <a:pPr marL="457200" lvl="1" indent="0">
              <a:lnSpc>
                <a:spcPct val="80000"/>
              </a:lnSpc>
              <a:spcBef>
                <a:spcPts val="600"/>
              </a:spcBef>
              <a:buNone/>
            </a:pPr>
            <a:endParaRPr lang="en-US" sz="2600" dirty="0">
              <a:solidFill>
                <a:srgbClr val="FF0000"/>
              </a:solidFill>
              <a:latin typeface="Comic Sans MS" charset="0"/>
            </a:endParaRPr>
          </a:p>
          <a:p>
            <a:pPr marL="457200" lvl="1" indent="0">
              <a:lnSpc>
                <a:spcPct val="80000"/>
              </a:lnSpc>
              <a:spcBef>
                <a:spcPts val="600"/>
              </a:spcBef>
              <a:buNone/>
            </a:pPr>
            <a:endParaRPr lang="en-US" sz="2600" dirty="0" smtClean="0">
              <a:solidFill>
                <a:srgbClr val="FF0000"/>
              </a:solidFill>
            </a:endParaRPr>
          </a:p>
        </p:txBody>
      </p:sp>
    </p:spTree>
    <p:extLst>
      <p:ext uri="{BB962C8B-B14F-4D97-AF65-F5344CB8AC3E}">
        <p14:creationId xmlns:p14="http://schemas.microsoft.com/office/powerpoint/2010/main" val="413647202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8400" y="3886200"/>
            <a:ext cx="5048203" cy="3786153"/>
          </a:xfrm>
          <a:prstGeom prst="rect">
            <a:avLst/>
          </a:prstGeom>
        </p:spPr>
      </p:pic>
      <p:sp>
        <p:nvSpPr>
          <p:cNvPr id="4" name="Title 3"/>
          <p:cNvSpPr>
            <a:spLocks noGrp="1"/>
          </p:cNvSpPr>
          <p:nvPr>
            <p:ph type="title"/>
          </p:nvPr>
        </p:nvSpPr>
        <p:spPr/>
        <p:txBody>
          <a:bodyPr/>
          <a:lstStyle/>
          <a:p>
            <a:r>
              <a:rPr lang="en-US" dirty="0" smtClean="0"/>
              <a:t>PRODUCT CONCEPT</a:t>
            </a:r>
            <a:endParaRPr lang="en-US" dirty="0"/>
          </a:p>
        </p:txBody>
      </p:sp>
      <p:sp>
        <p:nvSpPr>
          <p:cNvPr id="5" name="Text Placeholder 9"/>
          <p:cNvSpPr txBox="1">
            <a:spLocks/>
          </p:cNvSpPr>
          <p:nvPr/>
        </p:nvSpPr>
        <p:spPr>
          <a:xfrm>
            <a:off x="6629400" y="5093411"/>
            <a:ext cx="1089212"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spcBef>
                <a:spcPts val="0"/>
              </a:spcBef>
            </a:pPr>
            <a:r>
              <a:rPr lang="en-US" sz="1700" b="1" dirty="0" smtClean="0">
                <a:solidFill>
                  <a:prstClr val="black">
                    <a:lumMod val="75000"/>
                    <a:lumOff val="25000"/>
                  </a:prstClr>
                </a:solidFill>
              </a:rPr>
              <a:t>Tung</a:t>
            </a:r>
            <a:endParaRPr lang="en-US" sz="1700" b="1" dirty="0">
              <a:solidFill>
                <a:prstClr val="black">
                  <a:lumMod val="75000"/>
                  <a:lumOff val="25000"/>
                </a:prstClr>
              </a:solidFill>
            </a:endParaRPr>
          </a:p>
        </p:txBody>
      </p:sp>
      <p:sp>
        <p:nvSpPr>
          <p:cNvPr id="7" name="Oval 6"/>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8" name="TextBox 7"/>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3</a:t>
            </a:r>
            <a:endParaRPr lang="en-US" sz="17000" b="1" dirty="0">
              <a:solidFill>
                <a:srgbClr val="65B131">
                  <a:alpha val="64000"/>
                </a:srgbClr>
              </a:solidFill>
              <a:cs typeface="Arial" pitchFamily="34" charset="0"/>
            </a:endParaRPr>
          </a:p>
        </p:txBody>
      </p:sp>
    </p:spTree>
    <p:extLst>
      <p:ext uri="{BB962C8B-B14F-4D97-AF65-F5344CB8AC3E}">
        <p14:creationId xmlns:p14="http://schemas.microsoft.com/office/powerpoint/2010/main" val="266421767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Product Concept - Purpose</a:t>
            </a:r>
            <a:endParaRPr lang="en-US" sz="40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Design and create a device for </a:t>
            </a:r>
            <a:r>
              <a:rPr lang="en-US" dirty="0"/>
              <a:t>users to monitor and control </a:t>
            </a:r>
            <a:r>
              <a:rPr lang="en-US" dirty="0" smtClean="0"/>
              <a:t>the watering of their home </a:t>
            </a:r>
            <a:r>
              <a:rPr lang="en-US" dirty="0"/>
              <a:t>irrigation </a:t>
            </a:r>
            <a:r>
              <a:rPr lang="en-US" dirty="0" smtClean="0"/>
              <a:t>system.</a:t>
            </a:r>
          </a:p>
          <a:p>
            <a:pPr lvl="1">
              <a:buFont typeface="Arial" panose="020B0604020202020204" pitchFamily="34" charset="0"/>
              <a:buChar char="•"/>
            </a:pPr>
            <a:r>
              <a:rPr lang="en-US" dirty="0" smtClean="0"/>
              <a:t>Allow users to view information </a:t>
            </a:r>
            <a:r>
              <a:rPr lang="en-US" dirty="0"/>
              <a:t>about their local watering environment, such as soil moisture </a:t>
            </a:r>
            <a:r>
              <a:rPr lang="en-US" dirty="0" smtClean="0"/>
              <a:t>levels, temperature readings, </a:t>
            </a:r>
            <a:r>
              <a:rPr lang="en-US" dirty="0"/>
              <a:t>and </a:t>
            </a:r>
            <a:r>
              <a:rPr lang="en-US" dirty="0" smtClean="0"/>
              <a:t>rain status.</a:t>
            </a:r>
          </a:p>
          <a:p>
            <a:pPr lvl="1">
              <a:buFont typeface="Arial" panose="020B0604020202020204" pitchFamily="34" charset="0"/>
              <a:buChar char="•"/>
            </a:pPr>
            <a:r>
              <a:rPr lang="en-US" dirty="0" smtClean="0"/>
              <a:t>Provide users with a mechanism to be able to create and edit watering schedules, toggle their </a:t>
            </a:r>
            <a:r>
              <a:rPr lang="en-US" dirty="0"/>
              <a:t>device on or off, and view the device’s health status via an online web interface</a:t>
            </a:r>
            <a:r>
              <a:rPr lang="en-US" dirty="0" smtClean="0"/>
              <a:t>.</a:t>
            </a:r>
            <a:endParaRPr lang="en-US" dirty="0"/>
          </a:p>
        </p:txBody>
      </p:sp>
    </p:spTree>
    <p:extLst>
      <p:ext uri="{BB962C8B-B14F-4D97-AF65-F5344CB8AC3E}">
        <p14:creationId xmlns:p14="http://schemas.microsoft.com/office/powerpoint/2010/main" val="365110929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Product </a:t>
            </a:r>
            <a:r>
              <a:rPr lang="en-US" sz="4000" dirty="0" smtClean="0"/>
              <a:t>Concept - Definition</a:t>
            </a:r>
            <a:endParaRPr lang="en-US" sz="4000"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The Home Irrigation Control System (HICS) will </a:t>
            </a:r>
            <a:r>
              <a:rPr lang="en-US" dirty="0"/>
              <a:t>be a </a:t>
            </a:r>
            <a:r>
              <a:rPr lang="en-US" dirty="0" smtClean="0"/>
              <a:t>device </a:t>
            </a:r>
            <a:r>
              <a:rPr lang="en-US" dirty="0"/>
              <a:t>that users </a:t>
            </a:r>
            <a:r>
              <a:rPr lang="en-US" dirty="0" smtClean="0"/>
              <a:t>can connect </a:t>
            </a:r>
            <a:r>
              <a:rPr lang="en-US" dirty="0"/>
              <a:t>to their home sprinkler </a:t>
            </a:r>
            <a:r>
              <a:rPr lang="en-US" dirty="0" smtClean="0"/>
              <a:t>system to the Internet. </a:t>
            </a:r>
          </a:p>
          <a:p>
            <a:pPr lvl="1">
              <a:buFont typeface="Arial" panose="020B0604020202020204" pitchFamily="34" charset="0"/>
              <a:buChar char="•"/>
            </a:pPr>
            <a:r>
              <a:rPr lang="en-US" smtClean="0"/>
              <a:t>The </a:t>
            </a:r>
            <a:r>
              <a:rPr lang="en-US" smtClean="0"/>
              <a:t>customers </a:t>
            </a:r>
            <a:r>
              <a:rPr lang="en-US" dirty="0"/>
              <a:t>will be able to attach their existing sprinkler valve wires to the HICS </a:t>
            </a:r>
            <a:r>
              <a:rPr lang="en-US" dirty="0" smtClean="0"/>
              <a:t>product.</a:t>
            </a:r>
          </a:p>
          <a:p>
            <a:pPr lvl="1">
              <a:buFont typeface="Arial" panose="020B0604020202020204" pitchFamily="34" charset="0"/>
              <a:buChar char="•"/>
            </a:pPr>
            <a:r>
              <a:rPr lang="en-US" dirty="0" smtClean="0"/>
              <a:t>Once the initial installation is complete, </a:t>
            </a:r>
            <a:r>
              <a:rPr lang="en-US" dirty="0"/>
              <a:t>the user will be required to go online and register their product through our </a:t>
            </a:r>
            <a:r>
              <a:rPr lang="en-US" dirty="0" smtClean="0"/>
              <a:t>website.</a:t>
            </a:r>
          </a:p>
          <a:p>
            <a:pPr lvl="1">
              <a:buFont typeface="Arial" panose="020B0604020202020204" pitchFamily="34" charset="0"/>
              <a:buChar char="•"/>
            </a:pPr>
            <a:r>
              <a:rPr lang="en-US" dirty="0" smtClean="0"/>
              <a:t>After </a:t>
            </a:r>
            <a:r>
              <a:rPr lang="en-US" dirty="0"/>
              <a:t>this setup process is complete, the user will be able to view and interact with </a:t>
            </a:r>
            <a:r>
              <a:rPr lang="en-US" dirty="0" smtClean="0"/>
              <a:t>their home’s watering system </a:t>
            </a:r>
            <a:r>
              <a:rPr lang="en-US" dirty="0"/>
              <a:t>through an online dashboard at any time.</a:t>
            </a:r>
          </a:p>
          <a:p>
            <a:endParaRPr lang="en-US" dirty="0"/>
          </a:p>
        </p:txBody>
      </p:sp>
    </p:spTree>
    <p:extLst>
      <p:ext uri="{BB962C8B-B14F-4D97-AF65-F5344CB8AC3E}">
        <p14:creationId xmlns:p14="http://schemas.microsoft.com/office/powerpoint/2010/main" val="365110929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Product </a:t>
            </a:r>
            <a:r>
              <a:rPr lang="en-US" sz="4000" dirty="0" smtClean="0"/>
              <a:t>Concept – Mock Up</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386" y="1301870"/>
            <a:ext cx="6327228" cy="4508938"/>
          </a:xfrm>
        </p:spPr>
      </p:pic>
      <p:sp>
        <p:nvSpPr>
          <p:cNvPr id="5" name="TextBox 4"/>
          <p:cNvSpPr txBox="1"/>
          <p:nvPr/>
        </p:nvSpPr>
        <p:spPr>
          <a:xfrm>
            <a:off x="2590800" y="5638800"/>
            <a:ext cx="3352800" cy="369332"/>
          </a:xfrm>
          <a:prstGeom prst="rect">
            <a:avLst/>
          </a:prstGeom>
          <a:noFill/>
        </p:spPr>
        <p:txBody>
          <a:bodyPr wrap="square" rtlCol="0">
            <a:spAutoFit/>
          </a:bodyPr>
          <a:lstStyle/>
          <a:p>
            <a:r>
              <a:rPr lang="en-US" dirty="0" smtClean="0"/>
              <a:t>A </a:t>
            </a:r>
            <a:r>
              <a:rPr lang="en-US" u="sng" dirty="0" smtClean="0"/>
              <a:t>regular</a:t>
            </a:r>
            <a:r>
              <a:rPr lang="en-US" dirty="0" smtClean="0"/>
              <a:t> </a:t>
            </a:r>
            <a:r>
              <a:rPr lang="en-US" dirty="0"/>
              <a:t>h</a:t>
            </a:r>
            <a:r>
              <a:rPr lang="en-US" dirty="0" smtClean="0"/>
              <a:t>ome </a:t>
            </a:r>
            <a:r>
              <a:rPr lang="en-US" dirty="0"/>
              <a:t>i</a:t>
            </a:r>
            <a:r>
              <a:rPr lang="en-US" dirty="0" smtClean="0"/>
              <a:t>rrigation system.</a:t>
            </a:r>
            <a:endParaRPr lang="en-US" dirty="0"/>
          </a:p>
        </p:txBody>
      </p:sp>
    </p:spTree>
    <p:extLst>
      <p:ext uri="{BB962C8B-B14F-4D97-AF65-F5344CB8AC3E}">
        <p14:creationId xmlns:p14="http://schemas.microsoft.com/office/powerpoint/2010/main" val="160562450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Succcess\Google Drive\CSE 4316 - 002_ Senior Design I\Pictures for power point\img_wiring_valves_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90700" y="2190737"/>
            <a:ext cx="5562600" cy="39587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en-US" sz="4000" dirty="0"/>
              <a:t>Product </a:t>
            </a:r>
            <a:r>
              <a:rPr lang="en-US" sz="4000" dirty="0" smtClean="0"/>
              <a:t>Concept – Mock Up</a:t>
            </a:r>
            <a:endParaRPr lang="en-US" sz="4000" dirty="0"/>
          </a:p>
        </p:txBody>
      </p:sp>
      <p:pic>
        <p:nvPicPr>
          <p:cNvPr id="7" name="Picture 6"/>
          <p:cNvPicPr/>
          <p:nvPr/>
        </p:nvPicPr>
        <p:blipFill rotWithShape="1">
          <a:blip r:embed="rId3" cstate="email">
            <a:extLst>
              <a:ext uri="{28A0092B-C50C-407E-A947-70E740481C1C}">
                <a14:useLocalDpi xmlns:a14="http://schemas.microsoft.com/office/drawing/2010/main" val="0"/>
              </a:ext>
            </a:extLst>
          </a:blip>
          <a:srcRect/>
          <a:stretch/>
        </p:blipFill>
        <p:spPr>
          <a:xfrm>
            <a:off x="1066800" y="914400"/>
            <a:ext cx="2427923" cy="5235054"/>
          </a:xfrm>
          <a:prstGeom prst="rect">
            <a:avLst/>
          </a:prstGeom>
        </p:spPr>
      </p:pic>
      <p:sp>
        <p:nvSpPr>
          <p:cNvPr id="5" name="TextBox 4"/>
          <p:cNvSpPr txBox="1"/>
          <p:nvPr/>
        </p:nvSpPr>
        <p:spPr>
          <a:xfrm>
            <a:off x="3848100" y="1752600"/>
            <a:ext cx="3587870" cy="369332"/>
          </a:xfrm>
          <a:prstGeom prst="rect">
            <a:avLst/>
          </a:prstGeom>
          <a:noFill/>
        </p:spPr>
        <p:txBody>
          <a:bodyPr wrap="square" rtlCol="0">
            <a:spAutoFit/>
          </a:bodyPr>
          <a:lstStyle/>
          <a:p>
            <a:r>
              <a:rPr lang="en-US" dirty="0" smtClean="0"/>
              <a:t>A conceptual model of </a:t>
            </a:r>
            <a:r>
              <a:rPr lang="en-US" u="sng" dirty="0" smtClean="0"/>
              <a:t>our</a:t>
            </a:r>
            <a:r>
              <a:rPr lang="en-US" dirty="0" smtClean="0"/>
              <a:t> product!</a:t>
            </a:r>
            <a:endParaRPr lang="en-US" dirty="0"/>
          </a:p>
        </p:txBody>
      </p:sp>
      <p:sp>
        <p:nvSpPr>
          <p:cNvPr id="8" name="Rectangle 7"/>
          <p:cNvSpPr/>
          <p:nvPr/>
        </p:nvSpPr>
        <p:spPr>
          <a:xfrm>
            <a:off x="3494723" y="4724400"/>
            <a:ext cx="1153477"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53670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Product </a:t>
            </a:r>
            <a:r>
              <a:rPr lang="en-US" sz="4000" dirty="0" smtClean="0"/>
              <a:t>Concept - Intended Audience</a:t>
            </a:r>
            <a:endParaRPr lang="en-US" sz="4000"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 </a:t>
            </a:r>
            <a:r>
              <a:rPr lang="en-US" dirty="0"/>
              <a:t>intended audience for our home irrigation control system will be homeowners who water their lawns on a regular basis.  In particular, this device will be especially marketed towards homeowners in hot climates, such as the southern and southwestern United States. </a:t>
            </a:r>
          </a:p>
        </p:txBody>
      </p:sp>
    </p:spTree>
    <p:extLst>
      <p:ext uri="{BB962C8B-B14F-4D97-AF65-F5344CB8AC3E}">
        <p14:creationId xmlns:p14="http://schemas.microsoft.com/office/powerpoint/2010/main" val="365110929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8400" y="3886200"/>
            <a:ext cx="5048203" cy="3786153"/>
          </a:xfrm>
          <a:prstGeom prst="rect">
            <a:avLst/>
          </a:prstGeom>
        </p:spPr>
      </p:pic>
      <p:sp>
        <p:nvSpPr>
          <p:cNvPr id="4" name="Title 3"/>
          <p:cNvSpPr>
            <a:spLocks noGrp="1"/>
          </p:cNvSpPr>
          <p:nvPr>
            <p:ph type="title"/>
          </p:nvPr>
        </p:nvSpPr>
        <p:spPr/>
        <p:txBody>
          <a:bodyPr/>
          <a:lstStyle/>
          <a:p>
            <a:r>
              <a:rPr lang="en-US" dirty="0" smtClean="0"/>
              <a:t>REQUIREMENTS OVERVIEW</a:t>
            </a:r>
            <a:endParaRPr lang="en-US" dirty="0"/>
          </a:p>
        </p:txBody>
      </p:sp>
      <p:sp>
        <p:nvSpPr>
          <p:cNvPr id="7" name="Text Placeholder 9"/>
          <p:cNvSpPr txBox="1">
            <a:spLocks/>
          </p:cNvSpPr>
          <p:nvPr/>
        </p:nvSpPr>
        <p:spPr>
          <a:xfrm>
            <a:off x="6629400" y="5093411"/>
            <a:ext cx="1089212"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spcBef>
                <a:spcPts val="0"/>
              </a:spcBef>
            </a:pPr>
            <a:r>
              <a:rPr lang="en-US" sz="1700" b="1" dirty="0" err="1" smtClean="0">
                <a:solidFill>
                  <a:prstClr val="black">
                    <a:lumMod val="75000"/>
                    <a:lumOff val="25000"/>
                  </a:prstClr>
                </a:solidFill>
              </a:rPr>
              <a:t>Gautam</a:t>
            </a:r>
            <a:endParaRPr lang="en-US" sz="1700" b="1" dirty="0">
              <a:solidFill>
                <a:prstClr val="black">
                  <a:lumMod val="75000"/>
                  <a:lumOff val="25000"/>
                </a:prstClr>
              </a:solidFill>
            </a:endParaRPr>
          </a:p>
        </p:txBody>
      </p:sp>
      <p:sp>
        <p:nvSpPr>
          <p:cNvPr id="8" name="TextBox 7"/>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4</a:t>
            </a:r>
            <a:endParaRPr lang="en-US" sz="17000" b="1" dirty="0">
              <a:solidFill>
                <a:srgbClr val="F26200">
                  <a:alpha val="40000"/>
                </a:srgbClr>
              </a:solidFill>
              <a:cs typeface="Arial" pitchFamily="34" charset="0"/>
            </a:endParaRPr>
          </a:p>
        </p:txBody>
      </p:sp>
    </p:spTree>
    <p:extLst>
      <p:ext uri="{BB962C8B-B14F-4D97-AF65-F5344CB8AC3E}">
        <p14:creationId xmlns:p14="http://schemas.microsoft.com/office/powerpoint/2010/main" val="203328200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Requirements Overview – Customer </a:t>
            </a:r>
            <a:r>
              <a:rPr lang="en-US" sz="2800" dirty="0"/>
              <a:t>Requirements</a:t>
            </a:r>
          </a:p>
        </p:txBody>
      </p:sp>
      <p:graphicFrame>
        <p:nvGraphicFramePr>
          <p:cNvPr id="7" name="Table 6"/>
          <p:cNvGraphicFramePr>
            <a:graphicFrameLocks noGrp="1"/>
          </p:cNvGraphicFramePr>
          <p:nvPr>
            <p:extLst>
              <p:ext uri="{D42A27DB-BD31-4B8C-83A1-F6EECF244321}">
                <p14:modId xmlns:p14="http://schemas.microsoft.com/office/powerpoint/2010/main" val="3588528139"/>
              </p:ext>
            </p:extLst>
          </p:nvPr>
        </p:nvGraphicFramePr>
        <p:xfrm>
          <a:off x="10859" y="762000"/>
          <a:ext cx="9133140" cy="5936566"/>
        </p:xfrm>
        <a:graphic>
          <a:graphicData uri="http://schemas.openxmlformats.org/drawingml/2006/table">
            <a:tbl>
              <a:tblPr firstRow="1" bandRow="1">
                <a:tableStyleId>{3C2FFA5D-87B4-456A-9821-1D502468CF0F}</a:tableStyleId>
              </a:tblPr>
              <a:tblGrid>
                <a:gridCol w="823269"/>
                <a:gridCol w="2402222"/>
                <a:gridCol w="4543569"/>
                <a:gridCol w="1364080"/>
              </a:tblGrid>
              <a:tr h="407963">
                <a:tc>
                  <a:txBody>
                    <a:bodyPr/>
                    <a:lstStyle/>
                    <a:p>
                      <a:pPr algn="ctr"/>
                      <a:r>
                        <a:rPr lang="en-US" sz="2000" dirty="0" err="1" smtClean="0">
                          <a:latin typeface="+mn-lt"/>
                        </a:rPr>
                        <a:t>Req</a:t>
                      </a:r>
                      <a:r>
                        <a:rPr lang="en-US" sz="2000" dirty="0" smtClean="0">
                          <a:latin typeface="+mn-lt"/>
                        </a:rPr>
                        <a:t> #</a:t>
                      </a:r>
                      <a:endParaRPr lang="en-US" sz="2000" dirty="0">
                        <a:latin typeface="+mn-lt"/>
                      </a:endParaRPr>
                    </a:p>
                  </a:txBody>
                  <a:tcPr anchor="ctr"/>
                </a:tc>
                <a:tc>
                  <a:txBody>
                    <a:bodyPr/>
                    <a:lstStyle/>
                    <a:p>
                      <a:pPr marL="0" marR="0" algn="ctr">
                        <a:spcBef>
                          <a:spcPts val="0"/>
                        </a:spcBef>
                        <a:spcAft>
                          <a:spcPts val="0"/>
                        </a:spcAft>
                      </a:pPr>
                      <a:r>
                        <a:rPr lang="en-US" sz="2000" dirty="0">
                          <a:effectLst/>
                          <a:latin typeface="+mn-lt"/>
                          <a:ea typeface="ＭＳ 明朝"/>
                          <a:cs typeface="Times New Roman"/>
                        </a:rPr>
                        <a:t>Name</a:t>
                      </a:r>
                    </a:p>
                  </a:txBody>
                  <a:tcPr marL="68580" marR="68580" marT="0" marB="0" anchor="ctr"/>
                </a:tc>
                <a:tc>
                  <a:txBody>
                    <a:bodyPr/>
                    <a:lstStyle/>
                    <a:p>
                      <a:pPr algn="ctr"/>
                      <a:r>
                        <a:rPr lang="en-US" sz="2000" dirty="0" smtClean="0">
                          <a:latin typeface="+mn-lt"/>
                        </a:rPr>
                        <a:t>Description</a:t>
                      </a:r>
                      <a:endParaRPr lang="en-US" sz="2000" dirty="0">
                        <a:latin typeface="+mn-lt"/>
                      </a:endParaRPr>
                    </a:p>
                  </a:txBody>
                  <a:tcPr anchor="ctr"/>
                </a:tc>
                <a:tc>
                  <a:txBody>
                    <a:bodyPr/>
                    <a:lstStyle/>
                    <a:p>
                      <a:pPr algn="ctr"/>
                      <a:r>
                        <a:rPr lang="en-US" sz="2000" dirty="0" smtClean="0">
                          <a:latin typeface="+mn-lt"/>
                        </a:rPr>
                        <a:t>Status</a:t>
                      </a:r>
                      <a:endParaRPr lang="en-US" sz="2000" dirty="0">
                        <a:latin typeface="+mn-lt"/>
                      </a:endParaRPr>
                    </a:p>
                  </a:txBody>
                  <a:tcPr anchor="ctr"/>
                </a:tc>
              </a:tr>
              <a:tr h="407963">
                <a:tc>
                  <a:txBody>
                    <a:bodyPr/>
                    <a:lstStyle/>
                    <a:p>
                      <a:pPr algn="ctr"/>
                      <a:r>
                        <a:rPr lang="en-US" sz="2000" dirty="0" smtClean="0">
                          <a:latin typeface="+mn-lt"/>
                        </a:rPr>
                        <a:t>3.1</a:t>
                      </a:r>
                      <a:endParaRPr lang="en-US" sz="2000" dirty="0">
                        <a:latin typeface="+mn-lt"/>
                      </a:endParaRPr>
                    </a:p>
                  </a:txBody>
                  <a:tcPr anchor="ctr"/>
                </a:tc>
                <a:tc>
                  <a:txBody>
                    <a:bodyPr/>
                    <a:lstStyle/>
                    <a:p>
                      <a:pPr marL="0" marR="0" algn="ctr">
                        <a:spcBef>
                          <a:spcPts val="0"/>
                        </a:spcBef>
                        <a:spcAft>
                          <a:spcPts val="0"/>
                        </a:spcAft>
                      </a:pPr>
                      <a:r>
                        <a:rPr lang="en-US" sz="2000" dirty="0">
                          <a:effectLst/>
                          <a:latin typeface="+mn-lt"/>
                          <a:ea typeface="ＭＳ 明朝"/>
                          <a:cs typeface="Times New Roman"/>
                        </a:rPr>
                        <a:t>Central Control Unit</a:t>
                      </a:r>
                    </a:p>
                  </a:txBody>
                  <a:tcPr marL="68580" marR="68580" marT="0" marB="0" anchor="ctr"/>
                </a:tc>
                <a:tc>
                  <a:txBody>
                    <a:bodyPr/>
                    <a:lstStyle/>
                    <a:p>
                      <a:pPr algn="ctr"/>
                      <a:r>
                        <a:rPr lang="en-US" sz="2000" dirty="0" smtClean="0">
                          <a:latin typeface="+mn-lt"/>
                        </a:rPr>
                        <a:t>Responsible for communication between the</a:t>
                      </a:r>
                      <a:r>
                        <a:rPr lang="en-US" sz="2000" baseline="0" dirty="0" smtClean="0">
                          <a:latin typeface="+mn-lt"/>
                        </a:rPr>
                        <a:t> </a:t>
                      </a:r>
                      <a:r>
                        <a:rPr lang="en-US" sz="2000" dirty="0" smtClean="0">
                          <a:latin typeface="+mn-lt"/>
                        </a:rPr>
                        <a:t>web application, soil</a:t>
                      </a:r>
                      <a:r>
                        <a:rPr lang="en-US" sz="2000" baseline="0" dirty="0" smtClean="0">
                          <a:latin typeface="+mn-lt"/>
                        </a:rPr>
                        <a:t> </a:t>
                      </a:r>
                      <a:r>
                        <a:rPr lang="en-US" sz="2000" dirty="0" smtClean="0">
                          <a:latin typeface="+mn-lt"/>
                        </a:rPr>
                        <a:t>moisture sensors, and</a:t>
                      </a:r>
                      <a:r>
                        <a:rPr lang="en-US" sz="2000" baseline="0" dirty="0" smtClean="0">
                          <a:latin typeface="+mn-lt"/>
                        </a:rPr>
                        <a:t> </a:t>
                      </a:r>
                      <a:r>
                        <a:rPr lang="en-US" sz="2000" dirty="0" smtClean="0">
                          <a:latin typeface="+mn-lt"/>
                        </a:rPr>
                        <a:t>water valves</a:t>
                      </a:r>
                      <a:endParaRPr lang="en-US" sz="2000" dirty="0">
                        <a:latin typeface="+mn-lt"/>
                      </a:endParaRPr>
                    </a:p>
                  </a:txBody>
                  <a:tcPr anchor="ctr"/>
                </a:tc>
                <a:tc>
                  <a:txBody>
                    <a:bodyPr/>
                    <a:lstStyle/>
                    <a:p>
                      <a:pPr algn="ctr"/>
                      <a:r>
                        <a:rPr lang="en-US" sz="2000" dirty="0" smtClean="0">
                          <a:solidFill>
                            <a:srgbClr val="00B050"/>
                          </a:solidFill>
                          <a:latin typeface="+mn-lt"/>
                        </a:rPr>
                        <a:t>Completed</a:t>
                      </a:r>
                      <a:endParaRPr lang="en-US" sz="2000" dirty="0">
                        <a:solidFill>
                          <a:schemeClr val="accent2">
                            <a:lumMod val="50000"/>
                          </a:schemeClr>
                        </a:solidFill>
                        <a:latin typeface="+mn-lt"/>
                      </a:endParaRPr>
                    </a:p>
                  </a:txBody>
                  <a:tcPr anchor="ctr"/>
                </a:tc>
              </a:tr>
              <a:tr h="407963">
                <a:tc>
                  <a:txBody>
                    <a:bodyPr/>
                    <a:lstStyle/>
                    <a:p>
                      <a:pPr algn="ctr"/>
                      <a:r>
                        <a:rPr lang="en-US" sz="2000" dirty="0" smtClean="0">
                          <a:latin typeface="+mn-lt"/>
                        </a:rPr>
                        <a:t>3.2</a:t>
                      </a:r>
                      <a:endParaRPr lang="en-US" sz="2000" dirty="0">
                        <a:latin typeface="+mn-lt"/>
                      </a:endParaRPr>
                    </a:p>
                  </a:txBody>
                  <a:tcPr anchor="ctr"/>
                </a:tc>
                <a:tc>
                  <a:txBody>
                    <a:bodyPr/>
                    <a:lstStyle/>
                    <a:p>
                      <a:pPr marL="0" marR="0" algn="ctr">
                        <a:spcBef>
                          <a:spcPts val="0"/>
                        </a:spcBef>
                        <a:spcAft>
                          <a:spcPts val="0"/>
                        </a:spcAft>
                      </a:pPr>
                      <a:r>
                        <a:rPr lang="en-US" sz="2000">
                          <a:effectLst/>
                          <a:latin typeface="+mn-lt"/>
                          <a:ea typeface="ＭＳ 明朝"/>
                          <a:cs typeface="Times New Roman"/>
                        </a:rPr>
                        <a:t>Soil Moisture Sensors</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In-ground sensors that monitor and report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soil</a:t>
                      </a:r>
                      <a:r>
                        <a:rPr lang="en-US" sz="2000" baseline="0" dirty="0" smtClean="0">
                          <a:latin typeface="+mn-lt"/>
                        </a:rPr>
                        <a:t> </a:t>
                      </a:r>
                      <a:r>
                        <a:rPr lang="en-US" sz="2000" dirty="0" smtClean="0">
                          <a:latin typeface="+mn-lt"/>
                        </a:rPr>
                        <a:t>moisture levels</a:t>
                      </a:r>
                    </a:p>
                  </a:txBody>
                  <a:tcPr anchor="ctr"/>
                </a:tc>
                <a:tc>
                  <a:txBody>
                    <a:bodyPr/>
                    <a:lstStyle/>
                    <a:p>
                      <a:pPr algn="ctr"/>
                      <a:r>
                        <a:rPr lang="en-US" sz="2000" dirty="0" smtClean="0">
                          <a:solidFill>
                            <a:srgbClr val="00B050"/>
                          </a:solidFill>
                          <a:latin typeface="+mn-lt"/>
                        </a:rPr>
                        <a:t>Completed</a:t>
                      </a:r>
                      <a:endParaRPr lang="en-US" sz="2000" dirty="0">
                        <a:solidFill>
                          <a:schemeClr val="accent2">
                            <a:lumMod val="50000"/>
                          </a:schemeClr>
                        </a:solidFill>
                        <a:latin typeface="+mn-lt"/>
                      </a:endParaRPr>
                    </a:p>
                  </a:txBody>
                  <a:tcPr anchor="ctr"/>
                </a:tc>
              </a:tr>
              <a:tr h="407963">
                <a:tc>
                  <a:txBody>
                    <a:bodyPr/>
                    <a:lstStyle/>
                    <a:p>
                      <a:pPr algn="ctr"/>
                      <a:r>
                        <a:rPr lang="en-US" sz="2000" dirty="0" smtClean="0">
                          <a:latin typeface="+mn-lt"/>
                        </a:rPr>
                        <a:t>3.3</a:t>
                      </a:r>
                      <a:endParaRPr lang="en-US" sz="2000" dirty="0">
                        <a:latin typeface="+mn-lt"/>
                      </a:endParaRPr>
                    </a:p>
                  </a:txBody>
                  <a:tcPr anchor="ctr"/>
                </a:tc>
                <a:tc>
                  <a:txBody>
                    <a:bodyPr/>
                    <a:lstStyle/>
                    <a:p>
                      <a:pPr marL="0" marR="0" algn="ctr">
                        <a:spcBef>
                          <a:spcPts val="0"/>
                        </a:spcBef>
                        <a:spcAft>
                          <a:spcPts val="0"/>
                        </a:spcAft>
                      </a:pPr>
                      <a:r>
                        <a:rPr lang="en-US" sz="2000" dirty="0">
                          <a:effectLst/>
                          <a:latin typeface="+mn-lt"/>
                          <a:ea typeface="ＭＳ 明朝"/>
                          <a:cs typeface="Times New Roman"/>
                        </a:rPr>
                        <a:t>Web Application</a:t>
                      </a:r>
                    </a:p>
                  </a:txBody>
                  <a:tcPr marL="68580" marR="68580" marT="0" marB="0" anchor="ctr"/>
                </a:tc>
                <a:tc>
                  <a:txBody>
                    <a:bodyPr/>
                    <a:lstStyle/>
                    <a:p>
                      <a:pPr algn="ctr"/>
                      <a:r>
                        <a:rPr lang="en-US" sz="2000" baseline="0" dirty="0" smtClean="0">
                          <a:latin typeface="+mn-lt"/>
                        </a:rPr>
                        <a:t>Lets the user</a:t>
                      </a:r>
                      <a:r>
                        <a:rPr lang="en-US" sz="2000" dirty="0" smtClean="0">
                          <a:latin typeface="+mn-lt"/>
                        </a:rPr>
                        <a:t> interface with the</a:t>
                      </a:r>
                      <a:r>
                        <a:rPr lang="en-US" sz="2000" baseline="0" dirty="0" smtClean="0">
                          <a:latin typeface="+mn-lt"/>
                        </a:rPr>
                        <a:t> </a:t>
                      </a:r>
                      <a:r>
                        <a:rPr lang="en-US" sz="2000" dirty="0" smtClean="0">
                          <a:latin typeface="+mn-lt"/>
                        </a:rPr>
                        <a:t>control unit</a:t>
                      </a:r>
                      <a:r>
                        <a:rPr lang="en-US" sz="2000" baseline="0" dirty="0" smtClean="0">
                          <a:latin typeface="+mn-lt"/>
                        </a:rPr>
                        <a:t> and adjust the watering valves based on sensor data</a:t>
                      </a:r>
                      <a:endParaRPr lang="en-US" sz="2000" dirty="0">
                        <a:latin typeface="+mn-lt"/>
                      </a:endParaRPr>
                    </a:p>
                  </a:txBody>
                  <a:tcPr anchor="ctr"/>
                </a:tc>
                <a:tc>
                  <a:txBody>
                    <a:bodyPr/>
                    <a:lstStyle/>
                    <a:p>
                      <a:pPr algn="ctr"/>
                      <a:r>
                        <a:rPr lang="en-US" sz="2000" dirty="0" smtClean="0">
                          <a:solidFill>
                            <a:srgbClr val="00B050"/>
                          </a:solidFill>
                          <a:latin typeface="+mn-lt"/>
                        </a:rPr>
                        <a:t>Completed</a:t>
                      </a:r>
                      <a:endParaRPr lang="en-US" sz="2000" dirty="0">
                        <a:solidFill>
                          <a:schemeClr val="accent2">
                            <a:lumMod val="50000"/>
                          </a:schemeClr>
                        </a:solidFill>
                        <a:latin typeface="+mn-lt"/>
                      </a:endParaRPr>
                    </a:p>
                  </a:txBody>
                  <a:tcPr anchor="ctr"/>
                </a:tc>
              </a:tr>
              <a:tr h="407963">
                <a:tc>
                  <a:txBody>
                    <a:bodyPr/>
                    <a:lstStyle/>
                    <a:p>
                      <a:pPr algn="ctr"/>
                      <a:r>
                        <a:rPr lang="en-US" sz="2000" dirty="0" smtClean="0">
                          <a:latin typeface="+mn-lt"/>
                        </a:rPr>
                        <a:t>3.4</a:t>
                      </a:r>
                      <a:endParaRPr lang="en-US" sz="2000" dirty="0">
                        <a:latin typeface="+mn-lt"/>
                      </a:endParaRPr>
                    </a:p>
                  </a:txBody>
                  <a:tcPr anchor="ctr"/>
                </a:tc>
                <a:tc>
                  <a:txBody>
                    <a:bodyPr/>
                    <a:lstStyle/>
                    <a:p>
                      <a:pPr marL="0" marR="0" algn="ctr">
                        <a:spcBef>
                          <a:spcPts val="0"/>
                        </a:spcBef>
                        <a:spcAft>
                          <a:spcPts val="0"/>
                        </a:spcAft>
                      </a:pPr>
                      <a:r>
                        <a:rPr lang="en-US" sz="2000">
                          <a:effectLst/>
                          <a:latin typeface="+mn-lt"/>
                          <a:ea typeface="ＭＳ 明朝"/>
                          <a:cs typeface="Times New Roman"/>
                        </a:rPr>
                        <a:t>Watering Scheduler</a:t>
                      </a:r>
                    </a:p>
                  </a:txBody>
                  <a:tcPr marL="68580" marR="68580" marT="0" marB="0" anchor="ctr"/>
                </a:tc>
                <a:tc>
                  <a:txBody>
                    <a:bodyPr/>
                    <a:lstStyle/>
                    <a:p>
                      <a:pPr algn="ctr"/>
                      <a:r>
                        <a:rPr lang="en-US" sz="2000" dirty="0" smtClean="0">
                          <a:latin typeface="+mn-lt"/>
                        </a:rPr>
                        <a:t>Lets</a:t>
                      </a:r>
                      <a:r>
                        <a:rPr lang="en-US" sz="2000" baseline="0" dirty="0" smtClean="0">
                          <a:latin typeface="+mn-lt"/>
                        </a:rPr>
                        <a:t> user set-up schedule for watering</a:t>
                      </a:r>
                      <a:endParaRPr lang="en-US" sz="20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chemeClr val="accent2">
                            <a:lumMod val="50000"/>
                          </a:schemeClr>
                        </a:solidFill>
                      </a:endParaRPr>
                    </a:p>
                  </a:txBody>
                  <a:tcPr anchor="ctr"/>
                </a:tc>
              </a:tr>
              <a:tr h="407963">
                <a:tc>
                  <a:txBody>
                    <a:bodyPr/>
                    <a:lstStyle/>
                    <a:p>
                      <a:pPr algn="ctr"/>
                      <a:r>
                        <a:rPr lang="en-US" sz="2000" dirty="0" smtClean="0">
                          <a:latin typeface="+mn-lt"/>
                        </a:rPr>
                        <a:t>3.5</a:t>
                      </a:r>
                      <a:endParaRPr lang="en-US" sz="2000" dirty="0">
                        <a:latin typeface="+mn-lt"/>
                      </a:endParaRPr>
                    </a:p>
                  </a:txBody>
                  <a:tcPr anchor="ctr"/>
                </a:tc>
                <a:tc>
                  <a:txBody>
                    <a:bodyPr/>
                    <a:lstStyle/>
                    <a:p>
                      <a:pPr marL="0" marR="0" algn="ctr">
                        <a:spcBef>
                          <a:spcPts val="0"/>
                        </a:spcBef>
                        <a:spcAft>
                          <a:spcPts val="0"/>
                        </a:spcAft>
                      </a:pPr>
                      <a:r>
                        <a:rPr lang="en-US" sz="2000">
                          <a:effectLst/>
                          <a:latin typeface="+mn-lt"/>
                          <a:ea typeface="ＭＳ 明朝"/>
                          <a:cs typeface="Times New Roman"/>
                        </a:rPr>
                        <a:t>Soil Moisture Reports</a:t>
                      </a:r>
                    </a:p>
                  </a:txBody>
                  <a:tcPr marL="68580" marR="68580" marT="0" marB="0" anchor="ctr"/>
                </a:tc>
                <a:tc>
                  <a:txBody>
                    <a:bodyPr/>
                    <a:lstStyle/>
                    <a:p>
                      <a:pPr algn="ctr"/>
                      <a:r>
                        <a:rPr lang="en-US" sz="2000" dirty="0" smtClean="0">
                          <a:latin typeface="+mn-lt"/>
                        </a:rPr>
                        <a:t>Generates</a:t>
                      </a:r>
                      <a:r>
                        <a:rPr lang="en-US" sz="2000" baseline="0" dirty="0" smtClean="0">
                          <a:latin typeface="+mn-lt"/>
                        </a:rPr>
                        <a:t> reports based on soil moisture readings</a:t>
                      </a:r>
                      <a:endParaRPr lang="en-US" sz="20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chemeClr val="accent2">
                            <a:lumMod val="50000"/>
                          </a:schemeClr>
                        </a:solidFill>
                      </a:endParaRPr>
                    </a:p>
                    <a:p>
                      <a:pPr algn="ctr"/>
                      <a:endParaRPr lang="en-US" sz="2000" dirty="0">
                        <a:solidFill>
                          <a:schemeClr val="accent2">
                            <a:lumMod val="50000"/>
                          </a:schemeClr>
                        </a:solidFill>
                        <a:latin typeface="+mn-lt"/>
                      </a:endParaRPr>
                    </a:p>
                  </a:txBody>
                  <a:tcPr anchor="ctr"/>
                </a:tc>
              </a:tr>
              <a:tr h="407963">
                <a:tc>
                  <a:txBody>
                    <a:bodyPr/>
                    <a:lstStyle/>
                    <a:p>
                      <a:pPr algn="ctr"/>
                      <a:r>
                        <a:rPr lang="en-US" sz="2000" dirty="0" smtClean="0">
                          <a:latin typeface="+mn-lt"/>
                        </a:rPr>
                        <a:t>3.6</a:t>
                      </a:r>
                      <a:endParaRPr lang="en-US" sz="2000" dirty="0">
                        <a:latin typeface="+mn-lt"/>
                      </a:endParaRPr>
                    </a:p>
                  </a:txBody>
                  <a:tcPr anchor="ctr"/>
                </a:tc>
                <a:tc>
                  <a:txBody>
                    <a:bodyPr/>
                    <a:lstStyle/>
                    <a:p>
                      <a:pPr marL="0" marR="0" algn="ctr">
                        <a:spcBef>
                          <a:spcPts val="0"/>
                        </a:spcBef>
                        <a:spcAft>
                          <a:spcPts val="0"/>
                        </a:spcAft>
                      </a:pPr>
                      <a:r>
                        <a:rPr lang="en-US" sz="2000" dirty="0">
                          <a:effectLst/>
                          <a:latin typeface="+mn-lt"/>
                          <a:ea typeface="ＭＳ 明朝"/>
                          <a:cs typeface="Times New Roman"/>
                        </a:rPr>
                        <a:t>User Login</a:t>
                      </a:r>
                    </a:p>
                  </a:txBody>
                  <a:tcPr marL="68580" marR="68580" marT="0" marB="0" anchor="ctr"/>
                </a:tc>
                <a:tc>
                  <a:txBody>
                    <a:bodyPr/>
                    <a:lstStyle/>
                    <a:p>
                      <a:pPr algn="ctr"/>
                      <a:r>
                        <a:rPr lang="en-US" sz="2000" dirty="0" smtClean="0">
                          <a:latin typeface="+mn-lt"/>
                        </a:rPr>
                        <a:t>Lets</a:t>
                      </a:r>
                      <a:r>
                        <a:rPr lang="en-US" sz="2000" baseline="0" dirty="0" smtClean="0">
                          <a:latin typeface="+mn-lt"/>
                        </a:rPr>
                        <a:t> user securely login and use HICS functions</a:t>
                      </a:r>
                      <a:endParaRPr lang="en-US" sz="20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chemeClr val="accent2">
                            <a:lumMod val="50000"/>
                          </a:schemeClr>
                        </a:solidFill>
                      </a:endParaRPr>
                    </a:p>
                    <a:p>
                      <a:pPr algn="ctr"/>
                      <a:endParaRPr lang="en-US" sz="2000" dirty="0">
                        <a:solidFill>
                          <a:schemeClr val="accent2">
                            <a:lumMod val="50000"/>
                          </a:schemeClr>
                        </a:solidFill>
                        <a:latin typeface="+mn-lt"/>
                      </a:endParaRPr>
                    </a:p>
                  </a:txBody>
                  <a:tcPr anchor="ctr"/>
                </a:tc>
              </a:tr>
              <a:tr h="479474">
                <a:tc>
                  <a:txBody>
                    <a:bodyPr/>
                    <a:lstStyle/>
                    <a:p>
                      <a:pPr algn="ctr"/>
                      <a:r>
                        <a:rPr lang="en-US" sz="2000" dirty="0" smtClean="0">
                          <a:latin typeface="+mn-lt"/>
                        </a:rPr>
                        <a:t>3.7</a:t>
                      </a:r>
                      <a:endParaRPr lang="en-US" sz="2000" dirty="0">
                        <a:latin typeface="+mn-lt"/>
                      </a:endParaRPr>
                    </a:p>
                  </a:txBody>
                  <a:tcPr anchor="ctr"/>
                </a:tc>
                <a:tc>
                  <a:txBody>
                    <a:bodyPr/>
                    <a:lstStyle/>
                    <a:p>
                      <a:pPr marL="0" marR="0" algn="ctr">
                        <a:spcBef>
                          <a:spcPts val="0"/>
                        </a:spcBef>
                        <a:spcAft>
                          <a:spcPts val="0"/>
                        </a:spcAft>
                      </a:pPr>
                      <a:r>
                        <a:rPr lang="en-US" sz="2000" dirty="0">
                          <a:effectLst/>
                          <a:latin typeface="+mn-lt"/>
                          <a:ea typeface="ＭＳ 明朝"/>
                          <a:cs typeface="Times New Roman"/>
                        </a:rPr>
                        <a:t>Active Status</a:t>
                      </a:r>
                    </a:p>
                  </a:txBody>
                  <a:tcPr marL="68580" marR="68580" marT="0" marB="0" anchor="ctr"/>
                </a:tc>
                <a:tc>
                  <a:txBody>
                    <a:bodyPr/>
                    <a:lstStyle/>
                    <a:p>
                      <a:pPr algn="ctr"/>
                      <a:r>
                        <a:rPr lang="en-US" sz="2000" dirty="0" smtClean="0">
                          <a:latin typeface="+mn-lt"/>
                        </a:rPr>
                        <a:t>Display</a:t>
                      </a:r>
                      <a:r>
                        <a:rPr lang="en-US" sz="2000" baseline="0" dirty="0" smtClean="0">
                          <a:latin typeface="+mn-lt"/>
                        </a:rPr>
                        <a:t> letting user know if the system is Active or not.</a:t>
                      </a:r>
                      <a:endParaRPr lang="en-US" sz="20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chemeClr val="accent2">
                            <a:lumMod val="50000"/>
                          </a:schemeClr>
                        </a:solidFill>
                      </a:endParaRPr>
                    </a:p>
                    <a:p>
                      <a:pPr algn="ctr"/>
                      <a:endParaRPr lang="en-US" sz="2000" dirty="0">
                        <a:solidFill>
                          <a:schemeClr val="accent2">
                            <a:lumMod val="50000"/>
                          </a:schemeClr>
                        </a:solidFill>
                        <a:latin typeface="+mn-lt"/>
                      </a:endParaRPr>
                    </a:p>
                  </a:txBody>
                  <a:tcPr anchor="ctr"/>
                </a:tc>
              </a:tr>
            </a:tbl>
          </a:graphicData>
        </a:graphic>
      </p:graphicFrame>
    </p:spTree>
    <p:extLst>
      <p:ext uri="{BB962C8B-B14F-4D97-AF65-F5344CB8AC3E}">
        <p14:creationId xmlns:p14="http://schemas.microsoft.com/office/powerpoint/2010/main" val="129875854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Requirements Overview – Customer </a:t>
            </a:r>
            <a:r>
              <a:rPr lang="en-US" sz="2800" dirty="0" smtClean="0"/>
              <a:t>Requirements</a:t>
            </a:r>
            <a:endParaRPr lang="en-US" sz="2800" dirty="0"/>
          </a:p>
        </p:txBody>
      </p:sp>
      <p:graphicFrame>
        <p:nvGraphicFramePr>
          <p:cNvPr id="7" name="Table 6"/>
          <p:cNvGraphicFramePr>
            <a:graphicFrameLocks noGrp="1"/>
          </p:cNvGraphicFramePr>
          <p:nvPr>
            <p:extLst>
              <p:ext uri="{D42A27DB-BD31-4B8C-83A1-F6EECF244321}">
                <p14:modId xmlns:p14="http://schemas.microsoft.com/office/powerpoint/2010/main" val="4157829086"/>
              </p:ext>
            </p:extLst>
          </p:nvPr>
        </p:nvGraphicFramePr>
        <p:xfrm>
          <a:off x="0" y="762000"/>
          <a:ext cx="9144000" cy="5620043"/>
        </p:xfrm>
        <a:graphic>
          <a:graphicData uri="http://schemas.openxmlformats.org/drawingml/2006/table">
            <a:tbl>
              <a:tblPr firstRow="1" bandRow="1">
                <a:tableStyleId>{3C2FFA5D-87B4-456A-9821-1D502468CF0F}</a:tableStyleId>
              </a:tblPr>
              <a:tblGrid>
                <a:gridCol w="823185"/>
                <a:gridCol w="2300323"/>
                <a:gridCol w="4656552"/>
                <a:gridCol w="1363940"/>
              </a:tblGrid>
              <a:tr h="396239">
                <a:tc>
                  <a:txBody>
                    <a:bodyPr/>
                    <a:lstStyle/>
                    <a:p>
                      <a:pPr algn="ctr"/>
                      <a:r>
                        <a:rPr lang="en-US" sz="2000" dirty="0" err="1" smtClean="0"/>
                        <a:t>Req</a:t>
                      </a:r>
                      <a:r>
                        <a:rPr lang="en-US" sz="2000" dirty="0" smtClean="0"/>
                        <a:t> #</a:t>
                      </a:r>
                      <a:endParaRPr lang="en-US" sz="2000" dirty="0"/>
                    </a:p>
                  </a:txBody>
                  <a:tcPr anchor="ctr"/>
                </a:tc>
                <a:tc>
                  <a:txBody>
                    <a:bodyPr/>
                    <a:lstStyle/>
                    <a:p>
                      <a:pPr marL="0" marR="0" algn="ctr">
                        <a:spcBef>
                          <a:spcPts val="0"/>
                        </a:spcBef>
                        <a:spcAft>
                          <a:spcPts val="0"/>
                        </a:spcAft>
                      </a:pPr>
                      <a:r>
                        <a:rPr lang="en-US" sz="2000" dirty="0">
                          <a:effectLst/>
                          <a:latin typeface="Cambria"/>
                          <a:ea typeface="ＭＳ 明朝"/>
                          <a:cs typeface="Times New Roman"/>
                        </a:rPr>
                        <a:t>Name</a:t>
                      </a:r>
                    </a:p>
                  </a:txBody>
                  <a:tcPr marL="68580" marR="68580" marT="0" marB="0" anchor="ctr"/>
                </a:tc>
                <a:tc>
                  <a:txBody>
                    <a:bodyPr/>
                    <a:lstStyle/>
                    <a:p>
                      <a:pPr algn="ctr"/>
                      <a:r>
                        <a:rPr lang="en-US" sz="2000" dirty="0" smtClean="0"/>
                        <a:t>Description</a:t>
                      </a:r>
                      <a:endParaRPr lang="en-US" sz="2000" dirty="0"/>
                    </a:p>
                  </a:txBody>
                  <a:tcPr anchor="ctr"/>
                </a:tc>
                <a:tc>
                  <a:txBody>
                    <a:bodyPr/>
                    <a:lstStyle/>
                    <a:p>
                      <a:pPr algn="ctr"/>
                      <a:r>
                        <a:rPr lang="en-US" sz="2000" dirty="0" smtClean="0"/>
                        <a:t>Status</a:t>
                      </a:r>
                      <a:endParaRPr lang="en-US" sz="2000" dirty="0"/>
                    </a:p>
                  </a:txBody>
                  <a:tcPr anchor="ctr"/>
                </a:tc>
              </a:tr>
              <a:tr h="407963">
                <a:tc>
                  <a:txBody>
                    <a:bodyPr/>
                    <a:lstStyle/>
                    <a:p>
                      <a:pPr marL="0" marR="0" algn="ctr">
                        <a:spcBef>
                          <a:spcPts val="0"/>
                        </a:spcBef>
                        <a:spcAft>
                          <a:spcPts val="0"/>
                        </a:spcAft>
                      </a:pPr>
                      <a:r>
                        <a:rPr lang="en-US" sz="2000" dirty="0">
                          <a:effectLst/>
                          <a:latin typeface="+mn-lt"/>
                          <a:ea typeface="ＭＳ 明朝"/>
                          <a:cs typeface="Times New Roman"/>
                        </a:rPr>
                        <a:t>3.8</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Rain Sensor</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Sensors that monitor and report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soil</a:t>
                      </a:r>
                      <a:r>
                        <a:rPr lang="en-US" sz="2000" baseline="0" dirty="0" smtClean="0">
                          <a:latin typeface="+mn-lt"/>
                        </a:rPr>
                        <a:t> </a:t>
                      </a:r>
                      <a:r>
                        <a:rPr lang="en-US" sz="2000" dirty="0" smtClean="0">
                          <a:latin typeface="+mn-lt"/>
                        </a:rPr>
                        <a:t>Rain Status</a:t>
                      </a:r>
                    </a:p>
                  </a:txBody>
                  <a:tcPr anchor="ctr"/>
                </a:tc>
                <a:tc>
                  <a:txBody>
                    <a:bodyPr/>
                    <a:lstStyle/>
                    <a:p>
                      <a:pPr algn="ctr"/>
                      <a:r>
                        <a:rPr lang="en-US" sz="2000" dirty="0" smtClean="0">
                          <a:solidFill>
                            <a:srgbClr val="00B050"/>
                          </a:solidFill>
                          <a:latin typeface="+mn-lt"/>
                        </a:rPr>
                        <a:t>Completed</a:t>
                      </a:r>
                      <a:endParaRPr lang="en-US" sz="2000" dirty="0">
                        <a:solidFill>
                          <a:srgbClr val="3E6813"/>
                        </a:solidFill>
                        <a:latin typeface="+mn-lt"/>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3.9</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Web </a:t>
                      </a:r>
                      <a:r>
                        <a:rPr lang="en-US" sz="2000" dirty="0" smtClean="0">
                          <a:effectLst/>
                          <a:latin typeface="+mn-lt"/>
                          <a:ea typeface="ＭＳ 明朝"/>
                          <a:cs typeface="Times New Roman"/>
                        </a:rPr>
                        <a:t>Hosting Service</a:t>
                      </a:r>
                      <a:endParaRPr lang="en-US" sz="2000" dirty="0">
                        <a:effectLst/>
                        <a:latin typeface="+mn-lt"/>
                        <a:ea typeface="ＭＳ 明朝"/>
                        <a:cs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A</a:t>
                      </a:r>
                      <a:r>
                        <a:rPr lang="en-US" sz="2000" baseline="0" dirty="0" smtClean="0">
                          <a:latin typeface="+mn-lt"/>
                        </a:rPr>
                        <a:t> </a:t>
                      </a:r>
                      <a:r>
                        <a:rPr lang="en-US" sz="2000" dirty="0" smtClean="0">
                          <a:latin typeface="+mn-lt"/>
                        </a:rPr>
                        <a:t>server hosting our web application </a:t>
                      </a:r>
                    </a:p>
                  </a:txBody>
                  <a:tcPr anchor="ctr"/>
                </a:tc>
                <a:tc>
                  <a:txBody>
                    <a:bodyPr/>
                    <a:lstStyle/>
                    <a:p>
                      <a:pPr algn="ctr"/>
                      <a:r>
                        <a:rPr lang="en-US" sz="2000" dirty="0" smtClean="0">
                          <a:solidFill>
                            <a:srgbClr val="00B050"/>
                          </a:solidFill>
                          <a:latin typeface="+mn-lt"/>
                        </a:rPr>
                        <a:t>Completed</a:t>
                      </a:r>
                      <a:endParaRPr lang="en-US" sz="2000" dirty="0">
                        <a:solidFill>
                          <a:srgbClr val="3E6813"/>
                        </a:solidFill>
                        <a:latin typeface="+mn-lt"/>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3.10</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Database </a:t>
                      </a:r>
                      <a:endParaRPr lang="en-US" sz="2000" dirty="0" smtClean="0">
                        <a:effectLst/>
                        <a:latin typeface="+mn-lt"/>
                        <a:ea typeface="ＭＳ 明朝"/>
                        <a:cs typeface="Times New Roman"/>
                      </a:endParaRPr>
                    </a:p>
                    <a:p>
                      <a:pPr marL="0" marR="0" algn="ctr">
                        <a:spcBef>
                          <a:spcPts val="0"/>
                        </a:spcBef>
                        <a:spcAft>
                          <a:spcPts val="0"/>
                        </a:spcAft>
                      </a:pPr>
                      <a:r>
                        <a:rPr lang="en-US" sz="2000" dirty="0" smtClean="0">
                          <a:effectLst/>
                          <a:latin typeface="+mn-lt"/>
                          <a:ea typeface="ＭＳ 明朝"/>
                          <a:cs typeface="Times New Roman"/>
                        </a:rPr>
                        <a:t>Management </a:t>
                      </a:r>
                    </a:p>
                    <a:p>
                      <a:pPr marL="0" marR="0" algn="ctr">
                        <a:spcBef>
                          <a:spcPts val="0"/>
                        </a:spcBef>
                        <a:spcAft>
                          <a:spcPts val="0"/>
                        </a:spcAft>
                      </a:pPr>
                      <a:r>
                        <a:rPr lang="en-US" sz="2000" dirty="0" smtClean="0">
                          <a:effectLst/>
                          <a:latin typeface="+mn-lt"/>
                          <a:ea typeface="ＭＳ 明朝"/>
                          <a:cs typeface="Times New Roman"/>
                        </a:rPr>
                        <a:t>System</a:t>
                      </a:r>
                      <a:endParaRPr lang="en-US" sz="2000" dirty="0">
                        <a:effectLst/>
                        <a:latin typeface="+mn-lt"/>
                        <a:ea typeface="ＭＳ 明朝"/>
                        <a:cs typeface="Times New Roman"/>
                      </a:endParaRPr>
                    </a:p>
                  </a:txBody>
                  <a:tcPr marL="68580" marR="68580" marT="0" marB="0" anchor="ctr"/>
                </a:tc>
                <a:tc>
                  <a:txBody>
                    <a:bodyPr/>
                    <a:lstStyle/>
                    <a:p>
                      <a:pPr algn="ctr"/>
                      <a:r>
                        <a:rPr lang="en-US" sz="2000" dirty="0" smtClean="0">
                          <a:latin typeface="+mn-lt"/>
                        </a:rPr>
                        <a:t>Stores all data from soil sensor readings as well as all the information for the web application.</a:t>
                      </a:r>
                      <a:endParaRPr lang="en-US" sz="2000" dirty="0">
                        <a:latin typeface="+mn-lt"/>
                      </a:endParaRPr>
                    </a:p>
                  </a:txBody>
                  <a:tcPr anchor="ctr"/>
                </a:tc>
                <a:tc>
                  <a:txBody>
                    <a:bodyPr/>
                    <a:lstStyle/>
                    <a:p>
                      <a:pPr algn="ctr"/>
                      <a:r>
                        <a:rPr lang="en-US" sz="2000" dirty="0" smtClean="0">
                          <a:solidFill>
                            <a:srgbClr val="00B050"/>
                          </a:solidFill>
                          <a:latin typeface="+mn-lt"/>
                        </a:rPr>
                        <a:t>Completed</a:t>
                      </a:r>
                      <a:endParaRPr lang="en-US" sz="2000" dirty="0">
                        <a:solidFill>
                          <a:srgbClr val="3E6813"/>
                        </a:solidFill>
                        <a:latin typeface="+mn-lt"/>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3.11</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Device </a:t>
                      </a:r>
                      <a:endParaRPr lang="en-US" sz="2000" dirty="0" smtClean="0">
                        <a:effectLst/>
                        <a:latin typeface="+mn-lt"/>
                        <a:ea typeface="ＭＳ 明朝"/>
                        <a:cs typeface="Times New Roman"/>
                      </a:endParaRPr>
                    </a:p>
                    <a:p>
                      <a:pPr marL="0" marR="0" algn="ctr">
                        <a:spcBef>
                          <a:spcPts val="0"/>
                        </a:spcBef>
                        <a:spcAft>
                          <a:spcPts val="0"/>
                        </a:spcAft>
                      </a:pPr>
                      <a:r>
                        <a:rPr lang="en-US" sz="2000" dirty="0" smtClean="0">
                          <a:effectLst/>
                          <a:latin typeface="+mn-lt"/>
                          <a:ea typeface="ＭＳ 明朝"/>
                          <a:cs typeface="Times New Roman"/>
                        </a:rPr>
                        <a:t>Registration</a:t>
                      </a:r>
                      <a:endParaRPr lang="en-US" sz="2000" dirty="0">
                        <a:effectLst/>
                        <a:latin typeface="+mn-lt"/>
                        <a:ea typeface="ＭＳ 明朝"/>
                        <a:cs typeface="Times New Roman"/>
                      </a:endParaRPr>
                    </a:p>
                  </a:txBody>
                  <a:tcPr marL="68580" marR="68580" marT="0" marB="0" anchor="ctr"/>
                </a:tc>
                <a:tc>
                  <a:txBody>
                    <a:bodyPr/>
                    <a:lstStyle/>
                    <a:p>
                      <a:pPr algn="ctr"/>
                      <a:r>
                        <a:rPr lang="en-US" sz="2000" dirty="0" smtClean="0">
                          <a:latin typeface="+mn-lt"/>
                        </a:rPr>
                        <a:t>Lets user register their</a:t>
                      </a:r>
                      <a:r>
                        <a:rPr lang="en-US" sz="2000" baseline="0" dirty="0" smtClean="0">
                          <a:latin typeface="+mn-lt"/>
                        </a:rPr>
                        <a:t> HICS and </a:t>
                      </a:r>
                      <a:r>
                        <a:rPr lang="en-US" sz="2000" dirty="0" smtClean="0">
                          <a:latin typeface="+mn-lt"/>
                        </a:rPr>
                        <a:t>interface HICS</a:t>
                      </a:r>
                      <a:r>
                        <a:rPr lang="en-US" sz="2000" baseline="0" dirty="0" smtClean="0">
                          <a:latin typeface="+mn-lt"/>
                        </a:rPr>
                        <a:t> </a:t>
                      </a:r>
                      <a:r>
                        <a:rPr lang="en-US" sz="2000" dirty="0" smtClean="0">
                          <a:latin typeface="+mn-lt"/>
                        </a:rPr>
                        <a:t>via the web application. </a:t>
                      </a:r>
                      <a:endParaRPr lang="en-US" sz="20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p>
                    <a:p>
                      <a:pPr algn="ctr"/>
                      <a:endParaRPr lang="en-US" sz="2000" dirty="0">
                        <a:solidFill>
                          <a:srgbClr val="3E6813"/>
                        </a:solidFill>
                        <a:latin typeface="+mn-lt"/>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3.12</a:t>
                      </a:r>
                    </a:p>
                  </a:txBody>
                  <a:tcPr marL="68580" marR="68580" marT="0" marB="0" anchor="ctr"/>
                </a:tc>
                <a:tc>
                  <a:txBody>
                    <a:bodyPr/>
                    <a:lstStyle/>
                    <a:p>
                      <a:pPr marL="0" marR="0" algn="ctr">
                        <a:spcBef>
                          <a:spcPts val="0"/>
                        </a:spcBef>
                        <a:spcAft>
                          <a:spcPts val="0"/>
                        </a:spcAft>
                      </a:pPr>
                      <a:r>
                        <a:rPr lang="en-US" sz="2000" dirty="0" smtClean="0">
                          <a:effectLst/>
                          <a:latin typeface="+mn-lt"/>
                          <a:ea typeface="ＭＳ 明朝"/>
                          <a:cs typeface="Times New Roman"/>
                        </a:rPr>
                        <a:t>Region</a:t>
                      </a:r>
                    </a:p>
                    <a:p>
                      <a:pPr marL="0" marR="0" algn="ctr">
                        <a:spcBef>
                          <a:spcPts val="0"/>
                        </a:spcBef>
                        <a:spcAft>
                          <a:spcPts val="0"/>
                        </a:spcAft>
                      </a:pPr>
                      <a:r>
                        <a:rPr lang="en-US" sz="2000" dirty="0" smtClean="0">
                          <a:effectLst/>
                          <a:latin typeface="+mn-lt"/>
                          <a:ea typeface="ＭＳ 明朝"/>
                          <a:cs typeface="Times New Roman"/>
                        </a:rPr>
                        <a:t> </a:t>
                      </a:r>
                      <a:r>
                        <a:rPr lang="en-US" sz="2000" dirty="0">
                          <a:effectLst/>
                          <a:latin typeface="+mn-lt"/>
                          <a:ea typeface="ＭＳ 明朝"/>
                          <a:cs typeface="Times New Roman"/>
                        </a:rPr>
                        <a:t>Grouping</a:t>
                      </a:r>
                    </a:p>
                  </a:txBody>
                  <a:tcPr marL="68580" marR="68580" marT="0" marB="0" anchor="ctr"/>
                </a:tc>
                <a:tc>
                  <a:txBody>
                    <a:bodyPr/>
                    <a:lstStyle/>
                    <a:p>
                      <a:pPr algn="ctr"/>
                      <a:r>
                        <a:rPr lang="en-US" sz="2000" dirty="0" smtClean="0">
                          <a:latin typeface="+mn-lt"/>
                        </a:rPr>
                        <a:t>Allow the user to 	setup watering schedules for multiple zones at once without having to configure each individual zone.</a:t>
                      </a:r>
                      <a:endParaRPr lang="en-US" sz="2000" dirty="0">
                        <a:latin typeface="+mn-lt"/>
                      </a:endParaRPr>
                    </a:p>
                  </a:txBody>
                  <a:tcPr anchor="ctr"/>
                </a:tc>
                <a:tc>
                  <a:txBody>
                    <a:bodyPr/>
                    <a:lstStyle/>
                    <a:p>
                      <a:pPr algn="ctr"/>
                      <a:r>
                        <a:rPr lang="en-US" sz="2000" dirty="0" smtClean="0">
                          <a:solidFill>
                            <a:srgbClr val="FF0000"/>
                          </a:solidFill>
                          <a:latin typeface="+mn-lt"/>
                        </a:rPr>
                        <a:t>Not</a:t>
                      </a:r>
                      <a:r>
                        <a:rPr lang="en-US" sz="2000" baseline="0" dirty="0" smtClean="0">
                          <a:solidFill>
                            <a:srgbClr val="FF0000"/>
                          </a:solidFill>
                          <a:latin typeface="+mn-lt"/>
                        </a:rPr>
                        <a:t> </a:t>
                      </a:r>
                    </a:p>
                    <a:p>
                      <a:pPr algn="ctr"/>
                      <a:r>
                        <a:rPr lang="en-US" sz="2000" baseline="0" dirty="0" smtClean="0">
                          <a:solidFill>
                            <a:srgbClr val="FF0000"/>
                          </a:solidFill>
                          <a:latin typeface="+mn-lt"/>
                        </a:rPr>
                        <a:t>Completed</a:t>
                      </a:r>
                      <a:endParaRPr lang="en-US" sz="2000" dirty="0">
                        <a:solidFill>
                          <a:srgbClr val="FF0000"/>
                        </a:solidFill>
                        <a:latin typeface="+mn-lt"/>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3.13</a:t>
                      </a:r>
                    </a:p>
                  </a:txBody>
                  <a:tcPr marL="68580" marR="68580" marT="0" marB="0" anchor="ctr"/>
                </a:tc>
                <a:tc>
                  <a:txBody>
                    <a:bodyPr/>
                    <a:lstStyle/>
                    <a:p>
                      <a:pPr marL="0" marR="0" algn="ctr">
                        <a:spcBef>
                          <a:spcPts val="0"/>
                        </a:spcBef>
                        <a:spcAft>
                          <a:spcPts val="0"/>
                        </a:spcAft>
                      </a:pPr>
                      <a:r>
                        <a:rPr lang="en-US" sz="2000">
                          <a:effectLst/>
                          <a:latin typeface="+mn-lt"/>
                          <a:ea typeface="ＭＳ 明朝"/>
                          <a:cs typeface="Times New Roman"/>
                        </a:rPr>
                        <a:t>Auto Off</a:t>
                      </a:r>
                    </a:p>
                  </a:txBody>
                  <a:tcPr marL="68580" marR="68580" marT="0" marB="0" anchor="ctr"/>
                </a:tc>
                <a:tc>
                  <a:txBody>
                    <a:bodyPr/>
                    <a:lstStyle/>
                    <a:p>
                      <a:pPr algn="ctr"/>
                      <a:r>
                        <a:rPr lang="en-US" sz="2000" dirty="0" smtClean="0">
                          <a:latin typeface="+mn-lt"/>
                        </a:rPr>
                        <a:t>Shuts down the watering</a:t>
                      </a:r>
                      <a:r>
                        <a:rPr lang="en-US" sz="2000" baseline="0" dirty="0" smtClean="0">
                          <a:latin typeface="+mn-lt"/>
                        </a:rPr>
                        <a:t> when not scheduled or ordered</a:t>
                      </a:r>
                      <a:endParaRPr lang="en-US" sz="20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dirty="0">
                        <a:solidFill>
                          <a:srgbClr val="3E6813"/>
                        </a:solidFill>
                        <a:latin typeface="+mn-lt"/>
                      </a:endParaRPr>
                    </a:p>
                  </a:txBody>
                  <a:tcPr anchor="ctr"/>
                </a:tc>
              </a:tr>
              <a:tr h="407963">
                <a:tc>
                  <a:txBody>
                    <a:bodyPr/>
                    <a:lstStyle/>
                    <a:p>
                      <a:pPr marL="0" marR="0" algn="ctr">
                        <a:spcBef>
                          <a:spcPts val="0"/>
                        </a:spcBef>
                        <a:spcAft>
                          <a:spcPts val="0"/>
                        </a:spcAft>
                      </a:pPr>
                      <a:r>
                        <a:rPr lang="en-US" sz="2000" dirty="0">
                          <a:effectLst/>
                          <a:latin typeface="+mn-lt"/>
                          <a:ea typeface="ＭＳ 明朝"/>
                          <a:cs typeface="Times New Roman"/>
                        </a:rPr>
                        <a:t>3.14</a:t>
                      </a:r>
                    </a:p>
                  </a:txBody>
                  <a:tcPr marL="68580" marR="68580" marT="0" marB="0" anchor="ctr"/>
                </a:tc>
                <a:tc>
                  <a:txBody>
                    <a:bodyPr/>
                    <a:lstStyle/>
                    <a:p>
                      <a:pPr marL="0" marR="0" algn="ctr">
                        <a:spcBef>
                          <a:spcPts val="0"/>
                        </a:spcBef>
                        <a:spcAft>
                          <a:spcPts val="0"/>
                        </a:spcAft>
                      </a:pPr>
                      <a:r>
                        <a:rPr lang="en-US" sz="2000" dirty="0" smtClean="0">
                          <a:effectLst/>
                          <a:latin typeface="+mn-lt"/>
                          <a:ea typeface="ＭＳ 明朝"/>
                          <a:cs typeface="Times New Roman"/>
                        </a:rPr>
                        <a:t>Temperature</a:t>
                      </a:r>
                    </a:p>
                    <a:p>
                      <a:pPr marL="0" marR="0" algn="ctr">
                        <a:spcBef>
                          <a:spcPts val="0"/>
                        </a:spcBef>
                        <a:spcAft>
                          <a:spcPts val="0"/>
                        </a:spcAft>
                      </a:pPr>
                      <a:r>
                        <a:rPr lang="en-US" sz="2000" dirty="0" smtClean="0">
                          <a:effectLst/>
                          <a:latin typeface="+mn-lt"/>
                          <a:ea typeface="ＭＳ 明朝"/>
                          <a:cs typeface="Times New Roman"/>
                        </a:rPr>
                        <a:t> </a:t>
                      </a:r>
                      <a:r>
                        <a:rPr lang="en-US" sz="2000" dirty="0">
                          <a:effectLst/>
                          <a:latin typeface="+mn-lt"/>
                          <a:ea typeface="ＭＳ 明朝"/>
                          <a:cs typeface="Times New Roman"/>
                        </a:rPr>
                        <a:t>Sensor</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Sensors that monitor and report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Temperature Status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dirty="0">
                        <a:solidFill>
                          <a:srgbClr val="3E6813"/>
                        </a:solidFill>
                        <a:latin typeface="+mn-lt"/>
                      </a:endParaRPr>
                    </a:p>
                  </a:txBody>
                  <a:tcPr anchor="ctr"/>
                </a:tc>
              </a:tr>
            </a:tbl>
          </a:graphicData>
        </a:graphic>
      </p:graphicFrame>
    </p:spTree>
    <p:extLst>
      <p:ext uri="{BB962C8B-B14F-4D97-AF65-F5344CB8AC3E}">
        <p14:creationId xmlns:p14="http://schemas.microsoft.com/office/powerpoint/2010/main" val="283728598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Requirements Overview – Packaging </a:t>
            </a:r>
            <a:r>
              <a:rPr lang="en-US" sz="2800" dirty="0" smtClean="0"/>
              <a:t>Requirements</a:t>
            </a:r>
            <a:endParaRPr lang="en-US" sz="2800" dirty="0"/>
          </a:p>
        </p:txBody>
      </p:sp>
      <p:graphicFrame>
        <p:nvGraphicFramePr>
          <p:cNvPr id="7" name="Table 6"/>
          <p:cNvGraphicFramePr>
            <a:graphicFrameLocks noGrp="1"/>
          </p:cNvGraphicFramePr>
          <p:nvPr>
            <p:extLst>
              <p:ext uri="{D42A27DB-BD31-4B8C-83A1-F6EECF244321}">
                <p14:modId xmlns:p14="http://schemas.microsoft.com/office/powerpoint/2010/main" val="4133506244"/>
              </p:ext>
            </p:extLst>
          </p:nvPr>
        </p:nvGraphicFramePr>
        <p:xfrm>
          <a:off x="0" y="762000"/>
          <a:ext cx="9144001" cy="4930726"/>
        </p:xfrm>
        <a:graphic>
          <a:graphicData uri="http://schemas.openxmlformats.org/drawingml/2006/table">
            <a:tbl>
              <a:tblPr firstRow="1" bandRow="1">
                <a:tableStyleId>{3C2FFA5D-87B4-456A-9821-1D502468CF0F}</a:tableStyleId>
              </a:tblPr>
              <a:tblGrid>
                <a:gridCol w="785050"/>
                <a:gridCol w="2427402"/>
                <a:gridCol w="4554814"/>
                <a:gridCol w="1376735"/>
              </a:tblGrid>
              <a:tr h="407963">
                <a:tc>
                  <a:txBody>
                    <a:bodyPr/>
                    <a:lstStyle/>
                    <a:p>
                      <a:pPr marL="0" marR="0" algn="ctr">
                        <a:spcBef>
                          <a:spcPts val="0"/>
                        </a:spcBef>
                        <a:spcAft>
                          <a:spcPts val="0"/>
                        </a:spcAft>
                      </a:pPr>
                      <a:r>
                        <a:rPr lang="en-US" sz="2000" dirty="0" err="1" smtClean="0">
                          <a:effectLst/>
                          <a:latin typeface="+mn-lt"/>
                          <a:ea typeface="ＭＳ 明朝"/>
                          <a:cs typeface="Times New Roman"/>
                        </a:rPr>
                        <a:t>Req</a:t>
                      </a:r>
                      <a:r>
                        <a:rPr lang="en-US" sz="2000" dirty="0" smtClean="0">
                          <a:effectLst/>
                          <a:latin typeface="+mn-lt"/>
                          <a:ea typeface="ＭＳ 明朝"/>
                          <a:cs typeface="Times New Roman"/>
                        </a:rPr>
                        <a:t> #</a:t>
                      </a:r>
                      <a:endParaRPr lang="en-US" sz="2000" dirty="0">
                        <a:effectLst/>
                        <a:latin typeface="+mn-lt"/>
                        <a:ea typeface="ＭＳ 明朝"/>
                        <a:cs typeface="Times New Roman"/>
                      </a:endParaRP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Name</a:t>
                      </a:r>
                    </a:p>
                  </a:txBody>
                  <a:tcPr marL="68580" marR="68580" marT="0" marB="0" anchor="ctr"/>
                </a:tc>
                <a:tc>
                  <a:txBody>
                    <a:bodyPr/>
                    <a:lstStyle/>
                    <a:p>
                      <a:pPr algn="ctr"/>
                      <a:r>
                        <a:rPr lang="en-US" sz="2000" dirty="0" smtClean="0"/>
                        <a:t>Description</a:t>
                      </a:r>
                      <a:endParaRPr lang="en-US" sz="2000" dirty="0"/>
                    </a:p>
                  </a:txBody>
                  <a:tcPr anchor="ctr"/>
                </a:tc>
                <a:tc>
                  <a:txBody>
                    <a:bodyPr/>
                    <a:lstStyle/>
                    <a:p>
                      <a:pPr algn="ctr"/>
                      <a:r>
                        <a:rPr lang="en-US" sz="2000" dirty="0" smtClean="0"/>
                        <a:t>Status</a:t>
                      </a:r>
                      <a:endParaRPr lang="en-US" sz="2000" dirty="0"/>
                    </a:p>
                  </a:txBody>
                  <a:tcPr anchor="ctr"/>
                </a:tc>
              </a:tr>
              <a:tr h="407963">
                <a:tc>
                  <a:txBody>
                    <a:bodyPr/>
                    <a:lstStyle/>
                    <a:p>
                      <a:pPr marL="0" marR="0" algn="ctr">
                        <a:spcBef>
                          <a:spcPts val="0"/>
                        </a:spcBef>
                        <a:spcAft>
                          <a:spcPts val="0"/>
                        </a:spcAft>
                      </a:pPr>
                      <a:r>
                        <a:rPr lang="en-US" sz="2000" dirty="0">
                          <a:effectLst/>
                          <a:latin typeface="+mn-lt"/>
                          <a:ea typeface="ＭＳ 明朝"/>
                          <a:cs typeface="Times New Roman"/>
                        </a:rPr>
                        <a:t>4.1</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Control unit Housing</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Contains</a:t>
                      </a:r>
                      <a:r>
                        <a:rPr lang="en-US" sz="2000" baseline="0" dirty="0" smtClean="0"/>
                        <a:t> Control Unit &amp; a</a:t>
                      </a:r>
                      <a:r>
                        <a:rPr lang="en-US" sz="2000" dirty="0" smtClean="0"/>
                        <a:t>ccessories mounted permanently</a:t>
                      </a:r>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4.2</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Soil Moisture Sensors Packaging</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Package containing</a:t>
                      </a:r>
                      <a:r>
                        <a:rPr lang="en-US" sz="2000" baseline="0" dirty="0" smtClean="0"/>
                        <a:t> soil moisture sensor</a:t>
                      </a:r>
                      <a:endParaRPr lang="en-US" sz="2000" dirty="0" smtClean="0"/>
                    </a:p>
                  </a:txBody>
                  <a:tcPr anchor="ctr"/>
                </a:tc>
                <a:tc>
                  <a:txBody>
                    <a:bodyPr/>
                    <a:lstStyle/>
                    <a:p>
                      <a:pPr algn="ctr"/>
                      <a:r>
                        <a:rPr lang="en-US" sz="2000" dirty="0" smtClean="0">
                          <a:solidFill>
                            <a:srgbClr val="00B050"/>
                          </a:solidFill>
                          <a:latin typeface="+mn-lt"/>
                        </a:rPr>
                        <a:t>Completed</a:t>
                      </a:r>
                      <a:endParaRPr lang="en-US" sz="2000" dirty="0">
                        <a:solidFill>
                          <a:srgbClr val="FFFF00"/>
                        </a:solidFill>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4.3</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Rain Sensor Packaging</a:t>
                      </a:r>
                    </a:p>
                  </a:txBody>
                  <a:tcPr marL="68580" marR="68580" marT="0" marB="0" anchor="ctr"/>
                </a:tc>
                <a:tc>
                  <a:txBody>
                    <a:bodyPr/>
                    <a:lstStyle/>
                    <a:p>
                      <a:pPr algn="ctr"/>
                      <a:r>
                        <a:rPr lang="en-US" sz="2000" dirty="0" smtClean="0"/>
                        <a:t>Package</a:t>
                      </a:r>
                      <a:r>
                        <a:rPr lang="en-US" sz="2000" baseline="0" dirty="0" smtClean="0"/>
                        <a:t> containing rain sensor</a:t>
                      </a:r>
                      <a:endParaRPr lang="en-US" sz="2000" dirty="0"/>
                    </a:p>
                  </a:txBody>
                  <a:tcPr anchor="ctr"/>
                </a:tc>
                <a:tc>
                  <a:txBody>
                    <a:bodyPr/>
                    <a:lstStyle/>
                    <a:p>
                      <a:pPr algn="ctr"/>
                      <a:r>
                        <a:rPr lang="en-US" sz="2000" dirty="0" smtClean="0">
                          <a:solidFill>
                            <a:srgbClr val="00B050"/>
                          </a:solidFill>
                          <a:latin typeface="+mn-lt"/>
                        </a:rPr>
                        <a:t>Completed</a:t>
                      </a:r>
                      <a:endParaRPr lang="en-US" sz="2000" dirty="0">
                        <a:solidFill>
                          <a:srgbClr val="FFFF00"/>
                        </a:solidFill>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4.4</a:t>
                      </a:r>
                    </a:p>
                  </a:txBody>
                  <a:tcPr marL="68580" marR="68580" marT="0" marB="0" anchor="ctr"/>
                </a:tc>
                <a:tc>
                  <a:txBody>
                    <a:bodyPr/>
                    <a:lstStyle/>
                    <a:p>
                      <a:pPr marL="0" marR="0" algn="ctr">
                        <a:spcBef>
                          <a:spcPts val="0"/>
                        </a:spcBef>
                        <a:spcAft>
                          <a:spcPts val="0"/>
                        </a:spcAft>
                      </a:pPr>
                      <a:r>
                        <a:rPr lang="en-US" sz="2000">
                          <a:effectLst/>
                          <a:latin typeface="+mn-lt"/>
                          <a:ea typeface="ＭＳ 明朝"/>
                          <a:cs typeface="Times New Roman"/>
                        </a:rPr>
                        <a:t>Connecting Cables</a:t>
                      </a:r>
                    </a:p>
                  </a:txBody>
                  <a:tcPr marL="68580" marR="68580" marT="0" marB="0" anchor="ctr"/>
                </a:tc>
                <a:tc>
                  <a:txBody>
                    <a:bodyPr/>
                    <a:lstStyle/>
                    <a:p>
                      <a:pPr algn="ctr"/>
                      <a:r>
                        <a:rPr lang="en-US" sz="2000" dirty="0" smtClean="0"/>
                        <a:t>(1) Power cable and (1) Ethernet cable inside the final packaging of HICS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FFFF00"/>
                        </a:solidFill>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4.5</a:t>
                      </a:r>
                    </a:p>
                  </a:txBody>
                  <a:tcPr marL="68580" marR="68580" marT="0" marB="0" anchor="ctr"/>
                </a:tc>
                <a:tc>
                  <a:txBody>
                    <a:bodyPr/>
                    <a:lstStyle/>
                    <a:p>
                      <a:pPr marL="0" marR="0" algn="ctr">
                        <a:spcBef>
                          <a:spcPts val="0"/>
                        </a:spcBef>
                        <a:spcAft>
                          <a:spcPts val="0"/>
                        </a:spcAft>
                      </a:pPr>
                      <a:r>
                        <a:rPr lang="en-US" sz="2000">
                          <a:effectLst/>
                          <a:latin typeface="+mn-lt"/>
                          <a:ea typeface="ＭＳ 明朝"/>
                          <a:cs typeface="Times New Roman"/>
                        </a:rPr>
                        <a:t>Software Application</a:t>
                      </a:r>
                    </a:p>
                  </a:txBody>
                  <a:tcPr marL="68580" marR="68580" marT="0" marB="0" anchor="ctr"/>
                </a:tc>
                <a:tc>
                  <a:txBody>
                    <a:bodyPr/>
                    <a:lstStyle/>
                    <a:p>
                      <a:pPr algn="ctr"/>
                      <a:r>
                        <a:rPr lang="en-US" sz="2000" dirty="0" smtClean="0"/>
                        <a:t>A stand-alone web application that requires no set up from the user.</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4.6</a:t>
                      </a:r>
                    </a:p>
                  </a:txBody>
                  <a:tcPr marL="68580" marR="68580" marT="0" marB="0" anchor="ctr"/>
                </a:tc>
                <a:tc>
                  <a:txBody>
                    <a:bodyPr/>
                    <a:lstStyle/>
                    <a:p>
                      <a:pPr marL="0" marR="0" algn="ctr">
                        <a:spcBef>
                          <a:spcPts val="0"/>
                        </a:spcBef>
                        <a:spcAft>
                          <a:spcPts val="0"/>
                        </a:spcAft>
                      </a:pPr>
                      <a:r>
                        <a:rPr lang="en-US" sz="2000">
                          <a:effectLst/>
                          <a:latin typeface="+mn-lt"/>
                          <a:ea typeface="ＭＳ 明朝"/>
                          <a:cs typeface="Times New Roman"/>
                        </a:rPr>
                        <a:t>User Manual</a:t>
                      </a:r>
                    </a:p>
                  </a:txBody>
                  <a:tcPr marL="68580" marR="68580" marT="0" marB="0" anchor="ctr"/>
                </a:tc>
                <a:tc>
                  <a:txBody>
                    <a:bodyPr/>
                    <a:lstStyle/>
                    <a:p>
                      <a:pPr algn="ctr"/>
                      <a:r>
                        <a:rPr lang="en-US" sz="2000" dirty="0" smtClean="0"/>
                        <a:t>Details containing use and operation of HICS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b="1" dirty="0">
                        <a:solidFill>
                          <a:srgbClr val="3E6813"/>
                        </a:solidFill>
                      </a:endParaRPr>
                    </a:p>
                  </a:txBody>
                  <a:tcPr anchor="ctr"/>
                </a:tc>
              </a:tr>
              <a:tr h="407963">
                <a:tc>
                  <a:txBody>
                    <a:bodyPr/>
                    <a:lstStyle/>
                    <a:p>
                      <a:pPr marL="0" marR="0" algn="ctr">
                        <a:spcBef>
                          <a:spcPts val="0"/>
                        </a:spcBef>
                        <a:spcAft>
                          <a:spcPts val="0"/>
                        </a:spcAft>
                      </a:pPr>
                      <a:r>
                        <a:rPr lang="en-US" sz="2000" dirty="0">
                          <a:effectLst/>
                          <a:latin typeface="+mn-lt"/>
                          <a:ea typeface="ＭＳ 明朝"/>
                          <a:cs typeface="Times New Roman"/>
                        </a:rPr>
                        <a:t>4.7</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Temperature Sensor Packaging</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Package containing</a:t>
                      </a:r>
                      <a:r>
                        <a:rPr lang="en-US" sz="2000" baseline="0" dirty="0" smtClean="0"/>
                        <a:t> temperature moisture sensor</a:t>
                      </a:r>
                      <a:endParaRPr lang="en-US" sz="20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FFFF00"/>
                        </a:solidFill>
                      </a:endParaRPr>
                    </a:p>
                  </a:txBody>
                  <a:tcPr anchor="ctr"/>
                </a:tc>
              </a:tr>
            </a:tbl>
          </a:graphicData>
        </a:graphic>
      </p:graphicFrame>
    </p:spTree>
    <p:extLst>
      <p:ext uri="{BB962C8B-B14F-4D97-AF65-F5344CB8AC3E}">
        <p14:creationId xmlns:p14="http://schemas.microsoft.com/office/powerpoint/2010/main" val="23904755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19400"/>
            <a:ext cx="7315200" cy="2057400"/>
          </a:xfrm>
        </p:spPr>
        <p:txBody>
          <a:bodyPr anchor="ctr">
            <a:normAutofit/>
          </a:bodyPr>
          <a:lstStyle/>
          <a:p>
            <a:r>
              <a:rPr lang="en-US" sz="2800" b="0" dirty="0" smtClean="0">
                <a:latin typeface="+mj-lt"/>
              </a:rPr>
              <a:t>Project: Home Irrigation Control System (HICS)</a:t>
            </a:r>
            <a:br>
              <a:rPr lang="en-US" sz="2800" b="0" dirty="0" smtClean="0">
                <a:latin typeface="+mj-lt"/>
              </a:rPr>
            </a:br>
            <a:r>
              <a:rPr lang="en-US" sz="2800" b="0" dirty="0" smtClean="0">
                <a:latin typeface="+mj-lt"/>
              </a:rPr>
              <a:t>Team: SmartGrass</a:t>
            </a:r>
            <a:endParaRPr lang="en-US" sz="2800" b="0" dirty="0">
              <a:latin typeface="+mj-lt"/>
            </a:endParaRPr>
          </a:p>
        </p:txBody>
      </p:sp>
      <p:sp>
        <p:nvSpPr>
          <p:cNvPr id="7" name="Subtitle 2"/>
          <p:cNvSpPr txBox="1">
            <a:spLocks/>
          </p:cNvSpPr>
          <p:nvPr/>
        </p:nvSpPr>
        <p:spPr>
          <a:xfrm>
            <a:off x="35355" y="685800"/>
            <a:ext cx="3429000" cy="1752600"/>
          </a:xfrm>
          <a:prstGeom prst="rect">
            <a:avLst/>
          </a:prstGeom>
        </p:spPr>
        <p:txBody>
          <a:bodyPr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solidFill>
                <a:latin typeface="+mj-lt"/>
              </a:rPr>
              <a:t>CSE Senior Design </a:t>
            </a:r>
          </a:p>
          <a:p>
            <a:pPr marL="0" indent="0" algn="ctr">
              <a:buNone/>
            </a:pPr>
            <a:r>
              <a:rPr lang="en-US" sz="1800" dirty="0" smtClean="0">
                <a:solidFill>
                  <a:schemeClr val="bg1"/>
                </a:solidFill>
                <a:latin typeface="+mj-lt"/>
              </a:rPr>
              <a:t>Final Prototype Presentation</a:t>
            </a:r>
          </a:p>
          <a:p>
            <a:pPr marL="0" indent="0" algn="ctr">
              <a:buNone/>
            </a:pPr>
            <a:r>
              <a:rPr lang="en-US" sz="1800" dirty="0" smtClean="0">
                <a:solidFill>
                  <a:schemeClr val="bg1"/>
                </a:solidFill>
                <a:latin typeface="+mj-lt"/>
              </a:rPr>
              <a:t>CSE 4317</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5200" y="1"/>
            <a:ext cx="5562600" cy="2819399"/>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543783" y="6233412"/>
            <a:ext cx="1321195" cy="584775"/>
          </a:xfrm>
          <a:prstGeom prst="rect">
            <a:avLst/>
          </a:prstGeom>
        </p:spPr>
        <p:txBody>
          <a:bodyPr wrap="none">
            <a:spAutoFit/>
          </a:bodyPr>
          <a:lstStyle/>
          <a:p>
            <a:pPr algn="ctr"/>
            <a:r>
              <a:rPr lang="en-US" sz="1600" dirty="0" smtClean="0">
                <a:solidFill>
                  <a:schemeClr val="bg1"/>
                </a:solidFill>
              </a:rPr>
              <a:t>Belachew</a:t>
            </a:r>
            <a:endParaRPr lang="en-US" sz="1600" dirty="0">
              <a:solidFill>
                <a:schemeClr val="bg1"/>
              </a:solidFill>
            </a:endParaRPr>
          </a:p>
          <a:p>
            <a:pPr algn="ctr"/>
            <a:r>
              <a:rPr lang="en-US" sz="1600" dirty="0" smtClean="0">
                <a:solidFill>
                  <a:schemeClr val="bg1"/>
                </a:solidFill>
              </a:rPr>
              <a:t>Haile-Mariam</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Requirements Overview – Performance </a:t>
            </a:r>
            <a:r>
              <a:rPr lang="en-US" sz="2800" dirty="0" smtClean="0"/>
              <a:t>Requirements</a:t>
            </a:r>
            <a:endParaRPr lang="en-US" sz="2800" dirty="0"/>
          </a:p>
        </p:txBody>
      </p:sp>
      <p:graphicFrame>
        <p:nvGraphicFramePr>
          <p:cNvPr id="7" name="Table 6"/>
          <p:cNvGraphicFramePr>
            <a:graphicFrameLocks noGrp="1"/>
          </p:cNvGraphicFramePr>
          <p:nvPr>
            <p:extLst>
              <p:ext uri="{D42A27DB-BD31-4B8C-83A1-F6EECF244321}">
                <p14:modId xmlns:p14="http://schemas.microsoft.com/office/powerpoint/2010/main" val="3702803821"/>
              </p:ext>
            </p:extLst>
          </p:nvPr>
        </p:nvGraphicFramePr>
        <p:xfrm>
          <a:off x="0" y="756585"/>
          <a:ext cx="9143999" cy="5345276"/>
        </p:xfrm>
        <a:graphic>
          <a:graphicData uri="http://schemas.openxmlformats.org/drawingml/2006/table">
            <a:tbl>
              <a:tblPr firstRow="1" bandRow="1">
                <a:tableStyleId>{3C2FFA5D-87B4-456A-9821-1D502468CF0F}</a:tableStyleId>
              </a:tblPr>
              <a:tblGrid>
                <a:gridCol w="731823"/>
                <a:gridCol w="2411728"/>
                <a:gridCol w="4675801"/>
                <a:gridCol w="1324647"/>
              </a:tblGrid>
              <a:tr h="407516">
                <a:tc>
                  <a:txBody>
                    <a:bodyPr/>
                    <a:lstStyle/>
                    <a:p>
                      <a:pPr marL="0" marR="0" algn="ctr">
                        <a:spcBef>
                          <a:spcPts val="0"/>
                        </a:spcBef>
                        <a:spcAft>
                          <a:spcPts val="0"/>
                        </a:spcAft>
                      </a:pPr>
                      <a:r>
                        <a:rPr lang="en-US" sz="2000" dirty="0" err="1">
                          <a:effectLst/>
                          <a:latin typeface="+mn-lt"/>
                          <a:ea typeface="ＭＳ 明朝"/>
                          <a:cs typeface="Times New Roman"/>
                        </a:rPr>
                        <a:t>Req</a:t>
                      </a:r>
                      <a:r>
                        <a:rPr lang="en-US" sz="2000" dirty="0">
                          <a:effectLst/>
                          <a:latin typeface="+mn-lt"/>
                          <a:ea typeface="ＭＳ 明朝"/>
                          <a:cs typeface="Times New Roman"/>
                        </a:rPr>
                        <a:t> #</a:t>
                      </a:r>
                    </a:p>
                  </a:txBody>
                  <a:tcPr marL="68580" marR="68580" marT="0" marB="0" anchor="ctr"/>
                </a:tc>
                <a:tc>
                  <a:txBody>
                    <a:bodyPr/>
                    <a:lstStyle/>
                    <a:p>
                      <a:pPr marL="0" marR="0" algn="ctr">
                        <a:spcBef>
                          <a:spcPts val="0"/>
                        </a:spcBef>
                        <a:spcAft>
                          <a:spcPts val="0"/>
                        </a:spcAft>
                      </a:pPr>
                      <a:r>
                        <a:rPr lang="en-US" sz="2000">
                          <a:effectLst/>
                          <a:latin typeface="+mn-lt"/>
                          <a:ea typeface="ＭＳ 明朝"/>
                          <a:cs typeface="Times New Roman"/>
                        </a:rPr>
                        <a:t>Name</a:t>
                      </a:r>
                    </a:p>
                  </a:txBody>
                  <a:tcPr marL="68580" marR="68580" marT="0" marB="0" anchor="ctr"/>
                </a:tc>
                <a:tc>
                  <a:txBody>
                    <a:bodyPr/>
                    <a:lstStyle/>
                    <a:p>
                      <a:pPr algn="ctr"/>
                      <a:r>
                        <a:rPr lang="en-US" sz="2000" dirty="0" smtClean="0"/>
                        <a:t>Description</a:t>
                      </a:r>
                      <a:endParaRPr lang="en-US" sz="2000" dirty="0"/>
                    </a:p>
                  </a:txBody>
                  <a:tcPr anchor="ctr"/>
                </a:tc>
                <a:tc>
                  <a:txBody>
                    <a:bodyPr/>
                    <a:lstStyle/>
                    <a:p>
                      <a:pPr algn="ctr"/>
                      <a:r>
                        <a:rPr lang="en-US" sz="2000" dirty="0" smtClean="0"/>
                        <a:t>Status</a:t>
                      </a:r>
                      <a:endParaRPr lang="en-US" sz="2000" dirty="0"/>
                    </a:p>
                  </a:txBody>
                  <a:tcPr anchor="ctr"/>
                </a:tc>
              </a:tr>
              <a:tr h="700271">
                <a:tc>
                  <a:txBody>
                    <a:bodyPr/>
                    <a:lstStyle/>
                    <a:p>
                      <a:pPr marL="0" marR="0" algn="ctr">
                        <a:spcBef>
                          <a:spcPts val="0"/>
                        </a:spcBef>
                        <a:spcAft>
                          <a:spcPts val="0"/>
                        </a:spcAft>
                      </a:pPr>
                      <a:r>
                        <a:rPr lang="en-US" sz="2000" dirty="0">
                          <a:effectLst/>
                          <a:latin typeface="+mn-lt"/>
                          <a:ea typeface="ＭＳ 明朝"/>
                          <a:cs typeface="Times New Roman"/>
                        </a:rPr>
                        <a:t>5.1</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Sensor Accuracy</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Accurate sensor reading is necessary for</a:t>
                      </a:r>
                      <a:r>
                        <a:rPr lang="en-US" sz="2000" baseline="0" dirty="0" smtClean="0"/>
                        <a:t> </a:t>
                      </a:r>
                      <a:r>
                        <a:rPr lang="en-US" sz="2000" dirty="0" smtClean="0"/>
                        <a:t>efficient watering schedules</a:t>
                      </a:r>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700271">
                <a:tc>
                  <a:txBody>
                    <a:bodyPr/>
                    <a:lstStyle/>
                    <a:p>
                      <a:pPr marL="0" marR="0" algn="ctr">
                        <a:spcBef>
                          <a:spcPts val="0"/>
                        </a:spcBef>
                        <a:spcAft>
                          <a:spcPts val="0"/>
                        </a:spcAft>
                      </a:pPr>
                      <a:r>
                        <a:rPr lang="en-US" sz="2000">
                          <a:effectLst/>
                          <a:latin typeface="+mn-lt"/>
                          <a:ea typeface="ＭＳ 明朝"/>
                          <a:cs typeface="Times New Roman"/>
                        </a:rPr>
                        <a:t>5.2</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Rain Detection</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In case of rain, the rain sensor must quickly transmit an alert to the control unit </a:t>
                      </a:r>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1309203">
                <a:tc>
                  <a:txBody>
                    <a:bodyPr/>
                    <a:lstStyle/>
                    <a:p>
                      <a:pPr marL="0" marR="0" algn="ctr">
                        <a:spcBef>
                          <a:spcPts val="0"/>
                        </a:spcBef>
                        <a:spcAft>
                          <a:spcPts val="0"/>
                        </a:spcAft>
                      </a:pPr>
                      <a:r>
                        <a:rPr lang="en-US" sz="2000">
                          <a:effectLst/>
                          <a:latin typeface="+mn-lt"/>
                          <a:ea typeface="ＭＳ 明朝"/>
                          <a:cs typeface="Times New Roman"/>
                        </a:rPr>
                        <a:t>5.3</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Communication between Web application </a:t>
                      </a:r>
                      <a:r>
                        <a:rPr lang="en-US" sz="2000" dirty="0" smtClean="0">
                          <a:effectLst/>
                          <a:latin typeface="+mn-lt"/>
                          <a:ea typeface="ＭＳ 明朝"/>
                          <a:cs typeface="Times New Roman"/>
                        </a:rPr>
                        <a:t>&amp;</a:t>
                      </a:r>
                      <a:r>
                        <a:rPr lang="en-US" sz="2000" baseline="0" dirty="0" smtClean="0">
                          <a:effectLst/>
                          <a:latin typeface="+mn-lt"/>
                          <a:ea typeface="ＭＳ 明朝"/>
                          <a:cs typeface="Times New Roman"/>
                        </a:rPr>
                        <a:t> </a:t>
                      </a:r>
                      <a:r>
                        <a:rPr lang="en-US" sz="2000" dirty="0" smtClean="0">
                          <a:effectLst/>
                          <a:latin typeface="+mn-lt"/>
                          <a:ea typeface="ＭＳ 明朝"/>
                          <a:cs typeface="Times New Roman"/>
                        </a:rPr>
                        <a:t>Central </a:t>
                      </a:r>
                      <a:r>
                        <a:rPr lang="en-US" sz="2000" dirty="0">
                          <a:effectLst/>
                          <a:latin typeface="+mn-lt"/>
                          <a:ea typeface="ＭＳ 明朝"/>
                          <a:cs typeface="Times New Roman"/>
                        </a:rPr>
                        <a:t>Control Unit</a:t>
                      </a:r>
                    </a:p>
                  </a:txBody>
                  <a:tcPr marL="68580" marR="68580" marT="0" marB="0" anchor="ctr"/>
                </a:tc>
                <a:tc>
                  <a:txBody>
                    <a:bodyPr/>
                    <a:lstStyle/>
                    <a:p>
                      <a:pPr algn="ctr"/>
                      <a:r>
                        <a:rPr lang="en-US" sz="2000" b="1" dirty="0" smtClean="0"/>
                        <a:t> </a:t>
                      </a:r>
                      <a:r>
                        <a:rPr lang="en-US" sz="2000" dirty="0" smtClean="0"/>
                        <a:t>The user will be able to set watering schedules through the web application to send a signal to the central control unit to</a:t>
                      </a:r>
                      <a:r>
                        <a:rPr lang="en-US" sz="2000" baseline="0" dirty="0" smtClean="0"/>
                        <a:t> </a:t>
                      </a:r>
                      <a:r>
                        <a:rPr lang="en-US" sz="2000" dirty="0" smtClean="0"/>
                        <a:t>initiate watering. </a:t>
                      </a:r>
                      <a:endParaRPr lang="en-US" sz="2000" dirty="0"/>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1217863">
                <a:tc>
                  <a:txBody>
                    <a:bodyPr/>
                    <a:lstStyle/>
                    <a:p>
                      <a:pPr marL="0" marR="0" algn="ctr">
                        <a:spcBef>
                          <a:spcPts val="0"/>
                        </a:spcBef>
                        <a:spcAft>
                          <a:spcPts val="0"/>
                        </a:spcAft>
                      </a:pPr>
                      <a:r>
                        <a:rPr lang="en-US" sz="2000">
                          <a:effectLst/>
                          <a:latin typeface="+mn-lt"/>
                          <a:ea typeface="ＭＳ 明朝"/>
                          <a:cs typeface="Times New Roman"/>
                        </a:rPr>
                        <a:t>5.4</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Communication between Soil Moisture Sensor and Central Control Unit</a:t>
                      </a:r>
                    </a:p>
                  </a:txBody>
                  <a:tcPr marL="68580" marR="68580" marT="0" marB="0" anchor="ctr"/>
                </a:tc>
                <a:tc>
                  <a:txBody>
                    <a:bodyPr/>
                    <a:lstStyle/>
                    <a:p>
                      <a:pPr algn="ctr"/>
                      <a:r>
                        <a:rPr lang="en-US" sz="2000" dirty="0" smtClean="0"/>
                        <a:t>The soil moisture sensors will communicate with the central control unit to relay information about soil moisture</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dirty="0">
                        <a:solidFill>
                          <a:srgbClr val="3E6813"/>
                        </a:solidFill>
                      </a:endParaRPr>
                    </a:p>
                  </a:txBody>
                  <a:tcPr anchor="ctr"/>
                </a:tc>
              </a:tr>
              <a:tr h="1004737">
                <a:tc>
                  <a:txBody>
                    <a:bodyPr/>
                    <a:lstStyle/>
                    <a:p>
                      <a:pPr marL="0" marR="0" algn="ctr">
                        <a:spcBef>
                          <a:spcPts val="0"/>
                        </a:spcBef>
                        <a:spcAft>
                          <a:spcPts val="0"/>
                        </a:spcAft>
                      </a:pPr>
                      <a:r>
                        <a:rPr lang="en-US" sz="2000">
                          <a:effectLst/>
                          <a:latin typeface="+mn-lt"/>
                          <a:ea typeface="ＭＳ 明朝"/>
                          <a:cs typeface="Times New Roman"/>
                        </a:rPr>
                        <a:t>5.5</a:t>
                      </a:r>
                    </a:p>
                  </a:txBody>
                  <a:tcPr marL="68580" marR="68580" marT="0" marB="0" anchor="ctr"/>
                </a:tc>
                <a:tc>
                  <a:txBody>
                    <a:bodyPr/>
                    <a:lstStyle/>
                    <a:p>
                      <a:pPr marL="0" marR="0" algn="ctr">
                        <a:spcBef>
                          <a:spcPts val="0"/>
                        </a:spcBef>
                        <a:spcAft>
                          <a:spcPts val="0"/>
                        </a:spcAft>
                      </a:pPr>
                      <a:r>
                        <a:rPr lang="en-US" sz="2000">
                          <a:effectLst/>
                          <a:latin typeface="+mn-lt"/>
                          <a:ea typeface="ＭＳ 明朝"/>
                          <a:cs typeface="Times New Roman"/>
                        </a:rPr>
                        <a:t>Device Power Malfunction</a:t>
                      </a:r>
                    </a:p>
                  </a:txBody>
                  <a:tcPr marL="68580" marR="68580" marT="0" marB="0" anchor="ctr"/>
                </a:tc>
                <a:tc>
                  <a:txBody>
                    <a:bodyPr/>
                    <a:lstStyle/>
                    <a:p>
                      <a:pPr algn="ctr"/>
                      <a:r>
                        <a:rPr lang="en-US" sz="2000" dirty="0" smtClean="0"/>
                        <a:t>If the server fails to receive communication from the central control it will notify the user that the system is offline.</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dirty="0">
                        <a:solidFill>
                          <a:srgbClr val="3E6813"/>
                        </a:solidFill>
                      </a:endParaRPr>
                    </a:p>
                  </a:txBody>
                  <a:tcPr anchor="ctr"/>
                </a:tc>
              </a:tr>
            </a:tbl>
          </a:graphicData>
        </a:graphic>
      </p:graphicFrame>
    </p:spTree>
    <p:extLst>
      <p:ext uri="{BB962C8B-B14F-4D97-AF65-F5344CB8AC3E}">
        <p14:creationId xmlns:p14="http://schemas.microsoft.com/office/powerpoint/2010/main" val="299663331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Requirements Overview – Safety </a:t>
            </a:r>
            <a:r>
              <a:rPr lang="en-US" sz="3200" dirty="0" smtClean="0"/>
              <a:t>Requirements</a:t>
            </a: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1880625175"/>
              </p:ext>
            </p:extLst>
          </p:nvPr>
        </p:nvGraphicFramePr>
        <p:xfrm>
          <a:off x="0" y="762000"/>
          <a:ext cx="9099427" cy="3425483"/>
        </p:xfrm>
        <a:graphic>
          <a:graphicData uri="http://schemas.openxmlformats.org/drawingml/2006/table">
            <a:tbl>
              <a:tblPr firstRow="1" bandRow="1">
                <a:tableStyleId>{3C2FFA5D-87B4-456A-9821-1D502468CF0F}</a:tableStyleId>
              </a:tblPr>
              <a:tblGrid>
                <a:gridCol w="728256"/>
                <a:gridCol w="2399972"/>
                <a:gridCol w="4653009"/>
                <a:gridCol w="1318190"/>
              </a:tblGrid>
              <a:tr h="407963">
                <a:tc>
                  <a:txBody>
                    <a:bodyPr/>
                    <a:lstStyle/>
                    <a:p>
                      <a:pPr marL="0" marR="0" algn="ctr">
                        <a:spcBef>
                          <a:spcPts val="0"/>
                        </a:spcBef>
                        <a:spcAft>
                          <a:spcPts val="0"/>
                        </a:spcAft>
                      </a:pPr>
                      <a:r>
                        <a:rPr lang="en-US" sz="2000" dirty="0" err="1">
                          <a:effectLst/>
                          <a:latin typeface="+mn-lt"/>
                          <a:ea typeface="ＭＳ 明朝"/>
                          <a:cs typeface="Times New Roman"/>
                        </a:rPr>
                        <a:t>Req</a:t>
                      </a:r>
                      <a:r>
                        <a:rPr lang="en-US" sz="2000" dirty="0">
                          <a:effectLst/>
                          <a:latin typeface="+mn-lt"/>
                          <a:ea typeface="ＭＳ 明朝"/>
                          <a:cs typeface="Times New Roman"/>
                        </a:rPr>
                        <a:t> #</a:t>
                      </a:r>
                    </a:p>
                  </a:txBody>
                  <a:tcPr marL="68580" marR="68580" marT="0" marB="0" anchor="ctr"/>
                </a:tc>
                <a:tc>
                  <a:txBody>
                    <a:bodyPr/>
                    <a:lstStyle/>
                    <a:p>
                      <a:pPr marL="0" marR="0" algn="ctr">
                        <a:spcBef>
                          <a:spcPts val="0"/>
                        </a:spcBef>
                        <a:spcAft>
                          <a:spcPts val="0"/>
                        </a:spcAft>
                      </a:pPr>
                      <a:r>
                        <a:rPr lang="en-US" sz="2000">
                          <a:effectLst/>
                          <a:latin typeface="+mn-lt"/>
                          <a:ea typeface="ＭＳ 明朝"/>
                          <a:cs typeface="Times New Roman"/>
                        </a:rPr>
                        <a:t>Name</a:t>
                      </a:r>
                    </a:p>
                  </a:txBody>
                  <a:tcPr marL="68580" marR="68580" marT="0" marB="0" anchor="ctr"/>
                </a:tc>
                <a:tc>
                  <a:txBody>
                    <a:bodyPr/>
                    <a:lstStyle/>
                    <a:p>
                      <a:pPr algn="ctr"/>
                      <a:r>
                        <a:rPr lang="en-US" sz="2000" dirty="0" smtClean="0"/>
                        <a:t>Description</a:t>
                      </a:r>
                      <a:endParaRPr lang="en-US" sz="2000" dirty="0"/>
                    </a:p>
                  </a:txBody>
                  <a:tcPr anchor="ctr"/>
                </a:tc>
                <a:tc>
                  <a:txBody>
                    <a:bodyPr/>
                    <a:lstStyle/>
                    <a:p>
                      <a:pPr algn="ctr"/>
                      <a:r>
                        <a:rPr lang="en-US" sz="2000" dirty="0" smtClean="0"/>
                        <a:t>Status</a:t>
                      </a:r>
                      <a:endParaRPr lang="en-US" sz="2000" dirty="0"/>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6.1</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Soil Moisture Sensor Insulation</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 The electronic components of the soil moisture sensors must be properly insulated against external environmental 	conditions. </a:t>
                      </a:r>
                    </a:p>
                  </a:txBody>
                  <a:tcPr anchor="ctr"/>
                </a:tc>
                <a:tc>
                  <a:txBody>
                    <a:bodyPr/>
                    <a:lstStyle/>
                    <a:p>
                      <a:pPr algn="ctr"/>
                      <a:r>
                        <a:rPr lang="en-US" sz="2000" dirty="0" smtClean="0">
                          <a:solidFill>
                            <a:srgbClr val="FF0000"/>
                          </a:solidFill>
                        </a:rPr>
                        <a:t>Not Completed</a:t>
                      </a:r>
                      <a:endParaRPr lang="en-US" sz="2000" dirty="0">
                        <a:solidFill>
                          <a:srgbClr val="FF0000"/>
                        </a:solidFill>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6.2</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Central Control Unit Temperature</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Efficient air flow and low temperatures must be 	established while the central control unit is in operation</a:t>
                      </a:r>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dirty="0">
                          <a:effectLst/>
                          <a:latin typeface="+mn-lt"/>
                          <a:ea typeface="ＭＳ 明朝"/>
                          <a:cs typeface="Times New Roman"/>
                        </a:rPr>
                        <a:t>6.3</a:t>
                      </a:r>
                    </a:p>
                  </a:txBody>
                  <a:tcPr marL="68580" marR="68580" marT="0" marB="0" anchor="ctr"/>
                </a:tc>
                <a:tc>
                  <a:txBody>
                    <a:bodyPr/>
                    <a:lstStyle/>
                    <a:p>
                      <a:pPr marL="0" marR="0" algn="ctr">
                        <a:spcBef>
                          <a:spcPts val="0"/>
                        </a:spcBef>
                        <a:spcAft>
                          <a:spcPts val="0"/>
                        </a:spcAft>
                      </a:pPr>
                      <a:r>
                        <a:rPr lang="en-US" sz="2000">
                          <a:effectLst/>
                          <a:latin typeface="+mn-lt"/>
                          <a:ea typeface="ＭＳ 明朝"/>
                          <a:cs typeface="Times New Roman"/>
                        </a:rPr>
                        <a:t>Proper Wiring of Central Conctol Unit</a:t>
                      </a:r>
                    </a:p>
                  </a:txBody>
                  <a:tcPr marL="68580" marR="68580" marT="0" marB="0" anchor="ctr"/>
                </a:tc>
                <a:tc>
                  <a:txBody>
                    <a:bodyPr/>
                    <a:lstStyle/>
                    <a:p>
                      <a:pPr algn="ctr"/>
                      <a:r>
                        <a:rPr lang="en-US" sz="2000" dirty="0" smtClean="0"/>
                        <a:t>The central control unit will be powered from an 	external wall plug.. </a:t>
                      </a:r>
                      <a:endParaRPr lang="en-US" sz="2000" dirty="0"/>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bl>
          </a:graphicData>
        </a:graphic>
      </p:graphicFrame>
    </p:spTree>
    <p:extLst>
      <p:ext uri="{BB962C8B-B14F-4D97-AF65-F5344CB8AC3E}">
        <p14:creationId xmlns:p14="http://schemas.microsoft.com/office/powerpoint/2010/main" val="180670929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685800"/>
          </a:xfrm>
        </p:spPr>
        <p:txBody>
          <a:bodyPr>
            <a:noAutofit/>
          </a:bodyPr>
          <a:lstStyle/>
          <a:p>
            <a:r>
              <a:rPr lang="en-US" sz="2400" dirty="0"/>
              <a:t>Requirements Overview – Maintenance </a:t>
            </a:r>
            <a:r>
              <a:rPr lang="en-US" sz="2400" dirty="0" smtClean="0"/>
              <a:t>and Support Requirements</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375656818"/>
              </p:ext>
            </p:extLst>
          </p:nvPr>
        </p:nvGraphicFramePr>
        <p:xfrm>
          <a:off x="7189" y="762000"/>
          <a:ext cx="9136811" cy="4827563"/>
        </p:xfrm>
        <a:graphic>
          <a:graphicData uri="http://schemas.openxmlformats.org/drawingml/2006/table">
            <a:tbl>
              <a:tblPr firstRow="1" bandRow="1">
                <a:tableStyleId>{3C2FFA5D-87B4-456A-9821-1D502468CF0F}</a:tableStyleId>
              </a:tblPr>
              <a:tblGrid>
                <a:gridCol w="726900"/>
                <a:gridCol w="2395504"/>
                <a:gridCol w="4644346"/>
                <a:gridCol w="1370061"/>
              </a:tblGrid>
              <a:tr h="407963">
                <a:tc>
                  <a:txBody>
                    <a:bodyPr/>
                    <a:lstStyle/>
                    <a:p>
                      <a:pPr marL="0" marR="0" algn="ctr">
                        <a:spcBef>
                          <a:spcPts val="0"/>
                        </a:spcBef>
                        <a:spcAft>
                          <a:spcPts val="0"/>
                        </a:spcAft>
                      </a:pPr>
                      <a:r>
                        <a:rPr lang="en-US" sz="2000" dirty="0" err="1">
                          <a:effectLst/>
                          <a:latin typeface="+mn-lt"/>
                          <a:ea typeface="ＭＳ 明朝"/>
                          <a:cs typeface="Times New Roman"/>
                        </a:rPr>
                        <a:t>Req</a:t>
                      </a:r>
                      <a:r>
                        <a:rPr lang="en-US" sz="2000" dirty="0">
                          <a:effectLst/>
                          <a:latin typeface="+mn-lt"/>
                          <a:ea typeface="ＭＳ 明朝"/>
                          <a:cs typeface="Times New Roman"/>
                        </a:rPr>
                        <a:t> #</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Name</a:t>
                      </a:r>
                    </a:p>
                  </a:txBody>
                  <a:tcPr marL="68580" marR="68580" marT="0" marB="0" anchor="ctr"/>
                </a:tc>
                <a:tc>
                  <a:txBody>
                    <a:bodyPr/>
                    <a:lstStyle/>
                    <a:p>
                      <a:pPr algn="ctr"/>
                      <a:r>
                        <a:rPr lang="en-US" sz="2000" dirty="0" smtClean="0"/>
                        <a:t>Description</a:t>
                      </a:r>
                      <a:endParaRPr lang="en-US" sz="2000" dirty="0"/>
                    </a:p>
                  </a:txBody>
                  <a:tcPr anchor="ctr"/>
                </a:tc>
                <a:tc>
                  <a:txBody>
                    <a:bodyPr/>
                    <a:lstStyle/>
                    <a:p>
                      <a:pPr algn="ctr"/>
                      <a:r>
                        <a:rPr lang="en-US" sz="2000" dirty="0" smtClean="0"/>
                        <a:t>Status</a:t>
                      </a:r>
                      <a:endParaRPr lang="en-US" sz="2000" dirty="0"/>
                    </a:p>
                  </a:txBody>
                  <a:tcPr anchor="ctr"/>
                </a:tc>
              </a:tr>
              <a:tr h="407963">
                <a:tc>
                  <a:txBody>
                    <a:bodyPr/>
                    <a:lstStyle/>
                    <a:p>
                      <a:pPr marL="0" marR="0" algn="ctr">
                        <a:spcBef>
                          <a:spcPts val="0"/>
                        </a:spcBef>
                        <a:spcAft>
                          <a:spcPts val="0"/>
                        </a:spcAft>
                      </a:pPr>
                      <a:r>
                        <a:rPr lang="en-US" sz="2000" dirty="0">
                          <a:effectLst/>
                          <a:latin typeface="+mn-lt"/>
                          <a:ea typeface="ＭＳ 明朝"/>
                          <a:cs typeface="Times New Roman"/>
                        </a:rPr>
                        <a:t>7.1</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Sensor Maintenance</a:t>
                      </a:r>
                    </a:p>
                  </a:txBody>
                  <a:tcPr marL="68580" marR="68580" marT="0" marB="0" anchor="ctr"/>
                </a:tc>
                <a:tc>
                  <a:txBody>
                    <a:bodyPr/>
                    <a:lstStyle/>
                    <a:p>
                      <a:pPr algn="ctr"/>
                      <a:r>
                        <a:rPr lang="en-US" sz="2000" dirty="0" smtClean="0"/>
                        <a:t>The all</a:t>
                      </a:r>
                      <a:r>
                        <a:rPr lang="en-US" sz="2000" baseline="0" dirty="0" smtClean="0"/>
                        <a:t> </a:t>
                      </a:r>
                      <a:r>
                        <a:rPr lang="en-US" sz="2000" dirty="0" smtClean="0"/>
                        <a:t>sensors will be replaceable in the event of hardware failure.</a:t>
                      </a:r>
                      <a:endParaRPr lang="en-US" sz="2000" dirty="0"/>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7.2</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Software Maintenance</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All source code files and its</a:t>
                      </a:r>
                      <a:r>
                        <a:rPr lang="en-US" sz="2000" baseline="0" dirty="0" smtClean="0"/>
                        <a:t> </a:t>
                      </a:r>
                      <a:r>
                        <a:rPr lang="en-US" sz="2000" dirty="0" smtClean="0"/>
                        <a:t>documentation</a:t>
                      </a:r>
                      <a:r>
                        <a:rPr lang="en-US" sz="2000" baseline="0" dirty="0" smtClean="0"/>
                        <a:t> </a:t>
                      </a:r>
                      <a:r>
                        <a:rPr lang="en-US" sz="2000" dirty="0" smtClean="0"/>
                        <a:t>must be available for software</a:t>
                      </a:r>
                      <a:r>
                        <a:rPr lang="en-US" sz="2000" baseline="0" dirty="0" smtClean="0"/>
                        <a:t> </a:t>
                      </a:r>
                      <a:r>
                        <a:rPr lang="en-US" sz="2000" dirty="0" smtClean="0"/>
                        <a:t>maintenance and troubleshooting. </a:t>
                      </a:r>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7.3</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Source Code Documentation</a:t>
                      </a:r>
                    </a:p>
                  </a:txBody>
                  <a:tcPr marL="68580" marR="68580" marT="0" marB="0" anchor="ctr"/>
                </a:tc>
                <a:tc>
                  <a:txBody>
                    <a:bodyPr/>
                    <a:lstStyle/>
                    <a:p>
                      <a:pPr algn="ctr"/>
                      <a:r>
                        <a:rPr lang="en-US" sz="2000" b="1" dirty="0" smtClean="0"/>
                        <a:t> </a:t>
                      </a:r>
                      <a:r>
                        <a:rPr lang="en-US" sz="2000" dirty="0" smtClean="0"/>
                        <a:t>All source code files for HICS will be extensively commented to support future updates and troubleshooting</a:t>
                      </a:r>
                      <a:endParaRPr lang="en-US" sz="2000" dirty="0"/>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a:effectLst/>
                          <a:latin typeface="+mn-lt"/>
                          <a:ea typeface="ＭＳ 明朝"/>
                          <a:cs typeface="Times New Roman"/>
                        </a:rPr>
                        <a:t>7.4</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Scalability</a:t>
                      </a:r>
                    </a:p>
                  </a:txBody>
                  <a:tcPr marL="68580" marR="68580" marT="0" marB="0" anchor="ctr"/>
                </a:tc>
                <a:tc>
                  <a:txBody>
                    <a:bodyPr/>
                    <a:lstStyle/>
                    <a:p>
                      <a:pPr algn="ctr"/>
                      <a:r>
                        <a:rPr lang="en-US" sz="2000" dirty="0" smtClean="0"/>
                        <a:t>The central control unit will support adding</a:t>
                      </a:r>
                      <a:r>
                        <a:rPr lang="en-US" sz="2000" baseline="0" dirty="0" smtClean="0"/>
                        <a:t> </a:t>
                      </a:r>
                      <a:r>
                        <a:rPr lang="en-US" sz="2000" dirty="0" smtClean="0"/>
                        <a:t>additional valves or soil sensors.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dirty="0">
                          <a:effectLst/>
                          <a:latin typeface="+mn-lt"/>
                          <a:ea typeface="ＭＳ 明朝"/>
                          <a:cs typeface="Times New Roman"/>
                        </a:rPr>
                        <a:t>7.5</a:t>
                      </a: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Troubleshooting Guide</a:t>
                      </a:r>
                    </a:p>
                  </a:txBody>
                  <a:tcPr marL="68580" marR="68580" marT="0" marB="0" anchor="ctr"/>
                </a:tc>
                <a:tc>
                  <a:txBody>
                    <a:bodyPr/>
                    <a:lstStyle/>
                    <a:p>
                      <a:pPr algn="ctr"/>
                      <a:r>
                        <a:rPr lang="en-US" sz="2000" dirty="0" smtClean="0"/>
                        <a:t>A troubleshooting guide</a:t>
                      </a:r>
                      <a:r>
                        <a:rPr lang="en-US" sz="2000" baseline="0" dirty="0" smtClean="0"/>
                        <a:t> will be in the User Manual to help user figure out any problems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dirty="0">
                        <a:solidFill>
                          <a:srgbClr val="3E6813"/>
                        </a:solidFill>
                      </a:endParaRPr>
                    </a:p>
                  </a:txBody>
                  <a:tcPr anchor="ctr"/>
                </a:tc>
              </a:tr>
            </a:tbl>
          </a:graphicData>
        </a:graphic>
      </p:graphicFrame>
    </p:spTree>
    <p:extLst>
      <p:ext uri="{BB962C8B-B14F-4D97-AF65-F5344CB8AC3E}">
        <p14:creationId xmlns:p14="http://schemas.microsoft.com/office/powerpoint/2010/main" val="224641713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Requirements Overview – Other </a:t>
            </a:r>
            <a:r>
              <a:rPr lang="en-US" sz="3200" dirty="0" smtClean="0"/>
              <a:t>Requirements</a:t>
            </a: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2557881537"/>
              </p:ext>
            </p:extLst>
          </p:nvPr>
        </p:nvGraphicFramePr>
        <p:xfrm>
          <a:off x="8290" y="762000"/>
          <a:ext cx="9135710" cy="5437163"/>
        </p:xfrm>
        <a:graphic>
          <a:graphicData uri="http://schemas.openxmlformats.org/drawingml/2006/table">
            <a:tbl>
              <a:tblPr firstRow="1" bandRow="1">
                <a:tableStyleId>{3C2FFA5D-87B4-456A-9821-1D502468CF0F}</a:tableStyleId>
              </a:tblPr>
              <a:tblGrid>
                <a:gridCol w="780893"/>
                <a:gridCol w="2248409"/>
                <a:gridCol w="4736963"/>
                <a:gridCol w="1369445"/>
              </a:tblGrid>
              <a:tr h="407963">
                <a:tc>
                  <a:txBody>
                    <a:bodyPr/>
                    <a:lstStyle/>
                    <a:p>
                      <a:pPr marL="0" marR="0" algn="ctr">
                        <a:spcBef>
                          <a:spcPts val="0"/>
                        </a:spcBef>
                        <a:spcAft>
                          <a:spcPts val="0"/>
                        </a:spcAft>
                      </a:pPr>
                      <a:r>
                        <a:rPr lang="en-US" sz="2000" dirty="0" err="1" smtClean="0">
                          <a:effectLst/>
                          <a:latin typeface="+mn-lt"/>
                          <a:ea typeface="ＭＳ 明朝"/>
                          <a:cs typeface="Times New Roman"/>
                        </a:rPr>
                        <a:t>Req</a:t>
                      </a:r>
                      <a:r>
                        <a:rPr lang="en-US" sz="2000" baseline="0" dirty="0" smtClean="0">
                          <a:effectLst/>
                          <a:latin typeface="+mn-lt"/>
                          <a:ea typeface="ＭＳ 明朝"/>
                          <a:cs typeface="Times New Roman"/>
                        </a:rPr>
                        <a:t> </a:t>
                      </a:r>
                      <a:r>
                        <a:rPr lang="en-US" sz="2000" dirty="0" smtClean="0">
                          <a:effectLst/>
                          <a:latin typeface="+mn-lt"/>
                          <a:ea typeface="ＭＳ 明朝"/>
                          <a:cs typeface="Times New Roman"/>
                        </a:rPr>
                        <a:t>#</a:t>
                      </a:r>
                      <a:endParaRPr lang="en-US" sz="2000" dirty="0">
                        <a:effectLst/>
                        <a:latin typeface="+mn-lt"/>
                        <a:ea typeface="ＭＳ 明朝"/>
                        <a:cs typeface="Times New Roman"/>
                      </a:endParaRP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Name</a:t>
                      </a:r>
                    </a:p>
                  </a:txBody>
                  <a:tcPr marL="68580" marR="68580" marT="0" marB="0" anchor="ctr"/>
                </a:tc>
                <a:tc>
                  <a:txBody>
                    <a:bodyPr/>
                    <a:lstStyle/>
                    <a:p>
                      <a:pPr algn="ctr"/>
                      <a:r>
                        <a:rPr lang="en-US" sz="2000" dirty="0" smtClean="0"/>
                        <a:t>Description</a:t>
                      </a:r>
                      <a:endParaRPr lang="en-US" sz="2000" dirty="0"/>
                    </a:p>
                  </a:txBody>
                  <a:tcPr anchor="ctr"/>
                </a:tc>
                <a:tc>
                  <a:txBody>
                    <a:bodyPr/>
                    <a:lstStyle/>
                    <a:p>
                      <a:pPr algn="ctr"/>
                      <a:r>
                        <a:rPr lang="en-US" sz="2000" dirty="0" smtClean="0"/>
                        <a:t>Status</a:t>
                      </a:r>
                      <a:endParaRPr lang="en-US" sz="2000" dirty="0"/>
                    </a:p>
                  </a:txBody>
                  <a:tcPr anchor="ctr"/>
                </a:tc>
              </a:tr>
              <a:tr h="407963">
                <a:tc>
                  <a:txBody>
                    <a:bodyPr/>
                    <a:lstStyle/>
                    <a:p>
                      <a:pPr marL="0" marR="0" algn="ctr">
                        <a:spcBef>
                          <a:spcPts val="0"/>
                        </a:spcBef>
                        <a:spcAft>
                          <a:spcPts val="0"/>
                        </a:spcAft>
                      </a:pPr>
                      <a:r>
                        <a:rPr lang="en-US" sz="2000" dirty="0" smtClean="0">
                          <a:effectLst/>
                          <a:latin typeface="+mn-lt"/>
                          <a:ea typeface="ＭＳ 明朝"/>
                          <a:cs typeface="Times New Roman"/>
                        </a:rPr>
                        <a:t>8.1</a:t>
                      </a:r>
                      <a:endParaRPr lang="en-US" sz="2000" dirty="0">
                        <a:effectLst/>
                        <a:latin typeface="+mn-lt"/>
                        <a:ea typeface="ＭＳ 明朝"/>
                        <a:cs typeface="Times New Roman"/>
                      </a:endParaRP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Mapping the </a:t>
                      </a:r>
                      <a:r>
                        <a:rPr lang="en-US" sz="2000" dirty="0" smtClean="0">
                          <a:effectLst/>
                          <a:latin typeface="+mn-lt"/>
                          <a:ea typeface="ＭＳ 明朝"/>
                          <a:cs typeface="Times New Roman"/>
                        </a:rPr>
                        <a:t>Soil</a:t>
                      </a:r>
                    </a:p>
                    <a:p>
                      <a:pPr marL="0" marR="0" algn="ctr">
                        <a:spcBef>
                          <a:spcPts val="0"/>
                        </a:spcBef>
                        <a:spcAft>
                          <a:spcPts val="0"/>
                        </a:spcAft>
                      </a:pPr>
                      <a:r>
                        <a:rPr lang="en-US" sz="2000" dirty="0" smtClean="0">
                          <a:effectLst/>
                          <a:latin typeface="+mn-lt"/>
                          <a:ea typeface="ＭＳ 明朝"/>
                          <a:cs typeface="Times New Roman"/>
                        </a:rPr>
                        <a:t>Moisture Sensors</a:t>
                      </a:r>
                    </a:p>
                    <a:p>
                      <a:pPr marL="0" marR="0" algn="ctr">
                        <a:spcBef>
                          <a:spcPts val="0"/>
                        </a:spcBef>
                        <a:spcAft>
                          <a:spcPts val="0"/>
                        </a:spcAft>
                      </a:pPr>
                      <a:r>
                        <a:rPr lang="en-US" sz="2000" dirty="0" smtClean="0">
                          <a:effectLst/>
                          <a:latin typeface="+mn-lt"/>
                          <a:ea typeface="ＭＳ 明朝"/>
                          <a:cs typeface="Times New Roman"/>
                        </a:rPr>
                        <a:t> </a:t>
                      </a:r>
                      <a:r>
                        <a:rPr lang="en-US" sz="2000" dirty="0">
                          <a:effectLst/>
                          <a:latin typeface="+mn-lt"/>
                          <a:ea typeface="ＭＳ 明朝"/>
                          <a:cs typeface="Times New Roman"/>
                        </a:rPr>
                        <a:t>to Irrigation Valves</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HICS requires that the user properly maps soil moisture sensors to the irrigation valves</a:t>
                      </a:r>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dirty="0" smtClean="0">
                          <a:effectLst/>
                          <a:latin typeface="+mn-lt"/>
                          <a:ea typeface="ＭＳ 明朝"/>
                          <a:cs typeface="Times New Roman"/>
                        </a:rPr>
                        <a:t>8.2</a:t>
                      </a:r>
                      <a:endParaRPr lang="en-US" sz="2000" dirty="0">
                        <a:effectLst/>
                        <a:latin typeface="+mn-lt"/>
                        <a:ea typeface="ＭＳ 明朝"/>
                        <a:cs typeface="Times New Roman"/>
                      </a:endParaRP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Browser </a:t>
                      </a:r>
                      <a:endParaRPr lang="en-US" sz="2000" dirty="0" smtClean="0">
                        <a:effectLst/>
                        <a:latin typeface="+mn-lt"/>
                        <a:ea typeface="ＭＳ 明朝"/>
                        <a:cs typeface="Times New Roman"/>
                      </a:endParaRPr>
                    </a:p>
                    <a:p>
                      <a:pPr marL="0" marR="0" algn="ctr">
                        <a:spcBef>
                          <a:spcPts val="0"/>
                        </a:spcBef>
                        <a:spcAft>
                          <a:spcPts val="0"/>
                        </a:spcAft>
                      </a:pPr>
                      <a:r>
                        <a:rPr lang="en-US" sz="2000" dirty="0" smtClean="0">
                          <a:effectLst/>
                          <a:latin typeface="+mn-lt"/>
                          <a:ea typeface="ＭＳ 明朝"/>
                          <a:cs typeface="Times New Roman"/>
                        </a:rPr>
                        <a:t>Support</a:t>
                      </a:r>
                      <a:endParaRPr lang="en-US" sz="2000" dirty="0">
                        <a:effectLst/>
                        <a:latin typeface="+mn-lt"/>
                        <a:ea typeface="ＭＳ 明朝"/>
                        <a:cs typeface="Times New Roman"/>
                      </a:endParaRPr>
                    </a:p>
                  </a:txBody>
                  <a:tcPr marL="68580" marR="68580" marT="0" marB="0" anchor="ctr"/>
                </a:tc>
                <a:tc>
                  <a:txBody>
                    <a:bodyPr/>
                    <a:lstStyle/>
                    <a:p>
                      <a:pPr algn="ctr"/>
                      <a:r>
                        <a:rPr lang="en-US" sz="2000" dirty="0" smtClean="0"/>
                        <a:t>The web application should support Mozilla Firefox, Google Chrome</a:t>
                      </a:r>
                      <a:r>
                        <a:rPr lang="en-US" sz="2000" baseline="0" dirty="0" smtClean="0"/>
                        <a:t> &amp;</a:t>
                      </a:r>
                      <a:r>
                        <a:rPr lang="en-US" sz="2000" dirty="0" smtClean="0"/>
                        <a:t> Internet Explorer.</a:t>
                      </a:r>
                      <a:endParaRPr lang="en-US" sz="2000" dirty="0"/>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dirty="0" smtClean="0">
                          <a:effectLst/>
                          <a:latin typeface="+mn-lt"/>
                          <a:ea typeface="ＭＳ 明朝"/>
                          <a:cs typeface="Times New Roman"/>
                        </a:rPr>
                        <a:t>8.3</a:t>
                      </a:r>
                      <a:endParaRPr lang="en-US" sz="2000" dirty="0">
                        <a:effectLst/>
                        <a:latin typeface="+mn-lt"/>
                        <a:ea typeface="ＭＳ 明朝"/>
                        <a:cs typeface="Times New Roman"/>
                      </a:endParaRP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Central </a:t>
                      </a:r>
                      <a:endParaRPr lang="en-US" sz="2000" dirty="0" smtClean="0">
                        <a:effectLst/>
                        <a:latin typeface="+mn-lt"/>
                        <a:ea typeface="ＭＳ 明朝"/>
                        <a:cs typeface="Times New Roman"/>
                      </a:endParaRPr>
                    </a:p>
                    <a:p>
                      <a:pPr marL="0" marR="0" algn="ctr">
                        <a:spcBef>
                          <a:spcPts val="0"/>
                        </a:spcBef>
                        <a:spcAft>
                          <a:spcPts val="0"/>
                        </a:spcAft>
                      </a:pPr>
                      <a:r>
                        <a:rPr lang="en-US" sz="2000" dirty="0" smtClean="0">
                          <a:effectLst/>
                          <a:latin typeface="+mn-lt"/>
                          <a:ea typeface="ＭＳ 明朝"/>
                          <a:cs typeface="Times New Roman"/>
                        </a:rPr>
                        <a:t>Control </a:t>
                      </a:r>
                      <a:r>
                        <a:rPr lang="en-US" sz="2000" dirty="0">
                          <a:effectLst/>
                          <a:latin typeface="+mn-lt"/>
                          <a:ea typeface="ＭＳ 明朝"/>
                          <a:cs typeface="Times New Roman"/>
                        </a:rPr>
                        <a:t>Unit </a:t>
                      </a:r>
                      <a:endParaRPr lang="en-US" sz="2000" dirty="0" smtClean="0">
                        <a:effectLst/>
                        <a:latin typeface="+mn-lt"/>
                        <a:ea typeface="ＭＳ 明朝"/>
                        <a:cs typeface="Times New Roman"/>
                      </a:endParaRPr>
                    </a:p>
                    <a:p>
                      <a:pPr marL="0" marR="0" algn="ctr">
                        <a:spcBef>
                          <a:spcPts val="0"/>
                        </a:spcBef>
                        <a:spcAft>
                          <a:spcPts val="0"/>
                        </a:spcAft>
                      </a:pPr>
                      <a:r>
                        <a:rPr lang="en-US" sz="2000" dirty="0" smtClean="0">
                          <a:effectLst/>
                          <a:latin typeface="+mn-lt"/>
                          <a:ea typeface="ＭＳ 明朝"/>
                          <a:cs typeface="Times New Roman"/>
                        </a:rPr>
                        <a:t>Mounting</a:t>
                      </a:r>
                      <a:endParaRPr lang="en-US" sz="2000" dirty="0">
                        <a:effectLst/>
                        <a:latin typeface="+mn-lt"/>
                        <a:ea typeface="ＭＳ 明朝"/>
                        <a:cs typeface="Times New Roman"/>
                      </a:endParaRPr>
                    </a:p>
                  </a:txBody>
                  <a:tcPr marL="68580" marR="68580" marT="0" marB="0" anchor="ctr"/>
                </a:tc>
                <a:tc>
                  <a:txBody>
                    <a:bodyPr/>
                    <a:lstStyle/>
                    <a:p>
                      <a:pPr algn="ctr"/>
                      <a:r>
                        <a:rPr lang="en-US" sz="2000" dirty="0" smtClean="0"/>
                        <a:t>The central control unit must be mounted in a location where it can interface with wires from all</a:t>
                      </a:r>
                      <a:r>
                        <a:rPr lang="en-US" sz="2000" baseline="0" dirty="0" smtClean="0"/>
                        <a:t> other</a:t>
                      </a:r>
                      <a:r>
                        <a:rPr lang="en-US" sz="2000" dirty="0" smtClean="0"/>
                        <a:t> hardware</a:t>
                      </a:r>
                      <a:endParaRPr lang="en-US" sz="2000" dirty="0"/>
                    </a:p>
                  </a:txBody>
                  <a:tcPr anchor="ctr"/>
                </a:tc>
                <a:tc>
                  <a:txBody>
                    <a:bodyPr/>
                    <a:lstStyle/>
                    <a:p>
                      <a:pPr algn="ctr"/>
                      <a:r>
                        <a:rPr lang="en-US" sz="2000" dirty="0" smtClean="0">
                          <a:solidFill>
                            <a:srgbClr val="00B050"/>
                          </a:solidFill>
                          <a:latin typeface="+mn-lt"/>
                        </a:rPr>
                        <a:t>Completed</a:t>
                      </a: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dirty="0" smtClean="0">
                          <a:effectLst/>
                          <a:latin typeface="+mn-lt"/>
                          <a:ea typeface="ＭＳ 明朝"/>
                          <a:cs typeface="Times New Roman"/>
                        </a:rPr>
                        <a:t>8.4</a:t>
                      </a:r>
                      <a:endParaRPr lang="en-US" sz="2000" dirty="0">
                        <a:effectLst/>
                        <a:latin typeface="+mn-lt"/>
                        <a:ea typeface="ＭＳ 明朝"/>
                        <a:cs typeface="Times New Roman"/>
                      </a:endParaRP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Rain </a:t>
                      </a:r>
                      <a:r>
                        <a:rPr lang="en-US" sz="2000" dirty="0" smtClean="0">
                          <a:effectLst/>
                          <a:latin typeface="+mn-lt"/>
                          <a:ea typeface="ＭＳ 明朝"/>
                          <a:cs typeface="Times New Roman"/>
                        </a:rPr>
                        <a:t>Sensor</a:t>
                      </a:r>
                    </a:p>
                    <a:p>
                      <a:pPr marL="0" marR="0" algn="ctr">
                        <a:spcBef>
                          <a:spcPts val="0"/>
                        </a:spcBef>
                        <a:spcAft>
                          <a:spcPts val="0"/>
                        </a:spcAft>
                      </a:pPr>
                      <a:r>
                        <a:rPr lang="en-US" sz="2000" dirty="0" smtClean="0">
                          <a:effectLst/>
                          <a:latin typeface="+mn-lt"/>
                          <a:ea typeface="ＭＳ 明朝"/>
                          <a:cs typeface="Times New Roman"/>
                        </a:rPr>
                        <a:t> </a:t>
                      </a:r>
                      <a:r>
                        <a:rPr lang="en-US" sz="2000" dirty="0">
                          <a:effectLst/>
                          <a:latin typeface="+mn-lt"/>
                          <a:ea typeface="ＭＳ 明朝"/>
                          <a:cs typeface="Times New Roman"/>
                        </a:rPr>
                        <a:t>Mounting</a:t>
                      </a:r>
                    </a:p>
                  </a:txBody>
                  <a:tcPr marL="68580" marR="68580" marT="0" marB="0" anchor="ctr"/>
                </a:tc>
                <a:tc>
                  <a:txBody>
                    <a:bodyPr/>
                    <a:lstStyle/>
                    <a:p>
                      <a:pPr algn="ctr"/>
                      <a:r>
                        <a:rPr lang="en-US" sz="2000" dirty="0" smtClean="0"/>
                        <a:t>The rain sensor must be mounted so</a:t>
                      </a:r>
                      <a:r>
                        <a:rPr lang="en-US" sz="2000" baseline="0" dirty="0" smtClean="0"/>
                        <a:t> as to get rain when it’s raining</a:t>
                      </a:r>
                      <a:r>
                        <a:rPr lang="en-US" sz="2000" dirty="0" smtClean="0"/>
                        <a:t>. </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dirty="0">
                        <a:solidFill>
                          <a:srgbClr val="3E6813"/>
                        </a:solidFill>
                      </a:endParaRPr>
                    </a:p>
                  </a:txBody>
                  <a:tcPr anchor="ctr"/>
                </a:tc>
              </a:tr>
              <a:tr h="407963">
                <a:tc>
                  <a:txBody>
                    <a:bodyPr/>
                    <a:lstStyle/>
                    <a:p>
                      <a:pPr marL="0" marR="0" algn="ctr">
                        <a:spcBef>
                          <a:spcPts val="0"/>
                        </a:spcBef>
                        <a:spcAft>
                          <a:spcPts val="0"/>
                        </a:spcAft>
                      </a:pPr>
                      <a:r>
                        <a:rPr lang="en-US" sz="2000" dirty="0" smtClean="0">
                          <a:effectLst/>
                          <a:latin typeface="+mn-lt"/>
                          <a:ea typeface="ＭＳ 明朝"/>
                          <a:cs typeface="Times New Roman"/>
                        </a:rPr>
                        <a:t>8.5</a:t>
                      </a:r>
                      <a:endParaRPr lang="en-US" sz="2000" dirty="0">
                        <a:effectLst/>
                        <a:latin typeface="+mn-lt"/>
                        <a:ea typeface="ＭＳ 明朝"/>
                        <a:cs typeface="Times New Roman"/>
                      </a:endParaRPr>
                    </a:p>
                  </a:txBody>
                  <a:tcPr marL="68580" marR="68580" marT="0" marB="0" anchor="ctr"/>
                </a:tc>
                <a:tc>
                  <a:txBody>
                    <a:bodyPr/>
                    <a:lstStyle/>
                    <a:p>
                      <a:pPr marL="0" marR="0" algn="ctr">
                        <a:spcBef>
                          <a:spcPts val="0"/>
                        </a:spcBef>
                        <a:spcAft>
                          <a:spcPts val="0"/>
                        </a:spcAft>
                      </a:pPr>
                      <a:r>
                        <a:rPr lang="en-US" sz="2000" dirty="0" smtClean="0">
                          <a:effectLst/>
                          <a:latin typeface="+mn-lt"/>
                          <a:ea typeface="ＭＳ 明朝"/>
                          <a:cs typeface="Times New Roman"/>
                        </a:rPr>
                        <a:t>Application</a:t>
                      </a:r>
                      <a:r>
                        <a:rPr lang="en-US" sz="2000" baseline="0" dirty="0" smtClean="0">
                          <a:effectLst/>
                          <a:latin typeface="+mn-lt"/>
                          <a:ea typeface="ＭＳ 明朝"/>
                          <a:cs typeface="Times New Roman"/>
                        </a:rPr>
                        <a:t> </a:t>
                      </a:r>
                      <a:r>
                        <a:rPr lang="en-US" sz="2000" dirty="0" smtClean="0">
                          <a:effectLst/>
                          <a:latin typeface="+mn-lt"/>
                          <a:ea typeface="ＭＳ 明朝"/>
                          <a:cs typeface="Times New Roman"/>
                        </a:rPr>
                        <a:t>Security</a:t>
                      </a:r>
                    </a:p>
                    <a:p>
                      <a:pPr marL="0" marR="0" algn="ctr">
                        <a:spcBef>
                          <a:spcPts val="0"/>
                        </a:spcBef>
                        <a:spcAft>
                          <a:spcPts val="0"/>
                        </a:spcAft>
                      </a:pPr>
                      <a:r>
                        <a:rPr lang="en-US" sz="2000" dirty="0" smtClean="0">
                          <a:effectLst/>
                          <a:latin typeface="+mn-lt"/>
                          <a:ea typeface="ＭＳ 明朝"/>
                          <a:cs typeface="Times New Roman"/>
                        </a:rPr>
                        <a:t> and</a:t>
                      </a:r>
                      <a:r>
                        <a:rPr lang="en-US" sz="2000" baseline="0" dirty="0" smtClean="0">
                          <a:effectLst/>
                          <a:latin typeface="+mn-lt"/>
                          <a:ea typeface="ＭＳ 明朝"/>
                          <a:cs typeface="Times New Roman"/>
                        </a:rPr>
                        <a:t> </a:t>
                      </a:r>
                      <a:r>
                        <a:rPr lang="en-US" sz="2000" dirty="0" smtClean="0">
                          <a:effectLst/>
                          <a:latin typeface="+mn-lt"/>
                          <a:ea typeface="ＭＳ 明朝"/>
                          <a:cs typeface="Times New Roman"/>
                        </a:rPr>
                        <a:t>Privacy</a:t>
                      </a:r>
                      <a:endParaRPr lang="en-US" sz="2000" dirty="0">
                        <a:effectLst/>
                        <a:latin typeface="+mn-lt"/>
                        <a:ea typeface="ＭＳ 明朝"/>
                        <a:cs typeface="Times New Roman"/>
                      </a:endParaRPr>
                    </a:p>
                  </a:txBody>
                  <a:tcPr marL="68580" marR="68580" marT="0" marB="0" anchor="ctr"/>
                </a:tc>
                <a:tc>
                  <a:txBody>
                    <a:bodyPr/>
                    <a:lstStyle/>
                    <a:p>
                      <a:pPr algn="ctr"/>
                      <a:r>
                        <a:rPr lang="en-US" sz="2000" dirty="0" smtClean="0"/>
                        <a:t>All user data and account information will be stored on a secure server. </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dirty="0" smtClean="0">
                        <a:solidFill>
                          <a:srgbClr val="3E6813"/>
                        </a:solidFill>
                      </a:endParaRPr>
                    </a:p>
                  </a:txBody>
                  <a:tcPr anchor="ctr"/>
                </a:tc>
              </a:tr>
              <a:tr h="407963">
                <a:tc>
                  <a:txBody>
                    <a:bodyPr/>
                    <a:lstStyle/>
                    <a:p>
                      <a:pPr marL="0" marR="0" algn="ctr">
                        <a:spcBef>
                          <a:spcPts val="0"/>
                        </a:spcBef>
                        <a:spcAft>
                          <a:spcPts val="0"/>
                        </a:spcAft>
                      </a:pPr>
                      <a:r>
                        <a:rPr lang="en-US" sz="2000" dirty="0" smtClean="0">
                          <a:effectLst/>
                          <a:latin typeface="+mn-lt"/>
                          <a:ea typeface="ＭＳ 明朝"/>
                          <a:cs typeface="Times New Roman"/>
                        </a:rPr>
                        <a:t>8.6</a:t>
                      </a:r>
                      <a:endParaRPr lang="en-US" sz="2000" dirty="0">
                        <a:effectLst/>
                        <a:latin typeface="+mn-lt"/>
                        <a:ea typeface="ＭＳ 明朝"/>
                        <a:cs typeface="Times New Roman"/>
                      </a:endParaRPr>
                    </a:p>
                  </a:txBody>
                  <a:tcPr marL="68580" marR="68580" marT="0" marB="0" anchor="ctr"/>
                </a:tc>
                <a:tc>
                  <a:txBody>
                    <a:bodyPr/>
                    <a:lstStyle/>
                    <a:p>
                      <a:pPr marL="0" marR="0" algn="ctr">
                        <a:spcBef>
                          <a:spcPts val="0"/>
                        </a:spcBef>
                        <a:spcAft>
                          <a:spcPts val="0"/>
                        </a:spcAft>
                      </a:pPr>
                      <a:r>
                        <a:rPr lang="en-US" sz="2000" dirty="0">
                          <a:effectLst/>
                          <a:latin typeface="+mn-lt"/>
                          <a:ea typeface="ＭＳ 明朝"/>
                          <a:cs typeface="Times New Roman"/>
                        </a:rPr>
                        <a:t>User </a:t>
                      </a:r>
                      <a:endParaRPr lang="en-US" sz="2000" dirty="0" smtClean="0">
                        <a:effectLst/>
                        <a:latin typeface="+mn-lt"/>
                        <a:ea typeface="ＭＳ 明朝"/>
                        <a:cs typeface="Times New Roman"/>
                      </a:endParaRPr>
                    </a:p>
                    <a:p>
                      <a:pPr marL="0" marR="0" algn="ctr">
                        <a:spcBef>
                          <a:spcPts val="0"/>
                        </a:spcBef>
                        <a:spcAft>
                          <a:spcPts val="0"/>
                        </a:spcAft>
                      </a:pPr>
                      <a:r>
                        <a:rPr lang="en-US" sz="2000" dirty="0" smtClean="0">
                          <a:effectLst/>
                          <a:latin typeface="+mn-lt"/>
                          <a:ea typeface="ＭＳ 明朝"/>
                          <a:cs typeface="Times New Roman"/>
                        </a:rPr>
                        <a:t>Administration </a:t>
                      </a:r>
                    </a:p>
                    <a:p>
                      <a:pPr marL="0" marR="0" algn="ctr">
                        <a:spcBef>
                          <a:spcPts val="0"/>
                        </a:spcBef>
                        <a:spcAft>
                          <a:spcPts val="0"/>
                        </a:spcAft>
                      </a:pPr>
                      <a:r>
                        <a:rPr lang="en-US" sz="2000" dirty="0" smtClean="0">
                          <a:effectLst/>
                          <a:latin typeface="+mn-lt"/>
                          <a:ea typeface="ＭＳ 明朝"/>
                          <a:cs typeface="Times New Roman"/>
                        </a:rPr>
                        <a:t>Account</a:t>
                      </a:r>
                      <a:endParaRPr lang="en-US" sz="2000" dirty="0">
                        <a:effectLst/>
                        <a:latin typeface="+mn-lt"/>
                        <a:ea typeface="ＭＳ 明朝"/>
                        <a:cs typeface="Times New Roman"/>
                      </a:endParaRPr>
                    </a:p>
                  </a:txBody>
                  <a:tcPr marL="68580" marR="68580" marT="0" marB="0" anchor="ctr"/>
                </a:tc>
                <a:tc>
                  <a:txBody>
                    <a:bodyPr/>
                    <a:lstStyle/>
                    <a:p>
                      <a:pPr algn="ctr"/>
                      <a:r>
                        <a:rPr lang="en-US" sz="2000" dirty="0" smtClean="0"/>
                        <a:t>There should be admin</a:t>
                      </a:r>
                      <a:r>
                        <a:rPr lang="en-US" sz="2000" baseline="0" dirty="0" smtClean="0"/>
                        <a:t> </a:t>
                      </a:r>
                      <a:r>
                        <a:rPr lang="en-US" sz="2000" dirty="0" smtClean="0"/>
                        <a:t>account to create, edit, and delete user accounts and their associated devices.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latin typeface="+mn-lt"/>
                        </a:rPr>
                        <a:t>Completed</a:t>
                      </a:r>
                      <a:endParaRPr lang="en-US" sz="2000" dirty="0" smtClean="0">
                        <a:solidFill>
                          <a:srgbClr val="3E6813"/>
                        </a:solidFill>
                      </a:endParaRPr>
                    </a:p>
                    <a:p>
                      <a:pPr algn="ctr"/>
                      <a:endParaRPr lang="en-US" sz="2000" dirty="0" smtClean="0">
                        <a:solidFill>
                          <a:srgbClr val="3E6813"/>
                        </a:solidFill>
                      </a:endParaRPr>
                    </a:p>
                  </a:txBody>
                  <a:tcPr anchor="ctr"/>
                </a:tc>
              </a:tr>
            </a:tbl>
          </a:graphicData>
        </a:graphic>
      </p:graphicFrame>
    </p:spTree>
    <p:extLst>
      <p:ext uri="{BB962C8B-B14F-4D97-AF65-F5344CB8AC3E}">
        <p14:creationId xmlns:p14="http://schemas.microsoft.com/office/powerpoint/2010/main" val="36065060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OVERVIEW</a:t>
            </a:r>
            <a:endParaRPr lang="en-US" dirty="0"/>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8400" y="3886200"/>
            <a:ext cx="5048203" cy="3786153"/>
          </a:xfrm>
          <a:prstGeom prst="rect">
            <a:avLst/>
          </a:prstGeom>
        </p:spPr>
      </p:pic>
      <p:sp>
        <p:nvSpPr>
          <p:cNvPr id="5" name="Oval 4"/>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6" name="TextBox 5"/>
          <p:cNvSpPr txBox="1"/>
          <p:nvPr/>
        </p:nvSpPr>
        <p:spPr>
          <a:xfrm>
            <a:off x="1159728" y="1531434"/>
            <a:ext cx="1219200" cy="2708434"/>
          </a:xfrm>
          <a:prstGeom prst="rect">
            <a:avLst/>
          </a:prstGeom>
          <a:noFill/>
        </p:spPr>
        <p:txBody>
          <a:bodyPr wrap="square" rtlCol="0">
            <a:spAutoFit/>
          </a:bodyPr>
          <a:lstStyle/>
          <a:p>
            <a:r>
              <a:rPr lang="en-US" sz="17000" b="1" dirty="0">
                <a:solidFill>
                  <a:srgbClr val="2A7A9E">
                    <a:alpha val="40000"/>
                  </a:srgbClr>
                </a:solidFill>
                <a:cs typeface="Arial" pitchFamily="34" charset="0"/>
              </a:rPr>
              <a:t>5</a:t>
            </a:r>
          </a:p>
        </p:txBody>
      </p:sp>
      <p:sp>
        <p:nvSpPr>
          <p:cNvPr id="8" name="Text Placeholder 9"/>
          <p:cNvSpPr txBox="1">
            <a:spLocks/>
          </p:cNvSpPr>
          <p:nvPr/>
        </p:nvSpPr>
        <p:spPr>
          <a:xfrm>
            <a:off x="6629400" y="5093411"/>
            <a:ext cx="1089212"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spcBef>
                <a:spcPts val="0"/>
              </a:spcBef>
            </a:pPr>
            <a:r>
              <a:rPr lang="en-US" sz="1700" b="1" dirty="0" smtClean="0">
                <a:solidFill>
                  <a:prstClr val="black">
                    <a:lumMod val="75000"/>
                    <a:lumOff val="25000"/>
                  </a:prstClr>
                </a:solidFill>
              </a:rPr>
              <a:t>Jeremiah</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388791356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63939" y="990600"/>
            <a:ext cx="3370813" cy="4580626"/>
          </a:xfrm>
          <a:prstGeom prst="rect">
            <a:avLst/>
          </a:prstGeom>
        </p:spPr>
      </p:pic>
      <p:sp>
        <p:nvSpPr>
          <p:cNvPr id="2" name="Title 1"/>
          <p:cNvSpPr>
            <a:spLocks noGrp="1"/>
          </p:cNvSpPr>
          <p:nvPr>
            <p:ph type="title"/>
          </p:nvPr>
        </p:nvSpPr>
        <p:spPr/>
        <p:txBody>
          <a:bodyPr>
            <a:noAutofit/>
          </a:bodyPr>
          <a:lstStyle/>
          <a:p>
            <a:r>
              <a:rPr lang="en-US" sz="2800" dirty="0"/>
              <a:t>Design </a:t>
            </a:r>
            <a:r>
              <a:rPr lang="en-US" sz="2800" dirty="0" smtClean="0"/>
              <a:t>Overview – Architecture Design Specification</a:t>
            </a:r>
            <a:endParaRPr lang="en-US" sz="2800" dirty="0"/>
          </a:p>
        </p:txBody>
      </p:sp>
      <p:sp>
        <p:nvSpPr>
          <p:cNvPr id="3" name="Content Placeholder 2"/>
          <p:cNvSpPr>
            <a:spLocks noGrp="1"/>
          </p:cNvSpPr>
          <p:nvPr>
            <p:ph idx="1"/>
          </p:nvPr>
        </p:nvSpPr>
        <p:spPr/>
        <p:txBody>
          <a:bodyPr>
            <a:normAutofit/>
          </a:bodyPr>
          <a:lstStyle/>
          <a:p>
            <a:r>
              <a:rPr lang="en-US" dirty="0" smtClean="0"/>
              <a:t>Guiding Principles</a:t>
            </a:r>
          </a:p>
          <a:p>
            <a:pPr lvl="1"/>
            <a:r>
              <a:rPr lang="en-US" altLang="en-US" dirty="0" smtClean="0"/>
              <a:t>Scalability</a:t>
            </a:r>
          </a:p>
          <a:p>
            <a:pPr lvl="1"/>
            <a:r>
              <a:rPr lang="en-US" dirty="0" smtClean="0"/>
              <a:t>Ease of Use</a:t>
            </a:r>
          </a:p>
          <a:p>
            <a:pPr lvl="1"/>
            <a:r>
              <a:rPr lang="en-US" altLang="en-US" dirty="0" smtClean="0"/>
              <a:t>Maintainability</a:t>
            </a:r>
          </a:p>
          <a:p>
            <a:pPr lvl="1"/>
            <a:r>
              <a:rPr lang="en-US" altLang="en-US" dirty="0"/>
              <a:t>Compatibility</a:t>
            </a:r>
            <a:endParaRPr lang="en-US" dirty="0"/>
          </a:p>
        </p:txBody>
      </p:sp>
      <p:sp>
        <p:nvSpPr>
          <p:cNvPr id="6" name="Rectangle 5"/>
          <p:cNvSpPr/>
          <p:nvPr/>
        </p:nvSpPr>
        <p:spPr>
          <a:xfrm>
            <a:off x="5710279" y="5571226"/>
            <a:ext cx="2313454" cy="369332"/>
          </a:xfrm>
          <a:prstGeom prst="rect">
            <a:avLst/>
          </a:prstGeom>
        </p:spPr>
        <p:txBody>
          <a:bodyPr wrap="none">
            <a:spAutoFit/>
          </a:bodyPr>
          <a:lstStyle/>
          <a:p>
            <a:pPr algn="ctr">
              <a:spcBef>
                <a:spcPct val="0"/>
              </a:spcBef>
            </a:pPr>
            <a:r>
              <a:rPr lang="en-US" altLang="en-US" dirty="0">
                <a:latin typeface="Arial" pitchFamily="34" charset="0"/>
              </a:rPr>
              <a:t>HICS Layer Diagram</a:t>
            </a:r>
          </a:p>
        </p:txBody>
      </p:sp>
      <p:sp>
        <p:nvSpPr>
          <p:cNvPr id="7" name="Rectangle 6"/>
          <p:cNvSpPr/>
          <p:nvPr/>
        </p:nvSpPr>
        <p:spPr>
          <a:xfrm>
            <a:off x="5315712" y="2237232"/>
            <a:ext cx="3108960" cy="10058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t>Interface Layer</a:t>
            </a:r>
            <a:endParaRPr lang="en-US" sz="2000" dirty="0"/>
          </a:p>
        </p:txBody>
      </p:sp>
    </p:spTree>
    <p:extLst>
      <p:ext uri="{BB962C8B-B14F-4D97-AF65-F5344CB8AC3E}">
        <p14:creationId xmlns:p14="http://schemas.microsoft.com/office/powerpoint/2010/main" val="145300413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Design </a:t>
            </a:r>
            <a:r>
              <a:rPr lang="en-US" sz="2800" dirty="0" smtClean="0"/>
              <a:t>Overview – </a:t>
            </a:r>
            <a:r>
              <a:rPr lang="en-US" sz="2800" dirty="0"/>
              <a:t>Architecture Design Specification</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289217" y="966913"/>
            <a:ext cx="6565567" cy="4924175"/>
          </a:xfrm>
        </p:spPr>
      </p:pic>
      <p:sp>
        <p:nvSpPr>
          <p:cNvPr id="3" name="Rectangle 2"/>
          <p:cNvSpPr/>
          <p:nvPr/>
        </p:nvSpPr>
        <p:spPr>
          <a:xfrm>
            <a:off x="2809562" y="5832258"/>
            <a:ext cx="3524876" cy="369332"/>
          </a:xfrm>
          <a:prstGeom prst="rect">
            <a:avLst/>
          </a:prstGeom>
        </p:spPr>
        <p:txBody>
          <a:bodyPr wrap="none">
            <a:spAutoFit/>
          </a:bodyPr>
          <a:lstStyle/>
          <a:p>
            <a:r>
              <a:rPr lang="en-US" dirty="0"/>
              <a:t>Inter-Subsystem Data </a:t>
            </a:r>
            <a:r>
              <a:rPr lang="en-US" dirty="0" smtClean="0"/>
              <a:t>Flow Diagram</a:t>
            </a:r>
            <a:endParaRPr lang="en-US" dirty="0"/>
          </a:p>
        </p:txBody>
      </p:sp>
    </p:spTree>
    <p:extLst>
      <p:ext uri="{BB962C8B-B14F-4D97-AF65-F5344CB8AC3E}">
        <p14:creationId xmlns:p14="http://schemas.microsoft.com/office/powerpoint/2010/main" val="548350708"/>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Design Overview – Detailed Design Specification</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286256" y="964692"/>
            <a:ext cx="6571488" cy="4928616"/>
          </a:xfrm>
        </p:spPr>
      </p:pic>
      <p:sp>
        <p:nvSpPr>
          <p:cNvPr id="3" name="Rectangle 2"/>
          <p:cNvSpPr/>
          <p:nvPr/>
        </p:nvSpPr>
        <p:spPr>
          <a:xfrm>
            <a:off x="3009168" y="5901270"/>
            <a:ext cx="3125664" cy="369332"/>
          </a:xfrm>
          <a:prstGeom prst="rect">
            <a:avLst/>
          </a:prstGeom>
        </p:spPr>
        <p:txBody>
          <a:bodyPr wrap="none">
            <a:spAutoFit/>
          </a:bodyPr>
          <a:lstStyle/>
          <a:p>
            <a:r>
              <a:rPr lang="en-US" dirty="0"/>
              <a:t>Architecture </a:t>
            </a:r>
            <a:r>
              <a:rPr lang="en-US" dirty="0" smtClean="0"/>
              <a:t>Overview Diagram</a:t>
            </a:r>
            <a:endParaRPr lang="en-US" dirty="0"/>
          </a:p>
        </p:txBody>
      </p:sp>
    </p:spTree>
    <p:extLst>
      <p:ext uri="{BB962C8B-B14F-4D97-AF65-F5344CB8AC3E}">
        <p14:creationId xmlns:p14="http://schemas.microsoft.com/office/powerpoint/2010/main" val="1453004133"/>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ttp://ecx.images-amazon.com/images/I/51AOf%2BrkXXL._SL1000_.jp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62200" y="4114800"/>
            <a:ext cx="2101790" cy="1905000"/>
          </a:xfrm>
          <a:prstGeom prst="rect">
            <a:avLst/>
          </a:prstGeom>
          <a:noFill/>
          <a:ln>
            <a:noFill/>
          </a:ln>
        </p:spPr>
      </p:pic>
      <p:sp>
        <p:nvSpPr>
          <p:cNvPr id="2" name="Title 1"/>
          <p:cNvSpPr>
            <a:spLocks noGrp="1"/>
          </p:cNvSpPr>
          <p:nvPr>
            <p:ph type="title"/>
          </p:nvPr>
        </p:nvSpPr>
        <p:spPr/>
        <p:txBody>
          <a:bodyPr>
            <a:noAutofit/>
          </a:bodyPr>
          <a:lstStyle/>
          <a:p>
            <a:r>
              <a:rPr lang="en-US" sz="3200" dirty="0"/>
              <a:t>Design </a:t>
            </a:r>
            <a:r>
              <a:rPr lang="en-US" sz="3200" dirty="0" smtClean="0"/>
              <a:t>Overview – Detailed Design Specification</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smtClean="0"/>
              <a:t>Main System Hardware Description</a:t>
            </a:r>
            <a:endParaRPr lang="en-US" dirty="0"/>
          </a:p>
        </p:txBody>
      </p:sp>
      <p:pic>
        <p:nvPicPr>
          <p:cNvPr id="4" name="Picture 3"/>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5467" y="2362200"/>
            <a:ext cx="1881188" cy="1428750"/>
          </a:xfrm>
          <a:prstGeom prst="rect">
            <a:avLst/>
          </a:prstGeom>
          <a:noFill/>
          <a:ln>
            <a:noFill/>
          </a:ln>
        </p:spPr>
      </p:pic>
      <p:pic>
        <p:nvPicPr>
          <p:cNvPr id="5" name="Picture 4" descr="https://cdn.sparkfun.com/assets/parts/6/4/3/3/11061-01b.jpg"/>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57600" y="2128692"/>
            <a:ext cx="2177990" cy="1768235"/>
          </a:xfrm>
          <a:prstGeom prst="rect">
            <a:avLst/>
          </a:prstGeom>
          <a:noFill/>
          <a:ln>
            <a:noFill/>
          </a:ln>
        </p:spPr>
      </p:pic>
      <p:pic>
        <p:nvPicPr>
          <p:cNvPr id="6" name="Picture 5"/>
          <p:cNvPicPr/>
          <p:nvPr/>
        </p:nvPicPr>
        <p:blipFill>
          <a:blip r:embed="rId5"/>
          <a:stretch>
            <a:fillRect/>
          </a:stretch>
        </p:blipFill>
        <p:spPr>
          <a:xfrm>
            <a:off x="6402501" y="2157940"/>
            <a:ext cx="2352675" cy="1709737"/>
          </a:xfrm>
          <a:prstGeom prst="rect">
            <a:avLst/>
          </a:prstGeom>
        </p:spPr>
      </p:pic>
      <p:pic>
        <p:nvPicPr>
          <p:cNvPr id="7" name="Picture 6" descr="http://i.ebayimg.com/00/s/NjAwWDYwMA==/z/LssAAOxy7S5R8gyr/$(KGrHqJ,!ogFHwGUiT9HBR8gyqWyfw~~60_35.JPG"/>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04800" y="4191000"/>
            <a:ext cx="1809750" cy="1581150"/>
          </a:xfrm>
          <a:prstGeom prst="rect">
            <a:avLst/>
          </a:prstGeom>
          <a:noFill/>
          <a:ln>
            <a:noFill/>
          </a:ln>
        </p:spPr>
      </p:pic>
      <p:pic>
        <p:nvPicPr>
          <p:cNvPr id="9" name="Picture 8" descr="http://ecx.images-amazon.com/images/I/71suNGOx2IL._SL1500_.jpg"/>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776787" y="4329023"/>
            <a:ext cx="1588609" cy="1443127"/>
          </a:xfrm>
          <a:prstGeom prst="rect">
            <a:avLst/>
          </a:prstGeom>
          <a:noFill/>
          <a:ln>
            <a:noFill/>
          </a:ln>
        </p:spPr>
      </p:pic>
      <p:pic>
        <p:nvPicPr>
          <p:cNvPr id="10" name="Picture 9"/>
          <p:cNvPicPr/>
          <p:nvPr/>
        </p:nvPicPr>
        <p:blipFill>
          <a:blip r:embed="rId8"/>
          <a:stretch>
            <a:fillRect/>
          </a:stretch>
        </p:blipFill>
        <p:spPr>
          <a:xfrm>
            <a:off x="6705600" y="4559617"/>
            <a:ext cx="1998980" cy="1015365"/>
          </a:xfrm>
          <a:prstGeom prst="rect">
            <a:avLst/>
          </a:prstGeom>
        </p:spPr>
      </p:pic>
      <p:sp>
        <p:nvSpPr>
          <p:cNvPr id="11" name="Rectangle 10"/>
          <p:cNvSpPr/>
          <p:nvPr/>
        </p:nvSpPr>
        <p:spPr>
          <a:xfrm>
            <a:off x="357210" y="3769023"/>
            <a:ext cx="2377702" cy="276999"/>
          </a:xfrm>
          <a:prstGeom prst="rect">
            <a:avLst/>
          </a:prstGeom>
        </p:spPr>
        <p:txBody>
          <a:bodyPr wrap="none">
            <a:spAutoFit/>
          </a:bodyPr>
          <a:lstStyle/>
          <a:p>
            <a:r>
              <a:rPr lang="en-US" sz="1200" dirty="0" smtClean="0"/>
              <a:t>(1) Raspberry </a:t>
            </a:r>
            <a:r>
              <a:rPr lang="en-US" sz="1200" dirty="0"/>
              <a:t>Pi B</a:t>
            </a:r>
            <a:r>
              <a:rPr lang="en-US" sz="1200" dirty="0" smtClean="0"/>
              <a:t>+ Microcomputer</a:t>
            </a:r>
            <a:endParaRPr lang="en-US" sz="1200" dirty="0"/>
          </a:p>
        </p:txBody>
      </p:sp>
      <p:sp>
        <p:nvSpPr>
          <p:cNvPr id="12" name="Rectangle 11"/>
          <p:cNvSpPr/>
          <p:nvPr/>
        </p:nvSpPr>
        <p:spPr>
          <a:xfrm>
            <a:off x="3529957" y="3705259"/>
            <a:ext cx="2343014" cy="276999"/>
          </a:xfrm>
          <a:prstGeom prst="rect">
            <a:avLst/>
          </a:prstGeom>
        </p:spPr>
        <p:txBody>
          <a:bodyPr wrap="none">
            <a:spAutoFit/>
          </a:bodyPr>
          <a:lstStyle/>
          <a:p>
            <a:r>
              <a:rPr lang="en-US" sz="1200" dirty="0" smtClean="0"/>
              <a:t>(2) Arduino Mega Microcontrollers</a:t>
            </a:r>
            <a:endParaRPr lang="en-US" sz="1200" dirty="0"/>
          </a:p>
        </p:txBody>
      </p:sp>
      <p:sp>
        <p:nvSpPr>
          <p:cNvPr id="13" name="Rectangle 12"/>
          <p:cNvSpPr/>
          <p:nvPr/>
        </p:nvSpPr>
        <p:spPr>
          <a:xfrm>
            <a:off x="6702989" y="3705256"/>
            <a:ext cx="1751698" cy="276999"/>
          </a:xfrm>
          <a:prstGeom prst="rect">
            <a:avLst/>
          </a:prstGeom>
        </p:spPr>
        <p:txBody>
          <a:bodyPr wrap="none">
            <a:spAutoFit/>
          </a:bodyPr>
          <a:lstStyle/>
          <a:p>
            <a:r>
              <a:rPr lang="en-US" sz="1200" dirty="0" smtClean="0"/>
              <a:t>(3) Relay </a:t>
            </a:r>
            <a:r>
              <a:rPr lang="en-US" sz="1200" dirty="0"/>
              <a:t>Switch </a:t>
            </a:r>
            <a:r>
              <a:rPr lang="en-US" sz="1200" dirty="0" smtClean="0"/>
              <a:t>Modules</a:t>
            </a:r>
            <a:endParaRPr lang="en-US" sz="1200" dirty="0"/>
          </a:p>
        </p:txBody>
      </p:sp>
      <p:sp>
        <p:nvSpPr>
          <p:cNvPr id="14" name="Rectangle 13"/>
          <p:cNvSpPr/>
          <p:nvPr/>
        </p:nvSpPr>
        <p:spPr>
          <a:xfrm>
            <a:off x="152400" y="5790087"/>
            <a:ext cx="1733167" cy="276999"/>
          </a:xfrm>
          <a:prstGeom prst="rect">
            <a:avLst/>
          </a:prstGeom>
        </p:spPr>
        <p:txBody>
          <a:bodyPr wrap="none">
            <a:spAutoFit/>
          </a:bodyPr>
          <a:lstStyle/>
          <a:p>
            <a:r>
              <a:rPr lang="en-US" sz="1200" dirty="0" smtClean="0"/>
              <a:t>(3) Soil </a:t>
            </a:r>
            <a:r>
              <a:rPr lang="en-US" sz="1200" dirty="0"/>
              <a:t>Moisture Sensors</a:t>
            </a:r>
          </a:p>
        </p:txBody>
      </p:sp>
      <p:sp>
        <p:nvSpPr>
          <p:cNvPr id="15" name="Rectangle 14"/>
          <p:cNvSpPr/>
          <p:nvPr/>
        </p:nvSpPr>
        <p:spPr>
          <a:xfrm>
            <a:off x="2486655" y="5790087"/>
            <a:ext cx="1650388" cy="276999"/>
          </a:xfrm>
          <a:prstGeom prst="rect">
            <a:avLst/>
          </a:prstGeom>
        </p:spPr>
        <p:txBody>
          <a:bodyPr wrap="none">
            <a:spAutoFit/>
          </a:bodyPr>
          <a:lstStyle/>
          <a:p>
            <a:r>
              <a:rPr lang="en-US" sz="1200" dirty="0" smtClean="0"/>
              <a:t>(1) Temperature Sensor</a:t>
            </a:r>
            <a:endParaRPr lang="en-US" sz="1200" dirty="0"/>
          </a:p>
        </p:txBody>
      </p:sp>
      <p:sp>
        <p:nvSpPr>
          <p:cNvPr id="16" name="Rectangle 15"/>
          <p:cNvSpPr/>
          <p:nvPr/>
        </p:nvSpPr>
        <p:spPr>
          <a:xfrm>
            <a:off x="5009879" y="5742801"/>
            <a:ext cx="1122423" cy="276999"/>
          </a:xfrm>
          <a:prstGeom prst="rect">
            <a:avLst/>
          </a:prstGeom>
        </p:spPr>
        <p:txBody>
          <a:bodyPr wrap="none">
            <a:spAutoFit/>
          </a:bodyPr>
          <a:lstStyle/>
          <a:p>
            <a:r>
              <a:rPr lang="en-US" sz="1200" dirty="0" smtClean="0"/>
              <a:t>(1) Rain Sensor</a:t>
            </a:r>
            <a:endParaRPr lang="en-US" sz="1200" dirty="0"/>
          </a:p>
        </p:txBody>
      </p:sp>
      <p:sp>
        <p:nvSpPr>
          <p:cNvPr id="17" name="Rectangle 16"/>
          <p:cNvSpPr/>
          <p:nvPr/>
        </p:nvSpPr>
        <p:spPr>
          <a:xfrm>
            <a:off x="6916925" y="5773228"/>
            <a:ext cx="1576329" cy="276999"/>
          </a:xfrm>
          <a:prstGeom prst="rect">
            <a:avLst/>
          </a:prstGeom>
        </p:spPr>
        <p:txBody>
          <a:bodyPr wrap="none">
            <a:spAutoFit/>
          </a:bodyPr>
          <a:lstStyle/>
          <a:p>
            <a:r>
              <a:rPr lang="en-US" sz="1200" dirty="0" smtClean="0"/>
              <a:t>(4</a:t>
            </a:r>
            <a:r>
              <a:rPr lang="en-US" sz="1200" dirty="0"/>
              <a:t>) AC Power </a:t>
            </a:r>
            <a:r>
              <a:rPr lang="en-US" sz="1200" dirty="0" smtClean="0"/>
              <a:t>Modules</a:t>
            </a:r>
            <a:endParaRPr lang="en-US" sz="1200" dirty="0"/>
          </a:p>
        </p:txBody>
      </p:sp>
    </p:spTree>
    <p:extLst>
      <p:ext uri="{BB962C8B-B14F-4D97-AF65-F5344CB8AC3E}">
        <p14:creationId xmlns:p14="http://schemas.microsoft.com/office/powerpoint/2010/main" val="362804137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Design </a:t>
            </a:r>
            <a:r>
              <a:rPr lang="en-US" sz="4000" dirty="0" smtClean="0"/>
              <a:t>Overview – Tradeoffs</a:t>
            </a:r>
            <a:endParaRPr lang="en-US" sz="4000" dirty="0"/>
          </a:p>
        </p:txBody>
      </p:sp>
      <p:sp>
        <p:nvSpPr>
          <p:cNvPr id="3" name="Content Placeholder 2"/>
          <p:cNvSpPr>
            <a:spLocks noGrp="1"/>
          </p:cNvSpPr>
          <p:nvPr>
            <p:ph idx="1"/>
          </p:nvPr>
        </p:nvSpPr>
        <p:spPr/>
        <p:txBody>
          <a:bodyPr>
            <a:normAutofit/>
          </a:bodyPr>
          <a:lstStyle/>
          <a:p>
            <a:pPr marL="0" indent="0">
              <a:buNone/>
            </a:pPr>
            <a:endParaRPr lang="en-US" dirty="0"/>
          </a:p>
        </p:txBody>
      </p:sp>
    </p:spTree>
    <p:extLst>
      <p:ext uri="{BB962C8B-B14F-4D97-AF65-F5344CB8AC3E}">
        <p14:creationId xmlns:p14="http://schemas.microsoft.com/office/powerpoint/2010/main" val="145300413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ROLES AND RESPONSIBILITIES OF TEAM MEMBERS</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8400" y="3886200"/>
            <a:ext cx="5048203" cy="3786153"/>
          </a:xfrm>
          <a:prstGeom prst="rect">
            <a:avLst/>
          </a:prstGeom>
        </p:spPr>
      </p:pic>
      <p:sp>
        <p:nvSpPr>
          <p:cNvPr id="5" name="Text Placeholder 9"/>
          <p:cNvSpPr txBox="1">
            <a:spLocks/>
          </p:cNvSpPr>
          <p:nvPr/>
        </p:nvSpPr>
        <p:spPr>
          <a:xfrm>
            <a:off x="6629400" y="5093411"/>
            <a:ext cx="1089212"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spcBef>
                <a:spcPts val="0"/>
              </a:spcBef>
            </a:pPr>
            <a:r>
              <a:rPr lang="en-US" sz="1700" b="1" dirty="0" smtClean="0">
                <a:solidFill>
                  <a:prstClr val="black">
                    <a:lumMod val="75000"/>
                    <a:lumOff val="25000"/>
                  </a:prstClr>
                </a:solidFill>
              </a:rPr>
              <a:t>Belachew</a:t>
            </a:r>
            <a:endParaRPr lang="en-US" sz="1700" b="1" dirty="0">
              <a:solidFill>
                <a:prstClr val="black">
                  <a:lumMod val="75000"/>
                  <a:lumOff val="25000"/>
                </a:prstClr>
              </a:solidFill>
            </a:endParaRPr>
          </a:p>
        </p:txBody>
      </p:sp>
      <p:sp>
        <p:nvSpPr>
          <p:cNvPr id="7" name="TextBox 6"/>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Tree>
    <p:extLst>
      <p:ext uri="{BB962C8B-B14F-4D97-AF65-F5344CB8AC3E}">
        <p14:creationId xmlns:p14="http://schemas.microsoft.com/office/powerpoint/2010/main" val="60449613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RESULTS</a:t>
            </a:r>
            <a:endParaRPr lang="en-US" dirty="0"/>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1430" y="3886200"/>
            <a:ext cx="5048203" cy="3786153"/>
          </a:xfrm>
          <a:prstGeom prst="rect">
            <a:avLst/>
          </a:prstGeom>
        </p:spPr>
      </p:pic>
      <p:sp>
        <p:nvSpPr>
          <p:cNvPr id="5" name="Oval 4"/>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TextBox 5"/>
          <p:cNvSpPr txBox="1"/>
          <p:nvPr/>
        </p:nvSpPr>
        <p:spPr>
          <a:xfrm>
            <a:off x="1157868" y="1592766"/>
            <a:ext cx="1219200" cy="2708434"/>
          </a:xfrm>
          <a:prstGeom prst="rect">
            <a:avLst/>
          </a:prstGeom>
          <a:noFill/>
        </p:spPr>
        <p:txBody>
          <a:bodyPr wrap="square" rtlCol="0">
            <a:spAutoFit/>
          </a:bodyPr>
          <a:lstStyle/>
          <a:p>
            <a:r>
              <a:rPr lang="en-US" sz="17000" b="1" dirty="0">
                <a:solidFill>
                  <a:srgbClr val="65B131">
                    <a:alpha val="64000"/>
                  </a:srgbClr>
                </a:solidFill>
                <a:cs typeface="Arial" pitchFamily="34" charset="0"/>
              </a:rPr>
              <a:t>6</a:t>
            </a:r>
          </a:p>
        </p:txBody>
      </p:sp>
      <p:sp>
        <p:nvSpPr>
          <p:cNvPr id="8" name="Text Placeholder 9"/>
          <p:cNvSpPr txBox="1">
            <a:spLocks/>
          </p:cNvSpPr>
          <p:nvPr/>
        </p:nvSpPr>
        <p:spPr>
          <a:xfrm>
            <a:off x="6629400" y="5093411"/>
            <a:ext cx="1089212"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spcBef>
                <a:spcPts val="0"/>
              </a:spcBef>
            </a:pPr>
            <a:r>
              <a:rPr lang="en-US" sz="1700" b="1" dirty="0" smtClean="0">
                <a:solidFill>
                  <a:prstClr val="black">
                    <a:lumMod val="75000"/>
                    <a:lumOff val="25000"/>
                  </a:prstClr>
                </a:solidFill>
              </a:rPr>
              <a:t>Jeremiah</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1743175759"/>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Test Results – Server Layer</a:t>
            </a:r>
            <a:endParaRPr lang="en-US" sz="4000" dirty="0"/>
          </a:p>
        </p:txBody>
      </p:sp>
      <p:pic>
        <p:nvPicPr>
          <p:cNvPr id="9" name="Content Placeholder 8"/>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 y="2743200"/>
            <a:ext cx="9143999" cy="3416934"/>
          </a:xfrm>
        </p:spPr>
      </p:pic>
      <p:sp>
        <p:nvSpPr>
          <p:cNvPr id="10" name="TextBox 9"/>
          <p:cNvSpPr txBox="1"/>
          <p:nvPr/>
        </p:nvSpPr>
        <p:spPr>
          <a:xfrm>
            <a:off x="0" y="914400"/>
            <a:ext cx="9144000" cy="1762021"/>
          </a:xfrm>
          <a:prstGeom prst="rect">
            <a:avLst/>
          </a:prstGeom>
          <a:noFill/>
        </p:spPr>
        <p:txBody>
          <a:bodyPr wrap="square" rtlCol="0">
            <a:spAutoFit/>
          </a:bodyPr>
          <a:lstStyle/>
          <a:p>
            <a:r>
              <a:rPr lang="en-US" sz="1550" b="1" dirty="0"/>
              <a:t>Maintainability </a:t>
            </a:r>
            <a:r>
              <a:rPr lang="en-US" sz="1550" b="1" dirty="0" smtClean="0"/>
              <a:t>Index (0 - 100)</a:t>
            </a:r>
            <a:r>
              <a:rPr lang="en-US" sz="1550" dirty="0" smtClean="0"/>
              <a:t> – The </a:t>
            </a:r>
            <a:r>
              <a:rPr lang="en-US" sz="1550" dirty="0"/>
              <a:t>relative ease of maintaining the code. A high value means better maintainability.</a:t>
            </a:r>
            <a:endParaRPr lang="en-US" sz="1550" dirty="0" smtClean="0"/>
          </a:p>
          <a:p>
            <a:r>
              <a:rPr lang="en-US" sz="1550" b="1" dirty="0"/>
              <a:t>Cyclomatic </a:t>
            </a:r>
            <a:r>
              <a:rPr lang="en-US" sz="1550" b="1" dirty="0" smtClean="0"/>
              <a:t>Complexity</a:t>
            </a:r>
            <a:r>
              <a:rPr lang="en-US" sz="1550" dirty="0" smtClean="0"/>
              <a:t> – The </a:t>
            </a:r>
            <a:r>
              <a:rPr lang="en-US" sz="1550" dirty="0"/>
              <a:t>number of different code paths in the </a:t>
            </a:r>
            <a:r>
              <a:rPr lang="en-US" sz="1550" dirty="0" smtClean="0"/>
              <a:t>program(s). This represents structural complexity.</a:t>
            </a:r>
          </a:p>
          <a:p>
            <a:r>
              <a:rPr lang="en-US" sz="1550" b="1" dirty="0" smtClean="0"/>
              <a:t>Depth </a:t>
            </a:r>
            <a:r>
              <a:rPr lang="en-US" sz="1550" b="1" dirty="0"/>
              <a:t>of </a:t>
            </a:r>
            <a:r>
              <a:rPr lang="en-US" sz="1550" b="1" dirty="0" smtClean="0"/>
              <a:t>Inheritance</a:t>
            </a:r>
            <a:r>
              <a:rPr lang="en-US" sz="1550" dirty="0" smtClean="0"/>
              <a:t> </a:t>
            </a:r>
            <a:r>
              <a:rPr lang="en-US" sz="1550" dirty="0"/>
              <a:t>– </a:t>
            </a:r>
            <a:r>
              <a:rPr lang="en-US" sz="1550" dirty="0" smtClean="0"/>
              <a:t>Indicates </a:t>
            </a:r>
            <a:r>
              <a:rPr lang="en-US" sz="1550" dirty="0"/>
              <a:t>the number of class definitions that extend to the root of the class </a:t>
            </a:r>
            <a:r>
              <a:rPr lang="en-US" sz="1550" dirty="0" smtClean="0"/>
              <a:t>hierarchy.</a:t>
            </a:r>
          </a:p>
          <a:p>
            <a:r>
              <a:rPr lang="en-US" sz="1550" b="1" dirty="0" smtClean="0"/>
              <a:t>Class Coupling</a:t>
            </a:r>
            <a:r>
              <a:rPr lang="en-US" sz="1550" dirty="0" smtClean="0"/>
              <a:t> – </a:t>
            </a:r>
            <a:r>
              <a:rPr lang="en-US" sz="1550" dirty="0"/>
              <a:t>Measures the coupling to unique classes </a:t>
            </a:r>
            <a:r>
              <a:rPr lang="en-US" sz="1550" dirty="0" smtClean="0"/>
              <a:t>throughout the program.  High </a:t>
            </a:r>
            <a:r>
              <a:rPr lang="en-US" sz="1550" dirty="0"/>
              <a:t>coupling indicates a design that is difficult to </a:t>
            </a:r>
            <a:r>
              <a:rPr lang="en-US" sz="1550" dirty="0" smtClean="0"/>
              <a:t>reuse/maintain.</a:t>
            </a:r>
          </a:p>
        </p:txBody>
      </p:sp>
      <p:sp>
        <p:nvSpPr>
          <p:cNvPr id="11" name="Footer Placeholder 10"/>
          <p:cNvSpPr>
            <a:spLocks noGrp="1"/>
          </p:cNvSpPr>
          <p:nvPr>
            <p:ph type="ftr" sz="quarter" idx="11"/>
          </p:nvPr>
        </p:nvSpPr>
        <p:spPr>
          <a:xfrm>
            <a:off x="2266950" y="6656777"/>
            <a:ext cx="4610100" cy="212725"/>
          </a:xfrm>
        </p:spPr>
        <p:txBody>
          <a:bodyPr/>
          <a:lstStyle/>
          <a:p>
            <a:r>
              <a:rPr lang="en-US" dirty="0" smtClean="0">
                <a:solidFill>
                  <a:schemeClr val="bg1"/>
                </a:solidFill>
              </a:rPr>
              <a:t>https://msdn.microsoft.com/en-us/library/bb385914.aspx</a:t>
            </a:r>
            <a:endParaRPr lang="en-US" dirty="0">
              <a:solidFill>
                <a:schemeClr val="bg1"/>
              </a:solidFill>
            </a:endParaRPr>
          </a:p>
        </p:txBody>
      </p:sp>
    </p:spTree>
    <p:extLst>
      <p:ext uri="{BB962C8B-B14F-4D97-AF65-F5344CB8AC3E}">
        <p14:creationId xmlns:p14="http://schemas.microsoft.com/office/powerpoint/2010/main" val="3813696606"/>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Test Results – Interface Layer</a:t>
            </a:r>
            <a:endParaRPr lang="en-US" sz="4000" dirty="0"/>
          </a:p>
        </p:txBody>
      </p:sp>
      <p:sp>
        <p:nvSpPr>
          <p:cNvPr id="3" name="Content Placeholder 2"/>
          <p:cNvSpPr>
            <a:spLocks noGrp="1"/>
          </p:cNvSpPr>
          <p:nvPr>
            <p:ph idx="1"/>
          </p:nvPr>
        </p:nvSpPr>
        <p:spPr/>
        <p:txBody>
          <a:bodyPr/>
          <a:lstStyle/>
          <a:p>
            <a:r>
              <a:rPr lang="en-US" dirty="0" smtClean="0"/>
              <a:t>Service Caller Subsystem</a:t>
            </a:r>
          </a:p>
          <a:p>
            <a:pPr lvl="1"/>
            <a:r>
              <a:rPr lang="en-US" dirty="0" smtClean="0"/>
              <a:t>Our Raspberry Pi microcomputer was programmed in Python, and had a total of 55 SLOC.</a:t>
            </a:r>
          </a:p>
          <a:p>
            <a:r>
              <a:rPr lang="en-US" dirty="0" smtClean="0"/>
              <a:t>Data Processing Subsystem (Arduino)</a:t>
            </a:r>
          </a:p>
          <a:p>
            <a:pPr lvl="1"/>
            <a:r>
              <a:rPr lang="en-US" dirty="0" smtClean="0"/>
              <a:t>Our Arduino microcontroller was programmed in a C-like language, and had a total of 97 SLOC.</a:t>
            </a:r>
            <a:endParaRPr lang="en-US" dirty="0"/>
          </a:p>
        </p:txBody>
      </p:sp>
    </p:spTree>
    <p:extLst>
      <p:ext uri="{BB962C8B-B14F-4D97-AF65-F5344CB8AC3E}">
        <p14:creationId xmlns:p14="http://schemas.microsoft.com/office/powerpoint/2010/main" val="165383237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Test Results – Hardware and Sensor Layers</a:t>
            </a:r>
            <a:endParaRPr lang="en-US" sz="36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9255086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ACHIEVEMENTS SUMMARY</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8400" y="3962400"/>
            <a:ext cx="5048203" cy="3786153"/>
          </a:xfrm>
          <a:prstGeom prst="rect">
            <a:avLst/>
          </a:prstGeom>
        </p:spPr>
      </p:pic>
      <p:sp>
        <p:nvSpPr>
          <p:cNvPr id="5" name="TextBox 4"/>
          <p:cNvSpPr txBox="1"/>
          <p:nvPr/>
        </p:nvSpPr>
        <p:spPr>
          <a:xfrm>
            <a:off x="1121392" y="1557456"/>
            <a:ext cx="1219200" cy="2708434"/>
          </a:xfrm>
          <a:prstGeom prst="rect">
            <a:avLst/>
          </a:prstGeom>
          <a:noFill/>
        </p:spPr>
        <p:txBody>
          <a:bodyPr wrap="square" rtlCol="0">
            <a:spAutoFit/>
          </a:bodyPr>
          <a:lstStyle/>
          <a:p>
            <a:r>
              <a:rPr lang="en-US" sz="17000" b="1" dirty="0">
                <a:solidFill>
                  <a:srgbClr val="F26200">
                    <a:alpha val="40000"/>
                  </a:srgbClr>
                </a:solidFill>
                <a:cs typeface="Arial" pitchFamily="34" charset="0"/>
              </a:rPr>
              <a:t>7</a:t>
            </a:r>
          </a:p>
        </p:txBody>
      </p:sp>
      <p:sp>
        <p:nvSpPr>
          <p:cNvPr id="8" name="Text Placeholder 9"/>
          <p:cNvSpPr txBox="1">
            <a:spLocks/>
          </p:cNvSpPr>
          <p:nvPr/>
        </p:nvSpPr>
        <p:spPr>
          <a:xfrm>
            <a:off x="6629400" y="5093411"/>
            <a:ext cx="1089212"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spcBef>
                <a:spcPts val="0"/>
              </a:spcBef>
            </a:pPr>
            <a:r>
              <a:rPr lang="en-US" sz="1700" b="1" dirty="0" smtClean="0">
                <a:solidFill>
                  <a:prstClr val="black">
                    <a:lumMod val="75000"/>
                    <a:lumOff val="25000"/>
                  </a:prstClr>
                </a:solidFill>
              </a:rPr>
              <a:t>Tung</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1599726280"/>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Achievements Summary – Control Unit </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953000" y="990600"/>
            <a:ext cx="3810000" cy="5080000"/>
          </a:xfrm>
        </p:spPr>
      </p:pic>
    </p:spTree>
    <p:extLst>
      <p:ext uri="{BB962C8B-B14F-4D97-AF65-F5344CB8AC3E}">
        <p14:creationId xmlns:p14="http://schemas.microsoft.com/office/powerpoint/2010/main" val="1030362755"/>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Achievements Summary – </a:t>
            </a:r>
            <a:r>
              <a:rPr lang="en-US" sz="4000" dirty="0" smtClean="0"/>
              <a:t>Web Portal</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57200" y="1804698"/>
            <a:ext cx="8229600" cy="4116966"/>
          </a:xfrm>
        </p:spPr>
      </p:pic>
    </p:spTree>
    <p:extLst>
      <p:ext uri="{BB962C8B-B14F-4D97-AF65-F5344CB8AC3E}">
        <p14:creationId xmlns:p14="http://schemas.microsoft.com/office/powerpoint/2010/main" val="1853270232"/>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Achievements Summary </a:t>
            </a:r>
            <a:r>
              <a:rPr lang="en-US" sz="4000" dirty="0" smtClean="0"/>
              <a:t>– Dashboard </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852644" y="1600200"/>
            <a:ext cx="7438711" cy="4525963"/>
          </a:xfrm>
        </p:spPr>
      </p:pic>
    </p:spTree>
    <p:extLst>
      <p:ext uri="{BB962C8B-B14F-4D97-AF65-F5344CB8AC3E}">
        <p14:creationId xmlns:p14="http://schemas.microsoft.com/office/powerpoint/2010/main" val="1853270232"/>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Achievements Summary </a:t>
            </a:r>
            <a:r>
              <a:rPr lang="en-US" sz="4000" dirty="0" smtClean="0"/>
              <a:t>– Settings Page</a:t>
            </a:r>
            <a:endParaRPr lang="en-US" sz="4000" dirty="0"/>
          </a:p>
        </p:txBody>
      </p:sp>
      <p:pic>
        <p:nvPicPr>
          <p:cNvPr id="5" name="Content Placeholder 4"/>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572478" y="1600200"/>
            <a:ext cx="7999044" cy="4525963"/>
          </a:xfrm>
        </p:spPr>
      </p:pic>
    </p:spTree>
    <p:extLst>
      <p:ext uri="{BB962C8B-B14F-4D97-AF65-F5344CB8AC3E}">
        <p14:creationId xmlns:p14="http://schemas.microsoft.com/office/powerpoint/2010/main" val="3544210429"/>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8400" y="3886200"/>
            <a:ext cx="5048203" cy="3786153"/>
          </a:xfrm>
          <a:prstGeom prst="rect">
            <a:avLst/>
          </a:prstGeom>
        </p:spPr>
      </p:pic>
      <p:sp>
        <p:nvSpPr>
          <p:cNvPr id="4" name="Title 3"/>
          <p:cNvSpPr>
            <a:spLocks noGrp="1"/>
          </p:cNvSpPr>
          <p:nvPr>
            <p:ph type="title"/>
          </p:nvPr>
        </p:nvSpPr>
        <p:spPr/>
        <p:txBody>
          <a:bodyPr/>
          <a:lstStyle/>
          <a:p>
            <a:r>
              <a:rPr lang="en-US" dirty="0" smtClean="0"/>
              <a:t>LESSONS LEARNED</a:t>
            </a:r>
            <a:endParaRPr lang="en-US" dirty="0"/>
          </a:p>
        </p:txBody>
      </p:sp>
      <p:sp>
        <p:nvSpPr>
          <p:cNvPr id="5" name="Oval 4"/>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7" name="TextBox 6"/>
          <p:cNvSpPr txBox="1"/>
          <p:nvPr/>
        </p:nvSpPr>
        <p:spPr>
          <a:xfrm>
            <a:off x="1159728" y="1531434"/>
            <a:ext cx="1219200" cy="2708434"/>
          </a:xfrm>
          <a:prstGeom prst="rect">
            <a:avLst/>
          </a:prstGeom>
          <a:noFill/>
        </p:spPr>
        <p:txBody>
          <a:bodyPr wrap="square" rtlCol="0">
            <a:spAutoFit/>
          </a:bodyPr>
          <a:lstStyle/>
          <a:p>
            <a:r>
              <a:rPr lang="en-US" sz="17000" b="1" dirty="0">
                <a:solidFill>
                  <a:srgbClr val="2A7A9E">
                    <a:alpha val="40000"/>
                  </a:srgbClr>
                </a:solidFill>
                <a:cs typeface="Arial" pitchFamily="34" charset="0"/>
              </a:rPr>
              <a:t>8</a:t>
            </a:r>
          </a:p>
        </p:txBody>
      </p:sp>
      <p:sp>
        <p:nvSpPr>
          <p:cNvPr id="8" name="Text Placeholder 9"/>
          <p:cNvSpPr txBox="1">
            <a:spLocks/>
          </p:cNvSpPr>
          <p:nvPr/>
        </p:nvSpPr>
        <p:spPr>
          <a:xfrm>
            <a:off x="6629400" y="5093411"/>
            <a:ext cx="1089212"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spcBef>
                <a:spcPts val="0"/>
              </a:spcBef>
            </a:pPr>
            <a:r>
              <a:rPr lang="en-US" sz="1700" b="1" dirty="0" err="1" smtClean="0">
                <a:solidFill>
                  <a:prstClr val="black">
                    <a:lumMod val="75000"/>
                    <a:lumOff val="25000"/>
                  </a:prstClr>
                </a:solidFill>
              </a:rPr>
              <a:t>Gautam</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361617712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Roles and Responsibilities of Team Members</a:t>
            </a:r>
            <a:endParaRPr lang="en-US" sz="28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84164164"/>
              </p:ext>
            </p:extLst>
          </p:nvPr>
        </p:nvGraphicFramePr>
        <p:xfrm>
          <a:off x="228600" y="990600"/>
          <a:ext cx="8763000" cy="5452487"/>
        </p:xfrm>
        <a:graphic>
          <a:graphicData uri="http://schemas.openxmlformats.org/drawingml/2006/table">
            <a:tbl>
              <a:tblPr firstRow="1" firstCol="1" bandRow="1">
                <a:tableStyleId>{5C22544A-7EE6-4342-B048-85BDC9FD1C3A}</a:tableStyleId>
              </a:tblPr>
              <a:tblGrid>
                <a:gridCol w="2921000"/>
                <a:gridCol w="2921000"/>
                <a:gridCol w="2921000"/>
              </a:tblGrid>
              <a:tr h="216411">
                <a:tc>
                  <a:txBody>
                    <a:bodyPr/>
                    <a:lstStyle/>
                    <a:p>
                      <a:pPr marL="0" marR="0" algn="ctr">
                        <a:lnSpc>
                          <a:spcPct val="115000"/>
                        </a:lnSpc>
                        <a:spcBef>
                          <a:spcPts val="600"/>
                        </a:spcBef>
                        <a:spcAft>
                          <a:spcPts val="0"/>
                        </a:spcAft>
                      </a:pPr>
                      <a:r>
                        <a:rPr lang="en-US" sz="1200" dirty="0" smtClean="0">
                          <a:effectLst/>
                        </a:rPr>
                        <a:t>Individual</a:t>
                      </a:r>
                      <a:endParaRPr lang="en-US" sz="1200" dirty="0">
                        <a:effectLst/>
                        <a:latin typeface="Times New Roman"/>
                        <a:ea typeface="Times New Roman"/>
                      </a:endParaRPr>
                    </a:p>
                  </a:txBody>
                  <a:tcPr marL="68580" marR="68580" marT="0" marB="0" anchor="ctr"/>
                </a:tc>
                <a:tc>
                  <a:txBody>
                    <a:bodyPr/>
                    <a:lstStyle/>
                    <a:p>
                      <a:pPr marL="0" marR="0" algn="ctr">
                        <a:lnSpc>
                          <a:spcPct val="115000"/>
                        </a:lnSpc>
                        <a:spcBef>
                          <a:spcPts val="600"/>
                        </a:spcBef>
                        <a:spcAft>
                          <a:spcPts val="0"/>
                        </a:spcAft>
                      </a:pPr>
                      <a:r>
                        <a:rPr lang="en-US" sz="1200">
                          <a:effectLst/>
                        </a:rPr>
                        <a:t>Role</a:t>
                      </a:r>
                      <a:endParaRPr lang="en-US" sz="1200">
                        <a:effectLst/>
                        <a:latin typeface="Times New Roman"/>
                        <a:ea typeface="Times New Roman"/>
                      </a:endParaRPr>
                    </a:p>
                  </a:txBody>
                  <a:tcPr marL="68580" marR="68580" marT="0" marB="0" anchor="ctr"/>
                </a:tc>
                <a:tc>
                  <a:txBody>
                    <a:bodyPr/>
                    <a:lstStyle/>
                    <a:p>
                      <a:pPr marL="0" marR="0" algn="ctr">
                        <a:lnSpc>
                          <a:spcPct val="115000"/>
                        </a:lnSpc>
                        <a:spcBef>
                          <a:spcPts val="600"/>
                        </a:spcBef>
                        <a:spcAft>
                          <a:spcPts val="0"/>
                        </a:spcAft>
                      </a:pPr>
                      <a:r>
                        <a:rPr lang="en-US" sz="1200">
                          <a:effectLst/>
                        </a:rPr>
                        <a:t>Responsibility</a:t>
                      </a:r>
                      <a:endParaRPr lang="en-US" sz="1200">
                        <a:effectLst/>
                        <a:latin typeface="Times New Roman"/>
                        <a:ea typeface="Times New Roman"/>
                      </a:endParaRPr>
                    </a:p>
                  </a:txBody>
                  <a:tcPr marL="68580" marR="68580" marT="0" marB="0" anchor="ctr"/>
                </a:tc>
              </a:tr>
              <a:tr h="889757">
                <a:tc>
                  <a:txBody>
                    <a:bodyPr/>
                    <a:lstStyle/>
                    <a:p>
                      <a:pPr marL="0" marR="0" algn="ctr">
                        <a:spcBef>
                          <a:spcPts val="600"/>
                        </a:spcBef>
                        <a:spcAft>
                          <a:spcPts val="0"/>
                        </a:spcAft>
                      </a:pPr>
                      <a:r>
                        <a:rPr lang="en-US" sz="1600" dirty="0">
                          <a:effectLst/>
                        </a:rPr>
                        <a:t>Belachew Haile-Mariam</a:t>
                      </a: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600" dirty="0" smtClean="0">
                          <a:effectLst/>
                        </a:rPr>
                        <a:t>-</a:t>
                      </a:r>
                      <a:r>
                        <a:rPr lang="en-US" sz="1600" baseline="0" dirty="0" smtClean="0">
                          <a:effectLst/>
                        </a:rPr>
                        <a:t> </a:t>
                      </a:r>
                      <a:r>
                        <a:rPr lang="en-US" sz="1600" dirty="0" smtClean="0">
                          <a:effectLst/>
                        </a:rPr>
                        <a:t>Team Member</a:t>
                      </a:r>
                      <a:br>
                        <a:rPr lang="en-US" sz="1600" dirty="0" smtClean="0">
                          <a:effectLst/>
                        </a:rPr>
                      </a:br>
                      <a:r>
                        <a:rPr lang="en-US" sz="1600" dirty="0" smtClean="0">
                          <a:effectLst/>
                        </a:rPr>
                        <a:t>- Project </a:t>
                      </a:r>
                      <a:r>
                        <a:rPr lang="en-US" sz="1600" dirty="0">
                          <a:effectLst/>
                        </a:rPr>
                        <a:t>Manager</a:t>
                      </a:r>
                      <a:br>
                        <a:rPr lang="en-US" sz="1600" dirty="0">
                          <a:effectLst/>
                        </a:rPr>
                      </a:br>
                      <a:r>
                        <a:rPr lang="en-US" sz="1600" dirty="0" smtClean="0">
                          <a:effectLst/>
                        </a:rPr>
                        <a:t>- Hardware </a:t>
                      </a:r>
                      <a:r>
                        <a:rPr lang="en-US" sz="1600" dirty="0">
                          <a:effectLst/>
                        </a:rPr>
                        <a:t>Lead</a:t>
                      </a:r>
                      <a:br>
                        <a:rPr lang="en-US" sz="1600" dirty="0">
                          <a:effectLst/>
                        </a:rPr>
                      </a:b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400">
                          <a:effectLst/>
                        </a:rPr>
                        <a:t>- Manage Project Plan</a:t>
                      </a:r>
                      <a:br>
                        <a:rPr lang="en-US" sz="1400">
                          <a:effectLst/>
                        </a:rPr>
                      </a:br>
                      <a:r>
                        <a:rPr lang="en-US" sz="1400">
                          <a:effectLst/>
                        </a:rPr>
                        <a:t>- Delegate Tasks</a:t>
                      </a:r>
                      <a:br>
                        <a:rPr lang="en-US" sz="1400">
                          <a:effectLst/>
                        </a:rPr>
                      </a:br>
                      <a:r>
                        <a:rPr lang="en-US" sz="1400">
                          <a:effectLst/>
                        </a:rPr>
                        <a:t>- Hardware Integration</a:t>
                      </a:r>
                      <a:br>
                        <a:rPr lang="en-US" sz="1400">
                          <a:effectLst/>
                        </a:rPr>
                      </a:br>
                      <a:r>
                        <a:rPr lang="en-US" sz="1400">
                          <a:effectLst/>
                        </a:rPr>
                        <a:t>- Program low level code</a:t>
                      </a:r>
                      <a:endParaRPr lang="en-US" sz="1400">
                        <a:effectLst/>
                        <a:latin typeface="Times New Roman"/>
                        <a:ea typeface="Times New Roman"/>
                      </a:endParaRPr>
                    </a:p>
                  </a:txBody>
                  <a:tcPr marL="68580" marR="68580" marT="0" marB="0" anchor="ctr"/>
                </a:tc>
              </a:tr>
              <a:tr h="889757">
                <a:tc>
                  <a:txBody>
                    <a:bodyPr/>
                    <a:lstStyle/>
                    <a:p>
                      <a:pPr marL="0" marR="0" algn="ctr">
                        <a:spcBef>
                          <a:spcPts val="600"/>
                        </a:spcBef>
                        <a:spcAft>
                          <a:spcPts val="0"/>
                        </a:spcAft>
                      </a:pPr>
                      <a:r>
                        <a:rPr lang="en-US" sz="1600" dirty="0" err="1">
                          <a:effectLst/>
                        </a:rPr>
                        <a:t>Gautam</a:t>
                      </a:r>
                      <a:r>
                        <a:rPr lang="en-US" sz="1600" dirty="0">
                          <a:effectLst/>
                        </a:rPr>
                        <a:t> </a:t>
                      </a:r>
                      <a:r>
                        <a:rPr lang="en-US" sz="1600" dirty="0" err="1">
                          <a:effectLst/>
                        </a:rPr>
                        <a:t>Adhikari</a:t>
                      </a: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600" dirty="0" smtClean="0">
                          <a:effectLst/>
                        </a:rPr>
                        <a:t>- Team Member</a:t>
                      </a:r>
                      <a:br>
                        <a:rPr lang="en-US" sz="1600" dirty="0" smtClean="0">
                          <a:effectLst/>
                        </a:rPr>
                      </a:br>
                      <a:r>
                        <a:rPr lang="en-US" sz="1600" dirty="0" smtClean="0">
                          <a:effectLst/>
                        </a:rPr>
                        <a:t>- Risk </a:t>
                      </a:r>
                      <a:r>
                        <a:rPr lang="en-US" sz="1600" dirty="0">
                          <a:effectLst/>
                        </a:rPr>
                        <a:t>Manager</a:t>
                      </a:r>
                      <a:br>
                        <a:rPr lang="en-US" sz="1600" dirty="0">
                          <a:effectLst/>
                        </a:rPr>
                      </a:br>
                      <a:r>
                        <a:rPr lang="en-US" sz="1600" dirty="0" smtClean="0">
                          <a:effectLst/>
                        </a:rPr>
                        <a:t>- Application </a:t>
                      </a:r>
                      <a:r>
                        <a:rPr lang="en-US" sz="1600" dirty="0">
                          <a:effectLst/>
                        </a:rPr>
                        <a:t>Developer</a:t>
                      </a:r>
                      <a:br>
                        <a:rPr lang="en-US" sz="1600" dirty="0">
                          <a:effectLst/>
                        </a:rPr>
                      </a:b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400">
                          <a:effectLst/>
                        </a:rPr>
                        <a:t>- Notify team of possible risks</a:t>
                      </a:r>
                      <a:br>
                        <a:rPr lang="en-US" sz="1400">
                          <a:effectLst/>
                        </a:rPr>
                      </a:br>
                      <a:r>
                        <a:rPr lang="en-US" sz="1400">
                          <a:effectLst/>
                        </a:rPr>
                        <a:t> - Aid in software tasks</a:t>
                      </a:r>
                      <a:br>
                        <a:rPr lang="en-US" sz="1400">
                          <a:effectLst/>
                        </a:rPr>
                      </a:br>
                      <a:r>
                        <a:rPr lang="en-US" sz="1400">
                          <a:effectLst/>
                        </a:rPr>
                        <a:t>- Manage database queries</a:t>
                      </a:r>
                      <a:endParaRPr lang="en-US" sz="1400">
                        <a:effectLst/>
                        <a:latin typeface="Times New Roman"/>
                        <a:ea typeface="Times New Roman"/>
                      </a:endParaRPr>
                    </a:p>
                  </a:txBody>
                  <a:tcPr marL="68580" marR="68580" marT="0" marB="0" anchor="ctr"/>
                </a:tc>
              </a:tr>
              <a:tr h="889757">
                <a:tc>
                  <a:txBody>
                    <a:bodyPr/>
                    <a:lstStyle/>
                    <a:p>
                      <a:pPr marL="0" marR="0" algn="ctr">
                        <a:spcBef>
                          <a:spcPts val="600"/>
                        </a:spcBef>
                        <a:spcAft>
                          <a:spcPts val="0"/>
                        </a:spcAft>
                      </a:pPr>
                      <a:r>
                        <a:rPr lang="en-US" sz="1600" dirty="0">
                          <a:effectLst/>
                        </a:rPr>
                        <a:t>Jeremiah O’Connor</a:t>
                      </a: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600" dirty="0" smtClean="0">
                          <a:effectLst/>
                        </a:rPr>
                        <a:t>-</a:t>
                      </a:r>
                      <a:r>
                        <a:rPr lang="en-US" sz="1600" baseline="0" dirty="0" smtClean="0">
                          <a:effectLst/>
                        </a:rPr>
                        <a:t> </a:t>
                      </a:r>
                      <a:r>
                        <a:rPr lang="en-US" sz="1600" dirty="0" smtClean="0">
                          <a:effectLst/>
                        </a:rPr>
                        <a:t>Team Member</a:t>
                      </a:r>
                      <a:br>
                        <a:rPr lang="en-US" sz="1600" dirty="0" smtClean="0">
                          <a:effectLst/>
                        </a:rPr>
                      </a:br>
                      <a:r>
                        <a:rPr lang="en-US" sz="1600" dirty="0" smtClean="0">
                          <a:effectLst/>
                        </a:rPr>
                        <a:t>- Document </a:t>
                      </a:r>
                      <a:r>
                        <a:rPr lang="en-US" sz="1600" dirty="0">
                          <a:effectLst/>
                        </a:rPr>
                        <a:t>Master</a:t>
                      </a:r>
                      <a:br>
                        <a:rPr lang="en-US" sz="1600" dirty="0">
                          <a:effectLst/>
                        </a:rPr>
                      </a:br>
                      <a:r>
                        <a:rPr lang="en-US" sz="1600" dirty="0" smtClean="0">
                          <a:effectLst/>
                        </a:rPr>
                        <a:t>- Software </a:t>
                      </a:r>
                      <a:r>
                        <a:rPr lang="en-US" sz="1600" dirty="0">
                          <a:effectLst/>
                        </a:rPr>
                        <a:t>Lead</a:t>
                      </a:r>
                      <a:br>
                        <a:rPr lang="en-US" sz="1600" dirty="0">
                          <a:effectLst/>
                        </a:rPr>
                      </a:b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400" dirty="0">
                          <a:effectLst/>
                        </a:rPr>
                        <a:t>- Document Formatting</a:t>
                      </a:r>
                      <a:br>
                        <a:rPr lang="en-US" sz="1400" dirty="0">
                          <a:effectLst/>
                        </a:rPr>
                      </a:br>
                      <a:r>
                        <a:rPr lang="en-US" sz="1400" dirty="0">
                          <a:effectLst/>
                        </a:rPr>
                        <a:t>- Lead web application development</a:t>
                      </a:r>
                      <a:br>
                        <a:rPr lang="en-US" sz="1400" dirty="0">
                          <a:effectLst/>
                        </a:rPr>
                      </a:br>
                      <a:endParaRPr lang="en-US" sz="1400" dirty="0">
                        <a:effectLst/>
                        <a:latin typeface="Times New Roman"/>
                        <a:ea typeface="Times New Roman"/>
                      </a:endParaRPr>
                    </a:p>
                  </a:txBody>
                  <a:tcPr marL="68580" marR="68580" marT="0" marB="0" anchor="ctr"/>
                </a:tc>
              </a:tr>
              <a:tr h="889757">
                <a:tc>
                  <a:txBody>
                    <a:bodyPr/>
                    <a:lstStyle/>
                    <a:p>
                      <a:pPr marL="0" marR="0" algn="ctr">
                        <a:spcBef>
                          <a:spcPts val="600"/>
                        </a:spcBef>
                        <a:spcAft>
                          <a:spcPts val="0"/>
                        </a:spcAft>
                      </a:pPr>
                      <a:r>
                        <a:rPr lang="en-US" sz="1600" dirty="0">
                          <a:effectLst/>
                        </a:rPr>
                        <a:t>Tung Vo</a:t>
                      </a: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600" dirty="0" smtClean="0">
                          <a:effectLst/>
                        </a:rPr>
                        <a:t>- Team Member</a:t>
                      </a:r>
                      <a:br>
                        <a:rPr lang="en-US" sz="1600" dirty="0" smtClean="0">
                          <a:effectLst/>
                        </a:rPr>
                      </a:br>
                      <a:r>
                        <a:rPr lang="en-US" sz="1600" dirty="0" smtClean="0">
                          <a:effectLst/>
                        </a:rPr>
                        <a:t>- Quality </a:t>
                      </a:r>
                      <a:r>
                        <a:rPr lang="en-US" sz="1600" dirty="0">
                          <a:effectLst/>
                        </a:rPr>
                        <a:t>Assurance Lead</a:t>
                      </a:r>
                      <a:br>
                        <a:rPr lang="en-US" sz="1600" dirty="0">
                          <a:effectLst/>
                        </a:rPr>
                      </a:br>
                      <a:r>
                        <a:rPr lang="en-US" sz="1600" dirty="0" smtClean="0">
                          <a:effectLst/>
                        </a:rPr>
                        <a:t>- Application </a:t>
                      </a:r>
                      <a:r>
                        <a:rPr lang="en-US" sz="1600" dirty="0">
                          <a:effectLst/>
                        </a:rPr>
                        <a:t>Developer</a:t>
                      </a:r>
                      <a:br>
                        <a:rPr lang="en-US" sz="1600" dirty="0">
                          <a:effectLst/>
                        </a:rPr>
                      </a:b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400" dirty="0">
                          <a:effectLst/>
                        </a:rPr>
                        <a:t>- Perform testing as needed</a:t>
                      </a:r>
                      <a:br>
                        <a:rPr lang="en-US" sz="1400" dirty="0">
                          <a:effectLst/>
                        </a:rPr>
                      </a:br>
                      <a:r>
                        <a:rPr lang="en-US" sz="1400" dirty="0">
                          <a:effectLst/>
                        </a:rPr>
                        <a:t>- Aid in hardware tasks</a:t>
                      </a:r>
                      <a:br>
                        <a:rPr lang="en-US" sz="1400" dirty="0">
                          <a:effectLst/>
                        </a:rPr>
                      </a:br>
                      <a:r>
                        <a:rPr lang="en-US" sz="1400" dirty="0">
                          <a:effectLst/>
                        </a:rPr>
                        <a:t>- Program low level code</a:t>
                      </a:r>
                      <a:endParaRPr lang="en-US" sz="1400" dirty="0">
                        <a:effectLst/>
                        <a:latin typeface="Times New Roman"/>
                        <a:ea typeface="Times New Roman"/>
                      </a:endParaRPr>
                    </a:p>
                  </a:txBody>
                  <a:tcPr marL="68580" marR="68580" marT="0" marB="0" anchor="ctr"/>
                </a:tc>
              </a:tr>
              <a:tr h="667318">
                <a:tc>
                  <a:txBody>
                    <a:bodyPr/>
                    <a:lstStyle/>
                    <a:p>
                      <a:pPr marL="0" marR="0" algn="ctr">
                        <a:spcBef>
                          <a:spcPts val="600"/>
                        </a:spcBef>
                        <a:spcAft>
                          <a:spcPts val="0"/>
                        </a:spcAft>
                      </a:pPr>
                      <a:r>
                        <a:rPr lang="en-US" sz="1600" dirty="0">
                          <a:effectLst/>
                        </a:rPr>
                        <a:t>Keith </a:t>
                      </a:r>
                      <a:r>
                        <a:rPr lang="en-US" sz="1600" dirty="0" err="1">
                          <a:effectLst/>
                        </a:rPr>
                        <a:t>Aholt</a:t>
                      </a: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600" dirty="0" smtClean="0">
                          <a:effectLst/>
                        </a:rPr>
                        <a:t>- Project </a:t>
                      </a:r>
                      <a:r>
                        <a:rPr lang="en-US" sz="1600" dirty="0">
                          <a:effectLst/>
                        </a:rPr>
                        <a:t>Sponsor</a:t>
                      </a:r>
                      <a:br>
                        <a:rPr lang="en-US" sz="1600" dirty="0">
                          <a:effectLst/>
                        </a:rPr>
                      </a:b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400" dirty="0">
                          <a:effectLst/>
                        </a:rPr>
                        <a:t>- Provide feedback relating to project requirements</a:t>
                      </a:r>
                      <a:br>
                        <a:rPr lang="en-US" sz="1400" dirty="0">
                          <a:effectLst/>
                        </a:rPr>
                      </a:br>
                      <a:endParaRPr lang="en-US" sz="1400" dirty="0">
                        <a:effectLst/>
                        <a:latin typeface="Times New Roman"/>
                        <a:ea typeface="Times New Roman"/>
                      </a:endParaRPr>
                    </a:p>
                  </a:txBody>
                  <a:tcPr marL="68580" marR="68580" marT="0" marB="0" anchor="ctr"/>
                </a:tc>
              </a:tr>
              <a:tr h="667318">
                <a:tc>
                  <a:txBody>
                    <a:bodyPr/>
                    <a:lstStyle/>
                    <a:p>
                      <a:pPr marL="0" marR="0" algn="ctr">
                        <a:spcBef>
                          <a:spcPts val="600"/>
                        </a:spcBef>
                        <a:spcAft>
                          <a:spcPts val="0"/>
                        </a:spcAft>
                      </a:pPr>
                      <a:r>
                        <a:rPr lang="en-US" sz="1600" dirty="0">
                          <a:effectLst/>
                        </a:rPr>
                        <a:t>Mike O’Dell</a:t>
                      </a: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600" dirty="0" smtClean="0">
                          <a:effectLst/>
                        </a:rPr>
                        <a:t>- Project </a:t>
                      </a:r>
                      <a:r>
                        <a:rPr lang="en-US" sz="1600" dirty="0">
                          <a:effectLst/>
                        </a:rPr>
                        <a:t>Supervisor</a:t>
                      </a:r>
                      <a:br>
                        <a:rPr lang="en-US" sz="1600" dirty="0">
                          <a:effectLst/>
                        </a:rPr>
                      </a:br>
                      <a:endParaRPr lang="en-US" sz="1600" dirty="0">
                        <a:effectLst/>
                        <a:latin typeface="Times New Roman"/>
                        <a:ea typeface="Times New Roman"/>
                      </a:endParaRPr>
                    </a:p>
                  </a:txBody>
                  <a:tcPr marL="68580" marR="68580" marT="0" marB="0" anchor="ctr"/>
                </a:tc>
                <a:tc>
                  <a:txBody>
                    <a:bodyPr/>
                    <a:lstStyle/>
                    <a:p>
                      <a:pPr marL="0" marR="0" algn="ctr">
                        <a:spcBef>
                          <a:spcPts val="600"/>
                        </a:spcBef>
                        <a:spcAft>
                          <a:spcPts val="0"/>
                        </a:spcAft>
                      </a:pPr>
                      <a:r>
                        <a:rPr lang="en-US" sz="1400" dirty="0">
                          <a:effectLst/>
                        </a:rPr>
                        <a:t>- Oversee project and ensure that we are on track</a:t>
                      </a:r>
                      <a:br>
                        <a:rPr lang="en-US" sz="1400" dirty="0">
                          <a:effectLst/>
                        </a:rPr>
                      </a:br>
                      <a:endParaRPr lang="en-US" sz="14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2080203566"/>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Lessons Learned – Senior Design </a:t>
            </a:r>
            <a:r>
              <a:rPr lang="en-US" sz="4000" dirty="0" smtClean="0"/>
              <a:t>I</a:t>
            </a:r>
            <a:endParaRPr lang="en-US" sz="4000" dirty="0"/>
          </a:p>
        </p:txBody>
      </p:sp>
      <p:sp>
        <p:nvSpPr>
          <p:cNvPr id="3" name="Content Placeholder 2"/>
          <p:cNvSpPr>
            <a:spLocks noGrp="1"/>
          </p:cNvSpPr>
          <p:nvPr>
            <p:ph idx="1"/>
          </p:nvPr>
        </p:nvSpPr>
        <p:spPr/>
        <p:txBody>
          <a:bodyPr>
            <a:normAutofit/>
          </a:bodyPr>
          <a:lstStyle/>
          <a:p>
            <a:pPr>
              <a:buFont typeface="Arial"/>
              <a:buChar char="•"/>
            </a:pPr>
            <a:endParaRPr lang="en-US" dirty="0"/>
          </a:p>
        </p:txBody>
      </p:sp>
    </p:spTree>
    <p:extLst>
      <p:ext uri="{BB962C8B-B14F-4D97-AF65-F5344CB8AC3E}">
        <p14:creationId xmlns:p14="http://schemas.microsoft.com/office/powerpoint/2010/main" val="96813970"/>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Lessons Learned – Senior Design II</a:t>
            </a:r>
            <a:endParaRPr lang="en-US" sz="4000" dirty="0"/>
          </a:p>
        </p:txBody>
      </p:sp>
      <p:sp>
        <p:nvSpPr>
          <p:cNvPr id="3" name="Content Placeholder 2"/>
          <p:cNvSpPr>
            <a:spLocks noGrp="1"/>
          </p:cNvSpPr>
          <p:nvPr>
            <p:ph idx="1"/>
          </p:nvPr>
        </p:nvSpPr>
        <p:spPr/>
        <p:txBody>
          <a:bodyPr>
            <a:normAutofit fontScale="85000" lnSpcReduction="20000"/>
          </a:bodyPr>
          <a:lstStyle/>
          <a:p>
            <a:pPr>
              <a:buFont typeface="Arial"/>
              <a:buChar char="•"/>
            </a:pPr>
            <a:r>
              <a:rPr lang="en-US" dirty="0"/>
              <a:t>Backup files with a cloud-based service for easy syncing/sharing.</a:t>
            </a:r>
          </a:p>
          <a:p>
            <a:pPr>
              <a:buFont typeface="Arial"/>
              <a:buChar char="•"/>
            </a:pPr>
            <a:r>
              <a:rPr lang="en-US" dirty="0"/>
              <a:t>Plan to complete milestones before they are actually due.</a:t>
            </a:r>
          </a:p>
          <a:p>
            <a:pPr>
              <a:buFont typeface="Arial"/>
              <a:buChar char="•"/>
            </a:pPr>
            <a:r>
              <a:rPr lang="en-US" dirty="0"/>
              <a:t>Set mini-milestones that add up to bigger ones.</a:t>
            </a:r>
          </a:p>
          <a:p>
            <a:pPr>
              <a:buFont typeface="Arial"/>
              <a:buChar char="•"/>
            </a:pPr>
            <a:r>
              <a:rPr lang="en-US" dirty="0"/>
              <a:t>Define your project terminology early so that everyone is always on the same page.</a:t>
            </a:r>
          </a:p>
          <a:p>
            <a:pPr>
              <a:buFont typeface="Arial"/>
              <a:buChar char="•"/>
            </a:pPr>
            <a:r>
              <a:rPr lang="en-US" dirty="0"/>
              <a:t>Maintain good communication within the team.</a:t>
            </a:r>
          </a:p>
          <a:p>
            <a:pPr>
              <a:buFont typeface="Arial"/>
              <a:buChar char="•"/>
            </a:pPr>
            <a:r>
              <a:rPr lang="en-US" dirty="0"/>
              <a:t>Constantly look for feedback from your project stakeholders.</a:t>
            </a:r>
          </a:p>
          <a:p>
            <a:pPr>
              <a:buFont typeface="Arial"/>
              <a:buChar char="•"/>
            </a:pPr>
            <a:r>
              <a:rPr lang="en-US" dirty="0"/>
              <a:t>Keep an agenda for every meeting</a:t>
            </a:r>
            <a:r>
              <a:rPr lang="en-US" dirty="0" smtClean="0"/>
              <a:t>.</a:t>
            </a:r>
            <a:endParaRPr lang="en-US" dirty="0"/>
          </a:p>
        </p:txBody>
      </p:sp>
    </p:spTree>
    <p:extLst>
      <p:ext uri="{BB962C8B-B14F-4D97-AF65-F5344CB8AC3E}">
        <p14:creationId xmlns:p14="http://schemas.microsoft.com/office/powerpoint/2010/main" val="38429957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8400" y="3886200"/>
            <a:ext cx="5048203" cy="3786153"/>
          </a:xfrm>
          <a:prstGeom prst="rect">
            <a:avLst/>
          </a:prstGeom>
        </p:spPr>
      </p:pic>
      <p:sp>
        <p:nvSpPr>
          <p:cNvPr id="4" name="Title 3"/>
          <p:cNvSpPr>
            <a:spLocks noGrp="1"/>
          </p:cNvSpPr>
          <p:nvPr>
            <p:ph type="title"/>
          </p:nvPr>
        </p:nvSpPr>
        <p:spPr/>
        <p:txBody>
          <a:bodyPr/>
          <a:lstStyle/>
          <a:p>
            <a:r>
              <a:rPr lang="en-US" dirty="0" smtClean="0"/>
              <a:t>PROJECT OVERVIEW</a:t>
            </a:r>
            <a:endParaRPr lang="en-US" dirty="0"/>
          </a:p>
        </p:txBody>
      </p:sp>
      <p:sp>
        <p:nvSpPr>
          <p:cNvPr id="5" name="Text Placeholder 9"/>
          <p:cNvSpPr txBox="1">
            <a:spLocks/>
          </p:cNvSpPr>
          <p:nvPr/>
        </p:nvSpPr>
        <p:spPr>
          <a:xfrm>
            <a:off x="6629400" y="5093411"/>
            <a:ext cx="1089212"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spcBef>
                <a:spcPts val="0"/>
              </a:spcBef>
            </a:pPr>
            <a:r>
              <a:rPr lang="en-US" sz="1700" b="1" dirty="0" smtClean="0">
                <a:solidFill>
                  <a:prstClr val="black">
                    <a:lumMod val="75000"/>
                    <a:lumOff val="25000"/>
                  </a:prstClr>
                </a:solidFill>
              </a:rPr>
              <a:t>Belachew</a:t>
            </a:r>
            <a:endParaRPr lang="en-US" sz="1700" b="1" dirty="0">
              <a:solidFill>
                <a:prstClr val="black">
                  <a:lumMod val="75000"/>
                  <a:lumOff val="25000"/>
                </a:prstClr>
              </a:solidFill>
            </a:endParaRPr>
          </a:p>
        </p:txBody>
      </p:sp>
      <p:sp>
        <p:nvSpPr>
          <p:cNvPr id="8" name="Oval 7"/>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9" name="TextBox 8"/>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Tree>
    <p:extLst>
      <p:ext uri="{BB962C8B-B14F-4D97-AF65-F5344CB8AC3E}">
        <p14:creationId xmlns:p14="http://schemas.microsoft.com/office/powerpoint/2010/main" val="234588898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Project </a:t>
            </a:r>
            <a:r>
              <a:rPr lang="en-US" sz="4000" dirty="0" smtClean="0"/>
              <a:t>Overview – SDI &amp; SDII</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Our project was split into two parts:</a:t>
            </a:r>
          </a:p>
          <a:p>
            <a:pPr lvl="1"/>
            <a:r>
              <a:rPr lang="en-US" b="1" dirty="0" smtClean="0"/>
              <a:t>Senior Design I (Fall Semester)</a:t>
            </a:r>
          </a:p>
          <a:p>
            <a:pPr lvl="2"/>
            <a:r>
              <a:rPr lang="en-US" dirty="0" smtClean="0"/>
              <a:t>Identified our team and project (Project Charter)</a:t>
            </a:r>
          </a:p>
          <a:p>
            <a:pPr lvl="2"/>
            <a:r>
              <a:rPr lang="en-US" dirty="0" smtClean="0"/>
              <a:t>Gathered requirements from our sponsor (SRS)</a:t>
            </a:r>
          </a:p>
          <a:p>
            <a:pPr lvl="2"/>
            <a:r>
              <a:rPr lang="en-US" dirty="0" smtClean="0"/>
              <a:t>Began designing our project’s architecture (ADS) </a:t>
            </a:r>
          </a:p>
          <a:p>
            <a:pPr lvl="1"/>
            <a:r>
              <a:rPr lang="en-US" b="1" dirty="0" smtClean="0"/>
              <a:t>Senior Design II (Spring Semester)</a:t>
            </a:r>
          </a:p>
          <a:p>
            <a:pPr lvl="2"/>
            <a:r>
              <a:rPr lang="en-US" dirty="0" smtClean="0"/>
              <a:t>Finished designing our project’s architecture (ADS)</a:t>
            </a:r>
          </a:p>
          <a:p>
            <a:pPr lvl="2"/>
            <a:r>
              <a:rPr lang="en-US" dirty="0" smtClean="0"/>
              <a:t>Designed the low level details for our project (DDS)</a:t>
            </a:r>
          </a:p>
          <a:p>
            <a:pPr lvl="2"/>
            <a:r>
              <a:rPr lang="en-US" dirty="0" smtClean="0"/>
              <a:t>Developed a test plan (STP)</a:t>
            </a:r>
          </a:p>
          <a:p>
            <a:pPr lvl="2"/>
            <a:r>
              <a:rPr lang="en-US" dirty="0" smtClean="0"/>
              <a:t>Implemented of our final product prototype</a:t>
            </a:r>
          </a:p>
        </p:txBody>
      </p:sp>
    </p:spTree>
    <p:extLst>
      <p:ext uri="{BB962C8B-B14F-4D97-AF65-F5344CB8AC3E}">
        <p14:creationId xmlns:p14="http://schemas.microsoft.com/office/powerpoint/2010/main" val="123216946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Project Overview – Internal Controls</a:t>
            </a:r>
            <a:endParaRPr lang="en-US" sz="4000" dirty="0"/>
          </a:p>
        </p:txBody>
      </p:sp>
      <p:sp>
        <p:nvSpPr>
          <p:cNvPr id="3" name="Content Placeholder 2"/>
          <p:cNvSpPr>
            <a:spLocks noGrp="1"/>
          </p:cNvSpPr>
          <p:nvPr>
            <p:ph idx="1"/>
          </p:nvPr>
        </p:nvSpPr>
        <p:spPr/>
        <p:txBody>
          <a:bodyPr>
            <a:normAutofit/>
          </a:bodyPr>
          <a:lstStyle/>
          <a:p>
            <a:r>
              <a:rPr lang="en-US" dirty="0" smtClean="0"/>
              <a:t>The </a:t>
            </a:r>
            <a:r>
              <a:rPr lang="en-US" dirty="0"/>
              <a:t>internal </a:t>
            </a:r>
            <a:r>
              <a:rPr lang="en-US" dirty="0" smtClean="0"/>
              <a:t>controls for </a:t>
            </a:r>
            <a:r>
              <a:rPr lang="en-US" dirty="0"/>
              <a:t>our project </a:t>
            </a:r>
            <a:r>
              <a:rPr lang="en-US" dirty="0" smtClean="0"/>
              <a:t>were </a:t>
            </a:r>
            <a:r>
              <a:rPr lang="en-US" dirty="0"/>
              <a:t>the main objective of the Project Manager.  </a:t>
            </a:r>
            <a:endParaRPr lang="en-US" dirty="0" smtClean="0"/>
          </a:p>
          <a:p>
            <a:r>
              <a:rPr lang="en-US" dirty="0" smtClean="0"/>
              <a:t>He delegated </a:t>
            </a:r>
            <a:r>
              <a:rPr lang="en-US" dirty="0"/>
              <a:t>tasks to </a:t>
            </a:r>
            <a:r>
              <a:rPr lang="en-US" dirty="0" smtClean="0"/>
              <a:t>the team members and maintained a </a:t>
            </a:r>
            <a:r>
              <a:rPr lang="en-US" dirty="0"/>
              <a:t>project plan </a:t>
            </a:r>
            <a:r>
              <a:rPr lang="en-US" dirty="0" smtClean="0"/>
              <a:t>to keep the team on track.</a:t>
            </a:r>
            <a:r>
              <a:rPr lang="en-US" dirty="0"/>
              <a:t> </a:t>
            </a:r>
            <a:endParaRPr lang="en-US" dirty="0" smtClean="0"/>
          </a:p>
          <a:p>
            <a:r>
              <a:rPr lang="en-US" dirty="0" smtClean="0"/>
              <a:t>Any </a:t>
            </a:r>
            <a:r>
              <a:rPr lang="en-US" dirty="0"/>
              <a:t>alterations to the project plan </a:t>
            </a:r>
            <a:r>
              <a:rPr lang="en-US" dirty="0" smtClean="0"/>
              <a:t>first required approval from </a:t>
            </a:r>
            <a:r>
              <a:rPr lang="en-US" dirty="0"/>
              <a:t>the project manager.</a:t>
            </a:r>
          </a:p>
          <a:p>
            <a:pPr marL="0"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58112077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Project Overview – External Controls</a:t>
            </a:r>
            <a:endParaRPr lang="en-US" sz="4000" dirty="0"/>
          </a:p>
        </p:txBody>
      </p:sp>
      <p:sp>
        <p:nvSpPr>
          <p:cNvPr id="3" name="Content Placeholder 2"/>
          <p:cNvSpPr>
            <a:spLocks noGrp="1"/>
          </p:cNvSpPr>
          <p:nvPr>
            <p:ph idx="1"/>
          </p:nvPr>
        </p:nvSpPr>
        <p:spPr/>
        <p:txBody>
          <a:bodyPr>
            <a:normAutofit/>
          </a:bodyPr>
          <a:lstStyle/>
          <a:p>
            <a:r>
              <a:rPr lang="en-US" dirty="0"/>
              <a:t>External controls of our project were provided in the following forms:</a:t>
            </a:r>
          </a:p>
          <a:p>
            <a:pPr lvl="1"/>
            <a:r>
              <a:rPr lang="en-US" dirty="0" smtClean="0"/>
              <a:t>Team Status Reports</a:t>
            </a:r>
          </a:p>
          <a:p>
            <a:pPr lvl="1"/>
            <a:r>
              <a:rPr lang="en-US" dirty="0" smtClean="0"/>
              <a:t>Individual Status Reports</a:t>
            </a:r>
          </a:p>
          <a:p>
            <a:pPr lvl="1"/>
            <a:r>
              <a:rPr lang="en-US" dirty="0" smtClean="0"/>
              <a:t>Document Submissions</a:t>
            </a:r>
          </a:p>
          <a:p>
            <a:pPr lvl="1"/>
            <a:r>
              <a:rPr lang="en-US" dirty="0" smtClean="0"/>
              <a:t>Gate Reviews</a:t>
            </a:r>
          </a:p>
          <a:p>
            <a:endParaRPr lang="en-US" dirty="0"/>
          </a:p>
          <a:p>
            <a:endParaRPr lang="en-US" dirty="0" smtClean="0"/>
          </a:p>
          <a:p>
            <a:endParaRPr lang="en-US" dirty="0"/>
          </a:p>
        </p:txBody>
      </p:sp>
    </p:spTree>
    <p:extLst>
      <p:ext uri="{BB962C8B-B14F-4D97-AF65-F5344CB8AC3E}">
        <p14:creationId xmlns:p14="http://schemas.microsoft.com/office/powerpoint/2010/main" val="173437800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Project </a:t>
            </a:r>
            <a:r>
              <a:rPr lang="en-US" sz="3200" dirty="0" smtClean="0"/>
              <a:t>Overview – Constraints and Assumptions</a:t>
            </a:r>
            <a:endParaRPr lang="en-US" sz="3200" dirty="0"/>
          </a:p>
        </p:txBody>
      </p:sp>
      <p:sp>
        <p:nvSpPr>
          <p:cNvPr id="3" name="Content Placeholder 2"/>
          <p:cNvSpPr>
            <a:spLocks noGrp="1"/>
          </p:cNvSpPr>
          <p:nvPr>
            <p:ph idx="1"/>
          </p:nvPr>
        </p:nvSpPr>
        <p:spPr/>
        <p:txBody>
          <a:bodyPr>
            <a:normAutofit fontScale="92500" lnSpcReduction="10000"/>
          </a:bodyPr>
          <a:lstStyle/>
          <a:p>
            <a:r>
              <a:rPr lang="en-US" sz="3000" b="1" dirty="0" smtClean="0"/>
              <a:t>The main constraints throughout the course of this project were:</a:t>
            </a:r>
          </a:p>
          <a:p>
            <a:pPr lvl="1"/>
            <a:r>
              <a:rPr lang="en-US" dirty="0" smtClean="0"/>
              <a:t>Limited Time and Budget</a:t>
            </a:r>
          </a:p>
          <a:p>
            <a:pPr lvl="1"/>
            <a:r>
              <a:rPr lang="en-US" dirty="0" smtClean="0"/>
              <a:t>Limited Knowledge</a:t>
            </a:r>
          </a:p>
          <a:p>
            <a:pPr lvl="1"/>
            <a:r>
              <a:rPr lang="en-US" dirty="0" smtClean="0"/>
              <a:t>Other Obligations</a:t>
            </a:r>
            <a:endParaRPr lang="en-US" dirty="0"/>
          </a:p>
          <a:p>
            <a:r>
              <a:rPr lang="en-US" sz="3000" b="1" dirty="0" smtClean="0"/>
              <a:t>The main assumptions made going into this project were:</a:t>
            </a:r>
          </a:p>
          <a:p>
            <a:pPr lvl="1"/>
            <a:r>
              <a:rPr lang="en-US" dirty="0" smtClean="0"/>
              <a:t>Effective Leadership</a:t>
            </a:r>
          </a:p>
          <a:p>
            <a:pPr lvl="1"/>
            <a:r>
              <a:rPr lang="en-US" dirty="0" smtClean="0"/>
              <a:t>Team Effort</a:t>
            </a:r>
          </a:p>
          <a:p>
            <a:pPr lvl="1"/>
            <a:r>
              <a:rPr lang="en-US" dirty="0" smtClean="0"/>
              <a:t> Constant Communication</a:t>
            </a:r>
          </a:p>
          <a:p>
            <a:pPr lvl="1"/>
            <a:endParaRPr lang="en-US" dirty="0"/>
          </a:p>
          <a:p>
            <a:endParaRPr lang="en-US" dirty="0" smtClean="0"/>
          </a:p>
        </p:txBody>
      </p:sp>
    </p:spTree>
    <p:extLst>
      <p:ext uri="{BB962C8B-B14F-4D97-AF65-F5344CB8AC3E}">
        <p14:creationId xmlns:p14="http://schemas.microsoft.com/office/powerpoint/2010/main" val="164858266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1863</Words>
  <Application>Microsoft Office PowerPoint</Application>
  <PresentationFormat>On-screen Show (4:3)</PresentationFormat>
  <Paragraphs>391</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Introducing PowerPoint 2010</vt:lpstr>
      <vt:lpstr>OVERVIEW</vt:lpstr>
      <vt:lpstr>Project: Home Irrigation Control System (HICS) Team: SmartGrass</vt:lpstr>
      <vt:lpstr>ROLES AND RESPONSIBILITIES OF TEAM MEMBERS</vt:lpstr>
      <vt:lpstr>Roles and Responsibilities of Team Members</vt:lpstr>
      <vt:lpstr>PROJECT OVERVIEW</vt:lpstr>
      <vt:lpstr>Project Overview – SDI &amp; SDII</vt:lpstr>
      <vt:lpstr>Project Overview – Internal Controls</vt:lpstr>
      <vt:lpstr>Project Overview – External Controls</vt:lpstr>
      <vt:lpstr>Project Overview – Constraints and Assumptions</vt:lpstr>
      <vt:lpstr>PRODUCT CONCEPT</vt:lpstr>
      <vt:lpstr>Product Concept - Purpose</vt:lpstr>
      <vt:lpstr>Product Concept - Definition</vt:lpstr>
      <vt:lpstr>Product Concept – Mock Up</vt:lpstr>
      <vt:lpstr>Product Concept – Mock Up</vt:lpstr>
      <vt:lpstr>Product Concept - Intended Audience</vt:lpstr>
      <vt:lpstr>REQUIREMENTS OVERVIEW</vt:lpstr>
      <vt:lpstr>Requirements Overview – Customer Requirements</vt:lpstr>
      <vt:lpstr>Requirements Overview – Customer Requirements</vt:lpstr>
      <vt:lpstr>Requirements Overview – Packaging Requirements</vt:lpstr>
      <vt:lpstr>Requirements Overview – Performance Requirements</vt:lpstr>
      <vt:lpstr>Requirements Overview – Safety Requirements</vt:lpstr>
      <vt:lpstr>Requirements Overview – Maintenance and Support Requirements</vt:lpstr>
      <vt:lpstr>Requirements Overview – Other Requirements</vt:lpstr>
      <vt:lpstr>DESIGN OVERVIEW</vt:lpstr>
      <vt:lpstr>Design Overview – Architecture Design Specification</vt:lpstr>
      <vt:lpstr>Design Overview – Architecture Design Specification</vt:lpstr>
      <vt:lpstr>Design Overview – Detailed Design Specification</vt:lpstr>
      <vt:lpstr>Design Overview – Detailed Design Specification</vt:lpstr>
      <vt:lpstr>Design Overview – Tradeoffs</vt:lpstr>
      <vt:lpstr>TEST RESULTS</vt:lpstr>
      <vt:lpstr>Test Results – Server Layer</vt:lpstr>
      <vt:lpstr>Test Results – Interface Layer</vt:lpstr>
      <vt:lpstr>Test Results – Hardware and Sensor Layers</vt:lpstr>
      <vt:lpstr>ACHIEVEMENTS SUMMARY</vt:lpstr>
      <vt:lpstr>Achievements Summary – Control Unit </vt:lpstr>
      <vt:lpstr>Achievements Summary – Web Portal</vt:lpstr>
      <vt:lpstr>Achievements Summary – Dashboard </vt:lpstr>
      <vt:lpstr>Achievements Summary – Settings Page</vt:lpstr>
      <vt:lpstr>LESSONS LEARNED</vt:lpstr>
      <vt:lpstr>Lessons Learned – Senior Design I</vt:lpstr>
      <vt:lpstr>Lessons Learned – Senior Design 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2015-05-08T13:19:31Z</dcterms:modified>
</cp:coreProperties>
</file>