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16"/>
  </p:notesMasterIdLst>
  <p:sldIdLst>
    <p:sldId id="277" r:id="rId2"/>
    <p:sldId id="311" r:id="rId3"/>
    <p:sldId id="451" r:id="rId4"/>
    <p:sldId id="455" r:id="rId5"/>
    <p:sldId id="458" r:id="rId6"/>
    <p:sldId id="457" r:id="rId7"/>
    <p:sldId id="453" r:id="rId8"/>
    <p:sldId id="441" r:id="rId9"/>
    <p:sldId id="459" r:id="rId10"/>
    <p:sldId id="444" r:id="rId11"/>
    <p:sldId id="440" r:id="rId12"/>
    <p:sldId id="439" r:id="rId13"/>
    <p:sldId id="452" r:id="rId14"/>
    <p:sldId id="45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311"/>
            <p14:sldId id="451"/>
            <p14:sldId id="455"/>
            <p14:sldId id="458"/>
            <p14:sldId id="457"/>
            <p14:sldId id="453"/>
            <p14:sldId id="441"/>
            <p14:sldId id="459"/>
            <p14:sldId id="444"/>
            <p14:sldId id="440"/>
            <p14:sldId id="439"/>
            <p14:sldId id="452"/>
            <p14:sldId id="454"/>
          </p14:sldIdLst>
        </p14:section>
        <p14:section name="Author Your Presentation" id="{16378913-E5ED-4281-BAF5-F1F938CB0BED}">
          <p14:sldIdLst/>
        </p14:section>
        <p14:section name="Enrich Your Presentation" id="{E2D565D1-BA5E-44E6-A40E-50A644912248}">
          <p14:sldIdLst/>
        </p14:section>
        <p14:section name="Deliver Your Presentation" id="{71D59651-8EFA-4415-9623-98B4C4A8699C}">
          <p14:sldIdLst/>
        </p14:section>
        <p14:section name="There's More!" id="{2E16B512-814A-4DC1-A986-25475E10E0E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0" autoAdjust="0"/>
    <p:restoredTop sz="98970" autoAdjust="0"/>
  </p:normalViewPr>
  <p:slideViewPr>
    <p:cSldViewPr>
      <p:cViewPr varScale="1">
        <p:scale>
          <a:sx n="84" d="100"/>
          <a:sy n="84" d="100"/>
        </p:scale>
        <p:origin x="-1387"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1/30/2015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1871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11</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12</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13</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14</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20.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20.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20.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819400"/>
            <a:ext cx="7315200" cy="2057400"/>
          </a:xfrm>
        </p:spPr>
        <p:txBody>
          <a:bodyPr anchor="ctr">
            <a:normAutofit/>
          </a:bodyPr>
          <a:lstStyle/>
          <a:p>
            <a:pPr algn="l"/>
            <a:r>
              <a:rPr lang="en-US" sz="2400" b="0" dirty="0" smtClean="0">
                <a:solidFill>
                  <a:srgbClr val="262626"/>
                </a:solidFill>
              </a:rPr>
              <a:t/>
            </a:r>
            <a:br>
              <a:rPr lang="en-US" sz="2400" b="0" dirty="0" smtClean="0">
                <a:solidFill>
                  <a:srgbClr val="262626"/>
                </a:solidFill>
              </a:rPr>
            </a:br>
            <a:r>
              <a:rPr lang="en-US" b="0" dirty="0" smtClean="0">
                <a:solidFill>
                  <a:prstClr val="white"/>
                </a:solidFill>
                <a:latin typeface="+mj-lt"/>
              </a:rPr>
              <a:t>Home Irrigation Control System (HICS)</a:t>
            </a:r>
            <a:endParaRPr lang="en-US" sz="3200" b="0" dirty="0">
              <a:latin typeface="+mj-lt"/>
            </a:endParaRPr>
          </a:p>
        </p:txBody>
      </p:sp>
      <p:sp>
        <p:nvSpPr>
          <p:cNvPr id="7" name="Subtitle 2"/>
          <p:cNvSpPr txBox="1">
            <a:spLocks/>
          </p:cNvSpPr>
          <p:nvPr/>
        </p:nvSpPr>
        <p:spPr>
          <a:xfrm>
            <a:off x="23037" y="0"/>
            <a:ext cx="3429000" cy="2819400"/>
          </a:xfrm>
          <a:prstGeom prst="rect">
            <a:avLst/>
          </a:prstGeom>
        </p:spPr>
        <p:txBody>
          <a:bodyPr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600" dirty="0" smtClean="0">
                <a:solidFill>
                  <a:schemeClr val="bg1"/>
                </a:solidFill>
                <a:latin typeface="+mj-lt"/>
              </a:rPr>
              <a:t>Team Status Report</a:t>
            </a:r>
          </a:p>
          <a:p>
            <a:pPr marL="0" indent="0" algn="ctr">
              <a:buNone/>
            </a:pPr>
            <a:r>
              <a:rPr lang="en-US" sz="2800" dirty="0" smtClean="0">
                <a:solidFill>
                  <a:schemeClr val="bg1"/>
                </a:solidFill>
                <a:latin typeface="+mj-lt"/>
              </a:rPr>
              <a:t>January 30, 2015</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5200" y="1"/>
            <a:ext cx="5562600" cy="2819399"/>
          </a:xfrm>
          <a:prstGeom prst="rect">
            <a:avLst/>
          </a:prstGeom>
        </p:spPr>
      </p:pic>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86566" y="4343400"/>
            <a:ext cx="5048203" cy="3786153"/>
          </a:xfrm>
          <a:prstGeom prst="rect">
            <a:avLst/>
          </a:prstGeom>
        </p:spPr>
      </p:pic>
      <p:pic>
        <p:nvPicPr>
          <p:cNvPr id="3" name="Picture 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447800" y="4364665"/>
            <a:ext cx="5048203" cy="3786153"/>
          </a:xfrm>
          <a:prstGeom prst="rect">
            <a:avLst/>
          </a:prstGeom>
        </p:spPr>
      </p:pic>
      <p:pic>
        <p:nvPicPr>
          <p:cNvPr id="4" name="Picture 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717329" y="4343400"/>
            <a:ext cx="5048203" cy="3786153"/>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943600" y="4343400"/>
            <a:ext cx="5048203" cy="3786153"/>
          </a:xfrm>
          <a:prstGeom prst="rect">
            <a:avLst/>
          </a:prstGeom>
        </p:spPr>
      </p:pic>
      <p:sp>
        <p:nvSpPr>
          <p:cNvPr id="9" name="Rectangle 8"/>
          <p:cNvSpPr/>
          <p:nvPr/>
        </p:nvSpPr>
        <p:spPr>
          <a:xfrm>
            <a:off x="542180" y="6233412"/>
            <a:ext cx="1324401" cy="584776"/>
          </a:xfrm>
          <a:prstGeom prst="rect">
            <a:avLst/>
          </a:prstGeom>
        </p:spPr>
        <p:txBody>
          <a:bodyPr wrap="none">
            <a:spAutoFit/>
          </a:bodyPr>
          <a:lstStyle/>
          <a:p>
            <a:pPr algn="ctr"/>
            <a:r>
              <a:rPr lang="en-US" sz="1600" dirty="0" err="1" smtClean="0">
                <a:solidFill>
                  <a:schemeClr val="bg1"/>
                </a:solidFill>
              </a:rPr>
              <a:t>Belachew</a:t>
            </a:r>
            <a:endParaRPr lang="en-US" sz="1600" dirty="0">
              <a:solidFill>
                <a:schemeClr val="bg1"/>
              </a:solidFill>
            </a:endParaRPr>
          </a:p>
          <a:p>
            <a:pPr algn="ctr"/>
            <a:r>
              <a:rPr lang="en-US" sz="1600" dirty="0" smtClean="0">
                <a:solidFill>
                  <a:schemeClr val="bg1"/>
                </a:solidFill>
              </a:rPr>
              <a:t>Haile-Mariam</a:t>
            </a:r>
            <a:endParaRPr lang="en-US" sz="1600" dirty="0">
              <a:solidFill>
                <a:schemeClr val="bg1"/>
              </a:solidFill>
            </a:endParaRPr>
          </a:p>
        </p:txBody>
      </p:sp>
      <p:sp>
        <p:nvSpPr>
          <p:cNvPr id="11" name="Rectangle 10"/>
          <p:cNvSpPr/>
          <p:nvPr/>
        </p:nvSpPr>
        <p:spPr>
          <a:xfrm>
            <a:off x="3046073" y="6249841"/>
            <a:ext cx="870431" cy="584775"/>
          </a:xfrm>
          <a:prstGeom prst="rect">
            <a:avLst/>
          </a:prstGeom>
        </p:spPr>
        <p:txBody>
          <a:bodyPr wrap="none">
            <a:spAutoFit/>
          </a:bodyPr>
          <a:lstStyle/>
          <a:p>
            <a:pPr algn="ctr"/>
            <a:r>
              <a:rPr lang="en-US" sz="1600" dirty="0" err="1" smtClean="0">
                <a:solidFill>
                  <a:schemeClr val="bg1"/>
                </a:solidFill>
              </a:rPr>
              <a:t>Gautam</a:t>
            </a:r>
            <a:endParaRPr lang="en-US" sz="1600" dirty="0" smtClean="0">
              <a:solidFill>
                <a:schemeClr val="bg1"/>
              </a:solidFill>
            </a:endParaRPr>
          </a:p>
          <a:p>
            <a:pPr algn="ctr"/>
            <a:r>
              <a:rPr lang="en-US" sz="1600" dirty="0" err="1" smtClean="0">
                <a:solidFill>
                  <a:schemeClr val="bg1"/>
                </a:solidFill>
              </a:rPr>
              <a:t>Adhikari</a:t>
            </a:r>
            <a:endParaRPr lang="en-US" sz="1600" dirty="0">
              <a:solidFill>
                <a:schemeClr val="bg1"/>
              </a:solidFill>
            </a:endParaRPr>
          </a:p>
        </p:txBody>
      </p:sp>
      <p:sp>
        <p:nvSpPr>
          <p:cNvPr id="12" name="Rectangle 11"/>
          <p:cNvSpPr/>
          <p:nvPr/>
        </p:nvSpPr>
        <p:spPr>
          <a:xfrm>
            <a:off x="5282374" y="6223740"/>
            <a:ext cx="980588" cy="584775"/>
          </a:xfrm>
          <a:prstGeom prst="rect">
            <a:avLst/>
          </a:prstGeom>
        </p:spPr>
        <p:txBody>
          <a:bodyPr wrap="none">
            <a:spAutoFit/>
          </a:bodyPr>
          <a:lstStyle/>
          <a:p>
            <a:pPr algn="ctr"/>
            <a:r>
              <a:rPr lang="en-US" sz="1600" dirty="0" smtClean="0">
                <a:solidFill>
                  <a:schemeClr val="bg1"/>
                </a:solidFill>
              </a:rPr>
              <a:t>Jeremiah</a:t>
            </a:r>
          </a:p>
          <a:p>
            <a:pPr algn="ctr"/>
            <a:r>
              <a:rPr lang="en-US" sz="1600" dirty="0" smtClean="0">
                <a:solidFill>
                  <a:schemeClr val="bg1"/>
                </a:solidFill>
              </a:rPr>
              <a:t>O’Connor</a:t>
            </a:r>
            <a:endParaRPr lang="en-US" sz="1600" dirty="0">
              <a:solidFill>
                <a:schemeClr val="bg1"/>
              </a:solidFill>
            </a:endParaRPr>
          </a:p>
        </p:txBody>
      </p:sp>
      <p:sp>
        <p:nvSpPr>
          <p:cNvPr id="13" name="Rectangle 12"/>
          <p:cNvSpPr/>
          <p:nvPr/>
        </p:nvSpPr>
        <p:spPr>
          <a:xfrm>
            <a:off x="7678767" y="6223740"/>
            <a:ext cx="582339" cy="584775"/>
          </a:xfrm>
          <a:prstGeom prst="rect">
            <a:avLst/>
          </a:prstGeom>
        </p:spPr>
        <p:txBody>
          <a:bodyPr wrap="none">
            <a:spAutoFit/>
          </a:bodyPr>
          <a:lstStyle/>
          <a:p>
            <a:pPr algn="ctr"/>
            <a:r>
              <a:rPr lang="en-US" sz="1600" dirty="0" smtClean="0">
                <a:solidFill>
                  <a:schemeClr val="bg1"/>
                </a:solidFill>
              </a:rPr>
              <a:t>Tung</a:t>
            </a:r>
          </a:p>
          <a:p>
            <a:pPr algn="ctr"/>
            <a:r>
              <a:rPr lang="en-US" sz="1600" dirty="0" smtClean="0">
                <a:solidFill>
                  <a:schemeClr val="bg1"/>
                </a:solidFill>
              </a:rPr>
              <a:t>Vo</a:t>
            </a:r>
            <a:endParaRPr lang="en-US" sz="16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609600" y="1676400"/>
            <a:ext cx="8001000" cy="1708160"/>
          </a:xfrm>
          <a:prstGeom prst="rect">
            <a:avLst/>
          </a:prstGeom>
          <a:noFill/>
        </p:spPr>
        <p:txBody>
          <a:bodyPr wrap="square" rtlCol="0">
            <a:spAutoFit/>
          </a:bodyPr>
          <a:lstStyle/>
          <a:p>
            <a:pPr marL="457200" indent="-457200">
              <a:buFont typeface="Arial"/>
              <a:buChar char="•"/>
            </a:pPr>
            <a:r>
              <a:rPr lang="en-US" sz="3500" dirty="0" smtClean="0"/>
              <a:t>Encapsulated user/admin devices in a cloud to represent that they are web based</a:t>
            </a:r>
          </a:p>
        </p:txBody>
      </p:sp>
      <p:sp>
        <p:nvSpPr>
          <p:cNvPr id="5" name="TextBox 4"/>
          <p:cNvSpPr txBox="1"/>
          <p:nvPr/>
        </p:nvSpPr>
        <p:spPr>
          <a:xfrm>
            <a:off x="228600" y="914400"/>
            <a:ext cx="8915400" cy="832993"/>
          </a:xfrm>
          <a:prstGeom prst="rect">
            <a:avLst/>
          </a:prstGeom>
          <a:noFill/>
        </p:spPr>
        <p:txBody>
          <a:bodyPr wrap="square" rtlCol="0" anchor="ctr">
            <a:noAutofit/>
          </a:bodyPr>
          <a:lstStyle/>
          <a:p>
            <a:r>
              <a:rPr lang="en-US" sz="3600" b="1" dirty="0" smtClean="0">
                <a:solidFill>
                  <a:prstClr val="black">
                    <a:lumMod val="65000"/>
                    <a:lumOff val="35000"/>
                  </a:prstClr>
                </a:solidFill>
              </a:rPr>
              <a:t>Updated Data </a:t>
            </a:r>
            <a:r>
              <a:rPr lang="en-US" sz="3600" b="1" dirty="0">
                <a:solidFill>
                  <a:prstClr val="black">
                    <a:lumMod val="65000"/>
                    <a:lumOff val="35000"/>
                  </a:prstClr>
                </a:solidFill>
              </a:rPr>
              <a:t>F</a:t>
            </a:r>
            <a:r>
              <a:rPr lang="en-US" sz="3600" b="1" dirty="0" smtClean="0">
                <a:solidFill>
                  <a:prstClr val="black">
                    <a:lumMod val="65000"/>
                    <a:lumOff val="35000"/>
                  </a:prstClr>
                </a:solidFill>
              </a:rPr>
              <a:t>low </a:t>
            </a:r>
            <a:r>
              <a:rPr lang="en-US" sz="3600" b="1" dirty="0">
                <a:solidFill>
                  <a:prstClr val="black">
                    <a:lumMod val="65000"/>
                    <a:lumOff val="35000"/>
                  </a:prstClr>
                </a:solidFill>
              </a:rPr>
              <a:t>D</a:t>
            </a:r>
            <a:r>
              <a:rPr lang="en-US" sz="3600" b="1" dirty="0" smtClean="0">
                <a:solidFill>
                  <a:prstClr val="black">
                    <a:lumMod val="65000"/>
                    <a:lumOff val="35000"/>
                  </a:prstClr>
                </a:solidFill>
              </a:rPr>
              <a:t>iagram</a:t>
            </a:r>
            <a:endParaRPr lang="en-US" sz="3600" b="1" dirty="0">
              <a:solidFill>
                <a:prstClr val="black">
                  <a:lumMod val="75000"/>
                  <a:lumOff val="25000"/>
                </a:prstClr>
              </a:solidFill>
            </a:endParaRPr>
          </a:p>
        </p:txBody>
      </p:sp>
      <p:sp>
        <p:nvSpPr>
          <p:cNvPr id="7" name="Title 8"/>
          <p:cNvSpPr txBox="1">
            <a:spLocks/>
          </p:cNvSpPr>
          <p:nvPr/>
        </p:nvSpPr>
        <p:spPr>
          <a:xfrm>
            <a:off x="228600" y="76200"/>
            <a:ext cx="6858000" cy="73429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pPr>
              <a:spcBef>
                <a:spcPts val="0"/>
              </a:spcBef>
            </a:pPr>
            <a:r>
              <a:rPr lang="en-US" sz="3500" b="1" dirty="0" smtClean="0">
                <a:solidFill>
                  <a:prstClr val="white"/>
                </a:solidFill>
                <a:ea typeface="+mn-ea"/>
                <a:cs typeface="+mn-cs"/>
              </a:rPr>
              <a:t>Key Changes</a:t>
            </a:r>
            <a:endParaRPr lang="en-US" sz="3500" dirty="0"/>
          </a:p>
        </p:txBody>
      </p:sp>
      <p:pic>
        <p:nvPicPr>
          <p:cNvPr id="2050" name="Picture 2" descr="C:\Users\Belachew\Desktop\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0506" y="3124200"/>
            <a:ext cx="3506788" cy="332987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240D5ECE-8B49-45CD-BE81-EF81920D1969}" type="slidenum">
              <a:rPr lang="en-US" smtClean="0"/>
              <a:pPr/>
              <a:t>10</a:t>
            </a:fld>
            <a:endParaRPr lang="en-US" dirty="0"/>
          </a:p>
        </p:txBody>
      </p:sp>
      <p:pic>
        <p:nvPicPr>
          <p:cNvPr id="9" name="Picture 8"/>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619898" y="4882374"/>
            <a:ext cx="5048203" cy="3786153"/>
          </a:xfrm>
          <a:prstGeom prst="rect">
            <a:avLst/>
          </a:prstGeom>
        </p:spPr>
      </p:pic>
    </p:spTree>
    <p:custDataLst>
      <p:tags r:id="rId1"/>
    </p:custDataLst>
    <p:extLst>
      <p:ext uri="{BB962C8B-B14F-4D97-AF65-F5344CB8AC3E}">
        <p14:creationId xmlns:p14="http://schemas.microsoft.com/office/powerpoint/2010/main" val="311082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914400"/>
            <a:ext cx="9144000" cy="832993"/>
          </a:xfrm>
          <a:prstGeom prst="rect">
            <a:avLst/>
          </a:prstGeom>
          <a:noFill/>
        </p:spPr>
        <p:txBody>
          <a:bodyPr wrap="square" rtlCol="0" anchor="ctr">
            <a:noAutofit/>
          </a:bodyPr>
          <a:lstStyle/>
          <a:p>
            <a:r>
              <a:rPr lang="en-US" sz="3600" b="1" dirty="0" smtClean="0">
                <a:solidFill>
                  <a:prstClr val="black">
                    <a:lumMod val="65000"/>
                    <a:lumOff val="35000"/>
                  </a:prstClr>
                </a:solidFill>
              </a:rPr>
              <a:t>Changed DB Subsystem &amp; External DB Addition</a:t>
            </a:r>
            <a:endParaRPr lang="en-US" sz="3600" b="1" dirty="0">
              <a:solidFill>
                <a:prstClr val="black">
                  <a:lumMod val="65000"/>
                  <a:lumOff val="35000"/>
                </a:prstClr>
              </a:solidFill>
            </a:endParaRPr>
          </a:p>
        </p:txBody>
      </p:sp>
      <p:sp>
        <p:nvSpPr>
          <p:cNvPr id="2" name="TextBox 1"/>
          <p:cNvSpPr txBox="1"/>
          <p:nvPr/>
        </p:nvSpPr>
        <p:spPr>
          <a:xfrm>
            <a:off x="609600" y="1676400"/>
            <a:ext cx="7315200" cy="2785378"/>
          </a:xfrm>
          <a:prstGeom prst="rect">
            <a:avLst/>
          </a:prstGeom>
          <a:noFill/>
        </p:spPr>
        <p:txBody>
          <a:bodyPr wrap="square" rtlCol="0">
            <a:spAutoFit/>
          </a:bodyPr>
          <a:lstStyle/>
          <a:p>
            <a:pPr marL="457200" indent="-457200">
              <a:buFont typeface="Arial"/>
              <a:buChar char="•"/>
            </a:pPr>
            <a:r>
              <a:rPr lang="en-US" sz="3500" dirty="0" smtClean="0"/>
              <a:t>Changed the “Database” subsystem name to “Database Interface”</a:t>
            </a:r>
          </a:p>
          <a:p>
            <a:pPr marL="457200" indent="-457200">
              <a:buFont typeface="Arial"/>
              <a:buChar char="•"/>
            </a:pPr>
            <a:r>
              <a:rPr lang="en-US" sz="3500" dirty="0" smtClean="0"/>
              <a:t>Added an external database outside of our system that interacts with the Database Interface</a:t>
            </a:r>
            <a:endParaRPr lang="en-US" sz="3500" dirty="0"/>
          </a:p>
        </p:txBody>
      </p:sp>
      <p:sp>
        <p:nvSpPr>
          <p:cNvPr id="6" name="Title 8"/>
          <p:cNvSpPr txBox="1">
            <a:spLocks/>
          </p:cNvSpPr>
          <p:nvPr/>
        </p:nvSpPr>
        <p:spPr>
          <a:xfrm>
            <a:off x="228600" y="76200"/>
            <a:ext cx="6858000" cy="73429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pPr>
              <a:spcBef>
                <a:spcPts val="0"/>
              </a:spcBef>
            </a:pPr>
            <a:r>
              <a:rPr lang="en-US" sz="3500" b="1" dirty="0" smtClean="0">
                <a:solidFill>
                  <a:prstClr val="white"/>
                </a:solidFill>
                <a:ea typeface="+mn-ea"/>
                <a:cs typeface="+mn-cs"/>
              </a:rPr>
              <a:t>Key Changes</a:t>
            </a:r>
            <a:endParaRPr lang="en-US" sz="3500" dirty="0"/>
          </a:p>
        </p:txBody>
      </p:sp>
      <p:pic>
        <p:nvPicPr>
          <p:cNvPr id="1027" name="Picture 3" descr="C:\Users\Belachew\Desktop\DB.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539343" y="3992562"/>
            <a:ext cx="3779837" cy="286543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240D5ECE-8B49-45CD-BE81-EF81920D1969}" type="slidenum">
              <a:rPr lang="en-US" smtClean="0"/>
              <a:pPr/>
              <a:t>11</a:t>
            </a:fld>
            <a:endParaRPr lang="en-US" dirty="0"/>
          </a:p>
        </p:txBody>
      </p:sp>
      <p:pic>
        <p:nvPicPr>
          <p:cNvPr id="7" name="Picture 6"/>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619898" y="4882374"/>
            <a:ext cx="5048203" cy="3786153"/>
          </a:xfrm>
          <a:prstGeom prst="rect">
            <a:avLst/>
          </a:prstGeom>
        </p:spPr>
      </p:pic>
    </p:spTree>
    <p:custDataLst>
      <p:tags r:id="rId1"/>
    </p:custDataLst>
    <p:extLst>
      <p:ext uri="{BB962C8B-B14F-4D97-AF65-F5344CB8AC3E}">
        <p14:creationId xmlns:p14="http://schemas.microsoft.com/office/powerpoint/2010/main" val="3427722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txBox="1">
            <a:spLocks/>
          </p:cNvSpPr>
          <p:nvPr/>
        </p:nvSpPr>
        <p:spPr>
          <a:xfrm>
            <a:off x="228600" y="76200"/>
            <a:ext cx="6858000" cy="73429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pPr>
              <a:spcBef>
                <a:spcPts val="0"/>
              </a:spcBef>
            </a:pPr>
            <a:r>
              <a:rPr lang="en-US" sz="3500" b="1" dirty="0" smtClean="0">
                <a:solidFill>
                  <a:prstClr val="white"/>
                </a:solidFill>
                <a:ea typeface="+mn-ea"/>
                <a:cs typeface="+mn-cs"/>
              </a:rPr>
              <a:t>Key Changes</a:t>
            </a:r>
            <a:endParaRPr lang="en-US" sz="3500" dirty="0"/>
          </a:p>
        </p:txBody>
      </p:sp>
      <p:sp>
        <p:nvSpPr>
          <p:cNvPr id="7" name="TextBox 6"/>
          <p:cNvSpPr txBox="1"/>
          <p:nvPr/>
        </p:nvSpPr>
        <p:spPr>
          <a:xfrm>
            <a:off x="228600" y="914400"/>
            <a:ext cx="8915400" cy="832993"/>
          </a:xfrm>
          <a:prstGeom prst="rect">
            <a:avLst/>
          </a:prstGeom>
          <a:noFill/>
        </p:spPr>
        <p:txBody>
          <a:bodyPr wrap="square" rtlCol="0" anchor="ctr">
            <a:noAutofit/>
          </a:bodyPr>
          <a:lstStyle/>
          <a:p>
            <a:r>
              <a:rPr lang="en-US" sz="3600" b="1" dirty="0" smtClean="0">
                <a:solidFill>
                  <a:prstClr val="black">
                    <a:lumMod val="65000"/>
                    <a:lumOff val="35000"/>
                  </a:prstClr>
                </a:solidFill>
              </a:rPr>
              <a:t>Producer-Consumer Relationships Analysis</a:t>
            </a:r>
            <a:endParaRPr lang="en-US" sz="3600" b="1" dirty="0">
              <a:solidFill>
                <a:prstClr val="black">
                  <a:lumMod val="75000"/>
                  <a:lumOff val="25000"/>
                </a:prstClr>
              </a:solidFill>
            </a:endParaRPr>
          </a:p>
        </p:txBody>
      </p:sp>
      <p:sp>
        <p:nvSpPr>
          <p:cNvPr id="8" name="TextBox 7"/>
          <p:cNvSpPr txBox="1"/>
          <p:nvPr/>
        </p:nvSpPr>
        <p:spPr>
          <a:xfrm>
            <a:off x="609600" y="1676400"/>
            <a:ext cx="8001000" cy="3323987"/>
          </a:xfrm>
          <a:prstGeom prst="rect">
            <a:avLst/>
          </a:prstGeom>
          <a:noFill/>
        </p:spPr>
        <p:txBody>
          <a:bodyPr wrap="square" rtlCol="0">
            <a:spAutoFit/>
          </a:bodyPr>
          <a:lstStyle/>
          <a:p>
            <a:pPr marL="457200" indent="-457200">
              <a:buFont typeface="Arial"/>
              <a:buChar char="•"/>
            </a:pPr>
            <a:r>
              <a:rPr lang="en-US" sz="3500" dirty="0" smtClean="0"/>
              <a:t>Added an in depth analysis of the relationships between the producer and consumer</a:t>
            </a:r>
          </a:p>
          <a:p>
            <a:pPr marL="457200" indent="-457200">
              <a:buFont typeface="Arial"/>
              <a:buChar char="•"/>
            </a:pPr>
            <a:r>
              <a:rPr lang="en-US" sz="3500" dirty="0" smtClean="0"/>
              <a:t>Detailed the overall balance of data flow between subsystems</a:t>
            </a:r>
          </a:p>
          <a:p>
            <a:pPr marL="457200" indent="-457200">
              <a:buFont typeface="Arial"/>
              <a:buChar char="•"/>
            </a:pPr>
            <a:endParaRPr lang="en-US" sz="3500" dirty="0"/>
          </a:p>
        </p:txBody>
      </p:sp>
      <p:sp>
        <p:nvSpPr>
          <p:cNvPr id="2" name="Slide Number Placeholder 1"/>
          <p:cNvSpPr>
            <a:spLocks noGrp="1"/>
          </p:cNvSpPr>
          <p:nvPr>
            <p:ph type="sldNum" sz="quarter" idx="12"/>
          </p:nvPr>
        </p:nvSpPr>
        <p:spPr/>
        <p:txBody>
          <a:bodyPr/>
          <a:lstStyle/>
          <a:p>
            <a:fld id="{240D5ECE-8B49-45CD-BE81-EF81920D1969}" type="slidenum">
              <a:rPr lang="en-US" smtClean="0"/>
              <a:pPr/>
              <a:t>12</a:t>
            </a:fld>
            <a:endParaRPr lang="en-US" dirty="0"/>
          </a:p>
        </p:txBody>
      </p:sp>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619898" y="4876800"/>
            <a:ext cx="5048203" cy="3786153"/>
          </a:xfrm>
          <a:prstGeom prst="rect">
            <a:avLst/>
          </a:prstGeom>
        </p:spPr>
      </p:pic>
    </p:spTree>
    <p:custDataLst>
      <p:tags r:id="rId1"/>
    </p:custDataLst>
    <p:extLst>
      <p:ext uri="{BB962C8B-B14F-4D97-AF65-F5344CB8AC3E}">
        <p14:creationId xmlns:p14="http://schemas.microsoft.com/office/powerpoint/2010/main" val="1109889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rPr>
              <a:t>The Future…</a:t>
            </a:r>
            <a:endParaRPr lang="en-US" sz="3500" dirty="0"/>
          </a:p>
        </p:txBody>
      </p:sp>
      <p:sp>
        <p:nvSpPr>
          <p:cNvPr id="2" name="TextBox 1"/>
          <p:cNvSpPr txBox="1"/>
          <p:nvPr/>
        </p:nvSpPr>
        <p:spPr>
          <a:xfrm>
            <a:off x="228600" y="1531977"/>
            <a:ext cx="8458200" cy="4401205"/>
          </a:xfrm>
          <a:prstGeom prst="rect">
            <a:avLst/>
          </a:prstGeom>
          <a:noFill/>
        </p:spPr>
        <p:txBody>
          <a:bodyPr wrap="square" rtlCol="0">
            <a:spAutoFit/>
          </a:bodyPr>
          <a:lstStyle/>
          <a:p>
            <a:pPr marL="457200" indent="-457200">
              <a:buFont typeface="Arial"/>
              <a:buChar char="•"/>
            </a:pPr>
            <a:r>
              <a:rPr lang="en-US" sz="3500" dirty="0" smtClean="0"/>
              <a:t>Do research on how the proper way that our irrigation valves should receive power for the demonstration </a:t>
            </a:r>
          </a:p>
          <a:p>
            <a:pPr marL="457200" indent="-457200">
              <a:buFont typeface="Arial"/>
              <a:buChar char="•"/>
            </a:pPr>
            <a:r>
              <a:rPr lang="en-US" sz="3500" dirty="0" smtClean="0"/>
              <a:t>Finalize parts list and start submitting purchase orders by next class period</a:t>
            </a:r>
          </a:p>
          <a:p>
            <a:pPr marL="457200" indent="-457200">
              <a:buFont typeface="Arial"/>
              <a:buChar char="•"/>
            </a:pPr>
            <a:r>
              <a:rPr lang="en-US" sz="3500" dirty="0" smtClean="0"/>
              <a:t>Begin work on our DDS draft document</a:t>
            </a:r>
            <a:endParaRPr lang="en-US" sz="3500" dirty="0"/>
          </a:p>
          <a:p>
            <a:pPr marL="457200" indent="-457200">
              <a:buFont typeface="Arial"/>
              <a:buChar char="•"/>
            </a:pPr>
            <a:r>
              <a:rPr lang="en-US" sz="3500" dirty="0" smtClean="0"/>
              <a:t>Begin building our demo project enclosure</a:t>
            </a:r>
          </a:p>
          <a:p>
            <a:pPr marL="457200" indent="-457200">
              <a:buFont typeface="Arial"/>
              <a:buChar char="•"/>
            </a:pPr>
            <a:r>
              <a:rPr lang="en-US" sz="3500" dirty="0"/>
              <a:t>Set a time/date for a team building </a:t>
            </a:r>
            <a:r>
              <a:rPr lang="en-US" sz="3500" dirty="0" smtClean="0"/>
              <a:t>activity</a:t>
            </a:r>
            <a:endParaRPr lang="en-US" sz="3500" dirty="0"/>
          </a:p>
        </p:txBody>
      </p:sp>
      <p:sp>
        <p:nvSpPr>
          <p:cNvPr id="6" name="TextBox 5"/>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What is next?</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13</a:t>
            </a:fld>
            <a:endParaRPr lang="en-US" dirty="0"/>
          </a:p>
        </p:txBody>
      </p:sp>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619898" y="4876800"/>
            <a:ext cx="5048203" cy="3786153"/>
          </a:xfrm>
          <a:prstGeom prst="rect">
            <a:avLst/>
          </a:prstGeom>
        </p:spPr>
      </p:pic>
    </p:spTree>
    <p:custDataLst>
      <p:tags r:id="rId1"/>
    </p:custDataLst>
    <p:extLst>
      <p:ext uri="{BB962C8B-B14F-4D97-AF65-F5344CB8AC3E}">
        <p14:creationId xmlns:p14="http://schemas.microsoft.com/office/powerpoint/2010/main" val="997532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990600" y="1828800"/>
            <a:ext cx="1583472" cy="1763754"/>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r>
              <a:rPr lang="en-US" sz="10000" dirty="0" smtClean="0">
                <a:solidFill>
                  <a:prstClr val="white"/>
                </a:solidFill>
              </a:rPr>
              <a:t>?</a:t>
            </a:r>
            <a:endParaRPr lang="en-US" sz="10000" dirty="0">
              <a:solidFill>
                <a:prstClr val="white"/>
              </a:solidFill>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Any Questions?</a:t>
            </a:r>
            <a:endParaRPr lang="en-US" sz="4000" b="0" cap="none" dirty="0">
              <a:solidFill>
                <a:prstClr val="black">
                  <a:lumMod val="50000"/>
                  <a:lumOff val="50000"/>
                </a:prstClr>
              </a:solidFill>
              <a:ea typeface="+mn-ea"/>
              <a:cs typeface="+mn-cs"/>
            </a:endParaRPr>
          </a:p>
        </p:txBody>
      </p:sp>
      <p:sp>
        <p:nvSpPr>
          <p:cNvPr id="2" name="Slide Number Placeholder 1"/>
          <p:cNvSpPr>
            <a:spLocks noGrp="1"/>
          </p:cNvSpPr>
          <p:nvPr>
            <p:ph type="sldNum" sz="quarter" idx="12"/>
          </p:nvPr>
        </p:nvSpPr>
        <p:spPr/>
        <p:txBody>
          <a:bodyPr/>
          <a:lstStyle/>
          <a:p>
            <a:fld id="{240D5ECE-8B49-45CD-BE81-EF81920D1969}" type="slidenum">
              <a:rPr lang="en-US" smtClean="0">
                <a:solidFill>
                  <a:schemeClr val="bg1"/>
                </a:solidFill>
              </a:rPr>
              <a:pPr/>
              <a:t>14</a:t>
            </a:fld>
            <a:endParaRPr lang="en-US" dirty="0">
              <a:solidFill>
                <a:schemeClr val="bg1"/>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19898" y="4876800"/>
            <a:ext cx="5048203" cy="3786153"/>
          </a:xfrm>
          <a:prstGeom prst="rect">
            <a:avLst/>
          </a:prstGeom>
        </p:spPr>
      </p:pic>
    </p:spTree>
    <p:extLst>
      <p:ext uri="{BB962C8B-B14F-4D97-AF65-F5344CB8AC3E}">
        <p14:creationId xmlns:p14="http://schemas.microsoft.com/office/powerpoint/2010/main" val="1955901548"/>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Progress From Holiday Break</a:t>
            </a:r>
            <a:endParaRPr lang="en-US" sz="4000" b="0" cap="none" dirty="0">
              <a:solidFill>
                <a:prstClr val="black">
                  <a:lumMod val="50000"/>
                  <a:lumOff val="50000"/>
                </a:prstClr>
              </a:solidFill>
              <a:ea typeface="+mn-ea"/>
              <a:cs typeface="+mn-cs"/>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470648" y="4724400"/>
            <a:ext cx="1164337" cy="1179393"/>
          </a:xfrm>
          <a:prstGeom prst="rect">
            <a:avLst/>
          </a:prstGeom>
        </p:spPr>
      </p:pic>
      <p:sp>
        <p:nvSpPr>
          <p:cNvPr id="2" name="Slide Number Placeholder 1"/>
          <p:cNvSpPr>
            <a:spLocks noGrp="1"/>
          </p:cNvSpPr>
          <p:nvPr>
            <p:ph type="sldNum" sz="quarter" idx="12"/>
          </p:nvPr>
        </p:nvSpPr>
        <p:spPr/>
        <p:txBody>
          <a:bodyPr/>
          <a:lstStyle/>
          <a:p>
            <a:fld id="{240D5ECE-8B49-45CD-BE81-EF81920D1969}" type="slidenum">
              <a:rPr lang="en-US" smtClean="0">
                <a:solidFill>
                  <a:schemeClr val="bg1"/>
                </a:solidFill>
              </a:rPr>
              <a:pPr/>
              <a:t>2</a:t>
            </a:fld>
            <a:endParaRPr lang="en-US" dirty="0">
              <a:solidFill>
                <a:schemeClr val="bg1"/>
              </a:solidFill>
            </a:endParaRPr>
          </a:p>
        </p:txBody>
      </p:sp>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619898" y="4876800"/>
            <a:ext cx="5048203" cy="3786153"/>
          </a:xfrm>
          <a:prstGeom prst="rect">
            <a:avLst/>
          </a:prstGeom>
        </p:spPr>
      </p:pic>
    </p:spTree>
    <p:extLst>
      <p:ext uri="{BB962C8B-B14F-4D97-AF65-F5344CB8AC3E}">
        <p14:creationId xmlns:p14="http://schemas.microsoft.com/office/powerpoint/2010/main" val="956653323"/>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a:solidFill>
                  <a:prstClr val="white"/>
                </a:solidFill>
              </a:rPr>
              <a:t>Progress Over the Break</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228600" y="1710422"/>
            <a:ext cx="8382000" cy="3862596"/>
          </a:xfrm>
          <a:prstGeom prst="rect">
            <a:avLst/>
          </a:prstGeom>
          <a:noFill/>
        </p:spPr>
        <p:txBody>
          <a:bodyPr wrap="square" rtlCol="0">
            <a:spAutoFit/>
          </a:bodyPr>
          <a:lstStyle/>
          <a:p>
            <a:pPr marL="457200" indent="-457200">
              <a:buFont typeface="Arial"/>
              <a:buChar char="•"/>
            </a:pPr>
            <a:r>
              <a:rPr lang="en-US" sz="3500" dirty="0" smtClean="0"/>
              <a:t>Built the backend and framework for the web application</a:t>
            </a:r>
          </a:p>
          <a:p>
            <a:pPr marL="457200" indent="-457200">
              <a:buFont typeface="Arial"/>
              <a:buChar char="•"/>
            </a:pPr>
            <a:r>
              <a:rPr lang="en-US" sz="3500" dirty="0" smtClean="0"/>
              <a:t>Created services for the CRUD functionality of the current domains</a:t>
            </a:r>
          </a:p>
          <a:p>
            <a:pPr marL="457200" indent="-457200">
              <a:buFont typeface="Arial"/>
              <a:buChar char="•"/>
            </a:pPr>
            <a:r>
              <a:rPr lang="en-US" sz="3500" dirty="0" smtClean="0"/>
              <a:t>Implemented the login feature with session state creation</a:t>
            </a:r>
          </a:p>
          <a:p>
            <a:pPr marL="457200" indent="-457200">
              <a:buFont typeface="Arial"/>
              <a:buChar char="•"/>
            </a:pPr>
            <a:endParaRPr lang="en-US" sz="3500" dirty="0"/>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Web Application</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3</a:t>
            </a:fld>
            <a:endParaRPr lang="en-US" dirty="0"/>
          </a:p>
        </p:txBody>
      </p:sp>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619898" y="4876800"/>
            <a:ext cx="5048203" cy="3786153"/>
          </a:xfrm>
          <a:prstGeom prst="rect">
            <a:avLst/>
          </a:prstGeom>
        </p:spPr>
      </p:pic>
    </p:spTree>
    <p:custDataLst>
      <p:tags r:id="rId1"/>
    </p:custDataLst>
    <p:extLst>
      <p:ext uri="{BB962C8B-B14F-4D97-AF65-F5344CB8AC3E}">
        <p14:creationId xmlns:p14="http://schemas.microsoft.com/office/powerpoint/2010/main" val="342267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a:solidFill>
                  <a:prstClr val="white"/>
                </a:solidFill>
              </a:rPr>
              <a:t>Progress Over the Break</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228600" y="1710422"/>
            <a:ext cx="8382000" cy="2246769"/>
          </a:xfrm>
          <a:prstGeom prst="rect">
            <a:avLst/>
          </a:prstGeom>
          <a:noFill/>
        </p:spPr>
        <p:txBody>
          <a:bodyPr wrap="square" rtlCol="0">
            <a:spAutoFit/>
          </a:bodyPr>
          <a:lstStyle/>
          <a:p>
            <a:pPr marL="457200" indent="-457200">
              <a:buFont typeface="Arial"/>
              <a:buChar char="•"/>
            </a:pPr>
            <a:r>
              <a:rPr lang="en-US" sz="3500" dirty="0" smtClean="0"/>
              <a:t>Developed code to allow communication between central control unit (Raspberry </a:t>
            </a:r>
            <a:r>
              <a:rPr lang="en-US" sz="3500" dirty="0"/>
              <a:t>P</a:t>
            </a:r>
            <a:r>
              <a:rPr lang="en-US" sz="3500" dirty="0" smtClean="0"/>
              <a:t>i) and hardware input/output layers(</a:t>
            </a:r>
            <a:r>
              <a:rPr lang="en-US" sz="3500" dirty="0"/>
              <a:t>Arduino</a:t>
            </a:r>
            <a:r>
              <a:rPr lang="en-US" sz="3500" dirty="0" smtClean="0"/>
              <a:t>)</a:t>
            </a:r>
            <a:endParaRPr lang="en-US" sz="3500" dirty="0"/>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Central Control Unit</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4</a:t>
            </a:fld>
            <a:endParaRPr lang="en-US" dirty="0"/>
          </a:p>
        </p:txBody>
      </p:sp>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619898" y="4876800"/>
            <a:ext cx="5048203" cy="3786153"/>
          </a:xfrm>
          <a:prstGeom prst="rect">
            <a:avLst/>
          </a:prstGeom>
        </p:spPr>
      </p:pic>
    </p:spTree>
    <p:custDataLst>
      <p:tags r:id="rId1"/>
    </p:custDataLst>
    <p:extLst>
      <p:ext uri="{BB962C8B-B14F-4D97-AF65-F5344CB8AC3E}">
        <p14:creationId xmlns:p14="http://schemas.microsoft.com/office/powerpoint/2010/main" val="2558665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a:solidFill>
                  <a:prstClr val="white"/>
                </a:solidFill>
              </a:rPr>
              <a:t>Progress Over the Break</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228600" y="1710422"/>
            <a:ext cx="8382000" cy="2785378"/>
          </a:xfrm>
          <a:prstGeom prst="rect">
            <a:avLst/>
          </a:prstGeom>
          <a:noFill/>
        </p:spPr>
        <p:txBody>
          <a:bodyPr wrap="square" rtlCol="0">
            <a:spAutoFit/>
          </a:bodyPr>
          <a:lstStyle/>
          <a:p>
            <a:pPr marL="457200" indent="-457200">
              <a:buFont typeface="Arial"/>
              <a:buChar char="•"/>
            </a:pPr>
            <a:r>
              <a:rPr lang="en-US" sz="3500" dirty="0" smtClean="0"/>
              <a:t>Experimented with reading soil moisture sensor data into an Arduino</a:t>
            </a:r>
          </a:p>
          <a:p>
            <a:pPr marL="457200" indent="-457200">
              <a:buFont typeface="Arial"/>
              <a:buChar char="•"/>
            </a:pPr>
            <a:r>
              <a:rPr lang="en-US" sz="3500" dirty="0"/>
              <a:t>Experimented with </a:t>
            </a:r>
            <a:r>
              <a:rPr lang="en-US" sz="3500" dirty="0" smtClean="0"/>
              <a:t>reading temperature sensor data into an Arduino</a:t>
            </a:r>
            <a:endParaRPr lang="en-US" sz="3500" dirty="0"/>
          </a:p>
          <a:p>
            <a:pPr marL="457200" indent="-457200">
              <a:buFont typeface="Arial"/>
              <a:buChar char="•"/>
            </a:pPr>
            <a:endParaRPr lang="en-US" sz="3500" dirty="0"/>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Hardware Input/output</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5</a:t>
            </a:fld>
            <a:endParaRPr lang="en-US" dirty="0"/>
          </a:p>
        </p:txBody>
      </p:sp>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619898" y="4890796"/>
            <a:ext cx="5048203" cy="3786153"/>
          </a:xfrm>
          <a:prstGeom prst="rect">
            <a:avLst/>
          </a:prstGeom>
        </p:spPr>
      </p:pic>
    </p:spTree>
    <p:custDataLst>
      <p:tags r:id="rId1"/>
    </p:custDataLst>
    <p:extLst>
      <p:ext uri="{BB962C8B-B14F-4D97-AF65-F5344CB8AC3E}">
        <p14:creationId xmlns:p14="http://schemas.microsoft.com/office/powerpoint/2010/main" val="17101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Progress Over the Break</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228600" y="1710422"/>
            <a:ext cx="8382000" cy="4401205"/>
          </a:xfrm>
          <a:prstGeom prst="rect">
            <a:avLst/>
          </a:prstGeom>
          <a:noFill/>
        </p:spPr>
        <p:txBody>
          <a:bodyPr wrap="square" rtlCol="0">
            <a:spAutoFit/>
          </a:bodyPr>
          <a:lstStyle/>
          <a:p>
            <a:pPr marL="457200" indent="-457200">
              <a:buFont typeface="Arial"/>
              <a:buChar char="•"/>
            </a:pPr>
            <a:r>
              <a:rPr lang="en-US" sz="3500" dirty="0" smtClean="0"/>
              <a:t>Updated ADS to incorporate feedback from review</a:t>
            </a:r>
          </a:p>
          <a:p>
            <a:pPr marL="457200" indent="-457200">
              <a:buFont typeface="Arial"/>
              <a:buChar char="•"/>
            </a:pPr>
            <a:r>
              <a:rPr lang="en-US" sz="3500" dirty="0" smtClean="0"/>
              <a:t>Established meeting times to fit our schedules for the Spring 2015 semester</a:t>
            </a:r>
          </a:p>
          <a:p>
            <a:pPr marL="457200" indent="-457200">
              <a:buFont typeface="Arial"/>
              <a:buChar char="•"/>
            </a:pPr>
            <a:r>
              <a:rPr lang="en-US" sz="3500" dirty="0" smtClean="0"/>
              <a:t>Met with our sponsor to review our ADS baseline and outline our plans for Senior Design II</a:t>
            </a:r>
          </a:p>
          <a:p>
            <a:pPr marL="457200" indent="-457200">
              <a:buFont typeface="Arial"/>
              <a:buChar char="•"/>
            </a:pPr>
            <a:endParaRPr lang="en-US" sz="3500" dirty="0" smtClean="0"/>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Additional Work</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6</a:t>
            </a:fld>
            <a:endParaRPr lang="en-US" dirty="0"/>
          </a:p>
        </p:txBody>
      </p:sp>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619898" y="4890796"/>
            <a:ext cx="5048203" cy="3786153"/>
          </a:xfrm>
          <a:prstGeom prst="rect">
            <a:avLst/>
          </a:prstGeom>
        </p:spPr>
      </p:pic>
    </p:spTree>
    <p:custDataLst>
      <p:tags r:id="rId1"/>
    </p:custDataLst>
    <p:extLst>
      <p:ext uri="{BB962C8B-B14F-4D97-AF65-F5344CB8AC3E}">
        <p14:creationId xmlns:p14="http://schemas.microsoft.com/office/powerpoint/2010/main" val="219838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895600" y="990600"/>
            <a:ext cx="5943600" cy="4191000"/>
          </a:xfrm>
        </p:spPr>
        <p:txBody>
          <a:bodyPr>
            <a:noAutofit/>
          </a:bodyPr>
          <a:lstStyle/>
          <a:p>
            <a:pPr lvl="0">
              <a:spcBef>
                <a:spcPts val="0"/>
              </a:spcBef>
            </a:pPr>
            <a:r>
              <a:rPr lang="en-US" sz="4000" cap="none" dirty="0" smtClean="0"/>
              <a:t>Key Changes from ADS Review</a:t>
            </a:r>
            <a:endParaRPr lang="en-US" sz="4000" dirty="0"/>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470648" y="4724400"/>
            <a:ext cx="1164337" cy="1179393"/>
          </a:xfrm>
          <a:prstGeom prst="rect">
            <a:avLst/>
          </a:prstGeom>
        </p:spPr>
      </p:pic>
      <p:sp>
        <p:nvSpPr>
          <p:cNvPr id="3" name="Slide Number Placeholder 2"/>
          <p:cNvSpPr>
            <a:spLocks noGrp="1"/>
          </p:cNvSpPr>
          <p:nvPr>
            <p:ph type="sldNum" sz="quarter" idx="12"/>
          </p:nvPr>
        </p:nvSpPr>
        <p:spPr/>
        <p:txBody>
          <a:bodyPr/>
          <a:lstStyle/>
          <a:p>
            <a:fld id="{240D5ECE-8B49-45CD-BE81-EF81920D1969}" type="slidenum">
              <a:rPr lang="en-US" smtClean="0">
                <a:solidFill>
                  <a:schemeClr val="bg1"/>
                </a:solidFill>
              </a:rPr>
              <a:pPr/>
              <a:t>7</a:t>
            </a:fld>
            <a:endParaRPr lang="en-US" dirty="0">
              <a:solidFill>
                <a:schemeClr val="bg1"/>
              </a:solidFill>
            </a:endParaRPr>
          </a:p>
        </p:txBody>
      </p:sp>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619898" y="4890796"/>
            <a:ext cx="5048203" cy="3786153"/>
          </a:xfrm>
          <a:prstGeom prst="rect">
            <a:avLst/>
          </a:prstGeom>
        </p:spPr>
      </p:pic>
    </p:spTree>
    <p:extLst>
      <p:ext uri="{BB962C8B-B14F-4D97-AF65-F5344CB8AC3E}">
        <p14:creationId xmlns:p14="http://schemas.microsoft.com/office/powerpoint/2010/main" val="292236058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Key Changes</a:t>
            </a:r>
            <a:endParaRPr lang="en-US" sz="3500" dirty="0"/>
          </a:p>
        </p:txBody>
      </p:sp>
      <p:sp>
        <p:nvSpPr>
          <p:cNvPr id="14" name="TextBox 13"/>
          <p:cNvSpPr txBox="1"/>
          <p:nvPr/>
        </p:nvSpPr>
        <p:spPr>
          <a:xfrm>
            <a:off x="228600" y="914400"/>
            <a:ext cx="8610600" cy="4724400"/>
          </a:xfrm>
          <a:prstGeom prst="rect">
            <a:avLst/>
          </a:prstGeom>
          <a:noFill/>
        </p:spPr>
        <p:txBody>
          <a:bodyPr wrap="square" rtlCol="0" anchor="ctr">
            <a:normAutofit/>
          </a:bodyPr>
          <a:lstStyle/>
          <a:p>
            <a:pPr marL="571500" indent="-571500">
              <a:buFont typeface="Arial" panose="020B0604020202020204" pitchFamily="34" charset="0"/>
              <a:buChar char="•"/>
            </a:pPr>
            <a:r>
              <a:rPr lang="en-US" sz="3600" b="1" dirty="0">
                <a:solidFill>
                  <a:prstClr val="black">
                    <a:lumMod val="65000"/>
                    <a:lumOff val="35000"/>
                  </a:prstClr>
                </a:solidFill>
              </a:rPr>
              <a:t>Resolved the naming ambiguity of our “Client-Server” architecture design</a:t>
            </a:r>
          </a:p>
          <a:p>
            <a:pPr marL="571500" indent="-571500">
              <a:buFont typeface="Arial" panose="020B0604020202020204" pitchFamily="34" charset="0"/>
              <a:buChar char="•"/>
            </a:pPr>
            <a:r>
              <a:rPr lang="en-US" sz="3600" b="1" dirty="0">
                <a:solidFill>
                  <a:prstClr val="black">
                    <a:lumMod val="65000"/>
                    <a:lumOff val="35000"/>
                  </a:prstClr>
                </a:solidFill>
              </a:rPr>
              <a:t>Added and updated components of the data flow diagram</a:t>
            </a:r>
          </a:p>
          <a:p>
            <a:pPr marL="571500" indent="-571500">
              <a:buFont typeface="Arial" panose="020B0604020202020204" pitchFamily="34" charset="0"/>
              <a:buChar char="•"/>
            </a:pPr>
            <a:r>
              <a:rPr lang="en-US" sz="3600" b="1" dirty="0">
                <a:solidFill>
                  <a:prstClr val="black">
                    <a:lumMod val="65000"/>
                    <a:lumOff val="35000"/>
                  </a:prstClr>
                </a:solidFill>
              </a:rPr>
              <a:t>Changed database subsystem and added an external database interface</a:t>
            </a:r>
          </a:p>
          <a:p>
            <a:pPr marL="571500" indent="-571500">
              <a:buFont typeface="Arial" panose="020B0604020202020204" pitchFamily="34" charset="0"/>
              <a:buChar char="•"/>
            </a:pPr>
            <a:r>
              <a:rPr lang="en-US" sz="3600" b="1" dirty="0">
                <a:solidFill>
                  <a:prstClr val="black">
                    <a:lumMod val="65000"/>
                    <a:lumOff val="35000"/>
                  </a:prstClr>
                </a:solidFill>
              </a:rPr>
              <a:t>Expanded our analysis of the Producer-Consumer Matrix</a:t>
            </a:r>
          </a:p>
        </p:txBody>
      </p:sp>
      <p:sp>
        <p:nvSpPr>
          <p:cNvPr id="2" name="Slide Number Placeholder 1"/>
          <p:cNvSpPr>
            <a:spLocks noGrp="1"/>
          </p:cNvSpPr>
          <p:nvPr>
            <p:ph type="sldNum" sz="quarter" idx="12"/>
          </p:nvPr>
        </p:nvSpPr>
        <p:spPr/>
        <p:txBody>
          <a:bodyPr/>
          <a:lstStyle/>
          <a:p>
            <a:fld id="{240D5ECE-8B49-45CD-BE81-EF81920D1969}" type="slidenum">
              <a:rPr lang="en-US" smtClean="0"/>
              <a:pPr/>
              <a:t>8</a:t>
            </a:fld>
            <a:endParaRPr lang="en-US" dirty="0"/>
          </a:p>
        </p:txBody>
      </p:sp>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619898" y="4890796"/>
            <a:ext cx="5048203" cy="3786153"/>
          </a:xfrm>
          <a:prstGeom prst="rect">
            <a:avLst/>
          </a:prstGeom>
        </p:spPr>
      </p:pic>
    </p:spTree>
    <p:custDataLst>
      <p:tags r:id="rId1"/>
    </p:custDataLst>
    <p:extLst>
      <p:ext uri="{BB962C8B-B14F-4D97-AF65-F5344CB8AC3E}">
        <p14:creationId xmlns:p14="http://schemas.microsoft.com/office/powerpoint/2010/main" val="3974910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Key Changes</a:t>
            </a:r>
            <a:endParaRPr lang="en-US" sz="3500" dirty="0"/>
          </a:p>
        </p:txBody>
      </p:sp>
      <p:sp>
        <p:nvSpPr>
          <p:cNvPr id="14" name="TextBox 13"/>
          <p:cNvSpPr txBox="1"/>
          <p:nvPr/>
        </p:nvSpPr>
        <p:spPr>
          <a:xfrm>
            <a:off x="228600" y="914400"/>
            <a:ext cx="8610600" cy="832993"/>
          </a:xfrm>
          <a:prstGeom prst="rect">
            <a:avLst/>
          </a:prstGeom>
          <a:noFill/>
        </p:spPr>
        <p:txBody>
          <a:bodyPr wrap="square" rtlCol="0" anchor="ctr">
            <a:normAutofit/>
          </a:bodyPr>
          <a:lstStyle/>
          <a:p>
            <a:r>
              <a:rPr lang="en-US" sz="3600" b="1" dirty="0" smtClean="0">
                <a:solidFill>
                  <a:prstClr val="black">
                    <a:lumMod val="65000"/>
                    <a:lumOff val="35000"/>
                  </a:prstClr>
                </a:solidFill>
              </a:rPr>
              <a:t>Resolved Client-Server Ambiguity</a:t>
            </a:r>
            <a:endParaRPr lang="en-US" sz="3600" b="1" dirty="0">
              <a:solidFill>
                <a:prstClr val="black">
                  <a:lumMod val="75000"/>
                  <a:lumOff val="25000"/>
                </a:prstClr>
              </a:solidFill>
            </a:endParaRPr>
          </a:p>
        </p:txBody>
      </p:sp>
      <p:sp>
        <p:nvSpPr>
          <p:cNvPr id="2" name="TextBox 1"/>
          <p:cNvSpPr txBox="1"/>
          <p:nvPr/>
        </p:nvSpPr>
        <p:spPr>
          <a:xfrm>
            <a:off x="609600" y="1676400"/>
            <a:ext cx="7467600" cy="2246769"/>
          </a:xfrm>
          <a:prstGeom prst="rect">
            <a:avLst/>
          </a:prstGeom>
          <a:noFill/>
        </p:spPr>
        <p:txBody>
          <a:bodyPr wrap="square" rtlCol="0">
            <a:spAutoFit/>
          </a:bodyPr>
          <a:lstStyle/>
          <a:p>
            <a:pPr marL="457200" indent="-457200">
              <a:buFont typeface="Arial"/>
              <a:buChar char="•"/>
            </a:pPr>
            <a:r>
              <a:rPr lang="en-US" sz="3500" dirty="0" smtClean="0"/>
              <a:t>Renamed all references of “Client Layer” to “Interface Layer”</a:t>
            </a:r>
          </a:p>
          <a:p>
            <a:pPr marL="457200" indent="-457200">
              <a:buFont typeface="Arial"/>
              <a:buChar char="•"/>
            </a:pPr>
            <a:r>
              <a:rPr lang="en-US" sz="3500" dirty="0" smtClean="0"/>
              <a:t>Changed all diagrams, tables, and figures to represent this renaming</a:t>
            </a:r>
          </a:p>
        </p:txBody>
      </p:sp>
      <p:pic>
        <p:nvPicPr>
          <p:cNvPr id="3074" name="Picture 2" descr="C:\Users\Belachew\Desktop\interface layer.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438750" y="3930789"/>
            <a:ext cx="2190299" cy="284466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240D5ECE-8B49-45CD-BE81-EF81920D1969}" type="slidenum">
              <a:rPr lang="en-US" smtClean="0"/>
              <a:pPr/>
              <a:t>9</a:t>
            </a:fld>
            <a:endParaRPr lang="en-US" dirty="0"/>
          </a:p>
        </p:txBody>
      </p:sp>
      <p:pic>
        <p:nvPicPr>
          <p:cNvPr id="7" name="Picture 6"/>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619898" y="4882374"/>
            <a:ext cx="5048203" cy="3786153"/>
          </a:xfrm>
          <a:prstGeom prst="rect">
            <a:avLst/>
          </a:prstGeom>
        </p:spPr>
      </p:pic>
    </p:spTree>
    <p:custDataLst>
      <p:tags r:id="rId1"/>
    </p:custDataLst>
    <p:extLst>
      <p:ext uri="{BB962C8B-B14F-4D97-AF65-F5344CB8AC3E}">
        <p14:creationId xmlns:p14="http://schemas.microsoft.com/office/powerpoint/2010/main" val="2218671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446</Words>
  <Application>Microsoft Office PowerPoint</Application>
  <PresentationFormat>On-screen Show (4:3)</PresentationFormat>
  <Paragraphs>92</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Introducing PowerPoint 2010</vt:lpstr>
      <vt:lpstr> Home Irrigation Control System (HICS)</vt:lpstr>
      <vt:lpstr>Progress From Holiday Break</vt:lpstr>
      <vt:lpstr>Progress Over the Break</vt:lpstr>
      <vt:lpstr>Progress Over the Break</vt:lpstr>
      <vt:lpstr>Progress Over the Break</vt:lpstr>
      <vt:lpstr>Progress Over the Break</vt:lpstr>
      <vt:lpstr>Key Changes from ADS Review</vt:lpstr>
      <vt:lpstr>Key Changes</vt:lpstr>
      <vt:lpstr>Key Changes</vt:lpstr>
      <vt:lpstr>PowerPoint Presentation</vt:lpstr>
      <vt:lpstr>PowerPoint Presentation</vt:lpstr>
      <vt:lpstr>PowerPoint Presentation</vt:lpstr>
      <vt:lpstr>The Future…</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2014-11-03T16:38:22Z</dcterms:created>
  <dcterms:modified xsi:type="dcterms:W3CDTF">2015-01-30T15:50:43Z</dcterms:modified>
</cp:coreProperties>
</file>