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68" r:id="rId4"/>
    <p:sldId id="269" r:id="rId5"/>
    <p:sldId id="270" r:id="rId6"/>
    <p:sldId id="272" r:id="rId7"/>
    <p:sldId id="271" r:id="rId8"/>
    <p:sldId id="267" r:id="rId9"/>
    <p:sldId id="274" r:id="rId10"/>
    <p:sldId id="275" r:id="rId11"/>
    <p:sldId id="278" r:id="rId12"/>
    <p:sldId id="279" r:id="rId13"/>
    <p:sldId id="280" r:id="rId14"/>
    <p:sldId id="282" r:id="rId15"/>
    <p:sldId id="283" r:id="rId16"/>
    <p:sldId id="284" r:id="rId17"/>
    <p:sldId id="285" r:id="rId18"/>
    <p:sldId id="287" r:id="rId19"/>
    <p:sldId id="288" r:id="rId20"/>
    <p:sldId id="290" r:id="rId21"/>
    <p:sldId id="291" r:id="rId22"/>
    <p:sldId id="292" r:id="rId23"/>
    <p:sldId id="293" r:id="rId24"/>
    <p:sldId id="294" r:id="rId25"/>
    <p:sldId id="2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4" autoAdjust="0"/>
    <p:restoredTop sz="94660"/>
  </p:normalViewPr>
  <p:slideViewPr>
    <p:cSldViewPr>
      <p:cViewPr>
        <p:scale>
          <a:sx n="66" d="100"/>
          <a:sy n="66" d="100"/>
        </p:scale>
        <p:origin x="-2172" y="-65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8D2DC1-5BF8-43CD-A8D2-9C1F162F761B}" type="datetimeFigureOut">
              <a:rPr lang="en-US" smtClean="0"/>
              <a:pPr/>
              <a:t>10/20/2014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7BF6A-6A8A-4D8B-82E4-14E6E9BC511B}" type="slidenum">
              <a:rPr lang="en-US" smtClean="0"/>
              <a:pPr/>
              <a:t>‹#›</a:t>
            </a:fld>
            <a:endParaRPr lang="en-US"/>
          </a:p>
        </p:txBody>
      </p:sp>
    </p:spTree>
    <p:extLst>
      <p:ext uri="{BB962C8B-B14F-4D97-AF65-F5344CB8AC3E}">
        <p14:creationId xmlns:p14="http://schemas.microsoft.com/office/powerpoint/2010/main" xmlns="" val="2938117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D7BF6A-6A8A-4D8B-82E4-14E6E9BC511B}" type="slidenum">
              <a:rPr lang="en-US" smtClean="0"/>
              <a:pPr/>
              <a:t>1</a:t>
            </a:fld>
            <a:endParaRPr lang="en-US"/>
          </a:p>
        </p:txBody>
      </p:sp>
    </p:spTree>
    <p:extLst>
      <p:ext uri="{BB962C8B-B14F-4D97-AF65-F5344CB8AC3E}">
        <p14:creationId xmlns:p14="http://schemas.microsoft.com/office/powerpoint/2010/main" xmlns="" val="275091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D7BF6A-6A8A-4D8B-82E4-14E6E9BC511B}" type="slidenum">
              <a:rPr lang="en-US" smtClean="0"/>
              <a:pPr/>
              <a:t>2</a:t>
            </a:fld>
            <a:endParaRPr lang="en-US"/>
          </a:p>
        </p:txBody>
      </p:sp>
    </p:spTree>
    <p:extLst>
      <p:ext uri="{BB962C8B-B14F-4D97-AF65-F5344CB8AC3E}">
        <p14:creationId xmlns:p14="http://schemas.microsoft.com/office/powerpoint/2010/main" xmlns="" val="203835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D7BF6A-6A8A-4D8B-82E4-14E6E9BC511B}" type="slidenum">
              <a:rPr lang="en-US" smtClean="0"/>
              <a:pPr/>
              <a:t>4</a:t>
            </a:fld>
            <a:endParaRPr lang="en-US"/>
          </a:p>
        </p:txBody>
      </p:sp>
    </p:spTree>
    <p:extLst>
      <p:ext uri="{BB962C8B-B14F-4D97-AF65-F5344CB8AC3E}">
        <p14:creationId xmlns:p14="http://schemas.microsoft.com/office/powerpoint/2010/main" xmlns="" val="203835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D7BF6A-6A8A-4D8B-82E4-14E6E9BC511B}" type="slidenum">
              <a:rPr lang="en-US" smtClean="0"/>
              <a:pPr/>
              <a:t>5</a:t>
            </a:fld>
            <a:endParaRPr lang="en-US"/>
          </a:p>
        </p:txBody>
      </p:sp>
    </p:spTree>
    <p:extLst>
      <p:ext uri="{BB962C8B-B14F-4D97-AF65-F5344CB8AC3E}">
        <p14:creationId xmlns:p14="http://schemas.microsoft.com/office/powerpoint/2010/main" xmlns="" val="203835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D7BF6A-6A8A-4D8B-82E4-14E6E9BC511B}" type="slidenum">
              <a:rPr lang="en-US" smtClean="0"/>
              <a:pPr/>
              <a:t>6</a:t>
            </a:fld>
            <a:endParaRPr lang="en-US"/>
          </a:p>
        </p:txBody>
      </p:sp>
    </p:spTree>
    <p:extLst>
      <p:ext uri="{BB962C8B-B14F-4D97-AF65-F5344CB8AC3E}">
        <p14:creationId xmlns:p14="http://schemas.microsoft.com/office/powerpoint/2010/main" xmlns="" val="2038356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D7BF6A-6A8A-4D8B-82E4-14E6E9BC511B}" type="slidenum">
              <a:rPr lang="en-US" smtClean="0"/>
              <a:pPr/>
              <a:t>7</a:t>
            </a:fld>
            <a:endParaRPr lang="en-US"/>
          </a:p>
        </p:txBody>
      </p:sp>
    </p:spTree>
    <p:extLst>
      <p:ext uri="{BB962C8B-B14F-4D97-AF65-F5344CB8AC3E}">
        <p14:creationId xmlns:p14="http://schemas.microsoft.com/office/powerpoint/2010/main" xmlns="" val="203835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B3122AD-72D4-424C-8B15-53BE16BDFFD6}" type="datetime1">
              <a:rPr lang="en-US" smtClean="0"/>
              <a:pPr/>
              <a:t>10/20/2014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D78C4AB-607B-4CA5-A48E-952F875E21E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A354F6-0F22-4155-9424-7ED685E3EEED}" type="datetime1">
              <a:rPr lang="en-US" smtClean="0"/>
              <a:pPr/>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8C4AB-607B-4CA5-A48E-952F875E21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F11290-1581-488E-BC7C-271F1E20B462}" type="datetime1">
              <a:rPr lang="en-US" smtClean="0"/>
              <a:pPr/>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8C4AB-607B-4CA5-A48E-952F875E21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65EAAD-F8BC-4941-8214-69D3196546E6}" type="datetime1">
              <a:rPr lang="en-US" smtClean="0"/>
              <a:pPr/>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8C4AB-607B-4CA5-A48E-952F875E21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88F38A9-B804-487F-9042-FA3DE2B5AAD9}" type="datetime1">
              <a:rPr lang="en-US" smtClean="0"/>
              <a:pPr/>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8C4AB-607B-4CA5-A48E-952F875E21E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FA26E6-EDD2-4E11-AAB6-333E4E3E96BE}" type="datetime1">
              <a:rPr lang="en-US" smtClean="0"/>
              <a:pPr/>
              <a:t>10/20/2014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8C4AB-607B-4CA5-A48E-952F875E21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7828FB-AEF1-425A-BDAF-66A5E2200813}" type="datetime1">
              <a:rPr lang="en-US" smtClean="0"/>
              <a:pPr/>
              <a:t>10/20/2014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8C4AB-607B-4CA5-A48E-952F875E21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2FA455-C736-4862-95D5-5E441138E156}" type="datetime1">
              <a:rPr lang="en-US" smtClean="0"/>
              <a:pPr/>
              <a:t>10/20/2014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78C4AB-607B-4CA5-A48E-952F875E21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20F8D-6D46-448F-859B-4DDF9D4728B0}" type="datetime1">
              <a:rPr lang="en-US" smtClean="0"/>
              <a:pPr/>
              <a:t>10/20/2014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78C4AB-607B-4CA5-A48E-952F875E21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75F9F2-A45C-4CCE-8D6E-AE7C10D6224B}" type="datetime1">
              <a:rPr lang="en-US" smtClean="0"/>
              <a:pPr/>
              <a:t>10/20/2014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8C4AB-607B-4CA5-A48E-952F875E21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F87F8F-B62F-4151-954C-4D3927442CAF}" type="datetime1">
              <a:rPr lang="en-US" smtClean="0"/>
              <a:pPr/>
              <a:t>10/20/2014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D78C4AB-607B-4CA5-A48E-952F875E21E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F0A3C4B-636F-4453-944D-B1B3B0748C08}" type="datetime1">
              <a:rPr lang="en-US" smtClean="0"/>
              <a:pPr/>
              <a:t>10/20/2014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D78C4AB-607B-4CA5-A48E-952F875E21E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3600" dirty="0" smtClean="0"/>
              <a:t>Team </a:t>
            </a:r>
            <a:r>
              <a:rPr lang="en-US" sz="3600" dirty="0" err="1" smtClean="0"/>
              <a:t>SmartGrass</a:t>
            </a:r>
            <a:r>
              <a:rPr lang="en-US" sz="3600" dirty="0" smtClean="0"/>
              <a:t> – SRS and Project Charter Overview</a:t>
            </a:r>
            <a:br>
              <a:rPr lang="en-US" sz="3600" dirty="0" smtClean="0"/>
            </a:br>
            <a:r>
              <a:rPr lang="en-US" sz="3600" dirty="0" smtClean="0"/>
              <a:t>10/20/2014</a:t>
            </a:r>
            <a:br>
              <a:rPr lang="en-US" sz="3600" dirty="0" smtClean="0"/>
            </a:br>
            <a:endParaRPr lang="en-US" sz="1800" dirty="0"/>
          </a:p>
        </p:txBody>
      </p:sp>
      <p:sp>
        <p:nvSpPr>
          <p:cNvPr id="3" name="Subtitle 2"/>
          <p:cNvSpPr>
            <a:spLocks noGrp="1"/>
          </p:cNvSpPr>
          <p:nvPr>
            <p:ph type="subTitle" idx="1"/>
          </p:nvPr>
        </p:nvSpPr>
        <p:spPr/>
        <p:txBody>
          <a:bodyPr>
            <a:normAutofit fontScale="92500" lnSpcReduction="10000"/>
          </a:bodyPr>
          <a:lstStyle/>
          <a:p>
            <a:pPr algn="ctr"/>
            <a:r>
              <a:rPr lang="en-US" dirty="0" err="1" smtClean="0"/>
              <a:t>Belachew</a:t>
            </a:r>
            <a:r>
              <a:rPr lang="en-US" dirty="0" smtClean="0"/>
              <a:t> Haile-Mariam</a:t>
            </a:r>
          </a:p>
          <a:p>
            <a:pPr algn="ctr"/>
            <a:r>
              <a:rPr lang="en-US" dirty="0" err="1"/>
              <a:t>Gautam</a:t>
            </a:r>
            <a:r>
              <a:rPr lang="en-US" dirty="0"/>
              <a:t> </a:t>
            </a:r>
            <a:r>
              <a:rPr lang="en-US" dirty="0" err="1" smtClean="0"/>
              <a:t>Adhikari</a:t>
            </a:r>
            <a:endParaRPr lang="en-US" dirty="0" smtClean="0"/>
          </a:p>
          <a:p>
            <a:pPr algn="ctr"/>
            <a:r>
              <a:rPr lang="en-US" dirty="0" smtClean="0"/>
              <a:t>Jeremiah O’Conner</a:t>
            </a:r>
            <a:endParaRPr lang="en-US" dirty="0"/>
          </a:p>
          <a:p>
            <a:pPr algn="ctr"/>
            <a:r>
              <a:rPr lang="en-US" dirty="0" smtClean="0"/>
              <a:t>Tung Vo</a:t>
            </a:r>
          </a:p>
        </p:txBody>
      </p:sp>
      <p:sp>
        <p:nvSpPr>
          <p:cNvPr id="6" name="Slide Number Placeholder 5"/>
          <p:cNvSpPr>
            <a:spLocks noGrp="1"/>
          </p:cNvSpPr>
          <p:nvPr>
            <p:ph type="sldNum" sz="quarter" idx="12"/>
          </p:nvPr>
        </p:nvSpPr>
        <p:spPr/>
        <p:txBody>
          <a:bodyPr/>
          <a:lstStyle/>
          <a:p>
            <a:fld id="{3D78C4AB-607B-4CA5-A48E-952F875E21E9}" type="slidenum">
              <a:rPr lang="en-US" smtClean="0"/>
              <a:pPr/>
              <a:t>1</a:t>
            </a:fld>
            <a:endParaRPr lang="en-US"/>
          </a:p>
        </p:txBody>
      </p:sp>
    </p:spTree>
    <p:extLst>
      <p:ext uri="{BB962C8B-B14F-4D97-AF65-F5344CB8AC3E}">
        <p14:creationId xmlns:p14="http://schemas.microsoft.com/office/powerpoint/2010/main" xmlns="" val="2956305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sz="4000" dirty="0"/>
              <a:t>SRS </a:t>
            </a:r>
            <a:r>
              <a:rPr lang="en-US" sz="4000" dirty="0" smtClean="0"/>
              <a:t>– Safety Requirements</a:t>
            </a:r>
            <a:endParaRPr lang="en-US" sz="4000" dirty="0"/>
          </a:p>
        </p:txBody>
      </p:sp>
      <p:sp>
        <p:nvSpPr>
          <p:cNvPr id="22" name="Content Placeholder 2"/>
          <p:cNvSpPr>
            <a:spLocks noGrp="1"/>
          </p:cNvSpPr>
          <p:nvPr>
            <p:ph idx="1"/>
          </p:nvPr>
        </p:nvSpPr>
        <p:spPr>
          <a:xfrm>
            <a:off x="457200" y="1935480"/>
            <a:ext cx="8229600" cy="4389120"/>
          </a:xfrm>
        </p:spPr>
        <p:txBody>
          <a:bodyPr>
            <a:noAutofit/>
          </a:bodyPr>
          <a:lstStyle/>
          <a:p>
            <a:pPr>
              <a:buFont typeface="Arial" pitchFamily="34" charset="0"/>
              <a:buChar char="•"/>
            </a:pPr>
            <a:r>
              <a:rPr lang="en-US" sz="3200" b="1" dirty="0" smtClean="0"/>
              <a:t>Insulation </a:t>
            </a:r>
            <a:r>
              <a:rPr lang="en-US" sz="3200" dirty="0" smtClean="0"/>
              <a:t>- Sensor </a:t>
            </a:r>
            <a:r>
              <a:rPr lang="en-US" sz="3200" dirty="0"/>
              <a:t>and the control unit use electricity to operate and communicate. </a:t>
            </a:r>
            <a:r>
              <a:rPr lang="en-US" sz="3200" dirty="0" smtClean="0"/>
              <a:t>These </a:t>
            </a:r>
            <a:r>
              <a:rPr lang="en-US" sz="3200" dirty="0"/>
              <a:t>components will not work or probably get destroyed when they come in contact </a:t>
            </a:r>
            <a:r>
              <a:rPr lang="en-US" sz="3200" dirty="0" smtClean="0"/>
              <a:t>with </a:t>
            </a:r>
            <a:r>
              <a:rPr lang="en-US" sz="3200" dirty="0"/>
              <a:t>water. Failure to insulate these components may also result in electric shock and </a:t>
            </a:r>
            <a:r>
              <a:rPr lang="en-US" sz="3200" dirty="0" smtClean="0"/>
              <a:t>might </a:t>
            </a:r>
            <a:r>
              <a:rPr lang="en-US" sz="3200" dirty="0"/>
              <a:t>result in fatal </a:t>
            </a:r>
            <a:r>
              <a:rPr lang="en-US" sz="3200" dirty="0" smtClean="0"/>
              <a:t>injury</a:t>
            </a:r>
          </a:p>
        </p:txBody>
      </p:sp>
    </p:spTree>
    <p:extLst>
      <p:ext uri="{BB962C8B-B14F-4D97-AF65-F5344CB8AC3E}">
        <p14:creationId xmlns:p14="http://schemas.microsoft.com/office/powerpoint/2010/main" xmlns="" val="3188679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sz="4000" dirty="0"/>
              <a:t>SRS </a:t>
            </a:r>
            <a:r>
              <a:rPr lang="en-US" sz="4000" dirty="0" smtClean="0"/>
              <a:t>– Other Requirements</a:t>
            </a:r>
            <a:endParaRPr lang="en-US" sz="4000" dirty="0"/>
          </a:p>
        </p:txBody>
      </p:sp>
      <p:sp>
        <p:nvSpPr>
          <p:cNvPr id="7" name="Content Placeholder 2"/>
          <p:cNvSpPr>
            <a:spLocks noGrp="1"/>
          </p:cNvSpPr>
          <p:nvPr>
            <p:ph idx="1"/>
          </p:nvPr>
        </p:nvSpPr>
        <p:spPr>
          <a:xfrm>
            <a:off x="457200" y="1935480"/>
            <a:ext cx="8229600" cy="4389120"/>
          </a:xfrm>
        </p:spPr>
        <p:txBody>
          <a:bodyPr>
            <a:noAutofit/>
          </a:bodyPr>
          <a:lstStyle/>
          <a:p>
            <a:pPr>
              <a:buFont typeface="Arial" pitchFamily="34" charset="0"/>
              <a:buChar char="•"/>
            </a:pPr>
            <a:r>
              <a:rPr lang="en-US" sz="2800" dirty="0" smtClean="0"/>
              <a:t>Verify User Account</a:t>
            </a:r>
          </a:p>
          <a:p>
            <a:pPr marL="0" indent="0">
              <a:buNone/>
            </a:pPr>
            <a:endParaRPr lang="en-US" sz="2800" dirty="0" smtClean="0"/>
          </a:p>
          <a:p>
            <a:pPr marL="0" indent="0">
              <a:buNone/>
            </a:pPr>
            <a:endParaRPr lang="en-US" sz="2800" dirty="0" smtClean="0"/>
          </a:p>
          <a:p>
            <a:pPr marL="0" indent="0">
              <a:buNone/>
            </a:pPr>
            <a:endParaRPr lang="en-US" sz="2800" dirty="0" smtClean="0"/>
          </a:p>
          <a:p>
            <a:pPr>
              <a:buFont typeface="Arial" pitchFamily="34" charset="0"/>
              <a:buChar char="•"/>
            </a:pPr>
            <a:r>
              <a:rPr lang="en-US" sz="2800" dirty="0" smtClean="0"/>
              <a:t>Verify Water Control</a:t>
            </a:r>
          </a:p>
          <a:p>
            <a:pPr marL="0" indent="0">
              <a:buNone/>
            </a:pPr>
            <a:endParaRPr lang="en-US" sz="2800" dirty="0" smtClean="0"/>
          </a:p>
        </p:txBody>
      </p:sp>
      <p:graphicFrame>
        <p:nvGraphicFramePr>
          <p:cNvPr id="8" name="Table 7"/>
          <p:cNvGraphicFramePr>
            <a:graphicFrameLocks noGrp="1"/>
          </p:cNvGraphicFramePr>
          <p:nvPr>
            <p:extLst>
              <p:ext uri="{D42A27DB-BD31-4B8C-83A1-F6EECF244321}">
                <p14:modId xmlns:p14="http://schemas.microsoft.com/office/powerpoint/2010/main" xmlns="" val="2988481877"/>
              </p:ext>
            </p:extLst>
          </p:nvPr>
        </p:nvGraphicFramePr>
        <p:xfrm>
          <a:off x="914400" y="2590800"/>
          <a:ext cx="7467600" cy="1295400"/>
        </p:xfrm>
        <a:graphic>
          <a:graphicData uri="http://schemas.openxmlformats.org/drawingml/2006/table">
            <a:tbl>
              <a:tblPr firstRow="1" firstCol="1" bandRow="1">
                <a:tableStyleId>{5C22544A-7EE6-4342-B048-85BDC9FD1C3A}</a:tableStyleId>
              </a:tblPr>
              <a:tblGrid>
                <a:gridCol w="3733800"/>
                <a:gridCol w="3733800"/>
              </a:tblGrid>
              <a:tr h="259080">
                <a:tc>
                  <a:txBody>
                    <a:bodyPr/>
                    <a:lstStyle/>
                    <a:p>
                      <a:pPr marL="0" marR="0">
                        <a:lnSpc>
                          <a:spcPct val="115000"/>
                        </a:lnSpc>
                        <a:spcBef>
                          <a:spcPts val="1200"/>
                        </a:spcBef>
                        <a:spcAft>
                          <a:spcPts val="1200"/>
                        </a:spcAft>
                        <a:tabLst>
                          <a:tab pos="514350" algn="l"/>
                        </a:tabLst>
                      </a:pPr>
                      <a:r>
                        <a:rPr lang="en-US" sz="1200" dirty="0">
                          <a:effectLst/>
                        </a:rPr>
                        <a:t>Requirement Number</a:t>
                      </a:r>
                      <a:endParaRPr lang="en-US" sz="12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Name</a:t>
                      </a:r>
                      <a:endParaRPr lang="en-US" sz="1200">
                        <a:effectLst/>
                        <a:latin typeface="Times New Roman"/>
                        <a:ea typeface="Times New Roman"/>
                      </a:endParaRPr>
                    </a:p>
                  </a:txBody>
                  <a:tcPr marL="68580" marR="68580" marT="0" marB="0"/>
                </a:tc>
              </a:tr>
              <a:tr h="259080">
                <a:tc>
                  <a:txBody>
                    <a:bodyPr/>
                    <a:lstStyle/>
                    <a:p>
                      <a:pPr marL="0" marR="0">
                        <a:lnSpc>
                          <a:spcPct val="115000"/>
                        </a:lnSpc>
                        <a:spcBef>
                          <a:spcPts val="1200"/>
                        </a:spcBef>
                        <a:spcAft>
                          <a:spcPts val="1200"/>
                        </a:spcAft>
                        <a:tabLst>
                          <a:tab pos="514350" algn="l"/>
                        </a:tabLst>
                      </a:pPr>
                      <a:r>
                        <a:rPr lang="en-US" sz="1200">
                          <a:effectLst/>
                        </a:rPr>
                        <a:t>3.5</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Web Application</a:t>
                      </a:r>
                      <a:endParaRPr lang="en-US" sz="1200">
                        <a:effectLst/>
                        <a:latin typeface="Times New Roman"/>
                        <a:ea typeface="Times New Roman"/>
                      </a:endParaRPr>
                    </a:p>
                  </a:txBody>
                  <a:tcPr marL="68580" marR="68580" marT="0" marB="0"/>
                </a:tc>
              </a:tr>
              <a:tr h="259080">
                <a:tc>
                  <a:txBody>
                    <a:bodyPr/>
                    <a:lstStyle/>
                    <a:p>
                      <a:pPr marL="0" marR="0">
                        <a:lnSpc>
                          <a:spcPct val="115000"/>
                        </a:lnSpc>
                        <a:spcBef>
                          <a:spcPts val="1200"/>
                        </a:spcBef>
                        <a:spcAft>
                          <a:spcPts val="1200"/>
                        </a:spcAft>
                        <a:tabLst>
                          <a:tab pos="514350" algn="l"/>
                        </a:tabLst>
                      </a:pPr>
                      <a:r>
                        <a:rPr lang="en-US" sz="1200">
                          <a:effectLst/>
                        </a:rPr>
                        <a:t>3.6</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dirty="0">
                          <a:effectLst/>
                        </a:rPr>
                        <a:t>User Administration Account</a:t>
                      </a:r>
                      <a:endParaRPr lang="en-US" sz="1200" dirty="0">
                        <a:effectLst/>
                        <a:latin typeface="Times New Roman"/>
                        <a:ea typeface="Times New Roman"/>
                      </a:endParaRPr>
                    </a:p>
                  </a:txBody>
                  <a:tcPr marL="68580" marR="68580" marT="0" marB="0"/>
                </a:tc>
              </a:tr>
              <a:tr h="259080">
                <a:tc>
                  <a:txBody>
                    <a:bodyPr/>
                    <a:lstStyle/>
                    <a:p>
                      <a:pPr marL="0" marR="0">
                        <a:lnSpc>
                          <a:spcPct val="115000"/>
                        </a:lnSpc>
                        <a:spcBef>
                          <a:spcPts val="1200"/>
                        </a:spcBef>
                        <a:spcAft>
                          <a:spcPts val="1200"/>
                        </a:spcAft>
                        <a:tabLst>
                          <a:tab pos="514350" algn="l"/>
                        </a:tabLst>
                      </a:pPr>
                      <a:r>
                        <a:rPr lang="en-US" sz="1200">
                          <a:effectLst/>
                        </a:rPr>
                        <a:t>3.9 </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User Login</a:t>
                      </a:r>
                      <a:endParaRPr lang="en-US" sz="1200">
                        <a:effectLst/>
                        <a:latin typeface="Times New Roman"/>
                        <a:ea typeface="Times New Roman"/>
                      </a:endParaRPr>
                    </a:p>
                  </a:txBody>
                  <a:tcPr marL="68580" marR="68580" marT="0" marB="0"/>
                </a:tc>
              </a:tr>
              <a:tr h="259080">
                <a:tc>
                  <a:txBody>
                    <a:bodyPr/>
                    <a:lstStyle/>
                    <a:p>
                      <a:pPr marL="0" marR="0">
                        <a:lnSpc>
                          <a:spcPct val="115000"/>
                        </a:lnSpc>
                        <a:spcBef>
                          <a:spcPts val="1200"/>
                        </a:spcBef>
                        <a:spcAft>
                          <a:spcPts val="1200"/>
                        </a:spcAft>
                        <a:tabLst>
                          <a:tab pos="514350" algn="l"/>
                        </a:tabLst>
                      </a:pPr>
                      <a:r>
                        <a:rPr lang="en-US" sz="1200">
                          <a:effectLst/>
                        </a:rPr>
                        <a:t>3.14</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dirty="0">
                          <a:effectLst/>
                        </a:rPr>
                        <a:t>Database Management System</a:t>
                      </a:r>
                      <a:endParaRPr lang="en-US" sz="1200" dirty="0">
                        <a:effectLst/>
                        <a:latin typeface="Times New Roman"/>
                        <a:ea typeface="Times New Roman"/>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344192777"/>
              </p:ext>
            </p:extLst>
          </p:nvPr>
        </p:nvGraphicFramePr>
        <p:xfrm>
          <a:off x="914400" y="4648200"/>
          <a:ext cx="7467600" cy="1706245"/>
        </p:xfrm>
        <a:graphic>
          <a:graphicData uri="http://schemas.openxmlformats.org/drawingml/2006/table">
            <a:tbl>
              <a:tblPr firstRow="1" firstCol="1" bandRow="1">
                <a:tableStyleId>{5C22544A-7EE6-4342-B048-85BDC9FD1C3A}</a:tableStyleId>
              </a:tblPr>
              <a:tblGrid>
                <a:gridCol w="3733800"/>
                <a:gridCol w="3733800"/>
              </a:tblGrid>
              <a:tr h="329565">
                <a:tc>
                  <a:txBody>
                    <a:bodyPr/>
                    <a:lstStyle/>
                    <a:p>
                      <a:pPr marL="0" marR="0">
                        <a:lnSpc>
                          <a:spcPct val="115000"/>
                        </a:lnSpc>
                        <a:spcBef>
                          <a:spcPts val="1200"/>
                        </a:spcBef>
                        <a:spcAft>
                          <a:spcPts val="1200"/>
                        </a:spcAft>
                        <a:tabLst>
                          <a:tab pos="514350" algn="l"/>
                        </a:tabLst>
                      </a:pPr>
                      <a:r>
                        <a:rPr lang="en-US" sz="1200">
                          <a:effectLst/>
                        </a:rPr>
                        <a:t>Requirement Number</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Name</a:t>
                      </a:r>
                      <a:endParaRPr lang="en-US" sz="1200">
                        <a:effectLst/>
                        <a:latin typeface="Times New Roman"/>
                        <a:ea typeface="Times New Roman"/>
                      </a:endParaRPr>
                    </a:p>
                  </a:txBody>
                  <a:tcPr marL="68580" marR="68580" marT="0" marB="0"/>
                </a:tc>
              </a:tr>
              <a:tr h="387985">
                <a:tc>
                  <a:txBody>
                    <a:bodyPr/>
                    <a:lstStyle/>
                    <a:p>
                      <a:pPr marL="0" marR="0">
                        <a:lnSpc>
                          <a:spcPct val="115000"/>
                        </a:lnSpc>
                        <a:spcBef>
                          <a:spcPts val="1200"/>
                        </a:spcBef>
                        <a:spcAft>
                          <a:spcPts val="1200"/>
                        </a:spcAft>
                        <a:tabLst>
                          <a:tab pos="514350" algn="l"/>
                        </a:tabLst>
                      </a:pPr>
                      <a:r>
                        <a:rPr lang="en-US" sz="1200">
                          <a:effectLst/>
                        </a:rPr>
                        <a:t>3.1</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Centralized Control Unit</a:t>
                      </a:r>
                      <a:endParaRPr lang="en-US" sz="1200">
                        <a:effectLst/>
                        <a:latin typeface="Times New Roman"/>
                        <a:ea typeface="Times New Roman"/>
                      </a:endParaRPr>
                    </a:p>
                  </a:txBody>
                  <a:tcPr marL="68580" marR="68580" marT="0" marB="0"/>
                </a:tc>
              </a:tr>
              <a:tr h="329565">
                <a:tc>
                  <a:txBody>
                    <a:bodyPr/>
                    <a:lstStyle/>
                    <a:p>
                      <a:pPr marL="0" marR="0">
                        <a:lnSpc>
                          <a:spcPct val="115000"/>
                        </a:lnSpc>
                        <a:spcBef>
                          <a:spcPts val="1200"/>
                        </a:spcBef>
                        <a:spcAft>
                          <a:spcPts val="1200"/>
                        </a:spcAft>
                        <a:tabLst>
                          <a:tab pos="514350" algn="l"/>
                        </a:tabLst>
                      </a:pPr>
                      <a:r>
                        <a:rPr lang="en-US" sz="1200">
                          <a:effectLst/>
                        </a:rPr>
                        <a:t>3.3</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Water Valve</a:t>
                      </a:r>
                      <a:endParaRPr lang="en-US" sz="1200">
                        <a:effectLst/>
                        <a:latin typeface="Times New Roman"/>
                        <a:ea typeface="Times New Roman"/>
                      </a:endParaRPr>
                    </a:p>
                  </a:txBody>
                  <a:tcPr marL="68580" marR="68580" marT="0" marB="0"/>
                </a:tc>
              </a:tr>
              <a:tr h="329565">
                <a:tc>
                  <a:txBody>
                    <a:bodyPr/>
                    <a:lstStyle/>
                    <a:p>
                      <a:pPr marL="0" marR="0">
                        <a:lnSpc>
                          <a:spcPct val="115000"/>
                        </a:lnSpc>
                        <a:spcBef>
                          <a:spcPts val="1200"/>
                        </a:spcBef>
                        <a:spcAft>
                          <a:spcPts val="1200"/>
                        </a:spcAft>
                        <a:tabLst>
                          <a:tab pos="514350" algn="l"/>
                        </a:tabLst>
                      </a:pPr>
                      <a:r>
                        <a:rPr lang="en-US" sz="1200">
                          <a:effectLst/>
                        </a:rPr>
                        <a:t>3.4</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Control Unit Case</a:t>
                      </a:r>
                      <a:endParaRPr lang="en-US" sz="1200">
                        <a:effectLst/>
                        <a:latin typeface="Times New Roman"/>
                        <a:ea typeface="Times New Roman"/>
                      </a:endParaRPr>
                    </a:p>
                  </a:txBody>
                  <a:tcPr marL="68580" marR="68580" marT="0" marB="0"/>
                </a:tc>
              </a:tr>
              <a:tr h="329565">
                <a:tc>
                  <a:txBody>
                    <a:bodyPr/>
                    <a:lstStyle/>
                    <a:p>
                      <a:pPr marL="0" marR="0">
                        <a:lnSpc>
                          <a:spcPct val="115000"/>
                        </a:lnSpc>
                        <a:spcBef>
                          <a:spcPts val="1200"/>
                        </a:spcBef>
                        <a:spcAft>
                          <a:spcPts val="1200"/>
                        </a:spcAft>
                        <a:tabLst>
                          <a:tab pos="514350" algn="l"/>
                        </a:tabLst>
                      </a:pPr>
                      <a:r>
                        <a:rPr lang="en-US" sz="1200">
                          <a:effectLst/>
                        </a:rPr>
                        <a:t>3.15</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dirty="0">
                          <a:effectLst/>
                        </a:rPr>
                        <a:t>Application Menu</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xmlns="" val="2245560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sz="4000" dirty="0"/>
              <a:t>SRS </a:t>
            </a:r>
            <a:r>
              <a:rPr lang="en-US" sz="4000" dirty="0" smtClean="0"/>
              <a:t>– Use Cases</a:t>
            </a:r>
            <a:endParaRPr lang="en-US" sz="4000" dirty="0"/>
          </a:p>
        </p:txBody>
      </p:sp>
      <p:sp>
        <p:nvSpPr>
          <p:cNvPr id="22" name="Content Placeholder 2"/>
          <p:cNvSpPr>
            <a:spLocks noGrp="1"/>
          </p:cNvSpPr>
          <p:nvPr>
            <p:ph idx="1"/>
          </p:nvPr>
        </p:nvSpPr>
        <p:spPr>
          <a:xfrm>
            <a:off x="457200" y="1935480"/>
            <a:ext cx="8229600" cy="4389120"/>
          </a:xfrm>
        </p:spPr>
        <p:txBody>
          <a:bodyPr>
            <a:noAutofit/>
          </a:bodyPr>
          <a:lstStyle/>
          <a:p>
            <a:pPr marL="0" indent="0">
              <a:buNone/>
            </a:pPr>
            <a:endParaRPr lang="en-US" sz="2800" dirty="0" smtClean="0"/>
          </a:p>
        </p:txBody>
      </p:sp>
    </p:spTree>
    <p:extLst>
      <p:ext uri="{BB962C8B-B14F-4D97-AF65-F5344CB8AC3E}">
        <p14:creationId xmlns:p14="http://schemas.microsoft.com/office/powerpoint/2010/main" xmlns="" val="4040382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sz="4000" dirty="0"/>
              <a:t>SRS </a:t>
            </a:r>
            <a:r>
              <a:rPr lang="en-US" sz="4000" dirty="0" smtClean="0"/>
              <a:t>– Feasibility Assessment</a:t>
            </a:r>
            <a:endParaRPr lang="en-US" sz="4000" dirty="0"/>
          </a:p>
        </p:txBody>
      </p:sp>
      <p:sp>
        <p:nvSpPr>
          <p:cNvPr id="22" name="Content Placeholder 2"/>
          <p:cNvSpPr>
            <a:spLocks noGrp="1"/>
          </p:cNvSpPr>
          <p:nvPr>
            <p:ph idx="1"/>
          </p:nvPr>
        </p:nvSpPr>
        <p:spPr>
          <a:xfrm>
            <a:off x="381000" y="1447800"/>
            <a:ext cx="8229600" cy="4389120"/>
          </a:xfrm>
        </p:spPr>
        <p:txBody>
          <a:bodyPr>
            <a:noAutofit/>
          </a:bodyPr>
          <a:lstStyle/>
          <a:p>
            <a:pPr>
              <a:buFont typeface="Arial" pitchFamily="34" charset="0"/>
              <a:buChar char="•"/>
            </a:pPr>
            <a:r>
              <a:rPr lang="en-US" sz="2800" dirty="0" smtClean="0"/>
              <a:t>Schedule Analysis</a:t>
            </a:r>
          </a:p>
          <a:p>
            <a:pPr marL="0" indent="0">
              <a:buNone/>
            </a:pPr>
            <a:endParaRPr lang="en-US" sz="2800" dirty="0" smtClean="0"/>
          </a:p>
        </p:txBody>
      </p:sp>
      <p:graphicFrame>
        <p:nvGraphicFramePr>
          <p:cNvPr id="3" name="Table 2"/>
          <p:cNvGraphicFramePr>
            <a:graphicFrameLocks noGrp="1"/>
          </p:cNvGraphicFramePr>
          <p:nvPr>
            <p:extLst>
              <p:ext uri="{D42A27DB-BD31-4B8C-83A1-F6EECF244321}">
                <p14:modId xmlns:p14="http://schemas.microsoft.com/office/powerpoint/2010/main" xmlns="" val="4141172425"/>
              </p:ext>
            </p:extLst>
          </p:nvPr>
        </p:nvGraphicFramePr>
        <p:xfrm>
          <a:off x="838200" y="1981200"/>
          <a:ext cx="7619999" cy="1523998"/>
        </p:xfrm>
        <a:graphic>
          <a:graphicData uri="http://schemas.openxmlformats.org/drawingml/2006/table">
            <a:tbl>
              <a:tblPr firstRow="1" firstCol="1" bandRow="1">
                <a:tableStyleId>{5C22544A-7EE6-4342-B048-85BDC9FD1C3A}</a:tableStyleId>
              </a:tblPr>
              <a:tblGrid>
                <a:gridCol w="2146679"/>
                <a:gridCol w="1105721"/>
                <a:gridCol w="1626200"/>
                <a:gridCol w="1626200"/>
                <a:gridCol w="1115199"/>
              </a:tblGrid>
              <a:tr h="376015">
                <a:tc>
                  <a:txBody>
                    <a:bodyPr/>
                    <a:lstStyle/>
                    <a:p>
                      <a:pPr marL="0" marR="0">
                        <a:lnSpc>
                          <a:spcPct val="115000"/>
                        </a:lnSpc>
                        <a:spcBef>
                          <a:spcPts val="0"/>
                        </a:spcBef>
                        <a:spcAft>
                          <a:spcPts val="1000"/>
                        </a:spcAft>
                      </a:pPr>
                      <a:r>
                        <a:rPr lang="en-US" sz="1200" dirty="0">
                          <a:effectLst/>
                        </a:rPr>
                        <a:t>Program Characteristic</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100">
                          <a:effectLst/>
                        </a:rPr>
                        <a:t>Low Complexity</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dirty="0">
                          <a:effectLst/>
                        </a:rPr>
                        <a:t>Medium Complexity</a:t>
                      </a:r>
                      <a:endParaRPr lang="en-US" sz="1100" dirty="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High</a:t>
                      </a:r>
                    </a:p>
                    <a:p>
                      <a:pPr marL="0" marR="0" algn="ctr">
                        <a:spcBef>
                          <a:spcPts val="0"/>
                        </a:spcBef>
                        <a:spcAft>
                          <a:spcPts val="0"/>
                        </a:spcAft>
                      </a:pPr>
                      <a:r>
                        <a:rPr lang="en-US" sz="1100">
                          <a:effectLst/>
                        </a:rPr>
                        <a:t>Complexity</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Totals</a:t>
                      </a:r>
                      <a:endParaRPr lang="en-US" sz="1100">
                        <a:effectLst/>
                        <a:latin typeface="Calibri"/>
                        <a:ea typeface="Times New Roman"/>
                        <a:cs typeface="Times New Roman"/>
                      </a:endParaRPr>
                    </a:p>
                  </a:txBody>
                  <a:tcPr marL="68580" marR="68580" marT="0" marB="0"/>
                </a:tc>
              </a:tr>
              <a:tr h="191568">
                <a:tc>
                  <a:txBody>
                    <a:bodyPr/>
                    <a:lstStyle/>
                    <a:p>
                      <a:pPr marL="0" marR="0">
                        <a:spcBef>
                          <a:spcPts val="0"/>
                        </a:spcBef>
                        <a:spcAft>
                          <a:spcPts val="0"/>
                        </a:spcAft>
                      </a:pPr>
                      <a:r>
                        <a:rPr lang="en-US" sz="1100">
                          <a:effectLst/>
                        </a:rPr>
                        <a:t>Number of Inputs</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4 x 3</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1 x 4</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2 x 6</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28</a:t>
                      </a:r>
                      <a:endParaRPr lang="en-US" sz="1100">
                        <a:effectLst/>
                        <a:latin typeface="Calibri"/>
                        <a:ea typeface="Times New Roman"/>
                        <a:cs typeface="Times New Roman"/>
                      </a:endParaRPr>
                    </a:p>
                  </a:txBody>
                  <a:tcPr marL="68580" marR="68580" marT="0" marB="0"/>
                </a:tc>
              </a:tr>
              <a:tr h="204387">
                <a:tc>
                  <a:txBody>
                    <a:bodyPr/>
                    <a:lstStyle/>
                    <a:p>
                      <a:pPr marL="0" marR="0">
                        <a:spcBef>
                          <a:spcPts val="0"/>
                        </a:spcBef>
                        <a:spcAft>
                          <a:spcPts val="0"/>
                        </a:spcAft>
                      </a:pPr>
                      <a:r>
                        <a:rPr lang="en-US" sz="1100">
                          <a:effectLst/>
                        </a:rPr>
                        <a:t>Number of Outputs</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3 x 4</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dirty="0">
                          <a:effectLst/>
                        </a:rPr>
                        <a:t>2 x 5</a:t>
                      </a:r>
                      <a:endParaRPr lang="en-US" sz="1100" dirty="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1 x 7</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29</a:t>
                      </a:r>
                      <a:endParaRPr lang="en-US" sz="1100">
                        <a:effectLst/>
                        <a:latin typeface="Calibri"/>
                        <a:ea typeface="Times New Roman"/>
                        <a:cs typeface="Times New Roman"/>
                      </a:endParaRPr>
                    </a:p>
                  </a:txBody>
                  <a:tcPr marL="68580" marR="68580" marT="0" marB="0"/>
                </a:tc>
              </a:tr>
              <a:tr h="188007">
                <a:tc>
                  <a:txBody>
                    <a:bodyPr/>
                    <a:lstStyle/>
                    <a:p>
                      <a:pPr marL="0" marR="0">
                        <a:spcBef>
                          <a:spcPts val="0"/>
                        </a:spcBef>
                        <a:spcAft>
                          <a:spcPts val="0"/>
                        </a:spcAft>
                      </a:pPr>
                      <a:r>
                        <a:rPr lang="en-US" sz="1100">
                          <a:effectLst/>
                        </a:rPr>
                        <a:t>Inquiries</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3 x 3</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0 x 4</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1 x 6</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15</a:t>
                      </a:r>
                      <a:endParaRPr lang="en-US" sz="1100">
                        <a:effectLst/>
                        <a:latin typeface="Calibri"/>
                        <a:ea typeface="Times New Roman"/>
                        <a:cs typeface="Times New Roman"/>
                      </a:endParaRPr>
                    </a:p>
                  </a:txBody>
                  <a:tcPr marL="68580" marR="68580" marT="0" marB="0"/>
                </a:tc>
              </a:tr>
              <a:tr h="188007">
                <a:tc>
                  <a:txBody>
                    <a:bodyPr/>
                    <a:lstStyle/>
                    <a:p>
                      <a:pPr marL="0" marR="0">
                        <a:spcBef>
                          <a:spcPts val="0"/>
                        </a:spcBef>
                        <a:spcAft>
                          <a:spcPts val="0"/>
                        </a:spcAft>
                      </a:pPr>
                      <a:r>
                        <a:rPr lang="en-US" sz="1100">
                          <a:effectLst/>
                        </a:rPr>
                        <a:t>Logical Internal Files</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3 x 7</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3 x 10</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0 x 15</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51</a:t>
                      </a:r>
                      <a:endParaRPr lang="en-US" sz="1100">
                        <a:effectLst/>
                        <a:latin typeface="Calibri"/>
                        <a:ea typeface="Times New Roman"/>
                        <a:cs typeface="Times New Roman"/>
                      </a:endParaRPr>
                    </a:p>
                  </a:txBody>
                  <a:tcPr marL="68580" marR="68580" marT="0" marB="0"/>
                </a:tc>
              </a:tr>
              <a:tr h="188007">
                <a:tc>
                  <a:txBody>
                    <a:bodyPr/>
                    <a:lstStyle/>
                    <a:p>
                      <a:pPr marL="0" marR="0">
                        <a:spcBef>
                          <a:spcPts val="0"/>
                        </a:spcBef>
                        <a:spcAft>
                          <a:spcPts val="0"/>
                        </a:spcAft>
                      </a:pPr>
                      <a:r>
                        <a:rPr lang="en-US" sz="1100">
                          <a:effectLst/>
                        </a:rPr>
                        <a:t>External Interface Files</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2 x 5</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4 x 7</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2 x 10</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58</a:t>
                      </a:r>
                      <a:endParaRPr lang="en-US" sz="1100">
                        <a:effectLst/>
                        <a:latin typeface="Calibri"/>
                        <a:ea typeface="Times New Roman"/>
                        <a:cs typeface="Times New Roman"/>
                      </a:endParaRPr>
                    </a:p>
                  </a:txBody>
                  <a:tcPr marL="68580" marR="68580" marT="0" marB="0"/>
                </a:tc>
              </a:tr>
              <a:tr h="188007">
                <a:tc gridSpan="4">
                  <a:txBody>
                    <a:bodyPr/>
                    <a:lstStyle/>
                    <a:p>
                      <a:pPr marL="0" marR="0" algn="r">
                        <a:spcBef>
                          <a:spcPts val="0"/>
                        </a:spcBef>
                        <a:spcAft>
                          <a:spcPts val="0"/>
                        </a:spcAft>
                      </a:pPr>
                      <a:r>
                        <a:rPr lang="en-US" sz="1100" dirty="0">
                          <a:effectLst/>
                        </a:rPr>
                        <a:t>Unadjusted Function-Point Total</a:t>
                      </a:r>
                      <a:endParaRPr lang="en-US" sz="1100" dirty="0">
                        <a:effectLst/>
                        <a:latin typeface="Calibri"/>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181</a:t>
                      </a:r>
                      <a:endParaRPr lang="en-US" sz="1100" dirty="0">
                        <a:effectLst/>
                        <a:latin typeface="Calibri"/>
                        <a:ea typeface="Times New Roman"/>
                        <a:cs typeface="Times New Roman"/>
                      </a:endParaRPr>
                    </a:p>
                  </a:txBody>
                  <a:tcPr marL="68580" marR="68580" marT="0" marB="0"/>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xmlns="" val="4105943353"/>
              </p:ext>
            </p:extLst>
          </p:nvPr>
        </p:nvGraphicFramePr>
        <p:xfrm>
          <a:off x="838200" y="3657600"/>
          <a:ext cx="7543800" cy="2849880"/>
        </p:xfrm>
        <a:graphic>
          <a:graphicData uri="http://schemas.openxmlformats.org/drawingml/2006/table">
            <a:tbl>
              <a:tblPr firstRow="1" firstCol="1" bandRow="1">
                <a:tableStyleId>{5C22544A-7EE6-4342-B048-85BDC9FD1C3A}</a:tableStyleId>
              </a:tblPr>
              <a:tblGrid>
                <a:gridCol w="5124767"/>
                <a:gridCol w="2419033"/>
              </a:tblGrid>
              <a:tr h="0">
                <a:tc>
                  <a:txBody>
                    <a:bodyPr/>
                    <a:lstStyle/>
                    <a:p>
                      <a:pPr marL="0" marR="0">
                        <a:spcBef>
                          <a:spcPts val="0"/>
                        </a:spcBef>
                        <a:spcAft>
                          <a:spcPts val="0"/>
                        </a:spcAft>
                      </a:pPr>
                      <a:r>
                        <a:rPr lang="en-US" sz="1100">
                          <a:effectLst/>
                        </a:rPr>
                        <a:t>General System Characteristics</a:t>
                      </a:r>
                      <a:endParaRPr lang="en-US" sz="1100">
                        <a:effectLst/>
                        <a:latin typeface="Calibri"/>
                        <a:ea typeface="Times New Roman"/>
                        <a:cs typeface="Times New Roman"/>
                      </a:endParaRPr>
                    </a:p>
                  </a:txBody>
                  <a:tcPr marL="68580" marR="68580" marT="0" marB="0"/>
                </a:tc>
                <a:tc>
                  <a:txBody>
                    <a:bodyPr/>
                    <a:lstStyle/>
                    <a:p>
                      <a:pPr marL="0" marR="0">
                        <a:spcBef>
                          <a:spcPts val="0"/>
                        </a:spcBef>
                        <a:spcAft>
                          <a:spcPts val="0"/>
                        </a:spcAft>
                      </a:pPr>
                      <a:r>
                        <a:rPr lang="en-US" sz="1100">
                          <a:effectLst/>
                        </a:rPr>
                        <a:t>Priority Rating (0-5)</a:t>
                      </a:r>
                      <a:endParaRPr lang="en-US" sz="1100">
                        <a:effectLst/>
                        <a:latin typeface="Calibri"/>
                        <a:ea typeface="Times New Roman"/>
                        <a:cs typeface="Times New Roman"/>
                      </a:endParaRPr>
                    </a:p>
                  </a:txBody>
                  <a:tcPr marL="68580" marR="68580" marT="0" marB="0"/>
                </a:tc>
              </a:tr>
              <a:tr h="0">
                <a:tc>
                  <a:txBody>
                    <a:bodyPr/>
                    <a:lstStyle/>
                    <a:p>
                      <a:pPr marL="0" marR="0">
                        <a:spcBef>
                          <a:spcPts val="0"/>
                        </a:spcBef>
                        <a:spcAft>
                          <a:spcPts val="0"/>
                        </a:spcAft>
                      </a:pPr>
                      <a:r>
                        <a:rPr lang="en-US" sz="1100">
                          <a:effectLst/>
                        </a:rPr>
                        <a:t>Data Communications</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5</a:t>
                      </a:r>
                      <a:endParaRPr lang="en-US" sz="1100">
                        <a:effectLst/>
                        <a:latin typeface="Calibri"/>
                        <a:ea typeface="Times New Roman"/>
                        <a:cs typeface="Times New Roman"/>
                      </a:endParaRPr>
                    </a:p>
                  </a:txBody>
                  <a:tcPr marL="68580" marR="68580" marT="0" marB="0"/>
                </a:tc>
              </a:tr>
              <a:tr h="0">
                <a:tc>
                  <a:txBody>
                    <a:bodyPr/>
                    <a:lstStyle/>
                    <a:p>
                      <a:pPr marL="0" marR="0">
                        <a:spcBef>
                          <a:spcPts val="0"/>
                        </a:spcBef>
                        <a:spcAft>
                          <a:spcPts val="0"/>
                        </a:spcAft>
                      </a:pPr>
                      <a:r>
                        <a:rPr lang="en-US" sz="1100">
                          <a:effectLst/>
                        </a:rPr>
                        <a:t>Distributed Data Processing</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3</a:t>
                      </a:r>
                      <a:endParaRPr lang="en-US" sz="1100">
                        <a:effectLst/>
                        <a:latin typeface="Calibri"/>
                        <a:ea typeface="Times New Roman"/>
                        <a:cs typeface="Times New Roman"/>
                      </a:endParaRPr>
                    </a:p>
                  </a:txBody>
                  <a:tcPr marL="68580" marR="68580" marT="0" marB="0"/>
                </a:tc>
              </a:tr>
              <a:tr h="0">
                <a:tc>
                  <a:txBody>
                    <a:bodyPr/>
                    <a:lstStyle/>
                    <a:p>
                      <a:pPr marL="0" marR="0">
                        <a:spcBef>
                          <a:spcPts val="0"/>
                        </a:spcBef>
                        <a:spcAft>
                          <a:spcPts val="0"/>
                        </a:spcAft>
                      </a:pPr>
                      <a:r>
                        <a:rPr lang="en-US" sz="1100">
                          <a:effectLst/>
                        </a:rPr>
                        <a:t>Performance</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5</a:t>
                      </a:r>
                      <a:endParaRPr lang="en-US" sz="1100">
                        <a:effectLst/>
                        <a:latin typeface="Calibri"/>
                        <a:ea typeface="Times New Roman"/>
                        <a:cs typeface="Times New Roman"/>
                      </a:endParaRPr>
                    </a:p>
                  </a:txBody>
                  <a:tcPr marL="68580" marR="68580" marT="0" marB="0"/>
                </a:tc>
              </a:tr>
              <a:tr h="0">
                <a:tc>
                  <a:txBody>
                    <a:bodyPr/>
                    <a:lstStyle/>
                    <a:p>
                      <a:pPr marL="0" marR="0">
                        <a:spcBef>
                          <a:spcPts val="0"/>
                        </a:spcBef>
                        <a:spcAft>
                          <a:spcPts val="0"/>
                        </a:spcAft>
                      </a:pPr>
                      <a:r>
                        <a:rPr lang="en-US" sz="1100">
                          <a:effectLst/>
                        </a:rPr>
                        <a:t>Heavily Used Configuration</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tc>
              </a:tr>
              <a:tr h="0">
                <a:tc>
                  <a:txBody>
                    <a:bodyPr/>
                    <a:lstStyle/>
                    <a:p>
                      <a:pPr marL="0" marR="0">
                        <a:spcBef>
                          <a:spcPts val="0"/>
                        </a:spcBef>
                        <a:spcAft>
                          <a:spcPts val="0"/>
                        </a:spcAft>
                      </a:pPr>
                      <a:r>
                        <a:rPr lang="en-US" sz="1100">
                          <a:effectLst/>
                        </a:rPr>
                        <a:t>Transaction Rate</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4</a:t>
                      </a:r>
                      <a:endParaRPr lang="en-US" sz="1100">
                        <a:effectLst/>
                        <a:latin typeface="Calibri"/>
                        <a:ea typeface="Times New Roman"/>
                        <a:cs typeface="Times New Roman"/>
                      </a:endParaRPr>
                    </a:p>
                  </a:txBody>
                  <a:tcPr marL="68580" marR="68580" marT="0" marB="0"/>
                </a:tc>
              </a:tr>
              <a:tr h="0">
                <a:tc>
                  <a:txBody>
                    <a:bodyPr/>
                    <a:lstStyle/>
                    <a:p>
                      <a:pPr marL="0" marR="0">
                        <a:spcBef>
                          <a:spcPts val="0"/>
                        </a:spcBef>
                        <a:spcAft>
                          <a:spcPts val="0"/>
                        </a:spcAft>
                      </a:pPr>
                      <a:r>
                        <a:rPr lang="en-US" sz="1100">
                          <a:effectLst/>
                        </a:rPr>
                        <a:t>On-Line Data Entry</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3</a:t>
                      </a:r>
                      <a:endParaRPr lang="en-US" sz="1100">
                        <a:effectLst/>
                        <a:latin typeface="Calibri"/>
                        <a:ea typeface="Times New Roman"/>
                        <a:cs typeface="Times New Roman"/>
                      </a:endParaRPr>
                    </a:p>
                  </a:txBody>
                  <a:tcPr marL="68580" marR="68580" marT="0" marB="0"/>
                </a:tc>
              </a:tr>
              <a:tr h="0">
                <a:tc>
                  <a:txBody>
                    <a:bodyPr/>
                    <a:lstStyle/>
                    <a:p>
                      <a:pPr marL="0" marR="0">
                        <a:spcBef>
                          <a:spcPts val="0"/>
                        </a:spcBef>
                        <a:spcAft>
                          <a:spcPts val="0"/>
                        </a:spcAft>
                      </a:pPr>
                      <a:r>
                        <a:rPr lang="en-US" sz="1100">
                          <a:effectLst/>
                        </a:rPr>
                        <a:t>End-User Efficiency</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4</a:t>
                      </a:r>
                      <a:endParaRPr lang="en-US" sz="1100">
                        <a:effectLst/>
                        <a:latin typeface="Calibri"/>
                        <a:ea typeface="Times New Roman"/>
                        <a:cs typeface="Times New Roman"/>
                      </a:endParaRPr>
                    </a:p>
                  </a:txBody>
                  <a:tcPr marL="68580" marR="68580" marT="0" marB="0"/>
                </a:tc>
              </a:tr>
              <a:tr h="0">
                <a:tc>
                  <a:txBody>
                    <a:bodyPr/>
                    <a:lstStyle/>
                    <a:p>
                      <a:pPr marL="0" marR="0">
                        <a:spcBef>
                          <a:spcPts val="0"/>
                        </a:spcBef>
                        <a:spcAft>
                          <a:spcPts val="0"/>
                        </a:spcAft>
                      </a:pPr>
                      <a:r>
                        <a:rPr lang="en-US" sz="1100">
                          <a:effectLst/>
                        </a:rPr>
                        <a:t>On-Line Update</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0</a:t>
                      </a:r>
                      <a:endParaRPr lang="en-US" sz="1100">
                        <a:effectLst/>
                        <a:latin typeface="Calibri"/>
                        <a:ea typeface="Times New Roman"/>
                        <a:cs typeface="Times New Roman"/>
                      </a:endParaRPr>
                    </a:p>
                  </a:txBody>
                  <a:tcPr marL="68580" marR="68580" marT="0" marB="0"/>
                </a:tc>
              </a:tr>
              <a:tr h="0">
                <a:tc>
                  <a:txBody>
                    <a:bodyPr/>
                    <a:lstStyle/>
                    <a:p>
                      <a:pPr marL="0" marR="0">
                        <a:spcBef>
                          <a:spcPts val="0"/>
                        </a:spcBef>
                        <a:spcAft>
                          <a:spcPts val="0"/>
                        </a:spcAft>
                      </a:pPr>
                      <a:r>
                        <a:rPr lang="en-US" sz="1100">
                          <a:effectLst/>
                        </a:rPr>
                        <a:t>Complex Processing</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4</a:t>
                      </a:r>
                      <a:endParaRPr lang="en-US" sz="1100">
                        <a:effectLst/>
                        <a:latin typeface="Calibri"/>
                        <a:ea typeface="Times New Roman"/>
                        <a:cs typeface="Times New Roman"/>
                      </a:endParaRPr>
                    </a:p>
                  </a:txBody>
                  <a:tcPr marL="68580" marR="68580" marT="0" marB="0"/>
                </a:tc>
              </a:tr>
              <a:tr h="0">
                <a:tc>
                  <a:txBody>
                    <a:bodyPr/>
                    <a:lstStyle/>
                    <a:p>
                      <a:pPr marL="0" marR="0">
                        <a:spcBef>
                          <a:spcPts val="0"/>
                        </a:spcBef>
                        <a:spcAft>
                          <a:spcPts val="0"/>
                        </a:spcAft>
                      </a:pPr>
                      <a:r>
                        <a:rPr lang="en-US" sz="1100">
                          <a:effectLst/>
                        </a:rPr>
                        <a:t>Reusability</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tc>
              </a:tr>
              <a:tr h="0">
                <a:tc>
                  <a:txBody>
                    <a:bodyPr/>
                    <a:lstStyle/>
                    <a:p>
                      <a:pPr marL="0" marR="0">
                        <a:spcBef>
                          <a:spcPts val="0"/>
                        </a:spcBef>
                        <a:spcAft>
                          <a:spcPts val="0"/>
                        </a:spcAft>
                      </a:pPr>
                      <a:r>
                        <a:rPr lang="en-US" sz="1100">
                          <a:effectLst/>
                        </a:rPr>
                        <a:t>Installation Ease</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3</a:t>
                      </a:r>
                      <a:endParaRPr lang="en-US" sz="1100">
                        <a:effectLst/>
                        <a:latin typeface="Calibri"/>
                        <a:ea typeface="Times New Roman"/>
                        <a:cs typeface="Times New Roman"/>
                      </a:endParaRPr>
                    </a:p>
                  </a:txBody>
                  <a:tcPr marL="68580" marR="68580" marT="0" marB="0"/>
                </a:tc>
              </a:tr>
              <a:tr h="0">
                <a:tc>
                  <a:txBody>
                    <a:bodyPr/>
                    <a:lstStyle/>
                    <a:p>
                      <a:pPr marL="0" marR="0">
                        <a:spcBef>
                          <a:spcPts val="0"/>
                        </a:spcBef>
                        <a:spcAft>
                          <a:spcPts val="0"/>
                        </a:spcAft>
                      </a:pPr>
                      <a:r>
                        <a:rPr lang="en-US" sz="1100">
                          <a:effectLst/>
                        </a:rPr>
                        <a:t>Operational Ease</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3</a:t>
                      </a:r>
                      <a:endParaRPr lang="en-US" sz="1100">
                        <a:effectLst/>
                        <a:latin typeface="Calibri"/>
                        <a:ea typeface="Times New Roman"/>
                        <a:cs typeface="Times New Roman"/>
                      </a:endParaRPr>
                    </a:p>
                  </a:txBody>
                  <a:tcPr marL="68580" marR="68580" marT="0" marB="0"/>
                </a:tc>
              </a:tr>
              <a:tr h="0">
                <a:tc>
                  <a:txBody>
                    <a:bodyPr/>
                    <a:lstStyle/>
                    <a:p>
                      <a:pPr marL="0" marR="0">
                        <a:spcBef>
                          <a:spcPts val="0"/>
                        </a:spcBef>
                        <a:spcAft>
                          <a:spcPts val="0"/>
                        </a:spcAft>
                      </a:pPr>
                      <a:r>
                        <a:rPr lang="en-US" sz="1100">
                          <a:effectLst/>
                        </a:rPr>
                        <a:t>Multiple Sites</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tc>
              </a:tr>
              <a:tr h="0">
                <a:tc>
                  <a:txBody>
                    <a:bodyPr/>
                    <a:lstStyle/>
                    <a:p>
                      <a:pPr marL="0" marR="0">
                        <a:spcBef>
                          <a:spcPts val="0"/>
                        </a:spcBef>
                        <a:spcAft>
                          <a:spcPts val="0"/>
                        </a:spcAft>
                      </a:pPr>
                      <a:r>
                        <a:rPr lang="en-US" sz="1100">
                          <a:effectLst/>
                        </a:rPr>
                        <a:t>Facilitate Change</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tc>
              </a:tr>
              <a:tr h="0">
                <a:tc>
                  <a:txBody>
                    <a:bodyPr/>
                    <a:lstStyle/>
                    <a:p>
                      <a:pPr marL="0" marR="0" algn="r">
                        <a:spcBef>
                          <a:spcPts val="0"/>
                        </a:spcBef>
                        <a:spcAft>
                          <a:spcPts val="0"/>
                        </a:spcAft>
                      </a:pPr>
                      <a:r>
                        <a:rPr lang="en-US" sz="1100">
                          <a:effectLst/>
                        </a:rPr>
                        <a:t>Total</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a:effectLst/>
                        </a:rPr>
                        <a:t>40</a:t>
                      </a:r>
                      <a:endParaRPr lang="en-US" sz="1100">
                        <a:effectLst/>
                        <a:latin typeface="Calibri"/>
                        <a:ea typeface="Times New Roman"/>
                        <a:cs typeface="Times New Roman"/>
                      </a:endParaRPr>
                    </a:p>
                  </a:txBody>
                  <a:tcPr marL="68580" marR="68580" marT="0" marB="0"/>
                </a:tc>
              </a:tr>
              <a:tr h="0">
                <a:tc>
                  <a:txBody>
                    <a:bodyPr/>
                    <a:lstStyle/>
                    <a:p>
                      <a:pPr marL="0" marR="0" algn="r">
                        <a:spcBef>
                          <a:spcPts val="0"/>
                        </a:spcBef>
                        <a:spcAft>
                          <a:spcPts val="0"/>
                        </a:spcAft>
                      </a:pPr>
                      <a:r>
                        <a:rPr lang="en-US" sz="1100">
                          <a:effectLst/>
                        </a:rPr>
                        <a:t>Influence Factor</a:t>
                      </a:r>
                      <a:endParaRPr lang="en-US" sz="1100">
                        <a:effectLst/>
                        <a:latin typeface="Calibri"/>
                        <a:ea typeface="Times New Roman"/>
                        <a:cs typeface="Times New Roman"/>
                      </a:endParaRPr>
                    </a:p>
                  </a:txBody>
                  <a:tcPr marL="68580" marR="68580" marT="0" marB="0"/>
                </a:tc>
                <a:tc>
                  <a:txBody>
                    <a:bodyPr/>
                    <a:lstStyle/>
                    <a:p>
                      <a:pPr marL="0" marR="0" algn="ctr">
                        <a:spcBef>
                          <a:spcPts val="0"/>
                        </a:spcBef>
                        <a:spcAft>
                          <a:spcPts val="0"/>
                        </a:spcAft>
                      </a:pPr>
                      <a:r>
                        <a:rPr lang="en-US" sz="1100" dirty="0">
                          <a:effectLst/>
                        </a:rPr>
                        <a:t>1.05</a:t>
                      </a:r>
                      <a:endParaRPr lang="en-US" sz="11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xmlns="" val="320407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sz="4000" dirty="0" smtClean="0"/>
              <a:t>Project Charter – General Organization</a:t>
            </a:r>
            <a:endParaRPr lang="en-US" sz="40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xmlns="" val="2883853122"/>
              </p:ext>
            </p:extLst>
          </p:nvPr>
        </p:nvGraphicFramePr>
        <p:xfrm>
          <a:off x="685800" y="1676401"/>
          <a:ext cx="7772400" cy="4374166"/>
        </p:xfrm>
        <a:graphic>
          <a:graphicData uri="http://schemas.openxmlformats.org/drawingml/2006/table">
            <a:tbl>
              <a:tblPr firstRow="1" firstCol="1" bandRow="1">
                <a:tableStyleId>{5C22544A-7EE6-4342-B048-85BDC9FD1C3A}</a:tableStyleId>
              </a:tblPr>
              <a:tblGrid>
                <a:gridCol w="2590800"/>
                <a:gridCol w="2590800"/>
                <a:gridCol w="2590800"/>
              </a:tblGrid>
              <a:tr h="223598">
                <a:tc>
                  <a:txBody>
                    <a:bodyPr/>
                    <a:lstStyle/>
                    <a:p>
                      <a:pPr marL="0" marR="0" algn="ctr">
                        <a:lnSpc>
                          <a:spcPct val="115000"/>
                        </a:lnSpc>
                        <a:spcBef>
                          <a:spcPts val="600"/>
                        </a:spcBef>
                        <a:spcAft>
                          <a:spcPts val="0"/>
                        </a:spcAft>
                      </a:pPr>
                      <a:r>
                        <a:rPr lang="en-US" sz="1200" dirty="0">
                          <a:effectLst/>
                        </a:rPr>
                        <a:t>Team Member</a:t>
                      </a:r>
                      <a:endParaRPr lang="en-US" sz="1200" dirty="0">
                        <a:effectLst/>
                        <a:latin typeface="Times New Roman"/>
                        <a:ea typeface="Times New Roman"/>
                      </a:endParaRPr>
                    </a:p>
                  </a:txBody>
                  <a:tcPr marL="68580" marR="68580" marT="0" marB="0"/>
                </a:tc>
                <a:tc>
                  <a:txBody>
                    <a:bodyPr/>
                    <a:lstStyle/>
                    <a:p>
                      <a:pPr marL="0" marR="0" algn="ctr">
                        <a:lnSpc>
                          <a:spcPct val="115000"/>
                        </a:lnSpc>
                        <a:spcBef>
                          <a:spcPts val="600"/>
                        </a:spcBef>
                        <a:spcAft>
                          <a:spcPts val="0"/>
                        </a:spcAft>
                      </a:pPr>
                      <a:r>
                        <a:rPr lang="en-US" sz="1200">
                          <a:effectLst/>
                        </a:rPr>
                        <a:t>Role</a:t>
                      </a:r>
                      <a:endParaRPr lang="en-US" sz="1200">
                        <a:effectLst/>
                        <a:latin typeface="Times New Roman"/>
                        <a:ea typeface="Times New Roman"/>
                      </a:endParaRPr>
                    </a:p>
                  </a:txBody>
                  <a:tcPr marL="68580" marR="68580" marT="0" marB="0"/>
                </a:tc>
                <a:tc>
                  <a:txBody>
                    <a:bodyPr/>
                    <a:lstStyle/>
                    <a:p>
                      <a:pPr marL="0" marR="0" algn="ctr">
                        <a:lnSpc>
                          <a:spcPct val="115000"/>
                        </a:lnSpc>
                        <a:spcBef>
                          <a:spcPts val="600"/>
                        </a:spcBef>
                        <a:spcAft>
                          <a:spcPts val="0"/>
                        </a:spcAft>
                      </a:pPr>
                      <a:r>
                        <a:rPr lang="en-US" sz="1200">
                          <a:effectLst/>
                        </a:rPr>
                        <a:t>Responsibility</a:t>
                      </a:r>
                      <a:endParaRPr lang="en-US" sz="1200">
                        <a:effectLst/>
                        <a:latin typeface="Times New Roman"/>
                        <a:ea typeface="Times New Roman"/>
                      </a:endParaRPr>
                    </a:p>
                  </a:txBody>
                  <a:tcPr marL="68580" marR="68580" marT="0" marB="0"/>
                </a:tc>
              </a:tr>
              <a:tr h="830114">
                <a:tc>
                  <a:txBody>
                    <a:bodyPr/>
                    <a:lstStyle/>
                    <a:p>
                      <a:pPr marL="0" marR="0">
                        <a:spcBef>
                          <a:spcPts val="600"/>
                        </a:spcBef>
                        <a:spcAft>
                          <a:spcPts val="0"/>
                        </a:spcAft>
                      </a:pPr>
                      <a:r>
                        <a:rPr lang="en-US" sz="1200">
                          <a:effectLst/>
                        </a:rPr>
                        <a:t>Belachew Haile-Mariam</a:t>
                      </a:r>
                      <a:endParaRPr lang="en-US" sz="1200">
                        <a:effectLst/>
                        <a:latin typeface="Times New Roman"/>
                        <a:ea typeface="Times New Roman"/>
                      </a:endParaRPr>
                    </a:p>
                  </a:txBody>
                  <a:tcPr marL="68580" marR="68580" marT="0" marB="0"/>
                </a:tc>
                <a:tc>
                  <a:txBody>
                    <a:bodyPr/>
                    <a:lstStyle/>
                    <a:p>
                      <a:pPr marL="0" marR="0">
                        <a:spcBef>
                          <a:spcPts val="600"/>
                        </a:spcBef>
                        <a:spcAft>
                          <a:spcPts val="0"/>
                        </a:spcAft>
                      </a:pPr>
                      <a:r>
                        <a:rPr lang="en-US" sz="1200">
                          <a:effectLst/>
                        </a:rPr>
                        <a:t>Project Manager</a:t>
                      </a:r>
                      <a:br>
                        <a:rPr lang="en-US" sz="1200">
                          <a:effectLst/>
                        </a:rPr>
                      </a:br>
                      <a:r>
                        <a:rPr lang="en-US" sz="1200">
                          <a:effectLst/>
                        </a:rPr>
                        <a:t>Hardware Lead</a:t>
                      </a:r>
                      <a:br>
                        <a:rPr lang="en-US" sz="1200">
                          <a:effectLst/>
                        </a:rPr>
                      </a:br>
                      <a:endParaRPr lang="en-US" sz="1200">
                        <a:effectLst/>
                        <a:latin typeface="Times New Roman"/>
                        <a:ea typeface="Times New Roman"/>
                      </a:endParaRPr>
                    </a:p>
                  </a:txBody>
                  <a:tcPr marL="68580" marR="68580" marT="0" marB="0"/>
                </a:tc>
                <a:tc>
                  <a:txBody>
                    <a:bodyPr/>
                    <a:lstStyle/>
                    <a:p>
                      <a:pPr marL="0" marR="0">
                        <a:spcBef>
                          <a:spcPts val="600"/>
                        </a:spcBef>
                        <a:spcAft>
                          <a:spcPts val="0"/>
                        </a:spcAft>
                      </a:pPr>
                      <a:r>
                        <a:rPr lang="en-US" sz="1200">
                          <a:effectLst/>
                        </a:rPr>
                        <a:t>- Manage Project Plan</a:t>
                      </a:r>
                      <a:br>
                        <a:rPr lang="en-US" sz="1200">
                          <a:effectLst/>
                        </a:rPr>
                      </a:br>
                      <a:r>
                        <a:rPr lang="en-US" sz="1200">
                          <a:effectLst/>
                        </a:rPr>
                        <a:t>- Delegate Tasks</a:t>
                      </a:r>
                      <a:br>
                        <a:rPr lang="en-US" sz="1200">
                          <a:effectLst/>
                        </a:rPr>
                      </a:br>
                      <a:r>
                        <a:rPr lang="en-US" sz="1200">
                          <a:effectLst/>
                        </a:rPr>
                        <a:t>- Hardware Integration</a:t>
                      </a:r>
                      <a:br>
                        <a:rPr lang="en-US" sz="1200">
                          <a:effectLst/>
                        </a:rPr>
                      </a:br>
                      <a:endParaRPr lang="en-US" sz="1200">
                        <a:effectLst/>
                        <a:latin typeface="Times New Roman"/>
                        <a:ea typeface="Times New Roman"/>
                      </a:endParaRPr>
                    </a:p>
                  </a:txBody>
                  <a:tcPr marL="68580" marR="68580" marT="0" marB="0"/>
                </a:tc>
              </a:tr>
              <a:tr h="622585">
                <a:tc>
                  <a:txBody>
                    <a:bodyPr/>
                    <a:lstStyle/>
                    <a:p>
                      <a:pPr marL="0" marR="0">
                        <a:spcBef>
                          <a:spcPts val="600"/>
                        </a:spcBef>
                        <a:spcAft>
                          <a:spcPts val="0"/>
                        </a:spcAft>
                      </a:pPr>
                      <a:r>
                        <a:rPr lang="en-US" sz="1200">
                          <a:effectLst/>
                        </a:rPr>
                        <a:t>Gautam Adhikari</a:t>
                      </a:r>
                      <a:endParaRPr lang="en-US" sz="1200">
                        <a:effectLst/>
                        <a:latin typeface="Times New Roman"/>
                        <a:ea typeface="Times New Roman"/>
                      </a:endParaRPr>
                    </a:p>
                  </a:txBody>
                  <a:tcPr marL="68580" marR="68580" marT="0" marB="0"/>
                </a:tc>
                <a:tc>
                  <a:txBody>
                    <a:bodyPr/>
                    <a:lstStyle/>
                    <a:p>
                      <a:pPr marL="0" marR="0">
                        <a:spcBef>
                          <a:spcPts val="600"/>
                        </a:spcBef>
                        <a:spcAft>
                          <a:spcPts val="0"/>
                        </a:spcAft>
                      </a:pPr>
                      <a:r>
                        <a:rPr lang="en-US" sz="1200">
                          <a:effectLst/>
                        </a:rPr>
                        <a:t>Risk Manager</a:t>
                      </a:r>
                      <a:br>
                        <a:rPr lang="en-US" sz="1200">
                          <a:effectLst/>
                        </a:rPr>
                      </a:br>
                      <a:r>
                        <a:rPr lang="en-US" sz="1200">
                          <a:effectLst/>
                        </a:rPr>
                        <a:t>Application Developer</a:t>
                      </a:r>
                      <a:br>
                        <a:rPr lang="en-US" sz="1200">
                          <a:effectLst/>
                        </a:rPr>
                      </a:br>
                      <a:endParaRPr lang="en-US" sz="1200">
                        <a:effectLst/>
                        <a:latin typeface="Times New Roman"/>
                        <a:ea typeface="Times New Roman"/>
                      </a:endParaRPr>
                    </a:p>
                  </a:txBody>
                  <a:tcPr marL="68580" marR="68580" marT="0" marB="0"/>
                </a:tc>
                <a:tc>
                  <a:txBody>
                    <a:bodyPr/>
                    <a:lstStyle/>
                    <a:p>
                      <a:pPr marL="0" marR="0">
                        <a:spcBef>
                          <a:spcPts val="600"/>
                        </a:spcBef>
                        <a:spcAft>
                          <a:spcPts val="0"/>
                        </a:spcAft>
                      </a:pPr>
                      <a:r>
                        <a:rPr lang="en-US" sz="1200">
                          <a:effectLst/>
                        </a:rPr>
                        <a:t>- Notify team of possible risks</a:t>
                      </a:r>
                      <a:br>
                        <a:rPr lang="en-US" sz="1200">
                          <a:effectLst/>
                        </a:rPr>
                      </a:br>
                      <a:r>
                        <a:rPr lang="en-US" sz="1200">
                          <a:effectLst/>
                        </a:rPr>
                        <a:t> - Aid in software tasks</a:t>
                      </a:r>
                      <a:endParaRPr lang="en-US" sz="1200">
                        <a:effectLst/>
                        <a:latin typeface="Times New Roman"/>
                        <a:ea typeface="Times New Roman"/>
                      </a:endParaRPr>
                    </a:p>
                  </a:txBody>
                  <a:tcPr marL="68580" marR="68580" marT="0" marB="0"/>
                </a:tc>
              </a:tr>
              <a:tr h="830114">
                <a:tc>
                  <a:txBody>
                    <a:bodyPr/>
                    <a:lstStyle/>
                    <a:p>
                      <a:pPr marL="0" marR="0">
                        <a:spcBef>
                          <a:spcPts val="600"/>
                        </a:spcBef>
                        <a:spcAft>
                          <a:spcPts val="0"/>
                        </a:spcAft>
                      </a:pPr>
                      <a:r>
                        <a:rPr lang="en-US" sz="1200" dirty="0">
                          <a:effectLst/>
                        </a:rPr>
                        <a:t>Jeremiah O’Connor</a:t>
                      </a:r>
                      <a:endParaRPr lang="en-US" sz="1200" dirty="0">
                        <a:effectLst/>
                        <a:latin typeface="Times New Roman"/>
                        <a:ea typeface="Times New Roman"/>
                      </a:endParaRPr>
                    </a:p>
                  </a:txBody>
                  <a:tcPr marL="68580" marR="68580" marT="0" marB="0"/>
                </a:tc>
                <a:tc>
                  <a:txBody>
                    <a:bodyPr/>
                    <a:lstStyle/>
                    <a:p>
                      <a:pPr marL="0" marR="0">
                        <a:spcBef>
                          <a:spcPts val="600"/>
                        </a:spcBef>
                        <a:spcAft>
                          <a:spcPts val="0"/>
                        </a:spcAft>
                      </a:pPr>
                      <a:r>
                        <a:rPr lang="en-US" sz="1200">
                          <a:effectLst/>
                        </a:rPr>
                        <a:t>Document Master</a:t>
                      </a:r>
                      <a:br>
                        <a:rPr lang="en-US" sz="1200">
                          <a:effectLst/>
                        </a:rPr>
                      </a:br>
                      <a:r>
                        <a:rPr lang="en-US" sz="1200">
                          <a:effectLst/>
                        </a:rPr>
                        <a:t>Software Lead</a:t>
                      </a:r>
                      <a:br>
                        <a:rPr lang="en-US" sz="1200">
                          <a:effectLst/>
                        </a:rPr>
                      </a:br>
                      <a:endParaRPr lang="en-US" sz="1200">
                        <a:effectLst/>
                        <a:latin typeface="Times New Roman"/>
                        <a:ea typeface="Times New Roman"/>
                      </a:endParaRPr>
                    </a:p>
                  </a:txBody>
                  <a:tcPr marL="68580" marR="68580" marT="0" marB="0"/>
                </a:tc>
                <a:tc>
                  <a:txBody>
                    <a:bodyPr/>
                    <a:lstStyle/>
                    <a:p>
                      <a:pPr marL="0" marR="0">
                        <a:spcBef>
                          <a:spcPts val="600"/>
                        </a:spcBef>
                        <a:spcAft>
                          <a:spcPts val="0"/>
                        </a:spcAft>
                      </a:pPr>
                      <a:r>
                        <a:rPr lang="en-US" sz="1200">
                          <a:effectLst/>
                        </a:rPr>
                        <a:t>- Document Formatting</a:t>
                      </a:r>
                      <a:br>
                        <a:rPr lang="en-US" sz="1200">
                          <a:effectLst/>
                        </a:rPr>
                      </a:br>
                      <a:r>
                        <a:rPr lang="en-US" sz="1200">
                          <a:effectLst/>
                        </a:rPr>
                        <a:t>- In charge of web application development</a:t>
                      </a:r>
                      <a:br>
                        <a:rPr lang="en-US" sz="1200">
                          <a:effectLst/>
                        </a:rPr>
                      </a:br>
                      <a:endParaRPr lang="en-US" sz="1200">
                        <a:effectLst/>
                        <a:latin typeface="Times New Roman"/>
                        <a:ea typeface="Times New Roman"/>
                      </a:endParaRPr>
                    </a:p>
                  </a:txBody>
                  <a:tcPr marL="68580" marR="68580" marT="0" marB="0"/>
                </a:tc>
              </a:tr>
              <a:tr h="622585">
                <a:tc>
                  <a:txBody>
                    <a:bodyPr/>
                    <a:lstStyle/>
                    <a:p>
                      <a:pPr marL="0" marR="0">
                        <a:spcBef>
                          <a:spcPts val="600"/>
                        </a:spcBef>
                        <a:spcAft>
                          <a:spcPts val="0"/>
                        </a:spcAft>
                      </a:pPr>
                      <a:r>
                        <a:rPr lang="en-US" sz="1200">
                          <a:effectLst/>
                        </a:rPr>
                        <a:t>Tung Vo</a:t>
                      </a:r>
                      <a:endParaRPr lang="en-US" sz="1200">
                        <a:effectLst/>
                        <a:latin typeface="Times New Roman"/>
                        <a:ea typeface="Times New Roman"/>
                      </a:endParaRPr>
                    </a:p>
                  </a:txBody>
                  <a:tcPr marL="68580" marR="68580" marT="0" marB="0"/>
                </a:tc>
                <a:tc>
                  <a:txBody>
                    <a:bodyPr/>
                    <a:lstStyle/>
                    <a:p>
                      <a:pPr marL="0" marR="0">
                        <a:spcBef>
                          <a:spcPts val="600"/>
                        </a:spcBef>
                        <a:spcAft>
                          <a:spcPts val="0"/>
                        </a:spcAft>
                      </a:pPr>
                      <a:r>
                        <a:rPr lang="en-US" sz="1200">
                          <a:effectLst/>
                        </a:rPr>
                        <a:t>Quality Assurance Lead</a:t>
                      </a:r>
                      <a:br>
                        <a:rPr lang="en-US" sz="1200">
                          <a:effectLst/>
                        </a:rPr>
                      </a:br>
                      <a:r>
                        <a:rPr lang="en-US" sz="1200">
                          <a:effectLst/>
                        </a:rPr>
                        <a:t>Application Developer</a:t>
                      </a:r>
                      <a:br>
                        <a:rPr lang="en-US" sz="1200">
                          <a:effectLst/>
                        </a:rPr>
                      </a:br>
                      <a:endParaRPr lang="en-US" sz="1200">
                        <a:effectLst/>
                        <a:latin typeface="Times New Roman"/>
                        <a:ea typeface="Times New Roman"/>
                      </a:endParaRPr>
                    </a:p>
                  </a:txBody>
                  <a:tcPr marL="68580" marR="68580" marT="0" marB="0"/>
                </a:tc>
                <a:tc>
                  <a:txBody>
                    <a:bodyPr/>
                    <a:lstStyle/>
                    <a:p>
                      <a:pPr marL="0" marR="0">
                        <a:spcBef>
                          <a:spcPts val="600"/>
                        </a:spcBef>
                        <a:spcAft>
                          <a:spcPts val="0"/>
                        </a:spcAft>
                      </a:pPr>
                      <a:r>
                        <a:rPr lang="en-US" sz="1200">
                          <a:effectLst/>
                        </a:rPr>
                        <a:t>- Perform testing as needed</a:t>
                      </a:r>
                      <a:br>
                        <a:rPr lang="en-US" sz="1200">
                          <a:effectLst/>
                        </a:rPr>
                      </a:br>
                      <a:r>
                        <a:rPr lang="en-US" sz="1200">
                          <a:effectLst/>
                        </a:rPr>
                        <a:t>- Aid in hardware tasks</a:t>
                      </a:r>
                      <a:endParaRPr lang="en-US" sz="1200">
                        <a:effectLst/>
                        <a:latin typeface="Times New Roman"/>
                        <a:ea typeface="Times New Roman"/>
                      </a:endParaRPr>
                    </a:p>
                  </a:txBody>
                  <a:tcPr marL="68580" marR="68580" marT="0" marB="0"/>
                </a:tc>
              </a:tr>
              <a:tr h="622585">
                <a:tc>
                  <a:txBody>
                    <a:bodyPr/>
                    <a:lstStyle/>
                    <a:p>
                      <a:pPr marL="0" marR="0">
                        <a:spcBef>
                          <a:spcPts val="600"/>
                        </a:spcBef>
                        <a:spcAft>
                          <a:spcPts val="0"/>
                        </a:spcAft>
                      </a:pPr>
                      <a:r>
                        <a:rPr lang="en-US" sz="1200">
                          <a:effectLst/>
                        </a:rPr>
                        <a:t>Keith Aholt</a:t>
                      </a:r>
                      <a:endParaRPr lang="en-US" sz="1200">
                        <a:effectLst/>
                        <a:latin typeface="Times New Roman"/>
                        <a:ea typeface="Times New Roman"/>
                      </a:endParaRPr>
                    </a:p>
                  </a:txBody>
                  <a:tcPr marL="68580" marR="68580" marT="0" marB="0"/>
                </a:tc>
                <a:tc>
                  <a:txBody>
                    <a:bodyPr/>
                    <a:lstStyle/>
                    <a:p>
                      <a:pPr marL="0" marR="0">
                        <a:spcBef>
                          <a:spcPts val="600"/>
                        </a:spcBef>
                        <a:spcAft>
                          <a:spcPts val="0"/>
                        </a:spcAft>
                      </a:pPr>
                      <a:r>
                        <a:rPr lang="en-US" sz="1200">
                          <a:effectLst/>
                        </a:rPr>
                        <a:t>Project Sponsor</a:t>
                      </a:r>
                      <a:br>
                        <a:rPr lang="en-US" sz="1200">
                          <a:effectLst/>
                        </a:rPr>
                      </a:br>
                      <a:endParaRPr lang="en-US" sz="1200">
                        <a:effectLst/>
                        <a:latin typeface="Times New Roman"/>
                        <a:ea typeface="Times New Roman"/>
                      </a:endParaRPr>
                    </a:p>
                  </a:txBody>
                  <a:tcPr marL="68580" marR="68580" marT="0" marB="0"/>
                </a:tc>
                <a:tc>
                  <a:txBody>
                    <a:bodyPr/>
                    <a:lstStyle/>
                    <a:p>
                      <a:pPr marL="0" marR="0">
                        <a:spcBef>
                          <a:spcPts val="600"/>
                        </a:spcBef>
                        <a:spcAft>
                          <a:spcPts val="0"/>
                        </a:spcAft>
                      </a:pPr>
                      <a:r>
                        <a:rPr lang="en-US" sz="1200">
                          <a:effectLst/>
                        </a:rPr>
                        <a:t>- Provide feedback relating to project requirements</a:t>
                      </a:r>
                      <a:br>
                        <a:rPr lang="en-US" sz="1200">
                          <a:effectLst/>
                        </a:rPr>
                      </a:br>
                      <a:endParaRPr lang="en-US" sz="1200">
                        <a:effectLst/>
                        <a:latin typeface="Times New Roman"/>
                        <a:ea typeface="Times New Roman"/>
                      </a:endParaRPr>
                    </a:p>
                  </a:txBody>
                  <a:tcPr marL="68580" marR="68580" marT="0" marB="0"/>
                </a:tc>
              </a:tr>
              <a:tr h="622585">
                <a:tc>
                  <a:txBody>
                    <a:bodyPr/>
                    <a:lstStyle/>
                    <a:p>
                      <a:pPr marL="0" marR="0">
                        <a:spcBef>
                          <a:spcPts val="600"/>
                        </a:spcBef>
                        <a:spcAft>
                          <a:spcPts val="0"/>
                        </a:spcAft>
                      </a:pPr>
                      <a:r>
                        <a:rPr lang="en-US" sz="1200">
                          <a:effectLst/>
                        </a:rPr>
                        <a:t>Mike O’Dell</a:t>
                      </a:r>
                      <a:endParaRPr lang="en-US" sz="1200">
                        <a:effectLst/>
                        <a:latin typeface="Times New Roman"/>
                        <a:ea typeface="Times New Roman"/>
                      </a:endParaRPr>
                    </a:p>
                  </a:txBody>
                  <a:tcPr marL="68580" marR="68580" marT="0" marB="0"/>
                </a:tc>
                <a:tc>
                  <a:txBody>
                    <a:bodyPr/>
                    <a:lstStyle/>
                    <a:p>
                      <a:pPr marL="0" marR="0">
                        <a:spcBef>
                          <a:spcPts val="600"/>
                        </a:spcBef>
                        <a:spcAft>
                          <a:spcPts val="0"/>
                        </a:spcAft>
                      </a:pPr>
                      <a:r>
                        <a:rPr lang="en-US" sz="1200">
                          <a:effectLst/>
                        </a:rPr>
                        <a:t>Project Supervisor</a:t>
                      </a:r>
                      <a:br>
                        <a:rPr lang="en-US" sz="1200">
                          <a:effectLst/>
                        </a:rPr>
                      </a:br>
                      <a:endParaRPr lang="en-US" sz="1200">
                        <a:effectLst/>
                        <a:latin typeface="Times New Roman"/>
                        <a:ea typeface="Times New Roman"/>
                      </a:endParaRPr>
                    </a:p>
                  </a:txBody>
                  <a:tcPr marL="68580" marR="68580" marT="0" marB="0"/>
                </a:tc>
                <a:tc>
                  <a:txBody>
                    <a:bodyPr/>
                    <a:lstStyle/>
                    <a:p>
                      <a:pPr marL="0" marR="0">
                        <a:spcBef>
                          <a:spcPts val="600"/>
                        </a:spcBef>
                        <a:spcAft>
                          <a:spcPts val="0"/>
                        </a:spcAft>
                      </a:pPr>
                      <a:r>
                        <a:rPr lang="en-US" sz="1200" dirty="0">
                          <a:effectLst/>
                        </a:rPr>
                        <a:t>- Oversee project and ensure that we are on track</a:t>
                      </a:r>
                      <a:br>
                        <a:rPr lang="en-US" sz="1200" dirty="0">
                          <a:effectLst/>
                        </a:rPr>
                      </a:b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xmlns="" val="1439325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sz="4000" dirty="0" smtClean="0"/>
              <a:t>Project Charter – General Organization</a:t>
            </a:r>
            <a:endParaRPr lang="en-US" sz="4000" dirty="0"/>
          </a:p>
        </p:txBody>
      </p:sp>
      <p:sp>
        <p:nvSpPr>
          <p:cNvPr id="4" name="Content Placeholder 3"/>
          <p:cNvSpPr>
            <a:spLocks noGrp="1"/>
          </p:cNvSpPr>
          <p:nvPr>
            <p:ph idx="1"/>
          </p:nvPr>
        </p:nvSpPr>
        <p:spPr/>
        <p:txBody>
          <a:bodyPr/>
          <a:lstStyle/>
          <a:p>
            <a:pPr>
              <a:buFont typeface="Arial" pitchFamily="34" charset="0"/>
              <a:buChar char="•"/>
            </a:pPr>
            <a:r>
              <a:rPr lang="en-US" b="1" dirty="0" smtClean="0"/>
              <a:t>Constraints</a:t>
            </a:r>
            <a:r>
              <a:rPr lang="en-US" dirty="0" smtClean="0"/>
              <a:t> – limited time, limited budget, limited knowledge, other obligations</a:t>
            </a:r>
          </a:p>
          <a:p>
            <a:pPr>
              <a:buFont typeface="Arial" pitchFamily="34" charset="0"/>
              <a:buChar char="•"/>
            </a:pPr>
            <a:r>
              <a:rPr lang="en-US" dirty="0" smtClean="0"/>
              <a:t>Preliminary Schedule and Cost Estimates</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185242892"/>
              </p:ext>
            </p:extLst>
          </p:nvPr>
        </p:nvGraphicFramePr>
        <p:xfrm>
          <a:off x="838200" y="3352800"/>
          <a:ext cx="7315200" cy="2971800"/>
        </p:xfrm>
        <a:graphic>
          <a:graphicData uri="http://schemas.openxmlformats.org/drawingml/2006/table">
            <a:tbl>
              <a:tblPr firstRow="1" firstCol="1" bandRow="1">
                <a:tableStyleId>{5C22544A-7EE6-4342-B048-85BDC9FD1C3A}</a:tableStyleId>
              </a:tblPr>
              <a:tblGrid>
                <a:gridCol w="2438400"/>
                <a:gridCol w="2438400"/>
                <a:gridCol w="2438400"/>
              </a:tblGrid>
              <a:tr h="247650">
                <a:tc gridSpan="3">
                  <a:txBody>
                    <a:bodyPr/>
                    <a:lstStyle/>
                    <a:p>
                      <a:pPr marL="0" marR="0" algn="ctr">
                        <a:spcBef>
                          <a:spcPts val="600"/>
                        </a:spcBef>
                        <a:spcAft>
                          <a:spcPts val="0"/>
                        </a:spcAft>
                      </a:pPr>
                      <a:r>
                        <a:rPr lang="en-US" sz="1200" dirty="0">
                          <a:effectLst/>
                        </a:rPr>
                        <a:t>Preliminary Project Schedule (Phase I)</a:t>
                      </a:r>
                      <a:endParaRPr lang="en-US" sz="12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r>
              <a:tr h="247650">
                <a:tc>
                  <a:txBody>
                    <a:bodyPr/>
                    <a:lstStyle/>
                    <a:p>
                      <a:pPr marL="0" marR="0" algn="ctr">
                        <a:spcBef>
                          <a:spcPts val="600"/>
                        </a:spcBef>
                        <a:spcAft>
                          <a:spcPts val="0"/>
                        </a:spcAft>
                      </a:pPr>
                      <a:r>
                        <a:rPr lang="en-US" sz="1200">
                          <a:effectLst/>
                        </a:rPr>
                        <a:t>Project Milestone</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Due Date</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Cost (Hours)</a:t>
                      </a:r>
                      <a:endParaRPr lang="en-US" sz="1200">
                        <a:effectLst/>
                        <a:latin typeface="Times New Roman"/>
                        <a:ea typeface="Times New Roman"/>
                      </a:endParaRPr>
                    </a:p>
                  </a:txBody>
                  <a:tcPr marL="68580" marR="68580" marT="0" marB="0"/>
                </a:tc>
              </a:tr>
              <a:tr h="247650">
                <a:tc>
                  <a:txBody>
                    <a:bodyPr/>
                    <a:lstStyle/>
                    <a:p>
                      <a:pPr marL="0" marR="0" algn="ctr">
                        <a:spcBef>
                          <a:spcPts val="600"/>
                        </a:spcBef>
                        <a:spcAft>
                          <a:spcPts val="0"/>
                        </a:spcAft>
                      </a:pPr>
                      <a:r>
                        <a:rPr lang="en-US" sz="1200">
                          <a:effectLst/>
                        </a:rPr>
                        <a:t>SRS First Draft</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10/08/2014</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75</a:t>
                      </a:r>
                      <a:endParaRPr lang="en-US" sz="1200">
                        <a:effectLst/>
                        <a:latin typeface="Times New Roman"/>
                        <a:ea typeface="Times New Roman"/>
                      </a:endParaRPr>
                    </a:p>
                  </a:txBody>
                  <a:tcPr marL="68580" marR="68580" marT="0" marB="0"/>
                </a:tc>
              </a:tr>
              <a:tr h="247650">
                <a:tc>
                  <a:txBody>
                    <a:bodyPr/>
                    <a:lstStyle/>
                    <a:p>
                      <a:pPr marL="0" marR="0" algn="ctr">
                        <a:spcBef>
                          <a:spcPts val="600"/>
                        </a:spcBef>
                        <a:spcAft>
                          <a:spcPts val="0"/>
                        </a:spcAft>
                      </a:pPr>
                      <a:r>
                        <a:rPr lang="en-US" sz="1200">
                          <a:effectLst/>
                        </a:rPr>
                        <a:t>Project Charter First Draft</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10/15/2014</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75</a:t>
                      </a:r>
                      <a:endParaRPr lang="en-US" sz="1200">
                        <a:effectLst/>
                        <a:latin typeface="Times New Roman"/>
                        <a:ea typeface="Times New Roman"/>
                      </a:endParaRPr>
                    </a:p>
                  </a:txBody>
                  <a:tcPr marL="68580" marR="68580" marT="0" marB="0"/>
                </a:tc>
              </a:tr>
              <a:tr h="247650">
                <a:tc>
                  <a:txBody>
                    <a:bodyPr/>
                    <a:lstStyle/>
                    <a:p>
                      <a:pPr marL="0" marR="0" algn="ctr">
                        <a:spcBef>
                          <a:spcPts val="600"/>
                        </a:spcBef>
                        <a:spcAft>
                          <a:spcPts val="0"/>
                        </a:spcAft>
                      </a:pPr>
                      <a:r>
                        <a:rPr lang="en-US" sz="1200">
                          <a:effectLst/>
                        </a:rPr>
                        <a:t>Project Plan First Draft</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10/15/2014</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10</a:t>
                      </a:r>
                      <a:endParaRPr lang="en-US" sz="1200">
                        <a:effectLst/>
                        <a:latin typeface="Times New Roman"/>
                        <a:ea typeface="Times New Roman"/>
                      </a:endParaRPr>
                    </a:p>
                  </a:txBody>
                  <a:tcPr marL="68580" marR="68580" marT="0" marB="0"/>
                </a:tc>
              </a:tr>
              <a:tr h="247650">
                <a:tc>
                  <a:txBody>
                    <a:bodyPr/>
                    <a:lstStyle/>
                    <a:p>
                      <a:pPr marL="0" marR="0" algn="ctr">
                        <a:spcBef>
                          <a:spcPts val="600"/>
                        </a:spcBef>
                        <a:spcAft>
                          <a:spcPts val="0"/>
                        </a:spcAft>
                      </a:pPr>
                      <a:r>
                        <a:rPr lang="en-US" sz="1200">
                          <a:effectLst/>
                        </a:rPr>
                        <a:t>Requirements Gate Review</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11/05/2014</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50</a:t>
                      </a:r>
                      <a:endParaRPr lang="en-US" sz="1200">
                        <a:effectLst/>
                        <a:latin typeface="Times New Roman"/>
                        <a:ea typeface="Times New Roman"/>
                      </a:endParaRPr>
                    </a:p>
                  </a:txBody>
                  <a:tcPr marL="68580" marR="68580" marT="0" marB="0"/>
                </a:tc>
              </a:tr>
              <a:tr h="495300">
                <a:tc>
                  <a:txBody>
                    <a:bodyPr/>
                    <a:lstStyle/>
                    <a:p>
                      <a:pPr marL="0" marR="0" algn="ctr">
                        <a:spcBef>
                          <a:spcPts val="600"/>
                        </a:spcBef>
                        <a:spcAft>
                          <a:spcPts val="0"/>
                        </a:spcAft>
                      </a:pPr>
                      <a:r>
                        <a:rPr lang="en-US" sz="1200">
                          <a:effectLst/>
                        </a:rPr>
                        <a:t>Architecture Design</a:t>
                      </a:r>
                      <a:br>
                        <a:rPr lang="en-US" sz="1200">
                          <a:effectLst/>
                        </a:rPr>
                      </a:br>
                      <a:r>
                        <a:rPr lang="en-US" sz="1200">
                          <a:effectLst/>
                        </a:rPr>
                        <a:t>Specification Draft</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dirty="0">
                          <a:effectLst/>
                        </a:rPr>
                        <a:t>12/01/2014</a:t>
                      </a:r>
                      <a:endParaRPr lang="en-US" sz="1200" dirty="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95</a:t>
                      </a:r>
                      <a:endParaRPr lang="en-US" sz="1200">
                        <a:effectLst/>
                        <a:latin typeface="Times New Roman"/>
                        <a:ea typeface="Times New Roman"/>
                      </a:endParaRPr>
                    </a:p>
                  </a:txBody>
                  <a:tcPr marL="68580" marR="68580" marT="0" marB="0"/>
                </a:tc>
              </a:tr>
              <a:tr h="247650">
                <a:tc>
                  <a:txBody>
                    <a:bodyPr/>
                    <a:lstStyle/>
                    <a:p>
                      <a:pPr marL="0" marR="0" algn="ctr">
                        <a:spcBef>
                          <a:spcPts val="600"/>
                        </a:spcBef>
                        <a:spcAft>
                          <a:spcPts val="0"/>
                        </a:spcAft>
                      </a:pPr>
                      <a:r>
                        <a:rPr lang="en-US" sz="1200">
                          <a:effectLst/>
                        </a:rPr>
                        <a:t>Baseline Project Charter</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12/10/2014</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25</a:t>
                      </a:r>
                      <a:endParaRPr lang="en-US" sz="1200">
                        <a:effectLst/>
                        <a:latin typeface="Times New Roman"/>
                        <a:ea typeface="Times New Roman"/>
                      </a:endParaRPr>
                    </a:p>
                  </a:txBody>
                  <a:tcPr marL="68580" marR="68580" marT="0" marB="0"/>
                </a:tc>
              </a:tr>
              <a:tr h="247650">
                <a:tc>
                  <a:txBody>
                    <a:bodyPr/>
                    <a:lstStyle/>
                    <a:p>
                      <a:pPr marL="0" marR="0" algn="ctr">
                        <a:spcBef>
                          <a:spcPts val="600"/>
                        </a:spcBef>
                        <a:spcAft>
                          <a:spcPts val="0"/>
                        </a:spcAft>
                      </a:pPr>
                      <a:r>
                        <a:rPr lang="en-US" sz="1200">
                          <a:effectLst/>
                        </a:rPr>
                        <a:t>Baseline Project Plan</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12/10/2014</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25</a:t>
                      </a:r>
                      <a:endParaRPr lang="en-US" sz="1200">
                        <a:effectLst/>
                        <a:latin typeface="Times New Roman"/>
                        <a:ea typeface="Times New Roman"/>
                      </a:endParaRPr>
                    </a:p>
                  </a:txBody>
                  <a:tcPr marL="68580" marR="68580" marT="0" marB="0"/>
                </a:tc>
              </a:tr>
              <a:tr h="495300">
                <a:tc>
                  <a:txBody>
                    <a:bodyPr/>
                    <a:lstStyle/>
                    <a:p>
                      <a:pPr marL="0" marR="0" algn="ctr">
                        <a:spcBef>
                          <a:spcPts val="600"/>
                        </a:spcBef>
                        <a:spcAft>
                          <a:spcPts val="0"/>
                        </a:spcAft>
                      </a:pPr>
                      <a:r>
                        <a:rPr lang="en-US" sz="1200" dirty="0">
                          <a:effectLst/>
                        </a:rPr>
                        <a:t>Architecture Design Gate Review</a:t>
                      </a:r>
                      <a:endParaRPr lang="en-US" sz="1200" dirty="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12/10/2014</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dirty="0">
                          <a:effectLst/>
                        </a:rPr>
                        <a:t>50</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xmlns="" val="1825206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sz="4000" dirty="0" smtClean="0"/>
              <a:t>Project Charter – Scope Statement</a:t>
            </a:r>
            <a:endParaRPr lang="en-US" sz="4000" dirty="0"/>
          </a:p>
        </p:txBody>
      </p:sp>
      <p:sp>
        <p:nvSpPr>
          <p:cNvPr id="4" name="Content Placeholder 3"/>
          <p:cNvSpPr>
            <a:spLocks noGrp="1"/>
          </p:cNvSpPr>
          <p:nvPr>
            <p:ph idx="1"/>
          </p:nvPr>
        </p:nvSpPr>
        <p:spPr/>
        <p:txBody>
          <a:bodyPr>
            <a:normAutofit/>
          </a:bodyPr>
          <a:lstStyle/>
          <a:p>
            <a:pPr>
              <a:buFont typeface="Arial" pitchFamily="34" charset="0"/>
              <a:buChar char="•"/>
            </a:pPr>
            <a:r>
              <a:rPr lang="en-US" sz="3200" b="1" dirty="0" smtClean="0"/>
              <a:t>Product Definition </a:t>
            </a:r>
            <a:r>
              <a:rPr lang="en-US" sz="3200" dirty="0" smtClean="0"/>
              <a:t>– </a:t>
            </a:r>
            <a:r>
              <a:rPr lang="en-US" sz="3200" dirty="0"/>
              <a:t>The </a:t>
            </a:r>
            <a:r>
              <a:rPr lang="en-US" sz="3200" dirty="0" smtClean="0"/>
              <a:t>HIS will </a:t>
            </a:r>
            <a:r>
              <a:rPr lang="en-US" sz="3200" dirty="0"/>
              <a:t>be a physical device that users will be able to connect to their home sprinkler </a:t>
            </a:r>
            <a:r>
              <a:rPr lang="en-US" sz="3200" dirty="0" smtClean="0"/>
              <a:t>system to enable smart water and automation through soil sensors</a:t>
            </a:r>
          </a:p>
          <a:p>
            <a:pPr>
              <a:buFont typeface="Arial" pitchFamily="34" charset="0"/>
              <a:buChar char="•"/>
            </a:pPr>
            <a:r>
              <a:rPr lang="en-US" sz="3200" b="1" dirty="0" smtClean="0"/>
              <a:t>Purpose </a:t>
            </a:r>
            <a:r>
              <a:rPr lang="en-US" sz="3200" dirty="0" smtClean="0"/>
              <a:t>- </a:t>
            </a:r>
            <a:r>
              <a:rPr lang="en-US" sz="3200" dirty="0"/>
              <a:t>T</a:t>
            </a:r>
            <a:r>
              <a:rPr lang="en-US" sz="3200" dirty="0" smtClean="0"/>
              <a:t>o </a:t>
            </a:r>
            <a:r>
              <a:rPr lang="en-US" sz="3200" dirty="0"/>
              <a:t>design, implement, and develop a system for users to monitor the watering of their home lawns and gardens</a:t>
            </a:r>
            <a:endParaRPr lang="en-US" sz="3200" dirty="0" smtClean="0"/>
          </a:p>
        </p:txBody>
      </p:sp>
    </p:spTree>
    <p:extLst>
      <p:ext uri="{BB962C8B-B14F-4D97-AF65-F5344CB8AC3E}">
        <p14:creationId xmlns:p14="http://schemas.microsoft.com/office/powerpoint/2010/main" xmlns="" val="1886310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sz="4000" dirty="0" smtClean="0"/>
              <a:t>Project Charter – Cost Management Plan</a:t>
            </a:r>
            <a:endParaRPr lang="en-US" sz="4000" dirty="0"/>
          </a:p>
        </p:txBody>
      </p:sp>
      <p:sp>
        <p:nvSpPr>
          <p:cNvPr id="4" name="Content Placeholder 3"/>
          <p:cNvSpPr>
            <a:spLocks noGrp="1"/>
          </p:cNvSpPr>
          <p:nvPr>
            <p:ph idx="1"/>
          </p:nvPr>
        </p:nvSpPr>
        <p:spPr/>
        <p:txBody>
          <a:bodyPr/>
          <a:lstStyle/>
          <a:p>
            <a:pPr>
              <a:buFont typeface="Arial" pitchFamily="34" charset="0"/>
              <a:buChar char="•"/>
            </a:pPr>
            <a:r>
              <a:rPr lang="en-US" dirty="0" smtClean="0"/>
              <a:t>Cost Breakdown</a:t>
            </a:r>
          </a:p>
          <a:p>
            <a:pPr marL="0" indent="0">
              <a:buNone/>
            </a:pP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xmlns="" val="3171396739"/>
              </p:ext>
            </p:extLst>
          </p:nvPr>
        </p:nvGraphicFramePr>
        <p:xfrm>
          <a:off x="838199" y="2590797"/>
          <a:ext cx="7467600" cy="3657602"/>
        </p:xfrm>
        <a:graphic>
          <a:graphicData uri="http://schemas.openxmlformats.org/drawingml/2006/table">
            <a:tbl>
              <a:tblPr>
                <a:tableStyleId>{5C22544A-7EE6-4342-B048-85BDC9FD1C3A}</a:tableStyleId>
              </a:tblPr>
              <a:tblGrid>
                <a:gridCol w="3733800"/>
                <a:gridCol w="3733800"/>
              </a:tblGrid>
              <a:tr h="304800">
                <a:tc>
                  <a:txBody>
                    <a:bodyPr/>
                    <a:lstStyle/>
                    <a:p>
                      <a:pPr marL="0" marR="0">
                        <a:spcBef>
                          <a:spcPts val="0"/>
                        </a:spcBef>
                        <a:spcAft>
                          <a:spcPts val="0"/>
                        </a:spcAft>
                      </a:pPr>
                      <a:r>
                        <a:rPr lang="en-US" sz="1200" dirty="0">
                          <a:effectLst/>
                        </a:rPr>
                        <a:t>Part </a:t>
                      </a:r>
                      <a:endParaRPr lang="en-US" sz="1200" dirty="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Cost </a:t>
                      </a:r>
                      <a:endParaRPr lang="en-US" sz="1200">
                        <a:solidFill>
                          <a:srgbClr val="000000"/>
                        </a:solidFill>
                        <a:effectLst/>
                        <a:latin typeface="Times New Roman"/>
                        <a:ea typeface="Times New Roman"/>
                      </a:endParaRPr>
                    </a:p>
                  </a:txBody>
                  <a:tcPr marL="68580" marR="68580" marT="0" marB="0"/>
                </a:tc>
              </a:tr>
              <a:tr h="304800">
                <a:tc>
                  <a:txBody>
                    <a:bodyPr/>
                    <a:lstStyle/>
                    <a:p>
                      <a:pPr marL="0" marR="0">
                        <a:spcBef>
                          <a:spcPts val="0"/>
                        </a:spcBef>
                        <a:spcAft>
                          <a:spcPts val="0"/>
                        </a:spcAft>
                      </a:pPr>
                      <a:r>
                        <a:rPr lang="en-US" sz="1200">
                          <a:effectLst/>
                        </a:rPr>
                        <a:t>Microcontroller(x2) </a:t>
                      </a:r>
                      <a:endParaRPr lang="en-US" sz="120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$70.00 </a:t>
                      </a:r>
                      <a:endParaRPr lang="en-US" sz="1200">
                        <a:solidFill>
                          <a:srgbClr val="000000"/>
                        </a:solidFill>
                        <a:effectLst/>
                        <a:latin typeface="Times New Roman"/>
                        <a:ea typeface="Times New Roman"/>
                      </a:endParaRPr>
                    </a:p>
                  </a:txBody>
                  <a:tcPr marL="68580" marR="68580" marT="0" marB="0"/>
                </a:tc>
              </a:tr>
              <a:tr h="304800">
                <a:tc>
                  <a:txBody>
                    <a:bodyPr/>
                    <a:lstStyle/>
                    <a:p>
                      <a:pPr marL="0" marR="0">
                        <a:spcBef>
                          <a:spcPts val="0"/>
                        </a:spcBef>
                        <a:spcAft>
                          <a:spcPts val="0"/>
                        </a:spcAft>
                      </a:pPr>
                      <a:r>
                        <a:rPr lang="en-US" sz="1200" dirty="0">
                          <a:effectLst/>
                        </a:rPr>
                        <a:t>LCD Screen </a:t>
                      </a:r>
                      <a:endParaRPr lang="en-US" sz="1200" dirty="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$149.98 </a:t>
                      </a:r>
                      <a:endParaRPr lang="en-US" sz="1200">
                        <a:solidFill>
                          <a:srgbClr val="000000"/>
                        </a:solidFill>
                        <a:effectLst/>
                        <a:latin typeface="Times New Roman"/>
                        <a:ea typeface="Times New Roman"/>
                      </a:endParaRPr>
                    </a:p>
                  </a:txBody>
                  <a:tcPr marL="68580" marR="68580" marT="0" marB="0"/>
                </a:tc>
              </a:tr>
              <a:tr h="609601">
                <a:tc>
                  <a:txBody>
                    <a:bodyPr/>
                    <a:lstStyle/>
                    <a:p>
                      <a:pPr marL="0" marR="0">
                        <a:spcBef>
                          <a:spcPts val="0"/>
                        </a:spcBef>
                        <a:spcAft>
                          <a:spcPts val="0"/>
                        </a:spcAft>
                      </a:pPr>
                      <a:r>
                        <a:rPr lang="en-US" sz="1200">
                          <a:effectLst/>
                        </a:rPr>
                        <a:t>Moisture Sensors(x4) </a:t>
                      </a:r>
                      <a:endParaRPr lang="en-US" sz="120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dirty="0">
                          <a:effectLst/>
                        </a:rPr>
                        <a:t>$9.95 </a:t>
                      </a:r>
                      <a:endParaRPr lang="en-US" sz="1200" dirty="0">
                        <a:solidFill>
                          <a:srgbClr val="000000"/>
                        </a:solidFill>
                        <a:effectLst/>
                        <a:latin typeface="Times New Roman"/>
                        <a:ea typeface="Times New Roman"/>
                      </a:endParaRPr>
                    </a:p>
                  </a:txBody>
                  <a:tcPr marL="68580" marR="68580" marT="0" marB="0"/>
                </a:tc>
              </a:tr>
              <a:tr h="304800">
                <a:tc>
                  <a:txBody>
                    <a:bodyPr/>
                    <a:lstStyle/>
                    <a:p>
                      <a:pPr marL="0" marR="0">
                        <a:spcBef>
                          <a:spcPts val="0"/>
                        </a:spcBef>
                        <a:spcAft>
                          <a:spcPts val="0"/>
                        </a:spcAft>
                      </a:pPr>
                      <a:r>
                        <a:rPr lang="en-US" sz="1200">
                          <a:effectLst/>
                        </a:rPr>
                        <a:t>Water Valve(x2) </a:t>
                      </a:r>
                      <a:endParaRPr lang="en-US" sz="120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$30.00 </a:t>
                      </a:r>
                      <a:endParaRPr lang="en-US" sz="1200">
                        <a:solidFill>
                          <a:srgbClr val="000000"/>
                        </a:solidFill>
                        <a:effectLst/>
                        <a:latin typeface="Times New Roman"/>
                        <a:ea typeface="Times New Roman"/>
                      </a:endParaRPr>
                    </a:p>
                  </a:txBody>
                  <a:tcPr marL="68580" marR="68580" marT="0" marB="0"/>
                </a:tc>
              </a:tr>
              <a:tr h="304800">
                <a:tc>
                  <a:txBody>
                    <a:bodyPr/>
                    <a:lstStyle/>
                    <a:p>
                      <a:pPr marL="0" marR="0">
                        <a:spcBef>
                          <a:spcPts val="0"/>
                        </a:spcBef>
                        <a:spcAft>
                          <a:spcPts val="0"/>
                        </a:spcAft>
                      </a:pPr>
                      <a:r>
                        <a:rPr lang="en-US" sz="1200">
                          <a:effectLst/>
                        </a:rPr>
                        <a:t>Hosting service(x5) </a:t>
                      </a:r>
                      <a:endParaRPr lang="en-US" sz="120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$20.00</a:t>
                      </a:r>
                      <a:endParaRPr lang="en-US" sz="1200">
                        <a:solidFill>
                          <a:srgbClr val="000000"/>
                        </a:solidFill>
                        <a:effectLst/>
                        <a:latin typeface="Times New Roman"/>
                        <a:ea typeface="Times New Roman"/>
                      </a:endParaRPr>
                    </a:p>
                  </a:txBody>
                  <a:tcPr marL="68580" marR="68580" marT="0" marB="0"/>
                </a:tc>
              </a:tr>
              <a:tr h="304800">
                <a:tc>
                  <a:txBody>
                    <a:bodyPr/>
                    <a:lstStyle/>
                    <a:p>
                      <a:pPr marL="0" marR="0">
                        <a:spcBef>
                          <a:spcPts val="0"/>
                        </a:spcBef>
                        <a:spcAft>
                          <a:spcPts val="0"/>
                        </a:spcAft>
                      </a:pPr>
                      <a:r>
                        <a:rPr lang="en-US" sz="1200">
                          <a:effectLst/>
                        </a:rPr>
                        <a:t>Water Hose(x2)</a:t>
                      </a:r>
                      <a:endParaRPr lang="en-US" sz="120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$20.00 </a:t>
                      </a:r>
                      <a:endParaRPr lang="en-US" sz="1200">
                        <a:solidFill>
                          <a:srgbClr val="000000"/>
                        </a:solidFill>
                        <a:effectLst/>
                        <a:latin typeface="Times New Roman"/>
                        <a:ea typeface="Times New Roman"/>
                      </a:endParaRPr>
                    </a:p>
                  </a:txBody>
                  <a:tcPr marL="68580" marR="68580" marT="0" marB="0"/>
                </a:tc>
              </a:tr>
              <a:tr h="609601">
                <a:tc>
                  <a:txBody>
                    <a:bodyPr/>
                    <a:lstStyle/>
                    <a:p>
                      <a:pPr marL="0" marR="0">
                        <a:spcBef>
                          <a:spcPts val="0"/>
                        </a:spcBef>
                        <a:spcAft>
                          <a:spcPts val="0"/>
                        </a:spcAft>
                      </a:pPr>
                      <a:r>
                        <a:rPr lang="en-US" sz="1200">
                          <a:effectLst/>
                        </a:rPr>
                        <a:t>House &amp; Grass Model </a:t>
                      </a:r>
                      <a:endParaRPr lang="en-US" sz="120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$50.00 </a:t>
                      </a:r>
                      <a:endParaRPr lang="en-US" sz="1200">
                        <a:solidFill>
                          <a:srgbClr val="000000"/>
                        </a:solidFill>
                        <a:effectLst/>
                        <a:latin typeface="Times New Roman"/>
                        <a:ea typeface="Times New Roman"/>
                      </a:endParaRPr>
                    </a:p>
                  </a:txBody>
                  <a:tcPr marL="68580" marR="68580" marT="0" marB="0"/>
                </a:tc>
              </a:tr>
              <a:tr h="304800">
                <a:tc>
                  <a:txBody>
                    <a:bodyPr/>
                    <a:lstStyle/>
                    <a:p>
                      <a:pPr marL="0" marR="0">
                        <a:spcBef>
                          <a:spcPts val="0"/>
                        </a:spcBef>
                        <a:spcAft>
                          <a:spcPts val="0"/>
                        </a:spcAft>
                      </a:pPr>
                      <a:r>
                        <a:rPr lang="en-US" sz="1200">
                          <a:effectLst/>
                        </a:rPr>
                        <a:t>Miscellaneous </a:t>
                      </a:r>
                      <a:endParaRPr lang="en-US" sz="120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$100.00 </a:t>
                      </a:r>
                      <a:endParaRPr lang="en-US" sz="1200">
                        <a:solidFill>
                          <a:srgbClr val="000000"/>
                        </a:solidFill>
                        <a:effectLst/>
                        <a:latin typeface="Times New Roman"/>
                        <a:ea typeface="Times New Roman"/>
                      </a:endParaRPr>
                    </a:p>
                  </a:txBody>
                  <a:tcPr marL="68580" marR="68580" marT="0" marB="0"/>
                </a:tc>
              </a:tr>
              <a:tr h="304800">
                <a:tc>
                  <a:txBody>
                    <a:bodyPr/>
                    <a:lstStyle/>
                    <a:p>
                      <a:pPr marL="0" marR="0">
                        <a:spcBef>
                          <a:spcPts val="0"/>
                        </a:spcBef>
                        <a:spcAft>
                          <a:spcPts val="0"/>
                        </a:spcAft>
                      </a:pPr>
                      <a:r>
                        <a:rPr lang="en-US" sz="1200">
                          <a:effectLst/>
                        </a:rPr>
                        <a:t>Total Cost: </a:t>
                      </a:r>
                      <a:endParaRPr lang="en-US" sz="120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200" dirty="0">
                          <a:effectLst/>
                        </a:rPr>
                        <a:t>$629.78 </a:t>
                      </a:r>
                      <a:endParaRPr lang="en-US" sz="1200" dirty="0">
                        <a:solidFill>
                          <a:srgbClr val="00000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xmlns="" val="1473551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sz="4000" dirty="0" smtClean="0"/>
              <a:t>Project Charter – Scope Management Plan</a:t>
            </a:r>
            <a:endParaRPr lang="en-US" sz="4000" dirty="0"/>
          </a:p>
        </p:txBody>
      </p:sp>
      <p:sp>
        <p:nvSpPr>
          <p:cNvPr id="4" name="Content Placeholder 3"/>
          <p:cNvSpPr>
            <a:spLocks noGrp="1"/>
          </p:cNvSpPr>
          <p:nvPr>
            <p:ph idx="1"/>
          </p:nvPr>
        </p:nvSpPr>
        <p:spPr/>
        <p:txBody>
          <a:bodyPr>
            <a:normAutofit fontScale="92500" lnSpcReduction="20000"/>
          </a:bodyPr>
          <a:lstStyle/>
          <a:p>
            <a:pPr>
              <a:buFont typeface="Arial" pitchFamily="34" charset="0"/>
              <a:buChar char="•"/>
            </a:pPr>
            <a:r>
              <a:rPr lang="en-US" sz="3500" b="1" dirty="0" smtClean="0"/>
              <a:t>Definition</a:t>
            </a:r>
            <a:r>
              <a:rPr lang="en-US" sz="3500" dirty="0" smtClean="0"/>
              <a:t> - </a:t>
            </a:r>
            <a:r>
              <a:rPr lang="en-US" sz="3500" dirty="0"/>
              <a:t>T</a:t>
            </a:r>
            <a:r>
              <a:rPr lang="en-US" sz="3500" dirty="0" smtClean="0"/>
              <a:t>he </a:t>
            </a:r>
            <a:r>
              <a:rPr lang="en-US" sz="3500" dirty="0"/>
              <a:t>project scope has been defined by a set of requirements established by the team and sponsor.  These requirements cover each individual component that make up the project scope </a:t>
            </a:r>
            <a:endParaRPr lang="en-US" sz="3500" dirty="0" smtClean="0"/>
          </a:p>
          <a:p>
            <a:pPr>
              <a:buFont typeface="Arial" pitchFamily="34" charset="0"/>
              <a:buChar char="•"/>
            </a:pPr>
            <a:r>
              <a:rPr lang="en-US" sz="3500" b="1" dirty="0" smtClean="0"/>
              <a:t>Management</a:t>
            </a:r>
            <a:r>
              <a:rPr lang="en-US" sz="3500" dirty="0" smtClean="0"/>
              <a:t> - </a:t>
            </a:r>
            <a:r>
              <a:rPr lang="en-US" sz="3500" dirty="0"/>
              <a:t>I</a:t>
            </a:r>
            <a:r>
              <a:rPr lang="en-US" sz="3500" dirty="0" smtClean="0"/>
              <a:t>n </a:t>
            </a:r>
            <a:r>
              <a:rPr lang="en-US" sz="3500" dirty="0"/>
              <a:t>order to maintain and manage scope effectively each individual team member is responsible for monitoring each task as they are set forth and worked on</a:t>
            </a:r>
            <a:endParaRPr lang="en-US" sz="3500" dirty="0" smtClean="0"/>
          </a:p>
          <a:p>
            <a:pPr marL="0" indent="0">
              <a:buNone/>
            </a:pPr>
            <a:endParaRPr lang="en-US" dirty="0" smtClean="0"/>
          </a:p>
        </p:txBody>
      </p:sp>
    </p:spTree>
    <p:extLst>
      <p:ext uri="{BB962C8B-B14F-4D97-AF65-F5344CB8AC3E}">
        <p14:creationId xmlns:p14="http://schemas.microsoft.com/office/powerpoint/2010/main" xmlns="" val="31328711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sz="4000" dirty="0" smtClean="0"/>
              <a:t>Project Charter – Work Breakdown Schedule</a:t>
            </a:r>
            <a:endParaRPr lang="en-US" sz="40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xmlns="" val="290572884"/>
              </p:ext>
            </p:extLst>
          </p:nvPr>
        </p:nvGraphicFramePr>
        <p:xfrm>
          <a:off x="533398" y="1371610"/>
          <a:ext cx="8153402" cy="5181580"/>
        </p:xfrm>
        <a:graphic>
          <a:graphicData uri="http://schemas.openxmlformats.org/drawingml/2006/table">
            <a:tbl>
              <a:tblPr firstRow="1" firstCol="1" bandRow="1">
                <a:tableStyleId>{5C22544A-7EE6-4342-B048-85BDC9FD1C3A}</a:tableStyleId>
              </a:tblPr>
              <a:tblGrid>
                <a:gridCol w="650902"/>
                <a:gridCol w="3185993"/>
                <a:gridCol w="1061998"/>
                <a:gridCol w="856450"/>
                <a:gridCol w="1130513"/>
                <a:gridCol w="1267546"/>
              </a:tblGrid>
              <a:tr h="149896">
                <a:tc>
                  <a:txBody>
                    <a:bodyPr/>
                    <a:lstStyle/>
                    <a:p>
                      <a:pPr marL="0" marR="0">
                        <a:spcBef>
                          <a:spcPts val="0"/>
                        </a:spcBef>
                        <a:spcAft>
                          <a:spcPts val="0"/>
                        </a:spcAft>
                      </a:pPr>
                      <a:r>
                        <a:rPr lang="en-US" sz="700" dirty="0">
                          <a:effectLst/>
                        </a:rPr>
                        <a:t>WBS</a:t>
                      </a:r>
                      <a:endParaRPr lang="en-US" sz="1000" dirty="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700">
                          <a:effectLst/>
                        </a:rPr>
                        <a:t>Task Name</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700">
                          <a:effectLst/>
                        </a:rPr>
                        <a:t>% Complete</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700">
                          <a:effectLst/>
                        </a:rPr>
                        <a:t>Duration</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700">
                          <a:effectLst/>
                        </a:rPr>
                        <a:t>Start</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700">
                          <a:effectLst/>
                        </a:rPr>
                        <a:t>Finish</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800">
                          <a:effectLst/>
                        </a:rPr>
                        <a:t>1</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Phase I</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46%</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69 days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Fri 9/5/14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Wed 12/10/14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800">
                          <a:effectLst/>
                        </a:rPr>
                        <a:t>1.1</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   Project Startup</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100%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5.25 days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Fri 9/5/14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Fri 9/12/14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800">
                          <a:effectLst/>
                        </a:rPr>
                        <a:t>1.1.1</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dirty="0">
                          <a:effectLst/>
                        </a:rPr>
                        <a:t>      Define Project Identity</a:t>
                      </a:r>
                      <a:endParaRPr lang="en-US" sz="1000" dirty="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100%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2 hrs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Fri 9/5/14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Fri 9/5/14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800">
                          <a:effectLst/>
                        </a:rPr>
                        <a:t>1.1.2</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      Setup GroupMe Application</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100%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0.5 hrs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Fri 9/5/14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Fri 9/5/14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800">
                          <a:effectLst/>
                        </a:rPr>
                        <a:t>1.1.3</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      Setup GitHub Repository</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100%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1 hr</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Fri 9/5/14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Fri 9/5/14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800">
                          <a:effectLst/>
                        </a:rPr>
                        <a:t>1.1.4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      Setup Facebook Group</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100%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0.5 hrs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Fri 9/5/14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Fri 9/5/14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800">
                          <a:effectLst/>
                        </a:rPr>
                        <a:t>1.1.5</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      Setup Google Drive</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100%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1 hr</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Fri 9/5/14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Fri 9/5/14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800">
                          <a:effectLst/>
                        </a:rPr>
                        <a:t>1.1.6</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      Secure Sponsorship</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100%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0.45 wks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Wed 9/10/14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Fri 9/12/14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800">
                          <a:effectLst/>
                        </a:rPr>
                        <a:t>1.1.6.1</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         Initiate Sponsor Proposals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100%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2 hrs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Wed 9/10/14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Wed 9/10/14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800">
                          <a:effectLst/>
                        </a:rPr>
                        <a:t>1.1.6.2</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         Setup Sponsor Meeting</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100%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1 hr</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Wed 9/10/14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Wed 9/10/14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800">
                          <a:effectLst/>
                        </a:rPr>
                        <a:t>1.1.6.3</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         Initiate Sponsor/Team Meeting</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100%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2 hrs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Wed 9/10/14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Wed 9/10/14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900">
                          <a:effectLst/>
                        </a:rPr>
                        <a:t>1.2</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   MS Project Plan</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42%</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69 days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Fri 9/5/14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Wed 12/10/14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900">
                          <a:effectLst/>
                        </a:rPr>
                        <a:t>1.2.1</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      Project Plan First Draft</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100%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29 days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Fri 9/5/14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Wed 10/15/14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900">
                          <a:effectLst/>
                        </a:rPr>
                        <a:t>1.2.2</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      Project Plan Baseline</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40 days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Thu 10/16/14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Wed 12/10/14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800">
                          <a:effectLst/>
                        </a:rPr>
                        <a:t>1.3</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   System Requirements Phase</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56%</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64 days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Fri 9/12/14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Wed 12/10/14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900">
                          <a:effectLst/>
                        </a:rPr>
                        <a:t>1.3.1</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      Requirements Research</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100%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5 days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Fri 9/12/14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Thu 9/18/14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900">
                          <a:effectLst/>
                        </a:rPr>
                        <a:t>1.3.1.1</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         Software Requirements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100%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 wk</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Fri 9/12/14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Thu 9/18/14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900">
                          <a:effectLst/>
                        </a:rPr>
                        <a:t>1.3.1.2</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         Hardware Requirements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100%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 wk</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Fri 9/12/14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Thu 9/18/14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900">
                          <a:effectLst/>
                        </a:rPr>
                        <a:t>1.3.2</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      System Requirements     Specification</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62%</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27 days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Wed 10/1/14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Thu 11/6/14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900">
                          <a:effectLst/>
                        </a:rPr>
                        <a:t>1.3.2.1</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         SRS First Draft</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97%</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19 days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Wed 10/1/14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Mon 10/27/14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900">
                          <a:effectLst/>
                        </a:rPr>
                        <a:t>1.3.2.2</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         SRS Baseline</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21 days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Thu 10/9/14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Thu 11/6/14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900">
                          <a:effectLst/>
                        </a:rPr>
                        <a:t>1.3.3</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      Project Charter</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44%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43 days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Mon 10/13/14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Wed 12/10/14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900">
                          <a:effectLst/>
                        </a:rPr>
                        <a:t>1.3.3.1</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         Project Charter First Draft</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100%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3 days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Mon 10/13/14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Wed 10/15/14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900">
                          <a:effectLst/>
                        </a:rPr>
                        <a:t>1.3.3.2</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         Project Charter Baseline</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41 days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Wed 10/15/14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Wed 12/10/14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900">
                          <a:effectLst/>
                        </a:rPr>
                        <a:t>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   System Architecture Phase</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25 days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Thu 11/6/14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Wed 12/10/14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900">
                          <a:effectLst/>
                        </a:rPr>
                        <a:t>1.4.1</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      Architecture Design Specification</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25 days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Thu 11/6/14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Wed 12/10/14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800">
                          <a:effectLst/>
                        </a:rPr>
                        <a:t>2</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Phase II</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1 day</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Tue 10/14/14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Tue 10/14/14</a:t>
                      </a:r>
                      <a:endParaRPr lang="en-US" sz="1000">
                        <a:effectLst/>
                        <a:latin typeface="Times New Roman"/>
                        <a:ea typeface="Times New Roman"/>
                      </a:endParaRPr>
                    </a:p>
                  </a:txBody>
                  <a:tcPr marL="7766" marR="7766" marT="7766" marB="7766" anchor="ctr"/>
                </a:tc>
              </a:tr>
              <a:tr h="179703">
                <a:tc>
                  <a:txBody>
                    <a:bodyPr/>
                    <a:lstStyle/>
                    <a:p>
                      <a:pPr marL="0" marR="0">
                        <a:spcBef>
                          <a:spcPts val="0"/>
                        </a:spcBef>
                        <a:spcAft>
                          <a:spcPts val="0"/>
                        </a:spcAft>
                      </a:pPr>
                      <a:r>
                        <a:rPr lang="en-US" sz="800">
                          <a:effectLst/>
                        </a:rPr>
                        <a:t>3</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Weekly Tasks</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900">
                          <a:effectLst/>
                        </a:rPr>
                        <a:t>0%</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1 day?</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a:effectLst/>
                        </a:rPr>
                        <a:t>Tue 10/14/14</a:t>
                      </a:r>
                      <a:endParaRPr lang="en-US" sz="1000">
                        <a:effectLst/>
                        <a:latin typeface="Times New Roman"/>
                        <a:ea typeface="Times New Roman"/>
                      </a:endParaRPr>
                    </a:p>
                  </a:txBody>
                  <a:tcPr marL="7766" marR="7766" marT="7766" marB="7766" anchor="ctr"/>
                </a:tc>
                <a:tc>
                  <a:txBody>
                    <a:bodyPr/>
                    <a:lstStyle/>
                    <a:p>
                      <a:pPr marL="0" marR="0">
                        <a:spcBef>
                          <a:spcPts val="0"/>
                        </a:spcBef>
                        <a:spcAft>
                          <a:spcPts val="0"/>
                        </a:spcAft>
                      </a:pPr>
                      <a:r>
                        <a:rPr lang="en-US" sz="800" dirty="0">
                          <a:effectLst/>
                        </a:rPr>
                        <a:t>Tue 10/14/14</a:t>
                      </a:r>
                      <a:endParaRPr lang="en-US" sz="1000" dirty="0">
                        <a:effectLst/>
                        <a:latin typeface="Times New Roman"/>
                        <a:ea typeface="Times New Roman"/>
                      </a:endParaRPr>
                    </a:p>
                  </a:txBody>
                  <a:tcPr marL="7766" marR="7766" marT="7766" marB="7766" anchor="ctr"/>
                </a:tc>
              </a:tr>
            </a:tbl>
          </a:graphicData>
        </a:graphic>
      </p:graphicFrame>
    </p:spTree>
    <p:extLst>
      <p:ext uri="{BB962C8B-B14F-4D97-AF65-F5344CB8AC3E}">
        <p14:creationId xmlns:p14="http://schemas.microsoft.com/office/powerpoint/2010/main" xmlns="" val="2566100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algn="ctr"/>
            <a:r>
              <a:rPr lang="en-US" sz="4000" dirty="0" smtClean="0"/>
              <a:t>SRS – Updates and Revisions</a:t>
            </a:r>
            <a:endParaRPr lang="en-US" sz="4000" dirty="0"/>
          </a:p>
        </p:txBody>
      </p:sp>
      <p:sp>
        <p:nvSpPr>
          <p:cNvPr id="3" name="Content Placeholder 2"/>
          <p:cNvSpPr>
            <a:spLocks noGrp="1"/>
          </p:cNvSpPr>
          <p:nvPr>
            <p:ph idx="1"/>
          </p:nvPr>
        </p:nvSpPr>
        <p:spPr/>
        <p:txBody>
          <a:bodyPr>
            <a:noAutofit/>
          </a:bodyPr>
          <a:lstStyle/>
          <a:p>
            <a:pPr>
              <a:buFont typeface="Arial" pitchFamily="34" charset="0"/>
              <a:buChar char="•"/>
            </a:pPr>
            <a:r>
              <a:rPr lang="en-US" sz="3200" dirty="0" smtClean="0"/>
              <a:t>Updated SRS to reflect GTA’s notes</a:t>
            </a:r>
            <a:endParaRPr lang="en-US" sz="3200" dirty="0"/>
          </a:p>
          <a:p>
            <a:pPr>
              <a:buFont typeface="Arial" pitchFamily="34" charset="0"/>
              <a:buChar char="•"/>
            </a:pPr>
            <a:r>
              <a:rPr lang="en-US" sz="3200" dirty="0" smtClean="0"/>
              <a:t>Integrated peer review suggestions</a:t>
            </a:r>
            <a:endParaRPr lang="en-US" sz="3200" dirty="0"/>
          </a:p>
          <a:p>
            <a:pPr>
              <a:buFont typeface="Arial" pitchFamily="34" charset="0"/>
              <a:buChar char="•"/>
            </a:pPr>
            <a:r>
              <a:rPr lang="en-US" sz="3200" dirty="0" smtClean="0"/>
              <a:t>Reviewed and removed some requirements the team found unnecessary </a:t>
            </a:r>
          </a:p>
        </p:txBody>
      </p:sp>
      <p:sp>
        <p:nvSpPr>
          <p:cNvPr id="4" name="Slide Number Placeholder 3"/>
          <p:cNvSpPr>
            <a:spLocks noGrp="1"/>
          </p:cNvSpPr>
          <p:nvPr>
            <p:ph type="sldNum" sz="quarter" idx="12"/>
          </p:nvPr>
        </p:nvSpPr>
        <p:spPr/>
        <p:txBody>
          <a:bodyPr/>
          <a:lstStyle/>
          <a:p>
            <a:fld id="{3D78C4AB-607B-4CA5-A48E-952F875E21E9}" type="slidenum">
              <a:rPr lang="en-US" smtClean="0"/>
              <a:pPr/>
              <a:t>2</a:t>
            </a:fld>
            <a:endParaRPr lang="en-US" dirty="0"/>
          </a:p>
        </p:txBody>
      </p:sp>
    </p:spTree>
    <p:extLst>
      <p:ext uri="{BB962C8B-B14F-4D97-AF65-F5344CB8AC3E}">
        <p14:creationId xmlns:p14="http://schemas.microsoft.com/office/powerpoint/2010/main" xmlns="" val="148341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sz="4000" dirty="0" smtClean="0"/>
              <a:t>Project Charter –Communications Plan</a:t>
            </a:r>
            <a:endParaRPr lang="en-US" sz="4000" dirty="0"/>
          </a:p>
        </p:txBody>
      </p:sp>
      <p:sp>
        <p:nvSpPr>
          <p:cNvPr id="4" name="Content Placeholder 3"/>
          <p:cNvSpPr>
            <a:spLocks noGrp="1"/>
          </p:cNvSpPr>
          <p:nvPr>
            <p:ph idx="1"/>
          </p:nvPr>
        </p:nvSpPr>
        <p:spPr/>
        <p:txBody>
          <a:bodyPr>
            <a:normAutofit/>
          </a:bodyPr>
          <a:lstStyle/>
          <a:p>
            <a:pPr>
              <a:buFont typeface="Arial" pitchFamily="34" charset="0"/>
              <a:buChar char="•"/>
            </a:pPr>
            <a:r>
              <a:rPr lang="en-US" b="1" dirty="0" smtClean="0"/>
              <a:t>Team Meetings </a:t>
            </a:r>
            <a:r>
              <a:rPr lang="en-US" dirty="0" smtClean="0"/>
              <a:t>- </a:t>
            </a:r>
            <a:r>
              <a:rPr lang="en-US" dirty="0"/>
              <a:t>Our team has two meetings every week. Usually, the meetings last 2 hours on Monday and Tuesday from 1 pm to 3 </a:t>
            </a:r>
            <a:r>
              <a:rPr lang="en-US" dirty="0" smtClean="0"/>
              <a:t>pm</a:t>
            </a:r>
            <a:endParaRPr lang="en-US" dirty="0"/>
          </a:p>
          <a:p>
            <a:pPr>
              <a:buFont typeface="Arial" pitchFamily="34" charset="0"/>
              <a:buChar char="•"/>
            </a:pPr>
            <a:r>
              <a:rPr lang="en-US" dirty="0" smtClean="0"/>
              <a:t>Internal Communication </a:t>
            </a:r>
          </a:p>
          <a:p>
            <a:pPr marL="0" indent="0">
              <a:buNone/>
            </a:pPr>
            <a:endParaRPr lang="en-US"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8200" y="4038600"/>
            <a:ext cx="1524000" cy="1524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514601" y="3676649"/>
            <a:ext cx="1752599" cy="226695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383314" y="3810000"/>
            <a:ext cx="2070841" cy="202602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629400" y="3968842"/>
            <a:ext cx="1885951" cy="1682566"/>
          </a:xfrm>
          <a:prstGeom prst="rect">
            <a:avLst/>
          </a:prstGeom>
        </p:spPr>
      </p:pic>
    </p:spTree>
    <p:extLst>
      <p:ext uri="{BB962C8B-B14F-4D97-AF65-F5344CB8AC3E}">
        <p14:creationId xmlns:p14="http://schemas.microsoft.com/office/powerpoint/2010/main" xmlns="" val="109352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sz="4000" dirty="0" smtClean="0"/>
              <a:t>Project Charter – Change Management Plan</a:t>
            </a:r>
            <a:endParaRPr lang="en-US" sz="4000" dirty="0"/>
          </a:p>
        </p:txBody>
      </p:sp>
      <p:sp>
        <p:nvSpPr>
          <p:cNvPr id="4" name="Content Placeholder 3"/>
          <p:cNvSpPr>
            <a:spLocks noGrp="1"/>
          </p:cNvSpPr>
          <p:nvPr>
            <p:ph idx="1"/>
          </p:nvPr>
        </p:nvSpPr>
        <p:spPr>
          <a:xfrm>
            <a:off x="457200" y="1524000"/>
            <a:ext cx="8229600" cy="4800600"/>
          </a:xfrm>
        </p:spPr>
        <p:txBody>
          <a:bodyPr>
            <a:noAutofit/>
          </a:bodyPr>
          <a:lstStyle/>
          <a:p>
            <a:pPr marL="0" lvl="0" indent="0">
              <a:buNone/>
            </a:pPr>
            <a:r>
              <a:rPr lang="en-US" sz="2400" b="1" dirty="0" smtClean="0"/>
              <a:t>Roles and Responsibilities</a:t>
            </a:r>
          </a:p>
          <a:p>
            <a:pPr lvl="0"/>
            <a:r>
              <a:rPr lang="en-US" sz="2400" b="1" dirty="0" smtClean="0"/>
              <a:t>Project </a:t>
            </a:r>
            <a:r>
              <a:rPr lang="en-US" sz="2400" b="1" dirty="0"/>
              <a:t>Sponsor – </a:t>
            </a:r>
            <a:r>
              <a:rPr lang="en-US" sz="2400" dirty="0"/>
              <a:t>Our sponsor, </a:t>
            </a:r>
            <a:r>
              <a:rPr lang="en-US" sz="2400" dirty="0" smtClean="0"/>
              <a:t>Mr. </a:t>
            </a:r>
            <a:r>
              <a:rPr lang="en-US" sz="2400" dirty="0" err="1"/>
              <a:t>Aholt</a:t>
            </a:r>
            <a:r>
              <a:rPr lang="en-US" sz="2400" dirty="0"/>
              <a:t>, Owner and Manager of Nuts and Bolts, will provide us feedback after reviewing our development process. </a:t>
            </a:r>
            <a:endParaRPr lang="en-US" sz="2400" dirty="0" smtClean="0"/>
          </a:p>
          <a:p>
            <a:pPr lvl="0"/>
            <a:r>
              <a:rPr lang="en-US" sz="2400" b="1" dirty="0" smtClean="0"/>
              <a:t>Project </a:t>
            </a:r>
            <a:r>
              <a:rPr lang="en-US" sz="2400" b="1" dirty="0"/>
              <a:t>Manager </a:t>
            </a:r>
            <a:r>
              <a:rPr lang="en-US" sz="2400" dirty="0" smtClean="0"/>
              <a:t>–Upon </a:t>
            </a:r>
            <a:r>
              <a:rPr lang="en-US" sz="2400" dirty="0"/>
              <a:t>any changes suggested by our sponsor or peer review, our project manager, Billy will be the first person to address it. He let us know what changes to be made so that our team can make the changes.</a:t>
            </a:r>
          </a:p>
          <a:p>
            <a:pPr lvl="0"/>
            <a:r>
              <a:rPr lang="en-US" sz="2400" b="1" dirty="0"/>
              <a:t>Project Team - </a:t>
            </a:r>
            <a:r>
              <a:rPr lang="en-US" sz="2400" dirty="0"/>
              <a:t>Our team will carefully review the pros and cons of the changes that we have been suggested or we have been planning to do. </a:t>
            </a:r>
            <a:endParaRPr lang="en-US" sz="2400" dirty="0" smtClean="0"/>
          </a:p>
        </p:txBody>
      </p:sp>
    </p:spTree>
    <p:extLst>
      <p:ext uri="{BB962C8B-B14F-4D97-AF65-F5344CB8AC3E}">
        <p14:creationId xmlns:p14="http://schemas.microsoft.com/office/powerpoint/2010/main" xmlns="" val="1670432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sz="4000" dirty="0" smtClean="0"/>
              <a:t>Project Charter – Risk Management Plan</a:t>
            </a:r>
            <a:endParaRPr lang="en-US" sz="4000" dirty="0"/>
          </a:p>
        </p:txBody>
      </p:sp>
      <p:sp>
        <p:nvSpPr>
          <p:cNvPr id="4" name="Content Placeholder 3"/>
          <p:cNvSpPr>
            <a:spLocks noGrp="1"/>
          </p:cNvSpPr>
          <p:nvPr>
            <p:ph idx="1"/>
          </p:nvPr>
        </p:nvSpPr>
        <p:spPr>
          <a:xfrm>
            <a:off x="457200" y="1524000"/>
            <a:ext cx="8229600" cy="4389120"/>
          </a:xfrm>
        </p:spPr>
        <p:txBody>
          <a:bodyPr>
            <a:normAutofit/>
          </a:bodyPr>
          <a:lstStyle/>
          <a:p>
            <a:pPr lvl="0"/>
            <a:r>
              <a:rPr lang="en-US" dirty="0" smtClean="0"/>
              <a:t>Risk Analysis</a:t>
            </a:r>
          </a:p>
          <a:p>
            <a:pPr marL="0" lvl="0" indent="0">
              <a:buNone/>
            </a:pPr>
            <a:endParaRPr lang="en-US" b="1" dirty="0" smtClean="0"/>
          </a:p>
          <a:p>
            <a:pPr marL="0" lvl="0" indent="0">
              <a:buNone/>
            </a:pPr>
            <a:endParaRPr lang="en-US" dirty="0"/>
          </a:p>
          <a:p>
            <a:pPr marL="0" indent="0">
              <a:buNone/>
            </a:pP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xmlns="" val="3092142426"/>
              </p:ext>
            </p:extLst>
          </p:nvPr>
        </p:nvGraphicFramePr>
        <p:xfrm>
          <a:off x="685800" y="2057399"/>
          <a:ext cx="7772401" cy="4343400"/>
        </p:xfrm>
        <a:graphic>
          <a:graphicData uri="http://schemas.openxmlformats.org/drawingml/2006/table">
            <a:tbl>
              <a:tblPr firstRow="1" firstCol="1" bandRow="1">
                <a:tableStyleId>{5C22544A-7EE6-4342-B048-85BDC9FD1C3A}</a:tableStyleId>
              </a:tblPr>
              <a:tblGrid>
                <a:gridCol w="1394422"/>
                <a:gridCol w="3054255"/>
                <a:gridCol w="1117648"/>
                <a:gridCol w="803538"/>
                <a:gridCol w="1402538"/>
              </a:tblGrid>
              <a:tr h="680858">
                <a:tc>
                  <a:txBody>
                    <a:bodyPr/>
                    <a:lstStyle/>
                    <a:p>
                      <a:pPr marL="0" marR="0" algn="ctr">
                        <a:spcBef>
                          <a:spcPts val="600"/>
                        </a:spcBef>
                        <a:spcAft>
                          <a:spcPts val="0"/>
                        </a:spcAft>
                      </a:pPr>
                      <a:r>
                        <a:rPr lang="en-US" sz="1200" dirty="0">
                          <a:effectLst/>
                        </a:rPr>
                        <a:t>Risk Group</a:t>
                      </a:r>
                      <a:endParaRPr lang="en-US" sz="1200" dirty="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dirty="0">
                          <a:effectLst/>
                        </a:rPr>
                        <a:t>Risk</a:t>
                      </a:r>
                      <a:endParaRPr lang="en-US" sz="1200" dirty="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Probability</a:t>
                      </a:r>
                    </a:p>
                    <a:p>
                      <a:pPr marL="0" marR="0" algn="ctr">
                        <a:spcBef>
                          <a:spcPts val="600"/>
                        </a:spcBef>
                        <a:spcAft>
                          <a:spcPts val="0"/>
                        </a:spcAft>
                      </a:pPr>
                      <a:r>
                        <a:rPr lang="en-US" sz="1200">
                          <a:effectLst/>
                        </a:rPr>
                        <a:t>(%)</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Cost</a:t>
                      </a:r>
                    </a:p>
                    <a:p>
                      <a:pPr marL="0" marR="0" algn="ctr">
                        <a:spcBef>
                          <a:spcPts val="600"/>
                        </a:spcBef>
                        <a:spcAft>
                          <a:spcPts val="0"/>
                        </a:spcAft>
                      </a:pPr>
                      <a:r>
                        <a:rPr lang="en-US" sz="1200">
                          <a:effectLst/>
                        </a:rPr>
                        <a:t>(weeks)</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Risk Exposure</a:t>
                      </a:r>
                    </a:p>
                    <a:p>
                      <a:pPr marL="0" marR="0" algn="ctr">
                        <a:spcBef>
                          <a:spcPts val="600"/>
                        </a:spcBef>
                        <a:spcAft>
                          <a:spcPts val="0"/>
                        </a:spcAft>
                      </a:pPr>
                      <a:r>
                        <a:rPr lang="en-US" sz="1200">
                          <a:effectLst/>
                        </a:rPr>
                        <a:t>(weeks)</a:t>
                      </a:r>
                      <a:endParaRPr lang="en-US" sz="1200">
                        <a:effectLst/>
                        <a:latin typeface="Times New Roman"/>
                        <a:ea typeface="Times New Roman"/>
                      </a:endParaRPr>
                    </a:p>
                  </a:txBody>
                  <a:tcPr marL="68580" marR="68580" marT="0" marB="0"/>
                </a:tc>
              </a:tr>
              <a:tr h="281734">
                <a:tc>
                  <a:txBody>
                    <a:bodyPr/>
                    <a:lstStyle/>
                    <a:p>
                      <a:pPr marL="0" marR="0" algn="ctr">
                        <a:spcBef>
                          <a:spcPts val="600"/>
                        </a:spcBef>
                        <a:spcAft>
                          <a:spcPts val="0"/>
                        </a:spcAft>
                      </a:pPr>
                      <a:r>
                        <a:rPr lang="en-US" sz="1200">
                          <a:effectLst/>
                        </a:rPr>
                        <a:t>Schedule</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Behind on schedule and procrastination</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30</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2</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.60</a:t>
                      </a:r>
                      <a:endParaRPr lang="en-US" sz="1200">
                        <a:effectLst/>
                        <a:latin typeface="Times New Roman"/>
                        <a:ea typeface="Times New Roman"/>
                      </a:endParaRPr>
                    </a:p>
                  </a:txBody>
                  <a:tcPr marL="68580" marR="68580" marT="0" marB="0"/>
                </a:tc>
              </a:tr>
              <a:tr h="281734">
                <a:tc>
                  <a:txBody>
                    <a:bodyPr/>
                    <a:lstStyle/>
                    <a:p>
                      <a:pPr marL="0" marR="0" algn="ctr">
                        <a:spcBef>
                          <a:spcPts val="600"/>
                        </a:spcBef>
                        <a:spcAft>
                          <a:spcPts val="0"/>
                        </a:spcAft>
                      </a:pPr>
                      <a:r>
                        <a:rPr lang="en-US" sz="1200">
                          <a:effectLst/>
                        </a:rPr>
                        <a:t>Document</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Integrating everyone’s documents</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10</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2</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.20</a:t>
                      </a:r>
                      <a:endParaRPr lang="en-US" sz="1200">
                        <a:effectLst/>
                        <a:latin typeface="Times New Roman"/>
                        <a:ea typeface="Times New Roman"/>
                      </a:endParaRPr>
                    </a:p>
                  </a:txBody>
                  <a:tcPr marL="68580" marR="68580" marT="0" marB="0"/>
                </a:tc>
              </a:tr>
              <a:tr h="281734">
                <a:tc>
                  <a:txBody>
                    <a:bodyPr/>
                    <a:lstStyle/>
                    <a:p>
                      <a:pPr marL="0" marR="0" algn="ctr">
                        <a:spcBef>
                          <a:spcPts val="600"/>
                        </a:spcBef>
                        <a:spcAft>
                          <a:spcPts val="0"/>
                        </a:spcAft>
                      </a:pPr>
                      <a:r>
                        <a:rPr lang="en-US" sz="1200">
                          <a:effectLst/>
                        </a:rPr>
                        <a:t>Software</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Integrating everyone’s code work</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40</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4</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1.6</a:t>
                      </a:r>
                      <a:endParaRPr lang="en-US" sz="1200">
                        <a:effectLst/>
                        <a:latin typeface="Times New Roman"/>
                        <a:ea typeface="Times New Roman"/>
                      </a:endParaRPr>
                    </a:p>
                  </a:txBody>
                  <a:tcPr marL="68580" marR="68580" marT="0" marB="0"/>
                </a:tc>
              </a:tr>
              <a:tr h="281734">
                <a:tc>
                  <a:txBody>
                    <a:bodyPr/>
                    <a:lstStyle/>
                    <a:p>
                      <a:pPr marL="0" marR="0" algn="ctr">
                        <a:spcBef>
                          <a:spcPts val="600"/>
                        </a:spcBef>
                        <a:spcAft>
                          <a:spcPts val="0"/>
                        </a:spcAft>
                      </a:pPr>
                      <a:r>
                        <a:rPr lang="en-US" sz="1200">
                          <a:effectLst/>
                        </a:rPr>
                        <a:t>Hardware</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Integrating hardware together</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50</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4</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2.0</a:t>
                      </a:r>
                      <a:endParaRPr lang="en-US" sz="1200">
                        <a:effectLst/>
                        <a:latin typeface="Times New Roman"/>
                        <a:ea typeface="Times New Roman"/>
                      </a:endParaRPr>
                    </a:p>
                  </a:txBody>
                  <a:tcPr marL="68580" marR="68580" marT="0" marB="0"/>
                </a:tc>
              </a:tr>
              <a:tr h="281734">
                <a:tc>
                  <a:txBody>
                    <a:bodyPr/>
                    <a:lstStyle/>
                    <a:p>
                      <a:pPr marL="0" marR="0" algn="ctr">
                        <a:spcBef>
                          <a:spcPts val="600"/>
                        </a:spcBef>
                        <a:spcAft>
                          <a:spcPts val="0"/>
                        </a:spcAft>
                      </a:pPr>
                      <a:r>
                        <a:rPr lang="en-US" sz="1200">
                          <a:effectLst/>
                        </a:rPr>
                        <a:t>Technical</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Integrating hardware and software</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dirty="0">
                          <a:effectLst/>
                        </a:rPr>
                        <a:t>40</a:t>
                      </a:r>
                      <a:endParaRPr lang="en-US" sz="1200" dirty="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2</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.8</a:t>
                      </a:r>
                      <a:endParaRPr lang="en-US" sz="1200">
                        <a:effectLst/>
                        <a:latin typeface="Times New Roman"/>
                        <a:ea typeface="Times New Roman"/>
                      </a:endParaRPr>
                    </a:p>
                  </a:txBody>
                  <a:tcPr marL="68580" marR="68580" marT="0" marB="0"/>
                </a:tc>
              </a:tr>
              <a:tr h="281734">
                <a:tc>
                  <a:txBody>
                    <a:bodyPr/>
                    <a:lstStyle/>
                    <a:p>
                      <a:pPr marL="0" marR="0" algn="ctr">
                        <a:spcBef>
                          <a:spcPts val="600"/>
                        </a:spcBef>
                        <a:spcAft>
                          <a:spcPts val="0"/>
                        </a:spcAft>
                      </a:pPr>
                      <a:r>
                        <a:rPr lang="en-US" sz="1200">
                          <a:effectLst/>
                        </a:rPr>
                        <a:t>Technical</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Networking using servers</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40</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2</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.8</a:t>
                      </a:r>
                      <a:endParaRPr lang="en-US" sz="1200">
                        <a:effectLst/>
                        <a:latin typeface="Times New Roman"/>
                        <a:ea typeface="Times New Roman"/>
                      </a:endParaRPr>
                    </a:p>
                  </a:txBody>
                  <a:tcPr marL="68580" marR="68580" marT="0" marB="0"/>
                </a:tc>
              </a:tr>
              <a:tr h="563468">
                <a:tc>
                  <a:txBody>
                    <a:bodyPr/>
                    <a:lstStyle/>
                    <a:p>
                      <a:pPr marL="0" marR="0" algn="ctr">
                        <a:spcBef>
                          <a:spcPts val="600"/>
                        </a:spcBef>
                        <a:spcAft>
                          <a:spcPts val="0"/>
                        </a:spcAft>
                      </a:pPr>
                      <a:r>
                        <a:rPr lang="en-US" sz="1200">
                          <a:effectLst/>
                        </a:rPr>
                        <a:t>Budget</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Lack of fund while purchasing right equipment</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5</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1</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.5</a:t>
                      </a:r>
                      <a:endParaRPr lang="en-US" sz="1200">
                        <a:effectLst/>
                        <a:latin typeface="Times New Roman"/>
                        <a:ea typeface="Times New Roman"/>
                      </a:endParaRPr>
                    </a:p>
                  </a:txBody>
                  <a:tcPr marL="68580" marR="68580" marT="0" marB="0"/>
                </a:tc>
              </a:tr>
              <a:tr h="563468">
                <a:tc>
                  <a:txBody>
                    <a:bodyPr/>
                    <a:lstStyle/>
                    <a:p>
                      <a:pPr marL="0" marR="0" algn="ctr">
                        <a:spcBef>
                          <a:spcPts val="600"/>
                        </a:spcBef>
                        <a:spcAft>
                          <a:spcPts val="0"/>
                        </a:spcAft>
                      </a:pPr>
                      <a:r>
                        <a:rPr lang="en-US" sz="1200">
                          <a:effectLst/>
                        </a:rPr>
                        <a:t>Team </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Availability of members for meeting and working to build project</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40</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2</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.8</a:t>
                      </a:r>
                      <a:endParaRPr lang="en-US" sz="1200">
                        <a:effectLst/>
                        <a:latin typeface="Times New Roman"/>
                        <a:ea typeface="Times New Roman"/>
                      </a:endParaRPr>
                    </a:p>
                  </a:txBody>
                  <a:tcPr marL="68580" marR="68580" marT="0" marB="0"/>
                </a:tc>
              </a:tr>
              <a:tr h="563468">
                <a:tc>
                  <a:txBody>
                    <a:bodyPr/>
                    <a:lstStyle/>
                    <a:p>
                      <a:pPr marL="0" marR="0" algn="ctr">
                        <a:spcBef>
                          <a:spcPts val="600"/>
                        </a:spcBef>
                        <a:spcAft>
                          <a:spcPts val="0"/>
                        </a:spcAft>
                      </a:pPr>
                      <a:r>
                        <a:rPr lang="en-US" sz="1200">
                          <a:effectLst/>
                        </a:rPr>
                        <a:t>Mis comunication</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Misunderstanding the idea or work</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20</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2</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.4</a:t>
                      </a:r>
                      <a:endParaRPr lang="en-US" sz="1200">
                        <a:effectLst/>
                        <a:latin typeface="Times New Roman"/>
                        <a:ea typeface="Times New Roman"/>
                      </a:endParaRPr>
                    </a:p>
                  </a:txBody>
                  <a:tcPr marL="68580" marR="68580" marT="0" marB="0"/>
                </a:tc>
              </a:tr>
              <a:tr h="281734">
                <a:tc>
                  <a:txBody>
                    <a:bodyPr/>
                    <a:lstStyle/>
                    <a:p>
                      <a:pPr marL="0" marR="0" algn="ctr">
                        <a:spcBef>
                          <a:spcPts val="600"/>
                        </a:spcBef>
                        <a:spcAft>
                          <a:spcPts val="0"/>
                        </a:spcAft>
                      </a:pPr>
                      <a:r>
                        <a:rPr lang="en-US" sz="1200">
                          <a:effectLst/>
                        </a:rPr>
                        <a:t>Total</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 </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 </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a:effectLst/>
                        </a:rPr>
                        <a:t> </a:t>
                      </a:r>
                      <a:endParaRPr lang="en-US" sz="120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dirty="0">
                          <a:effectLst/>
                        </a:rPr>
                        <a:t>7.7</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xmlns="" val="746204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sz="4000" dirty="0" smtClean="0"/>
              <a:t>Project Charter – Procurement Management Plan</a:t>
            </a:r>
            <a:endParaRPr lang="en-US" sz="4000" dirty="0"/>
          </a:p>
        </p:txBody>
      </p:sp>
      <p:sp>
        <p:nvSpPr>
          <p:cNvPr id="4" name="Content Placeholder 3"/>
          <p:cNvSpPr>
            <a:spLocks noGrp="1"/>
          </p:cNvSpPr>
          <p:nvPr>
            <p:ph idx="1"/>
          </p:nvPr>
        </p:nvSpPr>
        <p:spPr/>
        <p:txBody>
          <a:bodyPr>
            <a:normAutofit/>
          </a:bodyPr>
          <a:lstStyle/>
          <a:p>
            <a:pPr marL="0" lvl="0" indent="0">
              <a:buNone/>
            </a:pPr>
            <a:r>
              <a:rPr lang="en-US" b="1" dirty="0" smtClean="0"/>
              <a:t>Description of Items/Services to be Acquired</a:t>
            </a:r>
          </a:p>
          <a:p>
            <a:pPr lvl="0"/>
            <a:r>
              <a:rPr lang="en-US" dirty="0"/>
              <a:t>(2) Microcontroller (</a:t>
            </a:r>
            <a:r>
              <a:rPr lang="en-US" dirty="0" err="1"/>
              <a:t>Arduino</a:t>
            </a:r>
            <a:r>
              <a:rPr lang="en-US" dirty="0"/>
              <a:t>, Raspberry Pi)</a:t>
            </a:r>
          </a:p>
          <a:p>
            <a:pPr lvl="0"/>
            <a:r>
              <a:rPr lang="en-US" dirty="0"/>
              <a:t>(2) Water valve</a:t>
            </a:r>
          </a:p>
          <a:p>
            <a:pPr lvl="0"/>
            <a:r>
              <a:rPr lang="en-US" dirty="0"/>
              <a:t>(4) Soil sensors</a:t>
            </a:r>
          </a:p>
          <a:p>
            <a:pPr lvl="0"/>
            <a:r>
              <a:rPr lang="en-US" dirty="0"/>
              <a:t>(1) Web hosting service</a:t>
            </a:r>
          </a:p>
          <a:p>
            <a:pPr lvl="0"/>
            <a:r>
              <a:rPr lang="en-US" dirty="0"/>
              <a:t>(2) Water hose</a:t>
            </a:r>
          </a:p>
          <a:p>
            <a:pPr lvl="0"/>
            <a:r>
              <a:rPr lang="en-US" dirty="0"/>
              <a:t>(1) Waterproof case for the microcontroller</a:t>
            </a:r>
          </a:p>
          <a:p>
            <a:pPr lvl="0"/>
            <a:r>
              <a:rPr lang="en-US" dirty="0"/>
              <a:t>(1) Digital temperature gauge</a:t>
            </a:r>
          </a:p>
          <a:p>
            <a:pPr marL="0" lvl="0" indent="0">
              <a:buNone/>
            </a:pPr>
            <a:endParaRPr lang="en-US" b="1" dirty="0" smtClean="0"/>
          </a:p>
          <a:p>
            <a:pPr marL="0" lvl="0" indent="0">
              <a:buNone/>
            </a:pPr>
            <a:endParaRPr lang="en-US" b="1" dirty="0" smtClean="0"/>
          </a:p>
          <a:p>
            <a:pPr marL="0" lvl="0" indent="0">
              <a:buNone/>
            </a:pPr>
            <a:endParaRPr lang="en-US" dirty="0"/>
          </a:p>
          <a:p>
            <a:pPr marL="0" indent="0">
              <a:buNone/>
            </a:pPr>
            <a:endParaRPr lang="en-US" dirty="0" smtClean="0"/>
          </a:p>
        </p:txBody>
      </p:sp>
    </p:spTree>
    <p:extLst>
      <p:ext uri="{BB962C8B-B14F-4D97-AF65-F5344CB8AC3E}">
        <p14:creationId xmlns:p14="http://schemas.microsoft.com/office/powerpoint/2010/main" xmlns="" val="39789610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sz="4000" dirty="0" smtClean="0"/>
              <a:t>Project Charter – Project Closeout Report</a:t>
            </a:r>
            <a:endParaRPr lang="en-US" sz="4000" dirty="0"/>
          </a:p>
        </p:txBody>
      </p:sp>
      <p:sp>
        <p:nvSpPr>
          <p:cNvPr id="4" name="Content Placeholder 3"/>
          <p:cNvSpPr>
            <a:spLocks noGrp="1"/>
          </p:cNvSpPr>
          <p:nvPr>
            <p:ph idx="1"/>
          </p:nvPr>
        </p:nvSpPr>
        <p:spPr>
          <a:xfrm>
            <a:off x="457200" y="1676400"/>
            <a:ext cx="8229600" cy="4922520"/>
          </a:xfrm>
        </p:spPr>
        <p:txBody>
          <a:bodyPr>
            <a:normAutofit fontScale="92500" lnSpcReduction="20000"/>
          </a:bodyPr>
          <a:lstStyle/>
          <a:p>
            <a:pPr marL="0" lvl="0" indent="0">
              <a:buNone/>
            </a:pPr>
            <a:r>
              <a:rPr lang="en-US" sz="2800" b="1" dirty="0" smtClean="0"/>
              <a:t>Archiving Project Artifacts</a:t>
            </a:r>
          </a:p>
          <a:p>
            <a:pPr lvl="0"/>
            <a:r>
              <a:rPr lang="en-US" sz="2800" dirty="0"/>
              <a:t>Systems Specification Requirement</a:t>
            </a:r>
          </a:p>
          <a:p>
            <a:pPr lvl="0"/>
            <a:r>
              <a:rPr lang="en-US" sz="2800" dirty="0"/>
              <a:t>Project Charter</a:t>
            </a:r>
          </a:p>
          <a:p>
            <a:pPr lvl="0"/>
            <a:r>
              <a:rPr lang="en-US" sz="2800" dirty="0"/>
              <a:t>Purchase Orders</a:t>
            </a:r>
          </a:p>
          <a:p>
            <a:pPr lvl="0"/>
            <a:r>
              <a:rPr lang="en-US" sz="2800" dirty="0"/>
              <a:t>Architecture Design Specification</a:t>
            </a:r>
          </a:p>
          <a:p>
            <a:pPr lvl="0"/>
            <a:r>
              <a:rPr lang="en-US" sz="2800" dirty="0"/>
              <a:t>MS Project Plan File</a:t>
            </a:r>
          </a:p>
          <a:p>
            <a:pPr lvl="0"/>
            <a:r>
              <a:rPr lang="en-US" sz="2800" dirty="0"/>
              <a:t>Team Status Reports</a:t>
            </a:r>
          </a:p>
          <a:p>
            <a:pPr lvl="0"/>
            <a:r>
              <a:rPr lang="en-US" sz="2800" dirty="0"/>
              <a:t>Team Presentations</a:t>
            </a:r>
          </a:p>
          <a:p>
            <a:pPr lvl="0"/>
            <a:r>
              <a:rPr lang="en-US" sz="2800" dirty="0"/>
              <a:t>Detailed Design Document</a:t>
            </a:r>
          </a:p>
          <a:p>
            <a:pPr lvl="0"/>
            <a:r>
              <a:rPr lang="en-US" sz="2800" dirty="0"/>
              <a:t>System Test Plan</a:t>
            </a:r>
          </a:p>
          <a:p>
            <a:pPr lvl="0"/>
            <a:r>
              <a:rPr lang="en-US" sz="2800" dirty="0"/>
              <a:t>Prototype Diagrams</a:t>
            </a:r>
          </a:p>
          <a:p>
            <a:pPr lvl="0"/>
            <a:r>
              <a:rPr lang="en-US" sz="2800" dirty="0"/>
              <a:t>Team and Sponsor Contact Info</a:t>
            </a:r>
          </a:p>
          <a:p>
            <a:pPr marL="0" lvl="0" indent="0">
              <a:buNone/>
            </a:pPr>
            <a:endParaRPr lang="en-US" b="1" dirty="0" smtClean="0"/>
          </a:p>
          <a:p>
            <a:pPr marL="0" lvl="0" indent="0">
              <a:buNone/>
            </a:pPr>
            <a:endParaRPr lang="en-US" b="1" dirty="0" smtClean="0"/>
          </a:p>
          <a:p>
            <a:pPr marL="0" lvl="0" indent="0">
              <a:buNone/>
            </a:pPr>
            <a:endParaRPr lang="en-US" dirty="0"/>
          </a:p>
          <a:p>
            <a:pPr marL="0" indent="0">
              <a:buNone/>
            </a:pPr>
            <a:endParaRPr lang="en-US" dirty="0" smtClean="0"/>
          </a:p>
        </p:txBody>
      </p:sp>
    </p:spTree>
    <p:extLst>
      <p:ext uri="{BB962C8B-B14F-4D97-AF65-F5344CB8AC3E}">
        <p14:creationId xmlns:p14="http://schemas.microsoft.com/office/powerpoint/2010/main" xmlns="" val="31893254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smtClean="0"/>
              <a:t>Any Questions?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3D78C4AB-607B-4CA5-A48E-952F875E21E9}" type="slidenum">
              <a:rPr lang="en-US" smtClean="0"/>
              <a:pPr/>
              <a:t>25</a:t>
            </a:fld>
            <a:endParaRPr lang="en-US"/>
          </a:p>
        </p:txBody>
      </p:sp>
    </p:spTree>
    <p:extLst>
      <p:ext uri="{BB962C8B-B14F-4D97-AF65-F5344CB8AC3E}">
        <p14:creationId xmlns:p14="http://schemas.microsoft.com/office/powerpoint/2010/main" xmlns="" val="517133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algn="ctr"/>
            <a:r>
              <a:rPr lang="en-US" sz="4000" dirty="0"/>
              <a:t>SRS – </a:t>
            </a:r>
            <a:r>
              <a:rPr lang="en-US" sz="4000" dirty="0" smtClean="0"/>
              <a:t>Product Concept</a:t>
            </a:r>
            <a:endParaRPr lang="en-US" sz="3600" dirty="0"/>
          </a:p>
        </p:txBody>
      </p:sp>
      <p:sp>
        <p:nvSpPr>
          <p:cNvPr id="3" name="Content Placeholder 2"/>
          <p:cNvSpPr>
            <a:spLocks noGrp="1"/>
          </p:cNvSpPr>
          <p:nvPr>
            <p:ph idx="1"/>
          </p:nvPr>
        </p:nvSpPr>
        <p:spPr/>
        <p:txBody>
          <a:bodyPr>
            <a:normAutofit/>
          </a:bodyPr>
          <a:lstStyle/>
          <a:p>
            <a:pPr>
              <a:buFont typeface="Arial" pitchFamily="34" charset="0"/>
              <a:buChar char="•"/>
            </a:pPr>
            <a:r>
              <a:rPr lang="en-US" sz="3200" dirty="0" smtClean="0"/>
              <a:t>Home Irrigation System (HIS) is designed to offer customers a smart, automated home watering system</a:t>
            </a:r>
            <a:endParaRPr lang="en-US" sz="3200" dirty="0"/>
          </a:p>
          <a:p>
            <a:pPr>
              <a:buFont typeface="Arial" pitchFamily="34" charset="0"/>
              <a:buChar char="•"/>
            </a:pPr>
            <a:r>
              <a:rPr lang="en-US" sz="3200" dirty="0" smtClean="0"/>
              <a:t>The </a:t>
            </a:r>
            <a:r>
              <a:rPr lang="en-US" sz="3200" dirty="0"/>
              <a:t>target audience for HIS includes home owners, water conservationists, and anyone interested in optimizing their </a:t>
            </a:r>
            <a:r>
              <a:rPr lang="en-US" sz="3200" dirty="0" smtClean="0"/>
              <a:t>home </a:t>
            </a:r>
            <a:r>
              <a:rPr lang="en-US" sz="3200" dirty="0"/>
              <a:t>irrigation</a:t>
            </a:r>
            <a:endParaRPr lang="en-US" dirty="0"/>
          </a:p>
        </p:txBody>
      </p:sp>
      <p:sp>
        <p:nvSpPr>
          <p:cNvPr id="4" name="Slide Number Placeholder 3"/>
          <p:cNvSpPr>
            <a:spLocks noGrp="1"/>
          </p:cNvSpPr>
          <p:nvPr>
            <p:ph type="sldNum" sz="quarter" idx="12"/>
          </p:nvPr>
        </p:nvSpPr>
        <p:spPr/>
        <p:txBody>
          <a:bodyPr/>
          <a:lstStyle/>
          <a:p>
            <a:fld id="{3D78C4AB-607B-4CA5-A48E-952F875E21E9}" type="slidenum">
              <a:rPr lang="en-US" smtClean="0"/>
              <a:pPr/>
              <a:t>3</a:t>
            </a:fld>
            <a:endParaRPr lang="en-US"/>
          </a:p>
        </p:txBody>
      </p:sp>
    </p:spTree>
    <p:extLst>
      <p:ext uri="{BB962C8B-B14F-4D97-AF65-F5344CB8AC3E}">
        <p14:creationId xmlns:p14="http://schemas.microsoft.com/office/powerpoint/2010/main" xmlns="" val="255968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lvl="0" algn="ctr"/>
            <a:r>
              <a:rPr lang="en-US" sz="4000" dirty="0"/>
              <a:t>SRS </a:t>
            </a:r>
            <a:r>
              <a:rPr lang="en-US" sz="4000" dirty="0" smtClean="0"/>
              <a:t>– </a:t>
            </a:r>
            <a:r>
              <a:rPr lang="en-US" sz="4000" dirty="0"/>
              <a:t>Product Description and Functional Overview</a:t>
            </a:r>
            <a:r>
              <a:rPr lang="en-US" sz="4000" b="1" dirty="0"/>
              <a:t/>
            </a:r>
            <a:br>
              <a:rPr lang="en-US" sz="4000" b="1" dirty="0"/>
            </a:br>
            <a:endParaRPr lang="en-US" sz="4000" dirty="0"/>
          </a:p>
        </p:txBody>
      </p:sp>
      <p:sp>
        <p:nvSpPr>
          <p:cNvPr id="3" name="Content Placeholder 2"/>
          <p:cNvSpPr>
            <a:spLocks noGrp="1"/>
          </p:cNvSpPr>
          <p:nvPr>
            <p:ph idx="1"/>
          </p:nvPr>
        </p:nvSpPr>
        <p:spPr/>
        <p:txBody>
          <a:bodyPr>
            <a:noAutofit/>
          </a:bodyPr>
          <a:lstStyle/>
          <a:p>
            <a:pPr>
              <a:buFont typeface="Arial" pitchFamily="34" charset="0"/>
              <a:buChar char="•"/>
            </a:pPr>
            <a:r>
              <a:rPr lang="en-US" sz="3200" dirty="0" smtClean="0"/>
              <a:t>With </a:t>
            </a:r>
            <a:r>
              <a:rPr lang="en-US" sz="3200" dirty="0"/>
              <a:t>a central microcontroller, systems of soil moisture sensors, and web server, HIS must communicate effectively across all its </a:t>
            </a:r>
            <a:r>
              <a:rPr lang="en-US" sz="3200" dirty="0" smtClean="0"/>
              <a:t>systems</a:t>
            </a:r>
          </a:p>
          <a:p>
            <a:pPr>
              <a:buFont typeface="Arial" pitchFamily="34" charset="0"/>
              <a:buChar char="•"/>
            </a:pPr>
            <a:r>
              <a:rPr lang="en-US" sz="3200" dirty="0" smtClean="0"/>
              <a:t>Major components </a:t>
            </a:r>
            <a:r>
              <a:rPr lang="en-US" sz="3200" dirty="0" smtClean="0"/>
              <a:t>include microcontroller, </a:t>
            </a:r>
            <a:r>
              <a:rPr lang="en-US" sz="3200" dirty="0" smtClean="0"/>
              <a:t>soil sensors, web services, remote system control, and water scheduling</a:t>
            </a:r>
          </a:p>
          <a:p>
            <a:endParaRPr lang="en-US" sz="2800" dirty="0" smtClean="0"/>
          </a:p>
        </p:txBody>
      </p:sp>
      <p:sp>
        <p:nvSpPr>
          <p:cNvPr id="4" name="Slide Number Placeholder 3"/>
          <p:cNvSpPr>
            <a:spLocks noGrp="1"/>
          </p:cNvSpPr>
          <p:nvPr>
            <p:ph type="sldNum" sz="quarter" idx="12"/>
          </p:nvPr>
        </p:nvSpPr>
        <p:spPr/>
        <p:txBody>
          <a:bodyPr/>
          <a:lstStyle/>
          <a:p>
            <a:fld id="{3D78C4AB-607B-4CA5-A48E-952F875E21E9}" type="slidenum">
              <a:rPr lang="en-US" smtClean="0"/>
              <a:pPr/>
              <a:t>4</a:t>
            </a:fld>
            <a:endParaRPr lang="en-US"/>
          </a:p>
        </p:txBody>
      </p:sp>
    </p:spTree>
    <p:extLst>
      <p:ext uri="{BB962C8B-B14F-4D97-AF65-F5344CB8AC3E}">
        <p14:creationId xmlns:p14="http://schemas.microsoft.com/office/powerpoint/2010/main" xmlns="" val="3050603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algn="ctr"/>
            <a:r>
              <a:rPr lang="en-US" sz="4000" dirty="0"/>
              <a:t>SRS – Product Description and Functional Overview</a:t>
            </a:r>
          </a:p>
        </p:txBody>
      </p:sp>
      <p:sp>
        <p:nvSpPr>
          <p:cNvPr id="4" name="Slide Number Placeholder 3"/>
          <p:cNvSpPr>
            <a:spLocks noGrp="1"/>
          </p:cNvSpPr>
          <p:nvPr>
            <p:ph type="sldNum" sz="quarter" idx="12"/>
          </p:nvPr>
        </p:nvSpPr>
        <p:spPr/>
        <p:txBody>
          <a:bodyPr/>
          <a:lstStyle/>
          <a:p>
            <a:fld id="{3D78C4AB-607B-4CA5-A48E-952F875E21E9}" type="slidenum">
              <a:rPr lang="en-US" smtClean="0"/>
              <a:pPr/>
              <a:t>5</a:t>
            </a:fld>
            <a:endParaRPr lang="en-US"/>
          </a:p>
        </p:txBody>
      </p:sp>
      <p:pic>
        <p:nvPicPr>
          <p:cNvPr id="5" name="Content Placeholder 4" descr="Screen Shot 2014-10-01 at 1"/>
          <p:cNvPicPr>
            <a:picLocks noGrp="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39731" y="1935163"/>
            <a:ext cx="6864538" cy="4389437"/>
          </a:xfrm>
          <a:prstGeom prst="rect">
            <a:avLst/>
          </a:prstGeom>
          <a:noFill/>
          <a:ln>
            <a:noFill/>
          </a:ln>
        </p:spPr>
      </p:pic>
    </p:spTree>
    <p:extLst>
      <p:ext uri="{BB962C8B-B14F-4D97-AF65-F5344CB8AC3E}">
        <p14:creationId xmlns:p14="http://schemas.microsoft.com/office/powerpoint/2010/main" xmlns="" val="3222359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algn="ctr"/>
            <a:r>
              <a:rPr lang="en-US" sz="4000" dirty="0" smtClean="0"/>
              <a:t>SRS </a:t>
            </a:r>
            <a:r>
              <a:rPr lang="en-US" sz="4000" dirty="0"/>
              <a:t>– External Inputs and Outputs</a:t>
            </a:r>
          </a:p>
        </p:txBody>
      </p:sp>
      <p:sp>
        <p:nvSpPr>
          <p:cNvPr id="4" name="Slide Number Placeholder 3"/>
          <p:cNvSpPr>
            <a:spLocks noGrp="1"/>
          </p:cNvSpPr>
          <p:nvPr>
            <p:ph type="sldNum" sz="quarter" idx="12"/>
          </p:nvPr>
        </p:nvSpPr>
        <p:spPr/>
        <p:txBody>
          <a:bodyPr/>
          <a:lstStyle/>
          <a:p>
            <a:fld id="{3D78C4AB-607B-4CA5-A48E-952F875E21E9}" type="slidenum">
              <a:rPr lang="en-US" smtClean="0"/>
              <a:pPr/>
              <a:t>6</a:t>
            </a:fld>
            <a:endParaRPr lang="en-US"/>
          </a:p>
        </p:txBody>
      </p:sp>
      <p:pic>
        <p:nvPicPr>
          <p:cNvPr id="5" name="Content Placeholder 4"/>
          <p:cNvPicPr>
            <a:picLocks noGrp="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6284" y="2157654"/>
            <a:ext cx="4511431" cy="3944454"/>
          </a:xfrm>
          <a:prstGeom prst="rect">
            <a:avLst/>
          </a:prstGeom>
          <a:noFill/>
        </p:spPr>
      </p:pic>
    </p:spTree>
    <p:extLst>
      <p:ext uri="{BB962C8B-B14F-4D97-AF65-F5344CB8AC3E}">
        <p14:creationId xmlns:p14="http://schemas.microsoft.com/office/powerpoint/2010/main" xmlns="" val="2415727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algn="ctr"/>
            <a:r>
              <a:rPr lang="en-US" sz="4000" dirty="0"/>
              <a:t>SRS </a:t>
            </a:r>
            <a:r>
              <a:rPr lang="en-US" sz="4000" dirty="0" smtClean="0"/>
              <a:t>– Product Interfaces</a:t>
            </a:r>
            <a:endParaRPr lang="en-US" sz="4000" dirty="0"/>
          </a:p>
        </p:txBody>
      </p:sp>
      <p:sp>
        <p:nvSpPr>
          <p:cNvPr id="4" name="Slide Number Placeholder 3"/>
          <p:cNvSpPr>
            <a:spLocks noGrp="1"/>
          </p:cNvSpPr>
          <p:nvPr>
            <p:ph type="sldNum" sz="quarter" idx="12"/>
          </p:nvPr>
        </p:nvSpPr>
        <p:spPr/>
        <p:txBody>
          <a:bodyPr/>
          <a:lstStyle/>
          <a:p>
            <a:fld id="{3D78C4AB-607B-4CA5-A48E-952F875E21E9}" type="slidenum">
              <a:rPr lang="en-US" smtClean="0"/>
              <a:pPr/>
              <a:t>7</a:t>
            </a:fld>
            <a:endParaRPr lang="en-US"/>
          </a:p>
        </p:txBody>
      </p:sp>
      <p:pic>
        <p:nvPicPr>
          <p:cNvPr id="5" name="Content Placeholder 4" descr="Screenshot_2014-10-05-07-57-07"/>
          <p:cNvPicPr>
            <a:picLocks noGrp="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76400" y="1828800"/>
            <a:ext cx="2469058" cy="4389437"/>
          </a:xfrm>
          <a:prstGeom prst="rect">
            <a:avLst/>
          </a:prstGeom>
          <a:noFill/>
          <a:ln>
            <a:noFill/>
          </a:ln>
        </p:spPr>
      </p:pic>
      <p:pic>
        <p:nvPicPr>
          <p:cNvPr id="6" name="Picture 5" descr="screen shot"/>
          <p:cNvPicPr/>
          <p:nvPr/>
        </p:nvPicPr>
        <p:blipFill>
          <a:blip r:embed="rId4" cstate="print">
            <a:extLst>
              <a:ext uri="{28A0092B-C50C-407E-A947-70E740481C1C}">
                <a14:useLocalDpi xmlns:a14="http://schemas.microsoft.com/office/drawing/2010/main" xmlns="" val="0"/>
              </a:ext>
            </a:extLst>
          </a:blip>
          <a:srcRect r="25894" b="14764"/>
          <a:stretch>
            <a:fillRect/>
          </a:stretch>
        </p:blipFill>
        <p:spPr bwMode="auto">
          <a:xfrm>
            <a:off x="4800600" y="1828800"/>
            <a:ext cx="2438400" cy="4419600"/>
          </a:xfrm>
          <a:prstGeom prst="rect">
            <a:avLst/>
          </a:prstGeom>
          <a:noFill/>
          <a:ln w="6350" cmpd="sng">
            <a:solidFill>
              <a:srgbClr val="000000"/>
            </a:solidFill>
            <a:miter lim="800000"/>
            <a:headEnd/>
            <a:tailEnd/>
          </a:ln>
          <a:effectLst/>
        </p:spPr>
      </p:pic>
    </p:spTree>
    <p:extLst>
      <p:ext uri="{BB962C8B-B14F-4D97-AF65-F5344CB8AC3E}">
        <p14:creationId xmlns:p14="http://schemas.microsoft.com/office/powerpoint/2010/main" xmlns="" val="3986516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sz="4000" dirty="0"/>
              <a:t>SRS </a:t>
            </a:r>
            <a:r>
              <a:rPr lang="en-US" sz="4000" dirty="0" smtClean="0"/>
              <a:t>– Customer Requirements</a:t>
            </a:r>
            <a:endParaRPr lang="en-US" sz="4000" dirty="0"/>
          </a:p>
        </p:txBody>
      </p:sp>
      <p:sp>
        <p:nvSpPr>
          <p:cNvPr id="22" name="Content Placeholder 2"/>
          <p:cNvSpPr>
            <a:spLocks noGrp="1"/>
          </p:cNvSpPr>
          <p:nvPr>
            <p:ph idx="1"/>
          </p:nvPr>
        </p:nvSpPr>
        <p:spPr>
          <a:xfrm>
            <a:off x="457200" y="1935480"/>
            <a:ext cx="8229600" cy="4389120"/>
          </a:xfrm>
        </p:spPr>
        <p:txBody>
          <a:bodyPr>
            <a:noAutofit/>
          </a:bodyPr>
          <a:lstStyle/>
          <a:p>
            <a:pPr>
              <a:buFont typeface="Arial" pitchFamily="34" charset="0"/>
              <a:buChar char="•"/>
            </a:pPr>
            <a:r>
              <a:rPr lang="en-US" sz="2800" b="1" dirty="0" smtClean="0"/>
              <a:t>Centralized Control Unit </a:t>
            </a:r>
            <a:r>
              <a:rPr lang="en-US" sz="2800" dirty="0" smtClean="0"/>
              <a:t>- Responsible for communicating directly with the web server.  The control unit will transmit the readings from the soil sensors and report this 	information to the server</a:t>
            </a:r>
          </a:p>
          <a:p>
            <a:pPr>
              <a:buFont typeface="Arial" pitchFamily="34" charset="0"/>
              <a:buChar char="•"/>
            </a:pPr>
            <a:r>
              <a:rPr lang="en-US" sz="2800" b="1" dirty="0" smtClean="0"/>
              <a:t>Water Scheduler </a:t>
            </a:r>
            <a:r>
              <a:rPr lang="en-US" sz="2800" dirty="0" smtClean="0"/>
              <a:t>- </a:t>
            </a:r>
            <a:r>
              <a:rPr lang="en-US" sz="2800" dirty="0"/>
              <a:t>The </a:t>
            </a:r>
            <a:r>
              <a:rPr lang="en-US" sz="2800" dirty="0" smtClean="0"/>
              <a:t>web application can schedule </a:t>
            </a:r>
            <a:r>
              <a:rPr lang="en-US" sz="2800" dirty="0"/>
              <a:t>water times and durations for the sprinkler </a:t>
            </a:r>
            <a:r>
              <a:rPr lang="en-US" sz="2800" dirty="0" smtClean="0"/>
              <a:t>system.  </a:t>
            </a:r>
            <a:r>
              <a:rPr lang="en-US" sz="2800" dirty="0"/>
              <a:t>The scheduler will display upcoming schedules and allow users to change or delete them</a:t>
            </a:r>
            <a:endParaRPr lang="en-US" sz="2800" dirty="0" smtClean="0"/>
          </a:p>
        </p:txBody>
      </p:sp>
    </p:spTree>
    <p:extLst>
      <p:ext uri="{BB962C8B-B14F-4D97-AF65-F5344CB8AC3E}">
        <p14:creationId xmlns:p14="http://schemas.microsoft.com/office/powerpoint/2010/main" xmlns="" val="1021595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sz="4000" dirty="0"/>
              <a:t>SRS </a:t>
            </a:r>
            <a:r>
              <a:rPr lang="en-US" sz="4000" dirty="0" smtClean="0"/>
              <a:t>– Performance Requirements</a:t>
            </a:r>
            <a:endParaRPr lang="en-US" sz="4000" dirty="0"/>
          </a:p>
        </p:txBody>
      </p:sp>
      <p:sp>
        <p:nvSpPr>
          <p:cNvPr id="22" name="Content Placeholder 2"/>
          <p:cNvSpPr>
            <a:spLocks noGrp="1"/>
          </p:cNvSpPr>
          <p:nvPr>
            <p:ph idx="1"/>
          </p:nvPr>
        </p:nvSpPr>
        <p:spPr>
          <a:xfrm>
            <a:off x="457200" y="1935480"/>
            <a:ext cx="8229600" cy="4389120"/>
          </a:xfrm>
        </p:spPr>
        <p:txBody>
          <a:bodyPr>
            <a:noAutofit/>
          </a:bodyPr>
          <a:lstStyle/>
          <a:p>
            <a:pPr>
              <a:buFont typeface="Arial" pitchFamily="34" charset="0"/>
              <a:buChar char="•"/>
            </a:pPr>
            <a:r>
              <a:rPr lang="en-US" sz="3200" b="1" dirty="0" smtClean="0"/>
              <a:t>Sensor Accuracy </a:t>
            </a:r>
            <a:r>
              <a:rPr lang="en-US" sz="3200" dirty="0" smtClean="0"/>
              <a:t>- </a:t>
            </a:r>
            <a:r>
              <a:rPr lang="en-US" sz="3200" dirty="0"/>
              <a:t>P</a:t>
            </a:r>
            <a:r>
              <a:rPr lang="en-US" sz="3200" dirty="0" smtClean="0"/>
              <a:t>roper </a:t>
            </a:r>
            <a:r>
              <a:rPr lang="en-US" sz="3200" dirty="0"/>
              <a:t>sensor readings must be captured to ensure accurate reports for </a:t>
            </a:r>
            <a:r>
              <a:rPr lang="en-US" sz="3200" dirty="0" smtClean="0"/>
              <a:t>watering</a:t>
            </a:r>
            <a:r>
              <a:rPr lang="en-US" sz="3200" dirty="0"/>
              <a:t>. This requires adequate reading times and proper analysis of those </a:t>
            </a:r>
            <a:r>
              <a:rPr lang="en-US" sz="3200" dirty="0" smtClean="0"/>
              <a:t>readings</a:t>
            </a:r>
          </a:p>
          <a:p>
            <a:pPr>
              <a:buFont typeface="Arial" pitchFamily="34" charset="0"/>
              <a:buChar char="•"/>
            </a:pPr>
            <a:r>
              <a:rPr lang="en-US" sz="3200" b="1" dirty="0" smtClean="0"/>
              <a:t>Local Weather Analysis </a:t>
            </a:r>
            <a:r>
              <a:rPr lang="en-US" sz="3200" dirty="0" smtClean="0"/>
              <a:t>- </a:t>
            </a:r>
            <a:r>
              <a:rPr lang="en-US" sz="3200" dirty="0"/>
              <a:t>W</a:t>
            </a:r>
            <a:r>
              <a:rPr lang="en-US" sz="3200" dirty="0" smtClean="0"/>
              <a:t>eather </a:t>
            </a:r>
            <a:r>
              <a:rPr lang="en-US" sz="3200" dirty="0"/>
              <a:t>readings must be analyzed quickly to ensure watering is not active </a:t>
            </a:r>
            <a:r>
              <a:rPr lang="en-US" sz="3200" dirty="0" smtClean="0"/>
              <a:t>during </a:t>
            </a:r>
            <a:r>
              <a:rPr lang="en-US" sz="3200" dirty="0"/>
              <a:t>rain or a storm</a:t>
            </a:r>
            <a:endParaRPr lang="en-US" sz="3200" dirty="0" smtClean="0"/>
          </a:p>
        </p:txBody>
      </p:sp>
    </p:spTree>
    <p:extLst>
      <p:ext uri="{BB962C8B-B14F-4D97-AF65-F5344CB8AC3E}">
        <p14:creationId xmlns:p14="http://schemas.microsoft.com/office/powerpoint/2010/main" xmlns="" val="41216785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915</TotalTime>
  <Words>1535</Words>
  <Application>Microsoft Office PowerPoint</Application>
  <PresentationFormat>On-screen Show (4:3)</PresentationFormat>
  <Paragraphs>488</Paragraphs>
  <Slides>25</Slides>
  <Notes>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Team SmartGrass – SRS and Project Charter Overview 10/20/2014 </vt:lpstr>
      <vt:lpstr>SRS – Updates and Revisions</vt:lpstr>
      <vt:lpstr>SRS – Product Concept</vt:lpstr>
      <vt:lpstr>SRS – Product Description and Functional Overview </vt:lpstr>
      <vt:lpstr>SRS – Product Description and Functional Overview</vt:lpstr>
      <vt:lpstr>SRS – External Inputs and Outputs</vt:lpstr>
      <vt:lpstr>SRS – Product Interfaces</vt:lpstr>
      <vt:lpstr>SRS – Customer Requirements</vt:lpstr>
      <vt:lpstr>SRS – Performance Requirements</vt:lpstr>
      <vt:lpstr>SRS – Safety Requirements</vt:lpstr>
      <vt:lpstr>SRS – Other Requirements</vt:lpstr>
      <vt:lpstr>SRS – Use Cases</vt:lpstr>
      <vt:lpstr>SRS – Feasibility Assessment</vt:lpstr>
      <vt:lpstr>Project Charter – General Organization</vt:lpstr>
      <vt:lpstr>Project Charter – General Organization</vt:lpstr>
      <vt:lpstr>Project Charter – Scope Statement</vt:lpstr>
      <vt:lpstr>Project Charter – Cost Management Plan</vt:lpstr>
      <vt:lpstr>Project Charter – Scope Management Plan</vt:lpstr>
      <vt:lpstr>Project Charter – Work Breakdown Schedule</vt:lpstr>
      <vt:lpstr>Project Charter –Communications Plan</vt:lpstr>
      <vt:lpstr>Project Charter – Change Management Plan</vt:lpstr>
      <vt:lpstr>Project Charter – Risk Management Plan</vt:lpstr>
      <vt:lpstr>Project Charter – Procurement Management Plan</vt:lpstr>
      <vt:lpstr>Project Charter – Project Closeout Report</vt:lpstr>
      <vt:lpstr>Any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Belachew Haile-Mariam</dc:creator>
  <cp:lastModifiedBy>Succcess</cp:lastModifiedBy>
  <cp:revision>95</cp:revision>
  <dcterms:created xsi:type="dcterms:W3CDTF">2014-09-11T15:28:05Z</dcterms:created>
  <dcterms:modified xsi:type="dcterms:W3CDTF">2014-10-20T14:04:09Z</dcterms:modified>
</cp:coreProperties>
</file>