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tags/tag5.xml" ContentType="application/vnd.openxmlformats-officedocument.presentationml.tags+xml"/>
  <Override PartName="/ppt/notesSlides/notesSlide7.xml" ContentType="application/vnd.openxmlformats-officedocument.presentationml.notesSlide+xml"/>
  <Override PartName="/ppt/tags/tag6.xml" ContentType="application/vnd.openxmlformats-officedocument.presentationml.tags+xml"/>
  <Override PartName="/ppt/notesSlides/notesSlide8.xml" ContentType="application/vnd.openxmlformats-officedocument.presentationml.notesSlide+xml"/>
  <Override PartName="/ppt/tags/tag7.xml" ContentType="application/vnd.openxmlformats-officedocument.presentationml.tags+xml"/>
  <Override PartName="/ppt/notesSlides/notesSlide9.xml" ContentType="application/vnd.openxmlformats-officedocument.presentationml.notesSlide+xml"/>
  <Override PartName="/ppt/tags/tag8.xml" ContentType="application/vnd.openxmlformats-officedocument.presentationml.tags+xml"/>
  <Override PartName="/ppt/notesSlides/notesSlide10.xml" ContentType="application/vnd.openxmlformats-officedocument.presentationml.notesSlide+xml"/>
  <Override PartName="/ppt/tags/tag9.xml" ContentType="application/vnd.openxmlformats-officedocument.presentationml.tags+xml"/>
  <Override PartName="/ppt/notesSlides/notesSlide11.xml" ContentType="application/vnd.openxmlformats-officedocument.presentationml.notesSlide+xml"/>
  <Override PartName="/ppt/tags/tag10.xml" ContentType="application/vnd.openxmlformats-officedocument.presentationml.tags+xml"/>
  <Override PartName="/ppt/notesSlides/notesSlide12.xml" ContentType="application/vnd.openxmlformats-officedocument.presentationml.notesSlide+xml"/>
  <Override PartName="/ppt/tags/tag11.xml" ContentType="application/vnd.openxmlformats-officedocument.presentationml.tags+xml"/>
  <Override PartName="/ppt/notesSlides/notesSlide13.xml" ContentType="application/vnd.openxmlformats-officedocument.presentationml.notesSlide+xml"/>
  <Override PartName="/ppt/tags/tag12.xml" ContentType="application/vnd.openxmlformats-officedocument.presentationml.tags+xml"/>
  <Override PartName="/ppt/notesSlides/notesSlide14.xml" ContentType="application/vnd.openxmlformats-officedocument.presentationml.notesSlide+xml"/>
  <Override PartName="/ppt/tags/tag13.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14.xml" ContentType="application/vnd.openxmlformats-officedocument.presentationml.tags+xml"/>
  <Override PartName="/ppt/notesSlides/notesSlide17.xml" ContentType="application/vnd.openxmlformats-officedocument.presentationml.notesSlide+xml"/>
  <Override PartName="/ppt/tags/tag15.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1"/>
  </p:notesMasterIdLst>
  <p:sldIdLst>
    <p:sldId id="277" r:id="rId2"/>
    <p:sldId id="453" r:id="rId3"/>
    <p:sldId id="449" r:id="rId4"/>
    <p:sldId id="441" r:id="rId5"/>
    <p:sldId id="444" r:id="rId6"/>
    <p:sldId id="440" r:id="rId7"/>
    <p:sldId id="446" r:id="rId8"/>
    <p:sldId id="447" r:id="rId9"/>
    <p:sldId id="448" r:id="rId10"/>
    <p:sldId id="439" r:id="rId11"/>
    <p:sldId id="455" r:id="rId12"/>
    <p:sldId id="438" r:id="rId13"/>
    <p:sldId id="445" r:id="rId14"/>
    <p:sldId id="442" r:id="rId15"/>
    <p:sldId id="456" r:id="rId16"/>
    <p:sldId id="311" r:id="rId17"/>
    <p:sldId id="451" r:id="rId18"/>
    <p:sldId id="452" r:id="rId19"/>
    <p:sldId id="45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CB6BBEF7-9717-4733-A929-535518E6EBF6}">
          <p14:sldIdLst>
            <p14:sldId id="277"/>
            <p14:sldId id="453"/>
            <p14:sldId id="449"/>
            <p14:sldId id="441"/>
            <p14:sldId id="444"/>
            <p14:sldId id="440"/>
            <p14:sldId id="446"/>
            <p14:sldId id="447"/>
            <p14:sldId id="448"/>
            <p14:sldId id="439"/>
            <p14:sldId id="455"/>
            <p14:sldId id="438"/>
            <p14:sldId id="445"/>
            <p14:sldId id="442"/>
            <p14:sldId id="456"/>
            <p14:sldId id="311"/>
            <p14:sldId id="451"/>
            <p14:sldId id="452"/>
            <p14:sldId id="454"/>
          </p14:sldIdLst>
        </p14:section>
        <p14:section name="Author Your Presentation" id="{16378913-E5ED-4281-BAF5-F1F938CB0BED}">
          <p14:sldIdLst/>
        </p14:section>
        <p14:section name="Enrich Your Presentation" id="{E2D565D1-BA5E-44E6-A40E-50A644912248}">
          <p14:sldIdLst/>
        </p14:section>
        <p14:section name="Deliver Your Presentation" id="{71D59651-8EFA-4415-9623-98B4C4A8699C}">
          <p14:sldIdLst/>
        </p14:section>
        <p14:section name="There's More!" id="{2E16B512-814A-4DC1-A986-25475E10E0EF}">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00" autoAdjust="0"/>
    <p:restoredTop sz="98970" autoAdjust="0"/>
  </p:normalViewPr>
  <p:slideViewPr>
    <p:cSldViewPr>
      <p:cViewPr>
        <p:scale>
          <a:sx n="68" d="100"/>
          <a:sy n="68" d="100"/>
        </p:scale>
        <p:origin x="-2112" y="-60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F830A1-3891-4B82-A120-081866556DA0}" type="datetimeFigureOut">
              <a:rPr lang="en-US" smtClean="0"/>
              <a:pPr/>
              <a:t>11/14/2014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CC9574-A819-4FE4-99A7-1E27AD09ADC2}" type="slidenum">
              <a:rPr lang="en-US" smtClean="0"/>
              <a:pPr/>
              <a:t>‹#›</a:t>
            </a:fld>
            <a:endParaRPr lang="en-US" dirty="0"/>
          </a:p>
        </p:txBody>
      </p:sp>
    </p:spTree>
    <p:extLst>
      <p:ext uri="{BB962C8B-B14F-4D97-AF65-F5344CB8AC3E}">
        <p14:creationId xmlns:p14="http://schemas.microsoft.com/office/powerpoint/2010/main" val="17187153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This </a:t>
            </a:r>
            <a:r>
              <a:rPr lang="en-US" dirty="0" smtClean="0"/>
              <a:t>presentation demonstrates the new capabilities of PowerPoint and it is best viewed in Slide Show. These slides are designed to give you great ideas for the presentations you’ll create in PowerPoint 2010!</a:t>
            </a:r>
          </a:p>
          <a:p>
            <a:endParaRPr lang="en-US" dirty="0" smtClean="0"/>
          </a:p>
          <a:p>
            <a:r>
              <a:rPr lang="en-US" dirty="0" smtClean="0"/>
              <a:t>For more sample templates, click the File tab, and then on the New tab, click Sample Templates.</a:t>
            </a:r>
          </a:p>
        </p:txBody>
      </p:sp>
      <p:sp>
        <p:nvSpPr>
          <p:cNvPr id="4" name="Slide Number Placeholder 3"/>
          <p:cNvSpPr>
            <a:spLocks noGrp="1"/>
          </p:cNvSpPr>
          <p:nvPr>
            <p:ph type="sldNum" sz="quarter" idx="10"/>
          </p:nvPr>
        </p:nvSpPr>
        <p:spPr/>
        <p:txBody>
          <a:bodyPr/>
          <a:lstStyle/>
          <a:p>
            <a:fld id="{58CC9574-A819-4FE4-99A7-1E27AD09ADC2}"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10</a:t>
            </a:fld>
            <a:endParaRPr lang="en-US" dirty="0">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11</a:t>
            </a:fld>
            <a:endParaRPr lang="en-US" dirty="0">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12</a:t>
            </a:fld>
            <a:endParaRPr lang="en-US" dirty="0">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13</a:t>
            </a:fld>
            <a:endParaRPr lang="en-US" dirty="0">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14</a:t>
            </a:fld>
            <a:endParaRPr lang="en-US" dirty="0">
              <a:solidFill>
                <a:prstClr val="black"/>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15</a:t>
            </a:fld>
            <a:endParaRPr lang="en-US" dirty="0">
              <a:solidFill>
                <a:prstClr val="black"/>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16</a:t>
            </a:fld>
            <a:endParaRPr lang="en-US" dirty="0">
              <a:solidFill>
                <a:prstClr val="black"/>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17</a:t>
            </a:fld>
            <a:endParaRPr lang="en-US" dirty="0">
              <a:solidFill>
                <a:prstClr val="black"/>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18</a:t>
            </a:fld>
            <a:endParaRPr lang="en-US" dirty="0">
              <a:solidFill>
                <a:prstClr val="black"/>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19</a:t>
            </a:fld>
            <a:endParaRPr lang="en-US" dirty="0">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2</a:t>
            </a:fld>
            <a:endParaRPr lang="en-US" dirty="0">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3</a:t>
            </a:fld>
            <a:endParaRPr lang="en-US" dirty="0">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4</a:t>
            </a:fld>
            <a:endParaRPr lang="en-US" dirty="0">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5</a:t>
            </a:fld>
            <a:endParaRPr lang="en-US" dirty="0">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6</a:t>
            </a:fld>
            <a:endParaRPr lang="en-US" dirty="0">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7</a:t>
            </a:fld>
            <a:endParaRPr lang="en-US" dirty="0">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8</a:t>
            </a:fld>
            <a:endParaRPr lang="en-US" dirty="0">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9</a:t>
            </a:fld>
            <a:endParaRPr lang="en-US" dirty="0">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stretch>
            <a:fillRect/>
          </a:stretch>
        </p:blipFill>
        <p:spPr>
          <a:xfrm>
            <a:off x="20548" y="20547"/>
            <a:ext cx="3498527" cy="2825393"/>
          </a:xfrm>
          <a:prstGeom prst="rect">
            <a:avLst/>
          </a:prstGeom>
        </p:spPr>
      </p:pic>
      <p:pic>
        <p:nvPicPr>
          <p:cNvPr id="8" name="Picture 7"/>
          <p:cNvPicPr>
            <a:picLocks noChangeAspect="1"/>
          </p:cNvPicPr>
          <p:nvPr userDrawn="1"/>
        </p:nvPicPr>
        <p:blipFill>
          <a:blip r:embed="rId3" cstate="print"/>
          <a:stretch>
            <a:fillRect/>
          </a:stretch>
        </p:blipFill>
        <p:spPr>
          <a:xfrm>
            <a:off x="3503486" y="20548"/>
            <a:ext cx="5624418" cy="2825496"/>
          </a:xfrm>
          <a:prstGeom prst="rect">
            <a:avLst/>
          </a:prstGeom>
        </p:spPr>
      </p:pic>
      <p:pic>
        <p:nvPicPr>
          <p:cNvPr id="9" name="Picture 8"/>
          <p:cNvPicPr>
            <a:picLocks noChangeAspect="1"/>
          </p:cNvPicPr>
          <p:nvPr userDrawn="1"/>
        </p:nvPicPr>
        <p:blipFill>
          <a:blip r:embed="rId4" cstate="print"/>
          <a:stretch>
            <a:fillRect/>
          </a:stretch>
        </p:blipFill>
        <p:spPr>
          <a:xfrm>
            <a:off x="20923" y="2818500"/>
            <a:ext cx="7668994" cy="2296266"/>
          </a:xfrm>
          <a:prstGeom prst="rect">
            <a:avLst/>
          </a:prstGeom>
        </p:spPr>
      </p:pic>
      <p:pic>
        <p:nvPicPr>
          <p:cNvPr id="10" name="Picture 9"/>
          <p:cNvPicPr>
            <a:picLocks noChangeAspect="1"/>
          </p:cNvPicPr>
          <p:nvPr userDrawn="1"/>
        </p:nvPicPr>
        <p:blipFill>
          <a:blip r:embed="rId5" cstate="print"/>
          <a:stretch>
            <a:fillRect/>
          </a:stretch>
        </p:blipFill>
        <p:spPr>
          <a:xfrm>
            <a:off x="7662119" y="2819400"/>
            <a:ext cx="1461333" cy="2293850"/>
          </a:xfrm>
          <a:prstGeom prst="rect">
            <a:avLst/>
          </a:prstGeom>
        </p:spPr>
      </p:pic>
      <p:pic>
        <p:nvPicPr>
          <p:cNvPr id="11" name="Picture 10"/>
          <p:cNvPicPr>
            <a:picLocks/>
          </p:cNvPicPr>
          <p:nvPr userDrawn="1"/>
        </p:nvPicPr>
        <p:blipFill>
          <a:blip r:embed="rId6" cstate="print"/>
          <a:stretch>
            <a:fillRect/>
          </a:stretch>
        </p:blipFill>
        <p:spPr>
          <a:xfrm>
            <a:off x="20548" y="5089818"/>
            <a:ext cx="9098280" cy="1737360"/>
          </a:xfrm>
          <a:prstGeom prst="rect">
            <a:avLst/>
          </a:prstGeom>
        </p:spPr>
      </p:pic>
      <p:sp>
        <p:nvSpPr>
          <p:cNvPr id="14" name="Rectangle 13"/>
          <p:cNvSpPr/>
          <p:nvPr userDrawn="1"/>
        </p:nvSpPr>
        <p:spPr>
          <a:xfrm>
            <a:off x="8755230" y="2469776"/>
            <a:ext cx="304800" cy="152400"/>
          </a:xfrm>
          <a:prstGeom prst="rect">
            <a:avLst/>
          </a:prstGeom>
          <a:solidFill>
            <a:srgbClr val="F274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47F28"/>
              </a:solidFill>
            </a:endParaRPr>
          </a:p>
        </p:txBody>
      </p:sp>
      <p:sp>
        <p:nvSpPr>
          <p:cNvPr id="4" name="Date Placeholder 3"/>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11/14/2014</a:t>
            </a:fld>
            <a:endParaRPr lang="en-US" dirty="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
        <p:nvSpPr>
          <p:cNvPr id="15" name="Text Placeholder 15"/>
          <p:cNvSpPr>
            <a:spLocks noGrp="1"/>
          </p:cNvSpPr>
          <p:nvPr>
            <p:ph type="body" sz="quarter" idx="14" hasCustomPrompt="1"/>
          </p:nvPr>
        </p:nvSpPr>
        <p:spPr>
          <a:xfrm>
            <a:off x="3581400" y="1295400"/>
            <a:ext cx="5105400" cy="1416269"/>
          </a:xfrm>
        </p:spPr>
        <p:txBody>
          <a:bodyPr anchor="b">
            <a:normAutofit/>
          </a:bodyPr>
          <a:lstStyle>
            <a:lvl1pPr algn="r">
              <a:buNone/>
              <a:defRPr lang="en-US" sz="2200" kern="1200" dirty="0" smtClean="0">
                <a:solidFill>
                  <a:schemeClr val="tx1">
                    <a:lumMod val="75000"/>
                    <a:lumOff val="25000"/>
                  </a:schemeClr>
                </a:solidFill>
                <a:latin typeface="Calibri" pitchFamily="34" charset="0"/>
                <a:ea typeface="+mn-ea"/>
                <a:cs typeface="+mn-cs"/>
              </a:defRPr>
            </a:lvl1pPr>
          </a:lstStyle>
          <a:p>
            <a:pPr lvl="0"/>
            <a:r>
              <a:rPr lang="en-US" dirty="0" smtClean="0"/>
              <a:t>Click to edit Master subtitle style</a:t>
            </a:r>
            <a:endParaRPr lang="en-US" dirty="0"/>
          </a:p>
        </p:txBody>
      </p:sp>
      <p:sp>
        <p:nvSpPr>
          <p:cNvPr id="2" name="Title 1"/>
          <p:cNvSpPr>
            <a:spLocks noGrp="1"/>
          </p:cNvSpPr>
          <p:nvPr>
            <p:ph type="title"/>
          </p:nvPr>
        </p:nvSpPr>
        <p:spPr>
          <a:xfrm>
            <a:off x="106344" y="4114800"/>
            <a:ext cx="7315200" cy="914400"/>
          </a:xfrm>
        </p:spPr>
        <p:txBody>
          <a:bodyPr anchor="b" anchorCtr="0">
            <a:normAutofit/>
          </a:bodyPr>
          <a:lstStyle>
            <a:lvl1pPr marL="0" indent="0">
              <a:defRPr lang="en-US" sz="3600" b="1" kern="1200" baseline="0">
                <a:solidFill>
                  <a:schemeClr val="bg1"/>
                </a:solidFill>
                <a:latin typeface="Arial" pitchFamily="34" charset="0"/>
                <a:ea typeface="+mn-ea"/>
                <a:cs typeface="Arial" pitchFamily="34" charset="0"/>
              </a:defRPr>
            </a:lvl1pPr>
          </a:lstStyle>
          <a:p>
            <a:pPr marL="342900" lvl="0" indent="-342900" algn="l" defTabSz="914400" rtl="0" eaLnBrk="1" latinLnBrk="0" hangingPunct="1">
              <a:spcBef>
                <a:spcPct val="20000"/>
              </a:spcBef>
              <a:buFont typeface="Arial" pitchFamily="34" charset="0"/>
              <a:buNone/>
            </a:pPr>
            <a:r>
              <a:rPr lang="en-US" smtClean="0"/>
              <a:t>Click to edit Master title style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5">
                                            <p:txEl>
                                              <p:pRg st="0" end="0"/>
                                            </p:txEl>
                                          </p:spTgt>
                                        </p:tgtEl>
                                        <p:attrNameLst>
                                          <p:attrName>style.visibility</p:attrName>
                                        </p:attrNameLst>
                                      </p:cBhvr>
                                      <p:to>
                                        <p:strVal val="visible"/>
                                      </p:to>
                                    </p:set>
                                    <p:anim calcmode="lin" valueType="num">
                                      <p:cBhvr additive="base">
                                        <p:cTn id="15"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5">
                                            <p:txEl>
                                              <p:pRg st="0" end="0"/>
                                            </p:txEl>
                                          </p:spTgt>
                                        </p:tgtEl>
                                        <p:attrNameLst>
                                          <p:attrName>ppt_y</p:attrName>
                                        </p:attrNameLst>
                                      </p:cBhvr>
                                      <p:tavLst>
                                        <p:tav tm="0">
                                          <p:val>
                                            <p:strVal val="#ppt_y"/>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anim calcmode="lin" valueType="num">
                                      <p:cBhvr>
                                        <p:cTn id="20" dur="500" fill="hold"/>
                                        <p:tgtEl>
                                          <p:spTgt spid="11"/>
                                        </p:tgtEl>
                                        <p:attrNameLst>
                                          <p:attrName>ppt_x</p:attrName>
                                        </p:attrNameLst>
                                      </p:cBhvr>
                                      <p:tavLst>
                                        <p:tav tm="0">
                                          <p:val>
                                            <p:strVal val="#ppt_x"/>
                                          </p:val>
                                        </p:tav>
                                        <p:tav tm="100000">
                                          <p:val>
                                            <p:strVal val="#ppt_x"/>
                                          </p:val>
                                        </p:tav>
                                      </p:tavLst>
                                    </p:anim>
                                    <p:anim calcmode="lin" valueType="num">
                                      <p:cBhvr>
                                        <p:cTn id="21" dur="500" fill="hold"/>
                                        <p:tgtEl>
                                          <p:spTgt spid="11"/>
                                        </p:tgtEl>
                                        <p:attrNameLst>
                                          <p:attrName>ppt_y</p:attrName>
                                        </p:attrNameLst>
                                      </p:cBhvr>
                                      <p:tavLst>
                                        <p:tav tm="0">
                                          <p:val>
                                            <p:strVal val="#ppt_y+.1"/>
                                          </p:val>
                                        </p:tav>
                                        <p:tav tm="100000">
                                          <p:val>
                                            <p:strVal val="#ppt_y"/>
                                          </p:val>
                                        </p:tav>
                                      </p:tavLst>
                                    </p:anim>
                                  </p:childTnLst>
                                </p:cTn>
                              </p:par>
                              <p:par>
                                <p:cTn id="22" presetID="2" presetClass="entr" presetSubtype="8"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0-#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par>
                                <p:cTn id="26" presetID="2" presetClass="entr" presetSubtype="2"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1+#ppt_w/2"/>
                                          </p:val>
                                        </p:tav>
                                        <p:tav tm="100000">
                                          <p:val>
                                            <p:strVal val="#ppt_x"/>
                                          </p:val>
                                        </p:tav>
                                      </p:tavLst>
                                    </p:anim>
                                    <p:anim calcmode="lin" valueType="num">
                                      <p:cBhvr additive="base">
                                        <p:cTn id="29" dur="500" fill="hold"/>
                                        <p:tgtEl>
                                          <p:spTgt spid="10"/>
                                        </p:tgtEl>
                                        <p:attrNameLst>
                                          <p:attrName>ppt_y</p:attrName>
                                        </p:attrNameLst>
                                      </p:cBhvr>
                                      <p:tavLst>
                                        <p:tav tm="0">
                                          <p:val>
                                            <p:strVal val="#ppt_y"/>
                                          </p:val>
                                        </p:tav>
                                        <p:tav tm="100000">
                                          <p:val>
                                            <p:strVal val="#ppt_y"/>
                                          </p:val>
                                        </p:tav>
                                      </p:tavLst>
                                    </p:anim>
                                  </p:childTnLst>
                                </p:cTn>
                              </p:par>
                              <p:par>
                                <p:cTn id="30" presetID="10" presetClass="entr" presetSubtype="0" fill="hold" grpId="0" nodeType="withEffect">
                                  <p:stCondLst>
                                    <p:cond delay="50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7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build="p">
        <p:tmplLst>
          <p:tmpl lvl="1">
            <p:tnLst>
              <p:par>
                <p:cTn presetID="2" presetClass="entr" presetSubtype="2"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Media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11/14/2014</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
        <p:nvSpPr>
          <p:cNvPr id="6" name="Rectangle 5"/>
          <p:cNvSpPr/>
          <p:nvPr userDrawn="1"/>
        </p:nvSpPr>
        <p:spPr>
          <a:xfrm>
            <a:off x="595263" y="4800600"/>
            <a:ext cx="4873752"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Georgia" pitchFamily="18" charset="0"/>
            </a:endParaRPr>
          </a:p>
        </p:txBody>
      </p:sp>
      <p:sp>
        <p:nvSpPr>
          <p:cNvPr id="7" name="Title 1"/>
          <p:cNvSpPr>
            <a:spLocks noGrp="1"/>
          </p:cNvSpPr>
          <p:nvPr>
            <p:ph type="title"/>
          </p:nvPr>
        </p:nvSpPr>
        <p:spPr>
          <a:xfrm>
            <a:off x="606552" y="4800600"/>
            <a:ext cx="4809244" cy="566738"/>
          </a:xfrm>
        </p:spPr>
        <p:txBody>
          <a:bodyPr anchor="b">
            <a:normAutofit/>
          </a:bodyPr>
          <a:lstStyle>
            <a:lvl1pPr algn="ctr">
              <a:defRPr sz="1800" b="0" i="1">
                <a:solidFill>
                  <a:schemeClr val="bg1">
                    <a:lumMod val="85000"/>
                  </a:schemeClr>
                </a:solidFill>
                <a:latin typeface="Georgia" pitchFamily="18" charset="0"/>
              </a:defRPr>
            </a:lvl1pPr>
          </a:lstStyle>
          <a:p>
            <a:r>
              <a:rPr lang="en-US" smtClean="0"/>
              <a:t>Click to edit Master title style</a:t>
            </a:r>
            <a:endParaRPr lang="en-US" dirty="0"/>
          </a:p>
        </p:txBody>
      </p:sp>
      <p:sp>
        <p:nvSpPr>
          <p:cNvPr id="9" name="Media Placeholder 8"/>
          <p:cNvSpPr>
            <a:spLocks noGrp="1"/>
          </p:cNvSpPr>
          <p:nvPr>
            <p:ph type="media" sz="quarter" idx="13"/>
          </p:nvPr>
        </p:nvSpPr>
        <p:spPr>
          <a:xfrm>
            <a:off x="587022" y="838200"/>
            <a:ext cx="4873752" cy="3812822"/>
          </a:xfrm>
        </p:spPr>
        <p:txBody>
          <a:bodyPr/>
          <a:lstStyle>
            <a:lvl1pPr>
              <a:buNone/>
              <a:defRPr/>
            </a:lvl1pPr>
          </a:lstStyle>
          <a:p>
            <a:r>
              <a:rPr lang="en-US" smtClean="0"/>
              <a:t>Click icon to add media</a:t>
            </a:r>
            <a:endParaRPr lang="en-US" dirty="0"/>
          </a:p>
        </p:txBody>
      </p:sp>
      <p:sp>
        <p:nvSpPr>
          <p:cNvPr id="11" name="Text Placeholder 10"/>
          <p:cNvSpPr>
            <a:spLocks noGrp="1"/>
          </p:cNvSpPr>
          <p:nvPr>
            <p:ph type="body" sz="quarter" idx="14"/>
          </p:nvPr>
        </p:nvSpPr>
        <p:spPr>
          <a:xfrm>
            <a:off x="5776863" y="838200"/>
            <a:ext cx="2819400" cy="4636911"/>
          </a:xfrm>
        </p:spPr>
        <p:txBody>
          <a:bodyPr>
            <a:normAutofit/>
          </a:bodyPr>
          <a:lstStyle>
            <a:lvl1pPr marL="0" indent="0" algn="l">
              <a:buNone/>
              <a:defRPr sz="2400">
                <a:solidFill>
                  <a:schemeClr val="bg1"/>
                </a:solidFill>
              </a:defRPr>
            </a:lvl1pPr>
          </a:lstStyle>
          <a:p>
            <a:pPr lvl="0"/>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1792800" y="4800600"/>
            <a:ext cx="5500800"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Georgia" pitchFamily="18" charset="0"/>
            </a:endParaRPr>
          </a:p>
        </p:txBody>
      </p:sp>
      <p:sp>
        <p:nvSpPr>
          <p:cNvPr id="2" name="Title 1"/>
          <p:cNvSpPr>
            <a:spLocks noGrp="1"/>
          </p:cNvSpPr>
          <p:nvPr>
            <p:ph type="title"/>
          </p:nvPr>
        </p:nvSpPr>
        <p:spPr>
          <a:xfrm>
            <a:off x="1792288" y="4800600"/>
            <a:ext cx="5486400" cy="566738"/>
          </a:xfrm>
        </p:spPr>
        <p:txBody>
          <a:bodyPr anchor="b">
            <a:normAutofit/>
          </a:bodyPr>
          <a:lstStyle>
            <a:lvl1pPr algn="ctr">
              <a:defRPr sz="1800" b="0" i="1">
                <a:solidFill>
                  <a:schemeClr val="bg1">
                    <a:lumMod val="85000"/>
                  </a:schemeClr>
                </a:solidFill>
                <a:latin typeface="Georgia" pitchFamily="18" charset="0"/>
              </a:defRPr>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792288" y="5562600"/>
            <a:ext cx="5486400" cy="60960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11/14/2014</a:t>
            </a:fld>
            <a:endParaRPr lang="en-US" dirty="0"/>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and Vertical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58050E-B668-4FA7-85AD-C750C80A6E9B}" type="datetimeFigureOut">
              <a:rPr lang="en-US" smtClean="0"/>
              <a:pPr/>
              <a:t>11/14/2014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0D5ECE-8B49-45CD-BE81-EF81920D1969}" type="slidenum">
              <a:rPr lang="en-US" smtClean="0"/>
              <a:pPr/>
              <a:t>‹#›</a:t>
            </a:fld>
            <a:endParaRPr lang="en-US" dirty="0"/>
          </a:p>
        </p:txBody>
      </p:sp>
      <p:sp>
        <p:nvSpPr>
          <p:cNvPr id="14" name="Title 1"/>
          <p:cNvSpPr>
            <a:spLocks noGrp="1"/>
          </p:cNvSpPr>
          <p:nvPr>
            <p:ph type="title" hasCustomPrompt="1"/>
          </p:nvPr>
        </p:nvSpPr>
        <p:spPr>
          <a:xfrm>
            <a:off x="0" y="414867"/>
            <a:ext cx="5029200" cy="457200"/>
          </a:xfrm>
          <a:solidFill>
            <a:schemeClr val="tx1">
              <a:lumMod val="50000"/>
              <a:lumOff val="50000"/>
            </a:schemeClr>
          </a:solidFill>
        </p:spPr>
        <p:txBody>
          <a:bodyPr>
            <a:normAutofit/>
          </a:bodyPr>
          <a:lstStyle>
            <a:lvl1pPr algn="l">
              <a:defRPr lang="en-US" sz="2800" b="1" kern="1200" baseline="0" dirty="0">
                <a:solidFill>
                  <a:schemeClr val="bg1"/>
                </a:solidFill>
                <a:latin typeface="+mn-lt"/>
                <a:ea typeface="+mn-ea"/>
                <a:cs typeface="+mn-cs"/>
              </a:defRPr>
            </a:lvl1pPr>
          </a:lstStyle>
          <a:p>
            <a:r>
              <a:rPr lang="en-US" dirty="0" smtClean="0"/>
              <a:t>    Click to edit Master title style</a:t>
            </a:r>
            <a:endParaRPr 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7150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5105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solidFill>
                  <a:schemeClr val="tx1">
                    <a:lumMod val="85000"/>
                    <a:lumOff val="15000"/>
                  </a:schemeClr>
                </a:solidFill>
              </a:defRPr>
            </a:lvl1pPr>
          </a:lstStyle>
          <a:p>
            <a:fld id="{A258050E-B668-4FA7-85AD-C750C80A6E9B}" type="datetimeFigureOut">
              <a:rPr lang="en-US" smtClean="0"/>
              <a:pPr/>
              <a:t>11/14/2014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971800" y="1992354"/>
            <a:ext cx="5867400" cy="1970046"/>
          </a:xfrm>
        </p:spPr>
        <p:txBody>
          <a:bodyPr anchor="ctr">
            <a:normAutofit/>
          </a:bodyPr>
          <a:lstStyle>
            <a:lvl1pPr algn="l">
              <a:defRPr sz="3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381000" y="5105400"/>
            <a:ext cx="8229601" cy="375787"/>
          </a:xfrm>
        </p:spPr>
        <p:txBody>
          <a:bodyPr anchor="b">
            <a:normAutofit/>
          </a:bodyPr>
          <a:lstStyle>
            <a:lvl1pPr marL="0" indent="0" algn="r">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lvl1pPr>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
        <p:nvSpPr>
          <p:cNvPr id="7" name="Oval 6"/>
          <p:cNvSpPr/>
          <p:nvPr userDrawn="1"/>
        </p:nvSpPr>
        <p:spPr>
          <a:xfrm>
            <a:off x="762000" y="1946209"/>
            <a:ext cx="2057400" cy="2057400"/>
          </a:xfrm>
          <a:prstGeom prst="ellipse">
            <a:avLst/>
          </a:prstGeom>
          <a:gradFill flip="none" rotWithShape="1">
            <a:gsLst>
              <a:gs pos="0">
                <a:srgbClr val="F39C29"/>
              </a:gs>
              <a:gs pos="50000">
                <a:srgbClr val="F7931D"/>
              </a:gs>
              <a:gs pos="100000">
                <a:srgbClr val="FF6600"/>
              </a:gs>
            </a:gsLst>
            <a:path path="circle">
              <a:fillToRect l="50000" t="50000" r="50000" b="50000"/>
            </a:path>
            <a:tileRect/>
          </a:gradFill>
          <a:ln w="8255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8" name="Rectangle 7"/>
          <p:cNvSpPr/>
          <p:nvPr userDrawn="1"/>
        </p:nvSpPr>
        <p:spPr>
          <a:xfrm>
            <a:off x="8686800" y="5265376"/>
            <a:ext cx="457200" cy="9667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6600"/>
                </a:solidFill>
              </a:rPr>
              <a:t>           </a:t>
            </a:r>
            <a:endParaRPr lang="en-US" dirty="0">
              <a:solidFill>
                <a:srgbClr val="FF6600"/>
              </a:solidFill>
            </a:endParaRPr>
          </a:p>
        </p:txBody>
      </p:sp>
      <p:sp>
        <p:nvSpPr>
          <p:cNvPr id="9" name="Oval 8"/>
          <p:cNvSpPr/>
          <p:nvPr userDrawn="1"/>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3" cstate="print"/>
          <a:srcRect l="2599" r="5874" b="5262"/>
          <a:stretch/>
        </p:blipFill>
        <p:spPr>
          <a:xfrm>
            <a:off x="3530" y="5867400"/>
            <a:ext cx="9144000" cy="1053694"/>
          </a:xfrm>
          <a:prstGeom prst="rect">
            <a:avLst/>
          </a:prstGeom>
        </p:spPr>
      </p:pic>
      <p:sp>
        <p:nvSpPr>
          <p:cNvPr id="2" name="Title 1"/>
          <p:cNvSpPr>
            <a:spLocks noGrp="1"/>
          </p:cNvSpPr>
          <p:nvPr>
            <p:ph type="title"/>
          </p:nvPr>
        </p:nvSpPr>
        <p:spPr>
          <a:xfrm>
            <a:off x="436180" y="76200"/>
            <a:ext cx="8403020" cy="685800"/>
          </a:xfrm>
        </p:spPr>
        <p:txBody>
          <a:bodyPr anchor="ctr" anchorCtr="0">
            <a:normAutofit/>
          </a:bodyPr>
          <a:lstStyle>
            <a:lvl1pPr algn="l">
              <a:defRPr sz="3000" b="0">
                <a:solidFill>
                  <a:schemeClr val="tx1">
                    <a:lumMod val="85000"/>
                    <a:lumOff val="1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solidFill>
                  <a:schemeClr val="tx1">
                    <a:lumMod val="85000"/>
                    <a:lumOff val="15000"/>
                  </a:schemeClr>
                </a:solidFill>
              </a:defRPr>
            </a:lvl1pPr>
          </a:lstStyle>
          <a:p>
            <a:fld id="{A258050E-B668-4FA7-85AD-C750C80A6E9B}" type="datetimeFigureOut">
              <a:rPr lang="en-US" smtClean="0"/>
              <a:pPr/>
              <a:t>11/14/2014</a:t>
            </a:fld>
            <a:endParaRPr lang="en-US" dirty="0"/>
          </a:p>
        </p:txBody>
      </p:sp>
      <p:sp>
        <p:nvSpPr>
          <p:cNvPr id="5" name="Footer Placeholder 4"/>
          <p:cNvSpPr>
            <a:spLocks noGrp="1"/>
          </p:cNvSpPr>
          <p:nvPr>
            <p:ph type="ftr" sz="quarter" idx="11"/>
          </p:nvPr>
        </p:nvSpPr>
        <p:spPr/>
        <p:txBody>
          <a:bodyPr/>
          <a:lstStyle>
            <a:lvl1pPr>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ppt_x"/>
                                          </p:val>
                                        </p:tav>
                                        <p:tav tm="100000">
                                          <p:val>
                                            <p:strVal val="#ppt_x"/>
                                          </p:val>
                                        </p:tav>
                                      </p:tavLst>
                                    </p:anim>
                                    <p:anim calcmode="lin" valueType="num">
                                      <p:cBhvr additive="base">
                                        <p:cTn id="8" dur="10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Emphasi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solidFill>
                  <a:schemeClr val="tx1">
                    <a:lumMod val="85000"/>
                    <a:lumOff val="15000"/>
                  </a:schemeClr>
                </a:solidFill>
              </a:defRPr>
            </a:lvl1pPr>
          </a:lstStyle>
          <a:p>
            <a:fld id="{A258050E-B668-4FA7-85AD-C750C80A6E9B}" type="datetimeFigureOut">
              <a:rPr lang="en-US" smtClean="0"/>
              <a:pPr/>
              <a:t>11/14/2014</a:t>
            </a:fld>
            <a:endParaRPr lang="en-US" dirty="0"/>
          </a:p>
        </p:txBody>
      </p:sp>
      <p:sp>
        <p:nvSpPr>
          <p:cNvPr id="4" name="Footer Placeholder 3"/>
          <p:cNvSpPr>
            <a:spLocks noGrp="1"/>
          </p:cNvSpPr>
          <p:nvPr>
            <p:ph type="ftr" sz="quarter" idx="11"/>
          </p:nvPr>
        </p:nvSpPr>
        <p:spPr/>
        <p:txBody>
          <a:bodyPr/>
          <a:lstStyle>
            <a:lvl1pPr>
              <a:defRPr>
                <a:solidFill>
                  <a:schemeClr val="tx1">
                    <a:lumMod val="85000"/>
                    <a:lumOff val="15000"/>
                  </a:schemeClr>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
        <p:nvSpPr>
          <p:cNvPr id="6" name="Content Placeholder 2"/>
          <p:cNvSpPr>
            <a:spLocks noGrp="1"/>
          </p:cNvSpPr>
          <p:nvPr>
            <p:ph idx="1"/>
          </p:nvPr>
        </p:nvSpPr>
        <p:spPr>
          <a:xfrm>
            <a:off x="457200" y="1600200"/>
            <a:ext cx="8229600" cy="4525963"/>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Two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0999" y="1"/>
            <a:ext cx="7068015" cy="838200"/>
          </a:xfrm>
        </p:spPr>
        <p:txBody>
          <a:bodyPr anchor="b">
            <a:normAutofit/>
          </a:bodyPr>
          <a:lstStyle>
            <a:lvl1pPr algn="l">
              <a:defRPr sz="2800">
                <a:solidFill>
                  <a:schemeClr val="bg1"/>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457200" y="1676402"/>
            <a:ext cx="4038600" cy="3971455"/>
          </a:xfrm>
        </p:spPr>
        <p:txBody>
          <a:bodyPr/>
          <a:lstStyle>
            <a:lvl1pPr>
              <a:defRPr sz="2800">
                <a:solidFill>
                  <a:schemeClr val="tx1">
                    <a:lumMod val="85000"/>
                    <a:lumOff val="15000"/>
                  </a:schemeClr>
                </a:solidFill>
              </a:defRPr>
            </a:lvl1pPr>
            <a:lvl2pPr>
              <a:defRPr sz="2400">
                <a:solidFill>
                  <a:schemeClr val="tx1">
                    <a:lumMod val="85000"/>
                    <a:lumOff val="15000"/>
                  </a:schemeClr>
                </a:solidFill>
              </a:defRPr>
            </a:lvl2pPr>
            <a:lvl3pPr>
              <a:defRPr sz="2000">
                <a:solidFill>
                  <a:schemeClr val="tx1">
                    <a:lumMod val="85000"/>
                    <a:lumOff val="15000"/>
                  </a:schemeClr>
                </a:solidFill>
              </a:defRPr>
            </a:lvl3pPr>
            <a:lvl4pPr>
              <a:defRPr sz="1800">
                <a:solidFill>
                  <a:schemeClr val="tx1">
                    <a:lumMod val="85000"/>
                    <a:lumOff val="15000"/>
                  </a:schemeClr>
                </a:solidFill>
              </a:defRPr>
            </a:lvl4pPr>
            <a:lvl5pPr>
              <a:defRPr sz="1800">
                <a:solidFill>
                  <a:schemeClr val="tx1">
                    <a:lumMod val="85000"/>
                    <a:lumOff val="15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6400"/>
            <a:ext cx="4038600" cy="3971454"/>
          </a:xfrm>
        </p:spPr>
        <p:txBody>
          <a:bodyPr/>
          <a:lstStyle>
            <a:lvl1pPr>
              <a:defRPr sz="2800">
                <a:solidFill>
                  <a:schemeClr val="tx1">
                    <a:lumMod val="85000"/>
                    <a:lumOff val="15000"/>
                  </a:schemeClr>
                </a:solidFill>
              </a:defRPr>
            </a:lvl1pPr>
            <a:lvl2pPr>
              <a:defRPr sz="2400">
                <a:solidFill>
                  <a:schemeClr val="tx1">
                    <a:lumMod val="85000"/>
                    <a:lumOff val="15000"/>
                  </a:schemeClr>
                </a:solidFill>
              </a:defRPr>
            </a:lvl2pPr>
            <a:lvl3pPr>
              <a:defRPr sz="2000">
                <a:solidFill>
                  <a:schemeClr val="tx1">
                    <a:lumMod val="85000"/>
                    <a:lumOff val="15000"/>
                  </a:schemeClr>
                </a:solidFill>
              </a:defRPr>
            </a:lvl3pPr>
            <a:lvl4pPr>
              <a:defRPr sz="1800">
                <a:solidFill>
                  <a:schemeClr val="tx1">
                    <a:lumMod val="85000"/>
                    <a:lumOff val="15000"/>
                  </a:schemeClr>
                </a:solidFill>
              </a:defRPr>
            </a:lvl4pPr>
            <a:lvl5pPr>
              <a:defRPr sz="1800">
                <a:solidFill>
                  <a:schemeClr val="tx1">
                    <a:lumMod val="85000"/>
                    <a:lumOff val="15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258050E-B668-4FA7-85AD-C750C80A6E9B}" type="datetimeFigureOut">
              <a:rPr lang="en-US" smtClean="0"/>
              <a:pPr/>
              <a:t>11/14/2014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0D5ECE-8B49-45CD-BE81-EF81920D1969}"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11/14/2014</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pic>
        <p:nvPicPr>
          <p:cNvPr id="6" name="Picture 5"/>
          <p:cNvPicPr>
            <a:picLocks noChangeAspect="1"/>
          </p:cNvPicPr>
          <p:nvPr userDrawn="1"/>
        </p:nvPicPr>
        <p:blipFill>
          <a:blip r:embed="rId3" cstate="print"/>
          <a:stretch>
            <a:fillRect/>
          </a:stretch>
        </p:blipFill>
        <p:spPr>
          <a:xfrm>
            <a:off x="0" y="762000"/>
            <a:ext cx="2445488" cy="2286000"/>
          </a:xfrm>
          <a:prstGeom prst="rect">
            <a:avLst/>
          </a:prstGeom>
        </p:spPr>
      </p:pic>
      <p:sp>
        <p:nvSpPr>
          <p:cNvPr id="2" name="Title 1"/>
          <p:cNvSpPr>
            <a:spLocks noGrp="1"/>
          </p:cNvSpPr>
          <p:nvPr>
            <p:ph type="title"/>
          </p:nvPr>
        </p:nvSpPr>
        <p:spPr>
          <a:xfrm>
            <a:off x="1124400" y="2077200"/>
            <a:ext cx="7010400" cy="1143000"/>
          </a:xfrm>
        </p:spPr>
        <p:txBody>
          <a:bodyPr/>
          <a:lstStyle>
            <a:lvl1pPr algn="l">
              <a:defRPr/>
            </a:lvl1pPr>
          </a:lstStyle>
          <a:p>
            <a:r>
              <a:rPr lang="en-US" smtClean="0"/>
              <a:t>Click to edit Master 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50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Only: Emphasi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58050E-B668-4FA7-85AD-C750C80A6E9B}" type="datetimeFigureOut">
              <a:rPr lang="en-US" smtClean="0"/>
              <a:pPr/>
              <a:t>11/14/2014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40D5ECE-8B49-45CD-BE81-EF81920D1969}" type="slidenum">
              <a:rPr lang="en-US" smtClean="0"/>
              <a:pPr/>
              <a:t>‹#›</a:t>
            </a:fld>
            <a:endParaRPr lang="en-US" dirty="0"/>
          </a:p>
        </p:txBody>
      </p:sp>
      <p:sp>
        <p:nvSpPr>
          <p:cNvPr id="6" name="Title 1"/>
          <p:cNvSpPr>
            <a:spLocks noGrp="1"/>
          </p:cNvSpPr>
          <p:nvPr>
            <p:ph type="title" hasCustomPrompt="1"/>
          </p:nvPr>
        </p:nvSpPr>
        <p:spPr>
          <a:xfrm>
            <a:off x="290400" y="3081000"/>
            <a:ext cx="8686800" cy="1095600"/>
          </a:xfrm>
        </p:spPr>
        <p:txBody>
          <a:bodyPr>
            <a:normAutofit/>
          </a:bodyPr>
          <a:lstStyle>
            <a:lvl1pPr algn="ctr">
              <a:defRPr lang="en-US" sz="4600" b="1" kern="1200" spc="-150" baseline="0" dirty="0" smtClean="0">
                <a:ln>
                  <a:gradFill>
                    <a:gsLst>
                      <a:gs pos="0">
                        <a:schemeClr val="bg1"/>
                      </a:gs>
                      <a:gs pos="50000">
                        <a:schemeClr val="bg1">
                          <a:lumMod val="75000"/>
                        </a:schemeClr>
                      </a:gs>
                    </a:gsLst>
                    <a:lin ang="5400000" scaled="0"/>
                  </a:gradFill>
                </a:ln>
                <a:gradFill>
                  <a:gsLst>
                    <a:gs pos="11000">
                      <a:schemeClr val="bg1">
                        <a:lumMod val="75000"/>
                      </a:schemeClr>
                    </a:gs>
                    <a:gs pos="91000">
                      <a:schemeClr val="bg1"/>
                    </a:gs>
                  </a:gsLst>
                  <a:lin ang="16200000" scaled="1"/>
                </a:gradFill>
                <a:effectLst>
                  <a:outerShdw blurRad="38100" algn="ctr" rotWithShape="0">
                    <a:prstClr val="black">
                      <a:alpha val="25000"/>
                    </a:prstClr>
                  </a:outerShdw>
                  <a:reflection blurRad="6350" stA="60000" endA="900" endPos="58000" dir="5400000" sy="-100000" algn="bl" rotWithShape="0"/>
                </a:effectLst>
                <a:latin typeface="+mn-lt"/>
                <a:ea typeface="+mn-ea"/>
                <a:cs typeface="+mn-cs"/>
              </a:defRPr>
            </a:lvl1pPr>
          </a:lstStyle>
          <a:p>
            <a:r>
              <a:rPr lang="en-US" dirty="0" smtClean="0"/>
              <a:t>Click to edit Master Title Style</a:t>
            </a:r>
            <a:endParaRPr lang="en-US" dirty="0"/>
          </a:p>
        </p:txBody>
      </p:sp>
      <p:sp>
        <p:nvSpPr>
          <p:cNvPr id="7" name="Text Placeholder 2"/>
          <p:cNvSpPr>
            <a:spLocks noGrp="1"/>
          </p:cNvSpPr>
          <p:nvPr>
            <p:ph type="body" idx="1"/>
          </p:nvPr>
        </p:nvSpPr>
        <p:spPr>
          <a:xfrm>
            <a:off x="283952" y="2424752"/>
            <a:ext cx="8694000" cy="639762"/>
          </a:xfrm>
        </p:spPr>
        <p:txBody>
          <a:bodyPr anchor="b">
            <a:normAutofit/>
          </a:bodyPr>
          <a:lstStyle>
            <a:lvl1pPr marL="0" indent="0" algn="ctr">
              <a:buNone/>
              <a:defRPr lang="en-US" sz="2800" kern="1200" dirty="0" smtClean="0">
                <a:solidFill>
                  <a:srgbClr val="2E507A">
                    <a:alpha val="81000"/>
                  </a:srgb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with Text ">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11/14/2014</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
        <p:nvSpPr>
          <p:cNvPr id="7" name="Rectangle 6"/>
          <p:cNvSpPr/>
          <p:nvPr userDrawn="1"/>
        </p:nvSpPr>
        <p:spPr>
          <a:xfrm>
            <a:off x="0" y="2895600"/>
            <a:ext cx="7543800" cy="2133600"/>
          </a:xfrm>
          <a:prstGeom prst="rect">
            <a:avLst/>
          </a:prstGeom>
          <a:gradFill flip="none" rotWithShape="1">
            <a:gsLst>
              <a:gs pos="63000">
                <a:schemeClr val="tx1">
                  <a:lumMod val="85000"/>
                  <a:lumOff val="15000"/>
                  <a:alpha val="49000"/>
                </a:schemeClr>
              </a:gs>
              <a:gs pos="100000">
                <a:schemeClr val="tx1">
                  <a:lumMod val="95000"/>
                  <a:lumOff val="5000"/>
                  <a:alpha val="56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p:cNvSpPr>
            <a:spLocks noGrp="1"/>
          </p:cNvSpPr>
          <p:nvPr>
            <p:ph type="title"/>
          </p:nvPr>
        </p:nvSpPr>
        <p:spPr>
          <a:xfrm>
            <a:off x="414867" y="3200400"/>
            <a:ext cx="7010400" cy="1676400"/>
          </a:xfrm>
        </p:spPr>
        <p:txBody>
          <a:bodyPr>
            <a:normAutofit/>
          </a:bodyPr>
          <a:lstStyle>
            <a:lvl1pPr marL="0" algn="l" defTabSz="914400" rtl="0" eaLnBrk="1" latinLnBrk="0" hangingPunct="1">
              <a:defRPr lang="en-US" sz="4000" kern="1200" dirty="0">
                <a:solidFill>
                  <a:schemeClr val="bg1"/>
                </a:solidFill>
                <a:latin typeface="+mn-lt"/>
                <a:ea typeface="+mn-ea"/>
                <a:cs typeface="+mn-cs"/>
              </a:defRPr>
            </a:lvl1pPr>
          </a:lstStyle>
          <a:p>
            <a:r>
              <a:rPr lang="en-US" smtClean="0"/>
              <a:t>Click to edit Master title style</a:t>
            </a:r>
            <a:endParaRPr lang="en-US" dirty="0"/>
          </a:p>
        </p:txBody>
      </p:sp>
      <p:sp>
        <p:nvSpPr>
          <p:cNvPr id="10" name="Text Placeholder 15"/>
          <p:cNvSpPr>
            <a:spLocks noGrp="1"/>
          </p:cNvSpPr>
          <p:nvPr>
            <p:ph type="body" sz="quarter" idx="14" hasCustomPrompt="1"/>
          </p:nvPr>
        </p:nvSpPr>
        <p:spPr>
          <a:xfrm>
            <a:off x="4648200" y="664780"/>
            <a:ext cx="4191000" cy="381000"/>
          </a:xfrm>
        </p:spPr>
        <p:txBody>
          <a:bodyPr>
            <a:normAutofit/>
          </a:bodyPr>
          <a:lstStyle>
            <a:lvl1pPr algn="r">
              <a:buNone/>
              <a:defRPr lang="en-US" sz="1800" b="1" kern="1200" dirty="0" smtClean="0">
                <a:solidFill>
                  <a:schemeClr val="bg1">
                    <a:lumMod val="65000"/>
                  </a:schemeClr>
                </a:solidFill>
                <a:latin typeface="Calibri" pitchFamily="34" charset="0"/>
                <a:ea typeface="+mn-ea"/>
                <a:cs typeface="+mn-cs"/>
              </a:defRPr>
            </a:lvl1pPr>
          </a:lstStyle>
          <a:p>
            <a:pPr lvl="0"/>
            <a:r>
              <a:rPr lang="en-US" dirty="0" smtClean="0"/>
              <a:t>Click to edit Master subtitle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14:vortex/>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75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25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utoUpdateAnimBg="0"/>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609600"/>
            <a:ext cx="3008313" cy="82550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803650" y="609600"/>
            <a:ext cx="5111750" cy="5334000"/>
          </a:xfrm>
        </p:spPr>
        <p:txBody>
          <a:bodyPr/>
          <a:lstStyle>
            <a:lvl1pPr>
              <a:defRPr sz="28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28600" y="1435101"/>
            <a:ext cx="3008313" cy="3822699"/>
          </a:xfrm>
        </p:spPr>
        <p:txBody>
          <a:bodyPr/>
          <a:lstStyle>
            <a:lvl1pPr marL="0" indent="0">
              <a:buNone/>
              <a:defRPr sz="1400">
                <a:solidFill>
                  <a:schemeClr val="tx1">
                    <a:lumMod val="75000"/>
                    <a:lumOff val="2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11/14/2014</a:t>
            </a:fld>
            <a:endParaRPr lang="en-US" dirty="0"/>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5" cstate="print"/>
          <a:srcRect l="2599" r="5874" b="5262"/>
          <a:stretch/>
        </p:blipFill>
        <p:spPr>
          <a:xfrm>
            <a:off x="3530" y="5867400"/>
            <a:ext cx="9144000" cy="1053694"/>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58050E-B668-4FA7-85AD-C750C80A6E9B}" type="datetimeFigureOut">
              <a:rPr lang="en-US" smtClean="0"/>
              <a:pPr/>
              <a:t>11/14/2014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0D5ECE-8B49-45CD-BE81-EF81920D1969}" type="slidenum">
              <a:rPr lang="en-US" smtClean="0"/>
              <a:pPr/>
              <a:t>‹#›</a:t>
            </a:fld>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61" r:id="rId4"/>
    <p:sldLayoutId id="2147483652" r:id="rId5"/>
    <p:sldLayoutId id="2147483654" r:id="rId6"/>
    <p:sldLayoutId id="2147483655" r:id="rId7"/>
    <p:sldLayoutId id="2147483660" r:id="rId8"/>
    <p:sldLayoutId id="2147483656" r:id="rId9"/>
    <p:sldLayoutId id="2147483676" r:id="rId10"/>
    <p:sldLayoutId id="2147483657" r:id="rId11"/>
    <p:sldLayoutId id="2147483658" r:id="rId12"/>
    <p:sldLayoutId id="2147483659" r:id="rId13"/>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8.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9.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10.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1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ags" Target="../tags/tag1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tags" Target="../tags/tag13.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tags" Target="../tags/tag14.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5.xml"/><Relationship Id="rId1" Type="http://schemas.openxmlformats.org/officeDocument/2006/relationships/tags" Target="../tags/tag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5.xml"/><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6.xml"/><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7.xml"/><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8600" y="2819400"/>
            <a:ext cx="7315200" cy="2057400"/>
          </a:xfrm>
        </p:spPr>
        <p:txBody>
          <a:bodyPr anchor="ctr">
            <a:normAutofit/>
          </a:bodyPr>
          <a:lstStyle/>
          <a:p>
            <a:pPr algn="l"/>
            <a:r>
              <a:rPr lang="en-US" sz="2400" b="0" dirty="0" smtClean="0">
                <a:solidFill>
                  <a:srgbClr val="262626"/>
                </a:solidFill>
              </a:rPr>
              <a:t/>
            </a:r>
            <a:br>
              <a:rPr lang="en-US" sz="2400" b="0" dirty="0" smtClean="0">
                <a:solidFill>
                  <a:srgbClr val="262626"/>
                </a:solidFill>
              </a:rPr>
            </a:br>
            <a:r>
              <a:rPr lang="en-US" b="0" dirty="0" smtClean="0">
                <a:solidFill>
                  <a:prstClr val="white"/>
                </a:solidFill>
                <a:latin typeface="+mj-lt"/>
              </a:rPr>
              <a:t>Home Irrigation Control System (HICS)</a:t>
            </a:r>
            <a:endParaRPr lang="en-US" sz="3200" b="0" dirty="0">
              <a:latin typeface="+mj-lt"/>
            </a:endParaRPr>
          </a:p>
        </p:txBody>
      </p:sp>
      <p:sp>
        <p:nvSpPr>
          <p:cNvPr id="7" name="Subtitle 2"/>
          <p:cNvSpPr txBox="1">
            <a:spLocks/>
          </p:cNvSpPr>
          <p:nvPr/>
        </p:nvSpPr>
        <p:spPr>
          <a:xfrm>
            <a:off x="23037" y="0"/>
            <a:ext cx="3429000" cy="2819400"/>
          </a:xfrm>
          <a:prstGeom prst="rect">
            <a:avLst/>
          </a:prstGeom>
        </p:spPr>
        <p:txBody>
          <a:bodyPr anchor="ct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3600" dirty="0" smtClean="0">
                <a:solidFill>
                  <a:schemeClr val="bg1"/>
                </a:solidFill>
                <a:latin typeface="+mj-lt"/>
              </a:rPr>
              <a:t>Team Status Report</a:t>
            </a:r>
          </a:p>
          <a:p>
            <a:pPr marL="0" indent="0" algn="ctr">
              <a:buNone/>
            </a:pPr>
            <a:r>
              <a:rPr lang="en-US" sz="2800" dirty="0" smtClean="0">
                <a:solidFill>
                  <a:schemeClr val="bg1"/>
                </a:solidFill>
                <a:latin typeface="+mj-lt"/>
              </a:rPr>
              <a:t>November 15, 2014</a:t>
            </a:r>
          </a:p>
        </p:txBody>
      </p:sp>
      <p:pic>
        <p:nvPicPr>
          <p:cNvPr id="10" name="Picture 9"/>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505200" y="1"/>
            <a:ext cx="5562600" cy="2819399"/>
          </a:xfrm>
          <a:prstGeom prst="rect">
            <a:avLst/>
          </a:prstGeom>
        </p:spPr>
      </p:pic>
      <p:pic>
        <p:nvPicPr>
          <p:cNvPr id="2" name="Picture 1"/>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786566" y="4343400"/>
            <a:ext cx="5048203" cy="3786153"/>
          </a:xfrm>
          <a:prstGeom prst="rect">
            <a:avLst/>
          </a:prstGeom>
        </p:spPr>
      </p:pic>
      <p:pic>
        <p:nvPicPr>
          <p:cNvPr id="3" name="Picture 2"/>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1447800" y="4364665"/>
            <a:ext cx="5048203" cy="3786153"/>
          </a:xfrm>
          <a:prstGeom prst="rect">
            <a:avLst/>
          </a:prstGeom>
        </p:spPr>
      </p:pic>
      <p:pic>
        <p:nvPicPr>
          <p:cNvPr id="4" name="Picture 3"/>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3717329" y="4343400"/>
            <a:ext cx="5048203" cy="3786153"/>
          </a:xfrm>
          <a:prstGeom prst="rect">
            <a:avLst/>
          </a:prstGeom>
        </p:spPr>
      </p:pic>
      <p:pic>
        <p:nvPicPr>
          <p:cNvPr id="8" name="Picture 7"/>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5943600" y="4343400"/>
            <a:ext cx="5048203" cy="3786153"/>
          </a:xfrm>
          <a:prstGeom prst="rect">
            <a:avLst/>
          </a:prstGeom>
        </p:spPr>
      </p:pic>
      <p:sp>
        <p:nvSpPr>
          <p:cNvPr id="9" name="Rectangle 8"/>
          <p:cNvSpPr/>
          <p:nvPr/>
        </p:nvSpPr>
        <p:spPr>
          <a:xfrm>
            <a:off x="542180" y="6233412"/>
            <a:ext cx="1324401" cy="584776"/>
          </a:xfrm>
          <a:prstGeom prst="rect">
            <a:avLst/>
          </a:prstGeom>
        </p:spPr>
        <p:txBody>
          <a:bodyPr wrap="none">
            <a:spAutoFit/>
          </a:bodyPr>
          <a:lstStyle/>
          <a:p>
            <a:pPr algn="ctr"/>
            <a:r>
              <a:rPr lang="en-US" sz="1600" dirty="0" err="1" smtClean="0">
                <a:solidFill>
                  <a:schemeClr val="bg1"/>
                </a:solidFill>
              </a:rPr>
              <a:t>Belachew</a:t>
            </a:r>
            <a:endParaRPr lang="en-US" sz="1600" dirty="0">
              <a:solidFill>
                <a:schemeClr val="bg1"/>
              </a:solidFill>
            </a:endParaRPr>
          </a:p>
          <a:p>
            <a:pPr algn="ctr"/>
            <a:r>
              <a:rPr lang="en-US" sz="1600" dirty="0" smtClean="0">
                <a:solidFill>
                  <a:schemeClr val="bg1"/>
                </a:solidFill>
              </a:rPr>
              <a:t>Haile-Mariam</a:t>
            </a:r>
            <a:endParaRPr lang="en-US" sz="1600" dirty="0">
              <a:solidFill>
                <a:schemeClr val="bg1"/>
              </a:solidFill>
            </a:endParaRPr>
          </a:p>
        </p:txBody>
      </p:sp>
      <p:sp>
        <p:nvSpPr>
          <p:cNvPr id="11" name="Rectangle 10"/>
          <p:cNvSpPr/>
          <p:nvPr/>
        </p:nvSpPr>
        <p:spPr>
          <a:xfrm>
            <a:off x="3046073" y="6249841"/>
            <a:ext cx="870431" cy="584775"/>
          </a:xfrm>
          <a:prstGeom prst="rect">
            <a:avLst/>
          </a:prstGeom>
        </p:spPr>
        <p:txBody>
          <a:bodyPr wrap="none">
            <a:spAutoFit/>
          </a:bodyPr>
          <a:lstStyle/>
          <a:p>
            <a:pPr algn="ctr"/>
            <a:r>
              <a:rPr lang="en-US" sz="1600" dirty="0" err="1" smtClean="0">
                <a:solidFill>
                  <a:schemeClr val="bg1"/>
                </a:solidFill>
              </a:rPr>
              <a:t>Gautam</a:t>
            </a:r>
            <a:endParaRPr lang="en-US" sz="1600" dirty="0" smtClean="0">
              <a:solidFill>
                <a:schemeClr val="bg1"/>
              </a:solidFill>
            </a:endParaRPr>
          </a:p>
          <a:p>
            <a:pPr algn="ctr"/>
            <a:r>
              <a:rPr lang="en-US" sz="1600" dirty="0" err="1" smtClean="0">
                <a:solidFill>
                  <a:schemeClr val="bg1"/>
                </a:solidFill>
              </a:rPr>
              <a:t>Adhikari</a:t>
            </a:r>
            <a:endParaRPr lang="en-US" sz="1600" dirty="0">
              <a:solidFill>
                <a:schemeClr val="bg1"/>
              </a:solidFill>
            </a:endParaRPr>
          </a:p>
        </p:txBody>
      </p:sp>
      <p:sp>
        <p:nvSpPr>
          <p:cNvPr id="12" name="Rectangle 11"/>
          <p:cNvSpPr/>
          <p:nvPr/>
        </p:nvSpPr>
        <p:spPr>
          <a:xfrm>
            <a:off x="5282374" y="6223740"/>
            <a:ext cx="980588" cy="584775"/>
          </a:xfrm>
          <a:prstGeom prst="rect">
            <a:avLst/>
          </a:prstGeom>
        </p:spPr>
        <p:txBody>
          <a:bodyPr wrap="none">
            <a:spAutoFit/>
          </a:bodyPr>
          <a:lstStyle/>
          <a:p>
            <a:pPr algn="ctr"/>
            <a:r>
              <a:rPr lang="en-US" sz="1600" dirty="0" smtClean="0">
                <a:solidFill>
                  <a:schemeClr val="bg1"/>
                </a:solidFill>
              </a:rPr>
              <a:t>Jeremiah</a:t>
            </a:r>
          </a:p>
          <a:p>
            <a:pPr algn="ctr"/>
            <a:r>
              <a:rPr lang="en-US" sz="1600" dirty="0" smtClean="0">
                <a:solidFill>
                  <a:schemeClr val="bg1"/>
                </a:solidFill>
              </a:rPr>
              <a:t>O’Connor</a:t>
            </a:r>
            <a:endParaRPr lang="en-US" sz="1600" dirty="0">
              <a:solidFill>
                <a:schemeClr val="bg1"/>
              </a:solidFill>
            </a:endParaRPr>
          </a:p>
        </p:txBody>
      </p:sp>
      <p:sp>
        <p:nvSpPr>
          <p:cNvPr id="13" name="Rectangle 12"/>
          <p:cNvSpPr/>
          <p:nvPr/>
        </p:nvSpPr>
        <p:spPr>
          <a:xfrm>
            <a:off x="7678767" y="6223740"/>
            <a:ext cx="582339" cy="584775"/>
          </a:xfrm>
          <a:prstGeom prst="rect">
            <a:avLst/>
          </a:prstGeom>
        </p:spPr>
        <p:txBody>
          <a:bodyPr wrap="none">
            <a:spAutoFit/>
          </a:bodyPr>
          <a:lstStyle/>
          <a:p>
            <a:pPr algn="ctr"/>
            <a:r>
              <a:rPr lang="en-US" sz="1600" dirty="0" smtClean="0">
                <a:solidFill>
                  <a:schemeClr val="bg1"/>
                </a:solidFill>
              </a:rPr>
              <a:t>Tung</a:t>
            </a:r>
          </a:p>
          <a:p>
            <a:pPr algn="ctr"/>
            <a:r>
              <a:rPr lang="en-US" sz="1600" dirty="0" smtClean="0">
                <a:solidFill>
                  <a:schemeClr val="bg1"/>
                </a:solidFill>
              </a:rPr>
              <a:t>Vo</a:t>
            </a:r>
            <a:endParaRPr lang="en-US" sz="1600"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sz="3500" b="1" dirty="0" smtClean="0">
                <a:solidFill>
                  <a:prstClr val="white"/>
                </a:solidFill>
                <a:ea typeface="+mn-ea"/>
                <a:cs typeface="+mn-cs"/>
              </a:rPr>
              <a:t>Customer Requirements</a:t>
            </a:r>
            <a:endParaRPr lang="en-US" sz="3500" dirty="0"/>
          </a:p>
        </p:txBody>
      </p:sp>
      <p:sp>
        <p:nvSpPr>
          <p:cNvPr id="14" name="TextBox 13"/>
          <p:cNvSpPr txBox="1"/>
          <p:nvPr/>
        </p:nvSpPr>
        <p:spPr>
          <a:xfrm>
            <a:off x="228600" y="1148207"/>
            <a:ext cx="8915400" cy="832993"/>
          </a:xfrm>
          <a:prstGeom prst="rect">
            <a:avLst/>
          </a:prstGeom>
          <a:noFill/>
        </p:spPr>
        <p:txBody>
          <a:bodyPr wrap="square" rtlCol="0" anchor="ctr">
            <a:noAutofit/>
          </a:bodyPr>
          <a:lstStyle/>
          <a:p>
            <a:r>
              <a:rPr lang="en-US" sz="3600" b="1" dirty="0">
                <a:solidFill>
                  <a:prstClr val="black">
                    <a:lumMod val="65000"/>
                    <a:lumOff val="35000"/>
                  </a:prstClr>
                </a:solidFill>
              </a:rPr>
              <a:t>Added power constraint details for soil moisture </a:t>
            </a:r>
            <a:r>
              <a:rPr lang="en-US" sz="3600" b="1" dirty="0" smtClean="0">
                <a:solidFill>
                  <a:prstClr val="black">
                    <a:lumMod val="65000"/>
                    <a:lumOff val="35000"/>
                  </a:prstClr>
                </a:solidFill>
              </a:rPr>
              <a:t>sensors (</a:t>
            </a:r>
            <a:r>
              <a:rPr lang="en-US" sz="3600" b="1" dirty="0">
                <a:solidFill>
                  <a:prstClr val="black">
                    <a:lumMod val="65000"/>
                    <a:lumOff val="35000"/>
                  </a:prstClr>
                </a:solidFill>
              </a:rPr>
              <a:t>3.2.3</a:t>
            </a:r>
            <a:r>
              <a:rPr lang="en-US" sz="3600" b="1" dirty="0" smtClean="0">
                <a:solidFill>
                  <a:prstClr val="black">
                    <a:lumMod val="65000"/>
                    <a:lumOff val="35000"/>
                  </a:prstClr>
                </a:solidFill>
              </a:rPr>
              <a:t>)</a:t>
            </a:r>
            <a:endParaRPr lang="en-US" sz="3600" b="1" dirty="0">
              <a:solidFill>
                <a:prstClr val="black">
                  <a:lumMod val="75000"/>
                  <a:lumOff val="25000"/>
                </a:prstClr>
              </a:solidFill>
            </a:endParaRPr>
          </a:p>
        </p:txBody>
      </p:sp>
      <p:sp>
        <p:nvSpPr>
          <p:cNvPr id="2" name="TextBox 1"/>
          <p:cNvSpPr txBox="1"/>
          <p:nvPr/>
        </p:nvSpPr>
        <p:spPr>
          <a:xfrm>
            <a:off x="609600" y="2178040"/>
            <a:ext cx="7315200" cy="1708160"/>
          </a:xfrm>
          <a:prstGeom prst="rect">
            <a:avLst/>
          </a:prstGeom>
          <a:noFill/>
        </p:spPr>
        <p:txBody>
          <a:bodyPr wrap="square" rtlCol="0">
            <a:spAutoFit/>
          </a:bodyPr>
          <a:lstStyle/>
          <a:p>
            <a:pPr marL="457200" indent="-457200">
              <a:buFont typeface="Arial" pitchFamily="34" charset="0"/>
              <a:buChar char="•"/>
            </a:pPr>
            <a:r>
              <a:rPr lang="en-US" sz="3500" dirty="0" smtClean="0"/>
              <a:t>Power must be provided to the soil moisture sensors via the central </a:t>
            </a:r>
            <a:r>
              <a:rPr lang="en-US" sz="3500" dirty="0"/>
              <a:t>c</a:t>
            </a:r>
            <a:r>
              <a:rPr lang="en-US" sz="3500" dirty="0" smtClean="0"/>
              <a:t>ontrol unit  </a:t>
            </a:r>
            <a:endParaRPr lang="en-US" sz="3500" dirty="0"/>
          </a:p>
        </p:txBody>
      </p:sp>
    </p:spTree>
    <p:custDataLst>
      <p:tags r:id="rId1"/>
    </p:custDataLst>
    <p:extLst>
      <p:ext uri="{BB962C8B-B14F-4D97-AF65-F5344CB8AC3E}">
        <p14:creationId xmlns:p14="http://schemas.microsoft.com/office/powerpoint/2010/main" val="11098898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sz="3500" b="1" dirty="0" smtClean="0">
                <a:solidFill>
                  <a:prstClr val="white"/>
                </a:solidFill>
                <a:ea typeface="+mn-ea"/>
                <a:cs typeface="+mn-cs"/>
              </a:rPr>
              <a:t>Customer Requirements</a:t>
            </a:r>
            <a:endParaRPr lang="en-US" sz="3500" dirty="0"/>
          </a:p>
        </p:txBody>
      </p:sp>
      <p:sp>
        <p:nvSpPr>
          <p:cNvPr id="14" name="TextBox 13"/>
          <p:cNvSpPr txBox="1"/>
          <p:nvPr/>
        </p:nvSpPr>
        <p:spPr>
          <a:xfrm>
            <a:off x="228600" y="914400"/>
            <a:ext cx="8915400" cy="832993"/>
          </a:xfrm>
          <a:prstGeom prst="rect">
            <a:avLst/>
          </a:prstGeom>
          <a:noFill/>
        </p:spPr>
        <p:txBody>
          <a:bodyPr wrap="square" rtlCol="0" anchor="ctr">
            <a:noAutofit/>
          </a:bodyPr>
          <a:lstStyle/>
          <a:p>
            <a:r>
              <a:rPr lang="en-US" sz="3600" b="1" dirty="0">
                <a:solidFill>
                  <a:prstClr val="black">
                    <a:lumMod val="65000"/>
                    <a:lumOff val="35000"/>
                  </a:prstClr>
                </a:solidFill>
              </a:rPr>
              <a:t>Updated web hosting </a:t>
            </a:r>
            <a:r>
              <a:rPr lang="en-US" sz="3600" b="1" dirty="0" smtClean="0">
                <a:solidFill>
                  <a:prstClr val="black">
                    <a:lumMod val="65000"/>
                    <a:lumOff val="35000"/>
                  </a:prstClr>
                </a:solidFill>
              </a:rPr>
              <a:t>for </a:t>
            </a:r>
            <a:r>
              <a:rPr lang="en-US" sz="3600" b="1" dirty="0">
                <a:solidFill>
                  <a:prstClr val="black">
                    <a:lumMod val="65000"/>
                    <a:lumOff val="35000"/>
                  </a:prstClr>
                </a:solidFill>
              </a:rPr>
              <a:t>clarification (3.9)</a:t>
            </a:r>
            <a:endParaRPr lang="en-US" sz="3600" b="1" dirty="0">
              <a:solidFill>
                <a:prstClr val="black">
                  <a:lumMod val="75000"/>
                  <a:lumOff val="25000"/>
                </a:prstClr>
              </a:solidFill>
            </a:endParaRPr>
          </a:p>
        </p:txBody>
      </p:sp>
      <p:sp>
        <p:nvSpPr>
          <p:cNvPr id="2" name="TextBox 1"/>
          <p:cNvSpPr txBox="1"/>
          <p:nvPr/>
        </p:nvSpPr>
        <p:spPr>
          <a:xfrm>
            <a:off x="609600" y="1676400"/>
            <a:ext cx="7315200" cy="3862596"/>
          </a:xfrm>
          <a:prstGeom prst="rect">
            <a:avLst/>
          </a:prstGeom>
          <a:noFill/>
        </p:spPr>
        <p:txBody>
          <a:bodyPr wrap="square" rtlCol="0">
            <a:spAutoFit/>
          </a:bodyPr>
          <a:lstStyle/>
          <a:p>
            <a:pPr marL="457200" indent="-457200">
              <a:buFont typeface="Arial"/>
              <a:buChar char="•"/>
            </a:pPr>
            <a:r>
              <a:rPr lang="en-US" sz="3500" dirty="0" smtClean="0"/>
              <a:t>Added specifics to clarify web hosting will be provided by a 3</a:t>
            </a:r>
            <a:r>
              <a:rPr lang="en-US" sz="3500" baseline="30000" dirty="0" smtClean="0"/>
              <a:t>rd</a:t>
            </a:r>
            <a:r>
              <a:rPr lang="en-US" sz="3500" dirty="0" smtClean="0"/>
              <a:t> party web hosting service</a:t>
            </a:r>
          </a:p>
          <a:p>
            <a:pPr marL="457200" indent="-457200">
              <a:buFont typeface="Arial"/>
              <a:buChar char="•"/>
            </a:pPr>
            <a:r>
              <a:rPr lang="en-US" sz="3500" dirty="0" smtClean="0"/>
              <a:t>Updated constraints to reflect the need for a subscription for the hosting service</a:t>
            </a:r>
          </a:p>
          <a:p>
            <a:pPr marL="457200" indent="-457200">
              <a:buFont typeface="Arial"/>
              <a:buChar char="•"/>
            </a:pPr>
            <a:endParaRPr lang="en-US" sz="3500" dirty="0"/>
          </a:p>
        </p:txBody>
      </p:sp>
    </p:spTree>
    <p:custDataLst>
      <p:tags r:id="rId1"/>
    </p:custDataLst>
    <p:extLst>
      <p:ext uri="{BB962C8B-B14F-4D97-AF65-F5344CB8AC3E}">
        <p14:creationId xmlns:p14="http://schemas.microsoft.com/office/powerpoint/2010/main" val="38555505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sz="3500" b="1" dirty="0" smtClean="0">
                <a:solidFill>
                  <a:prstClr val="white"/>
                </a:solidFill>
                <a:ea typeface="+mn-ea"/>
                <a:cs typeface="+mn-cs"/>
              </a:rPr>
              <a:t>Customer Requirements</a:t>
            </a:r>
            <a:endParaRPr lang="en-US" sz="3500" dirty="0"/>
          </a:p>
        </p:txBody>
      </p:sp>
      <p:sp>
        <p:nvSpPr>
          <p:cNvPr id="14" name="TextBox 13"/>
          <p:cNvSpPr txBox="1"/>
          <p:nvPr/>
        </p:nvSpPr>
        <p:spPr>
          <a:xfrm>
            <a:off x="0" y="914400"/>
            <a:ext cx="9144000" cy="832993"/>
          </a:xfrm>
          <a:prstGeom prst="rect">
            <a:avLst/>
          </a:prstGeom>
          <a:noFill/>
        </p:spPr>
        <p:txBody>
          <a:bodyPr wrap="square" rtlCol="0" anchor="ctr">
            <a:noAutofit/>
          </a:bodyPr>
          <a:lstStyle/>
          <a:p>
            <a:pPr algn="ctr"/>
            <a:r>
              <a:rPr lang="en-US" sz="3600" b="1" dirty="0">
                <a:solidFill>
                  <a:prstClr val="black">
                    <a:lumMod val="65000"/>
                    <a:lumOff val="35000"/>
                  </a:prstClr>
                </a:solidFill>
              </a:rPr>
              <a:t>A</a:t>
            </a:r>
            <a:r>
              <a:rPr lang="en-US" sz="3600" b="1" dirty="0" smtClean="0">
                <a:solidFill>
                  <a:prstClr val="black">
                    <a:lumMod val="65000"/>
                    <a:lumOff val="35000"/>
                  </a:prstClr>
                </a:solidFill>
              </a:rPr>
              <a:t>dded temperature sensor requirement (3.14)</a:t>
            </a:r>
            <a:endParaRPr lang="en-US" sz="3600" b="1" dirty="0">
              <a:solidFill>
                <a:prstClr val="black">
                  <a:lumMod val="75000"/>
                  <a:lumOff val="25000"/>
                </a:prstClr>
              </a:solidFill>
            </a:endParaRPr>
          </a:p>
        </p:txBody>
      </p:sp>
      <p:sp>
        <p:nvSpPr>
          <p:cNvPr id="2" name="TextBox 1"/>
          <p:cNvSpPr txBox="1"/>
          <p:nvPr/>
        </p:nvSpPr>
        <p:spPr>
          <a:xfrm>
            <a:off x="609600" y="1676400"/>
            <a:ext cx="7543800" cy="3877985"/>
          </a:xfrm>
          <a:prstGeom prst="rect">
            <a:avLst/>
          </a:prstGeom>
          <a:noFill/>
        </p:spPr>
        <p:txBody>
          <a:bodyPr wrap="square" rtlCol="0">
            <a:spAutoFit/>
          </a:bodyPr>
          <a:lstStyle/>
          <a:p>
            <a:pPr marL="457200" indent="-457200">
              <a:buFont typeface="Arial"/>
              <a:buChar char="•"/>
            </a:pPr>
            <a:r>
              <a:rPr lang="en-US" sz="3500" dirty="0" smtClean="0"/>
              <a:t>A temperature sensor attached to the central control unit will monitor local temperature conditions</a:t>
            </a:r>
          </a:p>
          <a:p>
            <a:pPr marL="457200" indent="-457200">
              <a:buFont typeface="Arial"/>
              <a:buChar char="•"/>
            </a:pPr>
            <a:r>
              <a:rPr lang="en-US" sz="3500" dirty="0" smtClean="0"/>
              <a:t>To avoid unnecessary watering and water freezing hazards HICS will not water if the sensor detects temperatures around freezing </a:t>
            </a:r>
            <a:r>
              <a:rPr lang="en-US" sz="3500" smtClean="0"/>
              <a:t>(</a:t>
            </a:r>
            <a:r>
              <a:rPr lang="en-US" sz="3600" smtClean="0"/>
              <a:t>32° </a:t>
            </a:r>
            <a:r>
              <a:rPr lang="en-US" sz="3600" dirty="0" smtClean="0"/>
              <a:t>F)</a:t>
            </a:r>
            <a:endParaRPr lang="en-US" sz="3500" dirty="0" smtClean="0"/>
          </a:p>
        </p:txBody>
      </p:sp>
    </p:spTree>
    <p:custDataLst>
      <p:tags r:id="rId1"/>
    </p:custDataLst>
    <p:extLst>
      <p:ext uri="{BB962C8B-B14F-4D97-AF65-F5344CB8AC3E}">
        <p14:creationId xmlns:p14="http://schemas.microsoft.com/office/powerpoint/2010/main" val="23730245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28600" y="76200"/>
            <a:ext cx="6858000" cy="734291"/>
          </a:xfrm>
        </p:spPr>
        <p:txBody>
          <a:bodyPr anchor="b">
            <a:normAutofit/>
          </a:bodyPr>
          <a:lstStyle/>
          <a:p>
            <a:pPr lvl="0">
              <a:spcBef>
                <a:spcPts val="0"/>
              </a:spcBef>
            </a:pPr>
            <a:r>
              <a:rPr lang="en-US" sz="3500" b="1" dirty="0" smtClean="0">
                <a:solidFill>
                  <a:prstClr val="white"/>
                </a:solidFill>
                <a:ea typeface="+mn-ea"/>
                <a:cs typeface="+mn-cs"/>
              </a:rPr>
              <a:t>Product Packaging</a:t>
            </a:r>
            <a:endParaRPr lang="en-US" sz="3500" dirty="0"/>
          </a:p>
        </p:txBody>
      </p:sp>
      <p:sp>
        <p:nvSpPr>
          <p:cNvPr id="14" name="TextBox 13"/>
          <p:cNvSpPr txBox="1"/>
          <p:nvPr/>
        </p:nvSpPr>
        <p:spPr>
          <a:xfrm>
            <a:off x="228600" y="914400"/>
            <a:ext cx="8610600" cy="990600"/>
          </a:xfrm>
          <a:prstGeom prst="rect">
            <a:avLst/>
          </a:prstGeom>
          <a:noFill/>
        </p:spPr>
        <p:txBody>
          <a:bodyPr wrap="square" rtlCol="0" anchor="ctr">
            <a:normAutofit/>
          </a:bodyPr>
          <a:lstStyle/>
          <a:p>
            <a:endParaRPr lang="en-US" sz="2800" b="1" dirty="0">
              <a:solidFill>
                <a:prstClr val="black">
                  <a:lumMod val="75000"/>
                  <a:lumOff val="25000"/>
                </a:prstClr>
              </a:solidFill>
            </a:endParaRPr>
          </a:p>
        </p:txBody>
      </p:sp>
      <p:sp>
        <p:nvSpPr>
          <p:cNvPr id="2" name="TextBox 1"/>
          <p:cNvSpPr txBox="1"/>
          <p:nvPr/>
        </p:nvSpPr>
        <p:spPr>
          <a:xfrm>
            <a:off x="609600" y="2133600"/>
            <a:ext cx="8229600" cy="4939814"/>
          </a:xfrm>
          <a:prstGeom prst="rect">
            <a:avLst/>
          </a:prstGeom>
          <a:noFill/>
        </p:spPr>
        <p:txBody>
          <a:bodyPr wrap="square" rtlCol="0">
            <a:spAutoFit/>
          </a:bodyPr>
          <a:lstStyle/>
          <a:p>
            <a:pPr marL="457200" indent="-457200">
              <a:buFont typeface="Arial" pitchFamily="34" charset="0"/>
              <a:buChar char="•"/>
            </a:pPr>
            <a:r>
              <a:rPr lang="en-US" sz="3500" dirty="0" smtClean="0"/>
              <a:t>Added clarifications for mounting the central control unit housing</a:t>
            </a:r>
          </a:p>
          <a:p>
            <a:pPr marL="457200" indent="-457200">
              <a:buFont typeface="Arial" pitchFamily="34" charset="0"/>
              <a:buChar char="•"/>
            </a:pPr>
            <a:r>
              <a:rPr lang="en-US" sz="3500" dirty="0" smtClean="0"/>
              <a:t>Updated constraints to specify to mount the housing inside in a location sheltered from external weather conditions</a:t>
            </a:r>
          </a:p>
          <a:p>
            <a:pPr marL="457200" indent="-457200">
              <a:buFont typeface="Arial" pitchFamily="34" charset="0"/>
              <a:buChar char="•"/>
            </a:pPr>
            <a:r>
              <a:rPr lang="en-US" sz="3500" dirty="0" smtClean="0"/>
              <a:t>The central control unit housing, therefore, does not need to be waterproof </a:t>
            </a:r>
          </a:p>
          <a:p>
            <a:pPr marL="457200" indent="-457200">
              <a:buFont typeface="Arial"/>
              <a:buChar char="•"/>
            </a:pPr>
            <a:endParaRPr lang="en-US" sz="3500" dirty="0"/>
          </a:p>
        </p:txBody>
      </p:sp>
      <p:sp>
        <p:nvSpPr>
          <p:cNvPr id="5" name="TextBox 4"/>
          <p:cNvSpPr txBox="1"/>
          <p:nvPr/>
        </p:nvSpPr>
        <p:spPr>
          <a:xfrm>
            <a:off x="304800" y="1072007"/>
            <a:ext cx="8534400" cy="832993"/>
          </a:xfrm>
          <a:prstGeom prst="rect">
            <a:avLst/>
          </a:prstGeom>
          <a:noFill/>
        </p:spPr>
        <p:txBody>
          <a:bodyPr wrap="square" rtlCol="0" anchor="ctr">
            <a:noAutofit/>
          </a:bodyPr>
          <a:lstStyle/>
          <a:p>
            <a:r>
              <a:rPr lang="en-US" sz="3600" b="1" dirty="0">
                <a:solidFill>
                  <a:prstClr val="black">
                    <a:lumMod val="65000"/>
                    <a:lumOff val="35000"/>
                  </a:prstClr>
                </a:solidFill>
              </a:rPr>
              <a:t>Detailed </a:t>
            </a:r>
            <a:r>
              <a:rPr lang="en-US" sz="3600" b="1" dirty="0" smtClean="0">
                <a:solidFill>
                  <a:prstClr val="black">
                    <a:lumMod val="65000"/>
                    <a:lumOff val="35000"/>
                  </a:prstClr>
                </a:solidFill>
              </a:rPr>
              <a:t>central control </a:t>
            </a:r>
            <a:r>
              <a:rPr lang="en-US" sz="3600" b="1" dirty="0">
                <a:solidFill>
                  <a:prstClr val="black">
                    <a:lumMod val="65000"/>
                    <a:lumOff val="35000"/>
                  </a:prstClr>
                </a:solidFill>
              </a:rPr>
              <a:t>unit housing constraints (4.1.3)</a:t>
            </a:r>
            <a:endParaRPr lang="en-US" sz="3600" b="1" dirty="0">
              <a:solidFill>
                <a:prstClr val="black">
                  <a:lumMod val="75000"/>
                  <a:lumOff val="25000"/>
                </a:prstClr>
              </a:solidFill>
            </a:endParaRPr>
          </a:p>
        </p:txBody>
      </p:sp>
    </p:spTree>
    <p:custDataLst>
      <p:tags r:id="rId1"/>
    </p:custDataLst>
    <p:extLst>
      <p:ext uri="{BB962C8B-B14F-4D97-AF65-F5344CB8AC3E}">
        <p14:creationId xmlns:p14="http://schemas.microsoft.com/office/powerpoint/2010/main" val="11703408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28600" y="76200"/>
            <a:ext cx="6858000" cy="734291"/>
          </a:xfrm>
        </p:spPr>
        <p:txBody>
          <a:bodyPr anchor="b">
            <a:normAutofit/>
          </a:bodyPr>
          <a:lstStyle/>
          <a:p>
            <a:pPr lvl="0">
              <a:spcBef>
                <a:spcPts val="0"/>
              </a:spcBef>
            </a:pPr>
            <a:r>
              <a:rPr lang="en-US" sz="3500" b="1" dirty="0" smtClean="0">
                <a:solidFill>
                  <a:prstClr val="white"/>
                </a:solidFill>
                <a:ea typeface="+mn-ea"/>
                <a:cs typeface="+mn-cs"/>
              </a:rPr>
              <a:t>Maintenance and Support</a:t>
            </a:r>
            <a:endParaRPr lang="en-US" sz="3500" dirty="0"/>
          </a:p>
        </p:txBody>
      </p:sp>
      <p:sp>
        <p:nvSpPr>
          <p:cNvPr id="14" name="TextBox 13"/>
          <p:cNvSpPr txBox="1"/>
          <p:nvPr/>
        </p:nvSpPr>
        <p:spPr>
          <a:xfrm>
            <a:off x="228600" y="1066800"/>
            <a:ext cx="8610600" cy="990600"/>
          </a:xfrm>
          <a:prstGeom prst="rect">
            <a:avLst/>
          </a:prstGeom>
          <a:noFill/>
        </p:spPr>
        <p:txBody>
          <a:bodyPr wrap="square" rtlCol="0" anchor="ctr">
            <a:noAutofit/>
          </a:bodyPr>
          <a:lstStyle/>
          <a:p>
            <a:r>
              <a:rPr lang="en-US" sz="3600" b="1" dirty="0">
                <a:solidFill>
                  <a:prstClr val="black">
                    <a:lumMod val="65000"/>
                    <a:lumOff val="35000"/>
                  </a:prstClr>
                </a:solidFill>
              </a:rPr>
              <a:t>Added troubleshooting guide for maintenance and support (7.5)</a:t>
            </a:r>
            <a:endParaRPr lang="en-US" sz="3600" b="1" dirty="0">
              <a:solidFill>
                <a:prstClr val="black">
                  <a:lumMod val="75000"/>
                  <a:lumOff val="25000"/>
                </a:prstClr>
              </a:solidFill>
            </a:endParaRPr>
          </a:p>
        </p:txBody>
      </p:sp>
      <p:sp>
        <p:nvSpPr>
          <p:cNvPr id="2" name="TextBox 1"/>
          <p:cNvSpPr txBox="1"/>
          <p:nvPr/>
        </p:nvSpPr>
        <p:spPr>
          <a:xfrm>
            <a:off x="609600" y="2233404"/>
            <a:ext cx="7467600" cy="6017032"/>
          </a:xfrm>
          <a:prstGeom prst="rect">
            <a:avLst/>
          </a:prstGeom>
          <a:noFill/>
        </p:spPr>
        <p:txBody>
          <a:bodyPr wrap="square" rtlCol="0">
            <a:spAutoFit/>
          </a:bodyPr>
          <a:lstStyle/>
          <a:p>
            <a:pPr marL="457200" indent="-457200">
              <a:buFont typeface="Arial" pitchFamily="34" charset="0"/>
              <a:buChar char="•"/>
            </a:pPr>
            <a:r>
              <a:rPr lang="en-US" sz="3500" dirty="0" smtClean="0"/>
              <a:t>Troubleshooting guide is crucial for maintaining the product after the sale</a:t>
            </a:r>
          </a:p>
          <a:p>
            <a:pPr marL="457200" indent="-457200">
              <a:buFont typeface="Arial"/>
              <a:buChar char="•"/>
            </a:pPr>
            <a:r>
              <a:rPr lang="en-US" sz="3500" dirty="0" smtClean="0"/>
              <a:t>A troubleshooting guide will detail possible problems the user might encounter with HICS and how to resolve those issues</a:t>
            </a:r>
          </a:p>
          <a:p>
            <a:pPr marL="457200" indent="-457200">
              <a:buFont typeface="Arial"/>
              <a:buChar char="•"/>
            </a:pPr>
            <a:r>
              <a:rPr lang="en-US" sz="3500" dirty="0" smtClean="0"/>
              <a:t>Guide will be provided in English only</a:t>
            </a:r>
          </a:p>
          <a:p>
            <a:pPr marL="457200" indent="-457200">
              <a:buFont typeface="Arial"/>
              <a:buChar char="•"/>
            </a:pPr>
            <a:endParaRPr lang="en-US" sz="3500" dirty="0" smtClean="0"/>
          </a:p>
          <a:p>
            <a:pPr marL="457200" indent="-457200">
              <a:buFont typeface="Arial"/>
              <a:buChar char="•"/>
            </a:pPr>
            <a:endParaRPr lang="en-US" sz="3500" dirty="0" smtClean="0"/>
          </a:p>
          <a:p>
            <a:pPr marL="457200" indent="-457200">
              <a:buFont typeface="Arial"/>
              <a:buChar char="•"/>
            </a:pPr>
            <a:endParaRPr lang="en-US" sz="3500" dirty="0"/>
          </a:p>
        </p:txBody>
      </p:sp>
    </p:spTree>
    <p:custDataLst>
      <p:tags r:id="rId1"/>
    </p:custDataLst>
    <p:extLst>
      <p:ext uri="{BB962C8B-B14F-4D97-AF65-F5344CB8AC3E}">
        <p14:creationId xmlns:p14="http://schemas.microsoft.com/office/powerpoint/2010/main" val="17057277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28600" y="76200"/>
            <a:ext cx="6858000" cy="734291"/>
          </a:xfrm>
        </p:spPr>
        <p:txBody>
          <a:bodyPr anchor="b">
            <a:normAutofit/>
          </a:bodyPr>
          <a:lstStyle/>
          <a:p>
            <a:pPr lvl="0">
              <a:spcBef>
                <a:spcPts val="0"/>
              </a:spcBef>
            </a:pPr>
            <a:r>
              <a:rPr lang="en-US" sz="3500" b="1" dirty="0" smtClean="0">
                <a:solidFill>
                  <a:prstClr val="white"/>
                </a:solidFill>
                <a:ea typeface="+mn-ea"/>
                <a:cs typeface="+mn-cs"/>
              </a:rPr>
              <a:t>Feasibility</a:t>
            </a:r>
            <a:endParaRPr lang="en-US" sz="3500" dirty="0"/>
          </a:p>
        </p:txBody>
      </p:sp>
      <p:sp>
        <p:nvSpPr>
          <p:cNvPr id="14" name="TextBox 13"/>
          <p:cNvSpPr txBox="1"/>
          <p:nvPr/>
        </p:nvSpPr>
        <p:spPr>
          <a:xfrm>
            <a:off x="228600" y="838200"/>
            <a:ext cx="8610600" cy="990600"/>
          </a:xfrm>
          <a:prstGeom prst="rect">
            <a:avLst/>
          </a:prstGeom>
          <a:noFill/>
        </p:spPr>
        <p:txBody>
          <a:bodyPr wrap="square" rtlCol="0" anchor="ctr">
            <a:noAutofit/>
          </a:bodyPr>
          <a:lstStyle/>
          <a:p>
            <a:r>
              <a:rPr lang="en-US" sz="3600" b="1" dirty="0" smtClean="0">
                <a:solidFill>
                  <a:prstClr val="black">
                    <a:lumMod val="65000"/>
                    <a:lumOff val="35000"/>
                  </a:prstClr>
                </a:solidFill>
              </a:rPr>
              <a:t>Updated cost and risk analysis (11.1 – 11.5)</a:t>
            </a:r>
            <a:endParaRPr lang="en-US" sz="3600" b="1" dirty="0">
              <a:solidFill>
                <a:prstClr val="black">
                  <a:lumMod val="75000"/>
                  <a:lumOff val="25000"/>
                </a:prstClr>
              </a:solidFill>
            </a:endParaRPr>
          </a:p>
        </p:txBody>
      </p:sp>
      <p:sp>
        <p:nvSpPr>
          <p:cNvPr id="2" name="TextBox 1"/>
          <p:cNvSpPr txBox="1"/>
          <p:nvPr/>
        </p:nvSpPr>
        <p:spPr>
          <a:xfrm>
            <a:off x="609600" y="4953000"/>
            <a:ext cx="8534400" cy="3108543"/>
          </a:xfrm>
          <a:prstGeom prst="rect">
            <a:avLst/>
          </a:prstGeom>
          <a:noFill/>
        </p:spPr>
        <p:txBody>
          <a:bodyPr wrap="square" rtlCol="0">
            <a:spAutoFit/>
          </a:bodyPr>
          <a:lstStyle/>
          <a:p>
            <a:pPr marL="457200" indent="-457200">
              <a:buFont typeface="Arial"/>
              <a:buChar char="•"/>
            </a:pPr>
            <a:r>
              <a:rPr lang="en-US" sz="2800" dirty="0" smtClean="0"/>
              <a:t>Updated scope &amp; tech analysis to detail lack of experience risks</a:t>
            </a:r>
          </a:p>
          <a:p>
            <a:pPr marL="457200" indent="-457200">
              <a:buFont typeface="Arial"/>
              <a:buChar char="•"/>
            </a:pPr>
            <a:r>
              <a:rPr lang="en-US" sz="2800" dirty="0" smtClean="0"/>
              <a:t>Updated technical analysis to specify avoidance plan for overly optimistic schedule </a:t>
            </a:r>
          </a:p>
          <a:p>
            <a:pPr marL="457200" indent="-457200">
              <a:buFont typeface="Arial"/>
              <a:buChar char="•"/>
            </a:pPr>
            <a:endParaRPr lang="en-US" sz="2800" dirty="0" smtClean="0"/>
          </a:p>
          <a:p>
            <a:pPr marL="457200" indent="-457200">
              <a:buFont typeface="Arial"/>
              <a:buChar char="•"/>
            </a:pPr>
            <a:endParaRPr lang="en-US" sz="2800" dirty="0" smtClean="0"/>
          </a:p>
          <a:p>
            <a:pPr marL="457200" indent="-457200">
              <a:buFont typeface="Arial"/>
              <a:buChar char="•"/>
            </a:pPr>
            <a:endParaRPr lang="en-US" sz="2800" dirty="0"/>
          </a:p>
        </p:txBody>
      </p:sp>
      <p:graphicFrame>
        <p:nvGraphicFramePr>
          <p:cNvPr id="3" name="Table 2"/>
          <p:cNvGraphicFramePr>
            <a:graphicFrameLocks noGrp="1"/>
          </p:cNvGraphicFramePr>
          <p:nvPr>
            <p:extLst>
              <p:ext uri="{D42A27DB-BD31-4B8C-83A1-F6EECF244321}">
                <p14:modId xmlns:p14="http://schemas.microsoft.com/office/powerpoint/2010/main" val="1533548622"/>
              </p:ext>
            </p:extLst>
          </p:nvPr>
        </p:nvGraphicFramePr>
        <p:xfrm>
          <a:off x="438443" y="1752600"/>
          <a:ext cx="8411894" cy="3169920"/>
        </p:xfrm>
        <a:graphic>
          <a:graphicData uri="http://schemas.openxmlformats.org/drawingml/2006/table">
            <a:tbl>
              <a:tblPr firstRow="1" firstCol="1" bandRow="1">
                <a:tableStyleId>{5C22544A-7EE6-4342-B048-85BDC9FD1C3A}</a:tableStyleId>
              </a:tblPr>
              <a:tblGrid>
                <a:gridCol w="5714493"/>
                <a:gridCol w="2697401"/>
              </a:tblGrid>
              <a:tr h="199437">
                <a:tc>
                  <a:txBody>
                    <a:bodyPr/>
                    <a:lstStyle/>
                    <a:p>
                      <a:pPr marL="0" marR="0">
                        <a:spcBef>
                          <a:spcPts val="0"/>
                        </a:spcBef>
                        <a:spcAft>
                          <a:spcPts val="0"/>
                        </a:spcAft>
                      </a:pPr>
                      <a:r>
                        <a:rPr lang="en-US" sz="1600" dirty="0">
                          <a:effectLst/>
                        </a:rPr>
                        <a:t>Part</a:t>
                      </a:r>
                      <a:endParaRPr lang="en-US" sz="1600" dirty="0">
                        <a:effectLst/>
                        <a:latin typeface="Calibri"/>
                        <a:ea typeface="MS Mincho"/>
                        <a:cs typeface="Times New Roman"/>
                      </a:endParaRPr>
                    </a:p>
                  </a:txBody>
                  <a:tcPr marL="68580" marR="68580" marT="0" marB="0"/>
                </a:tc>
                <a:tc>
                  <a:txBody>
                    <a:bodyPr/>
                    <a:lstStyle/>
                    <a:p>
                      <a:pPr marL="0" marR="0">
                        <a:spcBef>
                          <a:spcPts val="0"/>
                        </a:spcBef>
                        <a:spcAft>
                          <a:spcPts val="0"/>
                        </a:spcAft>
                      </a:pPr>
                      <a:r>
                        <a:rPr lang="en-US" sz="1600">
                          <a:effectLst/>
                        </a:rPr>
                        <a:t>Cost</a:t>
                      </a:r>
                      <a:endParaRPr lang="en-US" sz="1600">
                        <a:effectLst/>
                        <a:latin typeface="Calibri"/>
                        <a:ea typeface="MS Mincho"/>
                        <a:cs typeface="Times New Roman"/>
                      </a:endParaRPr>
                    </a:p>
                  </a:txBody>
                  <a:tcPr marL="68580" marR="68580" marT="0" marB="0"/>
                </a:tc>
              </a:tr>
              <a:tr h="199437">
                <a:tc>
                  <a:txBody>
                    <a:bodyPr/>
                    <a:lstStyle/>
                    <a:p>
                      <a:pPr marL="0" marR="0">
                        <a:spcBef>
                          <a:spcPts val="0"/>
                        </a:spcBef>
                        <a:spcAft>
                          <a:spcPts val="0"/>
                        </a:spcAft>
                      </a:pPr>
                      <a:r>
                        <a:rPr lang="en-US" sz="1600">
                          <a:effectLst/>
                        </a:rPr>
                        <a:t>Raspberry Pi microcontroller</a:t>
                      </a:r>
                      <a:endParaRPr lang="en-US" sz="1600">
                        <a:effectLst/>
                        <a:latin typeface="Calibri"/>
                        <a:ea typeface="MS Mincho"/>
                        <a:cs typeface="Times New Roman"/>
                      </a:endParaRPr>
                    </a:p>
                  </a:txBody>
                  <a:tcPr marL="68580" marR="68580" marT="0" marB="0"/>
                </a:tc>
                <a:tc>
                  <a:txBody>
                    <a:bodyPr/>
                    <a:lstStyle/>
                    <a:p>
                      <a:pPr marL="0" marR="0" algn="ctr">
                        <a:spcBef>
                          <a:spcPts val="0"/>
                        </a:spcBef>
                        <a:spcAft>
                          <a:spcPts val="0"/>
                        </a:spcAft>
                      </a:pPr>
                      <a:r>
                        <a:rPr lang="en-US" sz="1600">
                          <a:effectLst/>
                        </a:rPr>
                        <a:t>$70.00</a:t>
                      </a:r>
                      <a:endParaRPr lang="en-US" sz="1600">
                        <a:effectLst/>
                        <a:latin typeface="Calibri"/>
                        <a:ea typeface="MS Mincho"/>
                        <a:cs typeface="Times New Roman"/>
                      </a:endParaRPr>
                    </a:p>
                  </a:txBody>
                  <a:tcPr marL="68580" marR="68580" marT="0" marB="0"/>
                </a:tc>
              </a:tr>
              <a:tr h="199437">
                <a:tc>
                  <a:txBody>
                    <a:bodyPr/>
                    <a:lstStyle/>
                    <a:p>
                      <a:pPr marL="0" marR="0">
                        <a:spcBef>
                          <a:spcPts val="0"/>
                        </a:spcBef>
                        <a:spcAft>
                          <a:spcPts val="0"/>
                        </a:spcAft>
                      </a:pPr>
                      <a:r>
                        <a:rPr lang="en-US" sz="1600">
                          <a:effectLst/>
                        </a:rPr>
                        <a:t>Soil moisture sensor (3)</a:t>
                      </a:r>
                      <a:endParaRPr lang="en-US" sz="1600">
                        <a:effectLst/>
                        <a:latin typeface="Calibri"/>
                        <a:ea typeface="MS Mincho"/>
                        <a:cs typeface="Times New Roman"/>
                      </a:endParaRPr>
                    </a:p>
                  </a:txBody>
                  <a:tcPr marL="68580" marR="68580" marT="0" marB="0"/>
                </a:tc>
                <a:tc>
                  <a:txBody>
                    <a:bodyPr/>
                    <a:lstStyle/>
                    <a:p>
                      <a:pPr marL="0" marR="0" algn="ctr">
                        <a:spcBef>
                          <a:spcPts val="0"/>
                        </a:spcBef>
                        <a:spcAft>
                          <a:spcPts val="0"/>
                        </a:spcAft>
                      </a:pPr>
                      <a:r>
                        <a:rPr lang="en-US" sz="1600">
                          <a:effectLst/>
                        </a:rPr>
                        <a:t>$20.00</a:t>
                      </a:r>
                      <a:endParaRPr lang="en-US" sz="1600">
                        <a:effectLst/>
                        <a:latin typeface="Calibri"/>
                        <a:ea typeface="MS Mincho"/>
                        <a:cs typeface="Times New Roman"/>
                      </a:endParaRPr>
                    </a:p>
                  </a:txBody>
                  <a:tcPr marL="68580" marR="68580" marT="0" marB="0"/>
                </a:tc>
              </a:tr>
              <a:tr h="199437">
                <a:tc>
                  <a:txBody>
                    <a:bodyPr/>
                    <a:lstStyle/>
                    <a:p>
                      <a:pPr marL="0" marR="0">
                        <a:spcBef>
                          <a:spcPts val="0"/>
                        </a:spcBef>
                        <a:spcAft>
                          <a:spcPts val="0"/>
                        </a:spcAft>
                      </a:pPr>
                      <a:r>
                        <a:rPr lang="en-US" sz="1600">
                          <a:effectLst/>
                        </a:rPr>
                        <a:t>Water valve (3)</a:t>
                      </a:r>
                      <a:endParaRPr lang="en-US" sz="1600">
                        <a:effectLst/>
                        <a:latin typeface="Calibri"/>
                        <a:ea typeface="MS Mincho"/>
                        <a:cs typeface="Times New Roman"/>
                      </a:endParaRPr>
                    </a:p>
                  </a:txBody>
                  <a:tcPr marL="68580" marR="68580" marT="0" marB="0"/>
                </a:tc>
                <a:tc>
                  <a:txBody>
                    <a:bodyPr/>
                    <a:lstStyle/>
                    <a:p>
                      <a:pPr marL="0" marR="0" algn="ctr">
                        <a:spcBef>
                          <a:spcPts val="0"/>
                        </a:spcBef>
                        <a:spcAft>
                          <a:spcPts val="0"/>
                        </a:spcAft>
                      </a:pPr>
                      <a:r>
                        <a:rPr lang="en-US" sz="1600">
                          <a:effectLst/>
                        </a:rPr>
                        <a:t>$60.00</a:t>
                      </a:r>
                      <a:endParaRPr lang="en-US" sz="1600">
                        <a:effectLst/>
                        <a:latin typeface="Calibri"/>
                        <a:ea typeface="MS Mincho"/>
                        <a:cs typeface="Times New Roman"/>
                      </a:endParaRPr>
                    </a:p>
                  </a:txBody>
                  <a:tcPr marL="68580" marR="68580" marT="0" marB="0"/>
                </a:tc>
              </a:tr>
              <a:tr h="199437">
                <a:tc>
                  <a:txBody>
                    <a:bodyPr/>
                    <a:lstStyle/>
                    <a:p>
                      <a:pPr marL="0" marR="0">
                        <a:spcBef>
                          <a:spcPts val="0"/>
                        </a:spcBef>
                        <a:spcAft>
                          <a:spcPts val="0"/>
                        </a:spcAft>
                      </a:pPr>
                      <a:r>
                        <a:rPr lang="en-US" sz="1600" dirty="0">
                          <a:solidFill>
                            <a:schemeClr val="tx1"/>
                          </a:solidFill>
                          <a:effectLst/>
                          <a:highlight>
                            <a:srgbClr val="FFFF00"/>
                          </a:highlight>
                        </a:rPr>
                        <a:t>Web hosting subscription (6 </a:t>
                      </a:r>
                      <a:r>
                        <a:rPr lang="en-US" sz="1600" dirty="0" smtClean="0">
                          <a:solidFill>
                            <a:schemeClr val="tx1"/>
                          </a:solidFill>
                          <a:effectLst/>
                          <a:highlight>
                            <a:srgbClr val="FFFF00"/>
                          </a:highlight>
                        </a:rPr>
                        <a:t>months)</a:t>
                      </a:r>
                      <a:endParaRPr lang="en-US" sz="1600" dirty="0">
                        <a:effectLst/>
                        <a:latin typeface="Calibri"/>
                        <a:ea typeface="MS Mincho"/>
                        <a:cs typeface="Times New Roman"/>
                      </a:endParaRPr>
                    </a:p>
                  </a:txBody>
                  <a:tcPr marL="68580" marR="68580" marT="0" marB="0"/>
                </a:tc>
                <a:tc>
                  <a:txBody>
                    <a:bodyPr/>
                    <a:lstStyle/>
                    <a:p>
                      <a:pPr marL="0" marR="0" algn="ctr">
                        <a:spcBef>
                          <a:spcPts val="0"/>
                        </a:spcBef>
                        <a:spcAft>
                          <a:spcPts val="0"/>
                        </a:spcAft>
                      </a:pPr>
                      <a:r>
                        <a:rPr lang="en-US" sz="1600">
                          <a:effectLst/>
                          <a:highlight>
                            <a:srgbClr val="FFFF00"/>
                          </a:highlight>
                        </a:rPr>
                        <a:t>$60.00</a:t>
                      </a:r>
                      <a:endParaRPr lang="en-US" sz="1600">
                        <a:effectLst/>
                        <a:latin typeface="Calibri"/>
                        <a:ea typeface="MS Mincho"/>
                        <a:cs typeface="Times New Roman"/>
                      </a:endParaRPr>
                    </a:p>
                  </a:txBody>
                  <a:tcPr marL="68580" marR="68580" marT="0" marB="0"/>
                </a:tc>
              </a:tr>
              <a:tr h="199437">
                <a:tc>
                  <a:txBody>
                    <a:bodyPr/>
                    <a:lstStyle/>
                    <a:p>
                      <a:pPr marL="0" marR="0">
                        <a:spcBef>
                          <a:spcPts val="0"/>
                        </a:spcBef>
                        <a:spcAft>
                          <a:spcPts val="0"/>
                        </a:spcAft>
                      </a:pPr>
                      <a:r>
                        <a:rPr lang="en-US" sz="1600">
                          <a:effectLst/>
                        </a:rPr>
                        <a:t>Rain sensor </a:t>
                      </a:r>
                      <a:endParaRPr lang="en-US" sz="1600">
                        <a:effectLst/>
                        <a:latin typeface="Calibri"/>
                        <a:ea typeface="MS Mincho"/>
                        <a:cs typeface="Times New Roman"/>
                      </a:endParaRPr>
                    </a:p>
                  </a:txBody>
                  <a:tcPr marL="68580" marR="68580" marT="0" marB="0"/>
                </a:tc>
                <a:tc>
                  <a:txBody>
                    <a:bodyPr/>
                    <a:lstStyle/>
                    <a:p>
                      <a:pPr marL="0" marR="0" algn="ctr">
                        <a:spcBef>
                          <a:spcPts val="0"/>
                        </a:spcBef>
                        <a:spcAft>
                          <a:spcPts val="0"/>
                        </a:spcAft>
                      </a:pPr>
                      <a:r>
                        <a:rPr lang="en-US" sz="1600">
                          <a:effectLst/>
                        </a:rPr>
                        <a:t>$15.00</a:t>
                      </a:r>
                      <a:endParaRPr lang="en-US" sz="1600">
                        <a:effectLst/>
                        <a:latin typeface="Calibri"/>
                        <a:ea typeface="MS Mincho"/>
                        <a:cs typeface="Times New Roman"/>
                      </a:endParaRPr>
                    </a:p>
                  </a:txBody>
                  <a:tcPr marL="68580" marR="68580" marT="0" marB="0"/>
                </a:tc>
              </a:tr>
              <a:tr h="199437">
                <a:tc>
                  <a:txBody>
                    <a:bodyPr/>
                    <a:lstStyle/>
                    <a:p>
                      <a:pPr marL="0" marR="0">
                        <a:spcBef>
                          <a:spcPts val="0"/>
                        </a:spcBef>
                        <a:spcAft>
                          <a:spcPts val="0"/>
                        </a:spcAft>
                      </a:pPr>
                      <a:r>
                        <a:rPr lang="en-US" sz="1600">
                          <a:effectLst/>
                        </a:rPr>
                        <a:t>Plumbing materials</a:t>
                      </a:r>
                      <a:endParaRPr lang="en-US" sz="1600">
                        <a:effectLst/>
                        <a:latin typeface="Calibri"/>
                        <a:ea typeface="MS Mincho"/>
                        <a:cs typeface="Times New Roman"/>
                      </a:endParaRPr>
                    </a:p>
                  </a:txBody>
                  <a:tcPr marL="68580" marR="68580" marT="0" marB="0"/>
                </a:tc>
                <a:tc>
                  <a:txBody>
                    <a:bodyPr/>
                    <a:lstStyle/>
                    <a:p>
                      <a:pPr marL="0" marR="0" algn="ctr">
                        <a:spcBef>
                          <a:spcPts val="0"/>
                        </a:spcBef>
                        <a:spcAft>
                          <a:spcPts val="0"/>
                        </a:spcAft>
                      </a:pPr>
                      <a:r>
                        <a:rPr lang="en-US" sz="1600">
                          <a:effectLst/>
                        </a:rPr>
                        <a:t>$25.00</a:t>
                      </a:r>
                      <a:endParaRPr lang="en-US" sz="1600">
                        <a:effectLst/>
                        <a:latin typeface="Calibri"/>
                        <a:ea typeface="MS Mincho"/>
                        <a:cs typeface="Times New Roman"/>
                      </a:endParaRPr>
                    </a:p>
                  </a:txBody>
                  <a:tcPr marL="68580" marR="68580" marT="0" marB="0"/>
                </a:tc>
              </a:tr>
              <a:tr h="199437">
                <a:tc>
                  <a:txBody>
                    <a:bodyPr/>
                    <a:lstStyle/>
                    <a:p>
                      <a:pPr marL="0" marR="0">
                        <a:spcBef>
                          <a:spcPts val="0"/>
                        </a:spcBef>
                        <a:spcAft>
                          <a:spcPts val="0"/>
                        </a:spcAft>
                      </a:pPr>
                      <a:r>
                        <a:rPr lang="en-US" sz="1600">
                          <a:effectLst/>
                        </a:rPr>
                        <a:t>Microcontroller case</a:t>
                      </a:r>
                      <a:endParaRPr lang="en-US" sz="1600">
                        <a:effectLst/>
                        <a:latin typeface="Calibri"/>
                        <a:ea typeface="MS Mincho"/>
                        <a:cs typeface="Times New Roman"/>
                      </a:endParaRPr>
                    </a:p>
                  </a:txBody>
                  <a:tcPr marL="68580" marR="68580" marT="0" marB="0"/>
                </a:tc>
                <a:tc>
                  <a:txBody>
                    <a:bodyPr/>
                    <a:lstStyle/>
                    <a:p>
                      <a:pPr marL="0" marR="0" algn="ctr">
                        <a:spcBef>
                          <a:spcPts val="0"/>
                        </a:spcBef>
                        <a:spcAft>
                          <a:spcPts val="0"/>
                        </a:spcAft>
                      </a:pPr>
                      <a:r>
                        <a:rPr lang="en-US" sz="1600" dirty="0">
                          <a:effectLst/>
                        </a:rPr>
                        <a:t>$20.00</a:t>
                      </a:r>
                      <a:endParaRPr lang="en-US" sz="1600" dirty="0">
                        <a:effectLst/>
                        <a:latin typeface="Calibri"/>
                        <a:ea typeface="MS Mincho"/>
                        <a:cs typeface="Times New Roman"/>
                      </a:endParaRPr>
                    </a:p>
                  </a:txBody>
                  <a:tcPr marL="68580" marR="68580" marT="0" marB="0"/>
                </a:tc>
              </a:tr>
              <a:tr h="199437">
                <a:tc>
                  <a:txBody>
                    <a:bodyPr/>
                    <a:lstStyle/>
                    <a:p>
                      <a:pPr marL="0" marR="0">
                        <a:spcBef>
                          <a:spcPts val="0"/>
                        </a:spcBef>
                        <a:spcAft>
                          <a:spcPts val="0"/>
                        </a:spcAft>
                      </a:pPr>
                      <a:r>
                        <a:rPr lang="en-US" sz="1600">
                          <a:effectLst/>
                        </a:rPr>
                        <a:t>Sprinkler (3)</a:t>
                      </a:r>
                      <a:endParaRPr lang="en-US" sz="1600">
                        <a:effectLst/>
                        <a:latin typeface="Calibri"/>
                        <a:ea typeface="MS Mincho"/>
                        <a:cs typeface="Times New Roman"/>
                      </a:endParaRPr>
                    </a:p>
                  </a:txBody>
                  <a:tcPr marL="68580" marR="68580" marT="0" marB="0"/>
                </a:tc>
                <a:tc>
                  <a:txBody>
                    <a:bodyPr/>
                    <a:lstStyle/>
                    <a:p>
                      <a:pPr marL="0" marR="0" algn="ctr">
                        <a:spcBef>
                          <a:spcPts val="0"/>
                        </a:spcBef>
                        <a:spcAft>
                          <a:spcPts val="0"/>
                        </a:spcAft>
                      </a:pPr>
                      <a:r>
                        <a:rPr lang="en-US" sz="1600">
                          <a:effectLst/>
                        </a:rPr>
                        <a:t>$10.00</a:t>
                      </a:r>
                      <a:endParaRPr lang="en-US" sz="1600">
                        <a:effectLst/>
                        <a:latin typeface="Calibri"/>
                        <a:ea typeface="MS Mincho"/>
                        <a:cs typeface="Times New Roman"/>
                      </a:endParaRPr>
                    </a:p>
                  </a:txBody>
                  <a:tcPr marL="68580" marR="68580" marT="0" marB="0"/>
                </a:tc>
              </a:tr>
              <a:tr h="199437">
                <a:tc>
                  <a:txBody>
                    <a:bodyPr/>
                    <a:lstStyle/>
                    <a:p>
                      <a:pPr marL="0" marR="0">
                        <a:spcBef>
                          <a:spcPts val="0"/>
                        </a:spcBef>
                        <a:spcAft>
                          <a:spcPts val="0"/>
                        </a:spcAft>
                      </a:pPr>
                      <a:r>
                        <a:rPr lang="en-US" sz="1600">
                          <a:effectLst/>
                        </a:rPr>
                        <a:t>Waterproof sensor case (3)</a:t>
                      </a:r>
                      <a:endParaRPr lang="en-US" sz="1600">
                        <a:effectLst/>
                        <a:latin typeface="Calibri"/>
                        <a:ea typeface="MS Mincho"/>
                        <a:cs typeface="Times New Roman"/>
                      </a:endParaRPr>
                    </a:p>
                  </a:txBody>
                  <a:tcPr marL="68580" marR="68580" marT="0" marB="0"/>
                </a:tc>
                <a:tc>
                  <a:txBody>
                    <a:bodyPr/>
                    <a:lstStyle/>
                    <a:p>
                      <a:pPr marL="0" marR="0" algn="ctr">
                        <a:spcBef>
                          <a:spcPts val="0"/>
                        </a:spcBef>
                        <a:spcAft>
                          <a:spcPts val="0"/>
                        </a:spcAft>
                      </a:pPr>
                      <a:r>
                        <a:rPr lang="en-US" sz="1600">
                          <a:effectLst/>
                        </a:rPr>
                        <a:t>$45.00</a:t>
                      </a:r>
                      <a:endParaRPr lang="en-US" sz="1600">
                        <a:effectLst/>
                        <a:latin typeface="Calibri"/>
                        <a:ea typeface="MS Mincho"/>
                        <a:cs typeface="Times New Roman"/>
                      </a:endParaRPr>
                    </a:p>
                  </a:txBody>
                  <a:tcPr marL="68580" marR="68580" marT="0" marB="0"/>
                </a:tc>
              </a:tr>
              <a:tr h="199437">
                <a:tc>
                  <a:txBody>
                    <a:bodyPr/>
                    <a:lstStyle/>
                    <a:p>
                      <a:pPr marL="0" marR="0">
                        <a:spcBef>
                          <a:spcPts val="0"/>
                        </a:spcBef>
                        <a:spcAft>
                          <a:spcPts val="0"/>
                        </a:spcAft>
                      </a:pPr>
                      <a:r>
                        <a:rPr lang="en-US" sz="1600">
                          <a:effectLst/>
                        </a:rPr>
                        <a:t>Miscellaneous parts (wires, adapters, etc)</a:t>
                      </a:r>
                      <a:endParaRPr lang="en-US" sz="1600">
                        <a:effectLst/>
                        <a:latin typeface="Calibri"/>
                        <a:ea typeface="MS Mincho"/>
                        <a:cs typeface="Times New Roman"/>
                      </a:endParaRPr>
                    </a:p>
                  </a:txBody>
                  <a:tcPr marL="68580" marR="68580" marT="0" marB="0"/>
                </a:tc>
                <a:tc>
                  <a:txBody>
                    <a:bodyPr/>
                    <a:lstStyle/>
                    <a:p>
                      <a:pPr marL="0" marR="0" algn="ctr">
                        <a:spcBef>
                          <a:spcPts val="0"/>
                        </a:spcBef>
                        <a:spcAft>
                          <a:spcPts val="0"/>
                        </a:spcAft>
                      </a:pPr>
                      <a:r>
                        <a:rPr lang="en-US" sz="1600">
                          <a:effectLst/>
                        </a:rPr>
                        <a:t>$50.00</a:t>
                      </a:r>
                      <a:endParaRPr lang="en-US" sz="1600">
                        <a:effectLst/>
                        <a:latin typeface="Calibri"/>
                        <a:ea typeface="MS Mincho"/>
                        <a:cs typeface="Times New Roman"/>
                      </a:endParaRPr>
                    </a:p>
                  </a:txBody>
                  <a:tcPr marL="68580" marR="68580" marT="0" marB="0"/>
                </a:tc>
              </a:tr>
              <a:tr h="199437">
                <a:tc>
                  <a:txBody>
                    <a:bodyPr/>
                    <a:lstStyle/>
                    <a:p>
                      <a:pPr marL="0" marR="0">
                        <a:spcBef>
                          <a:spcPts val="0"/>
                        </a:spcBef>
                        <a:spcAft>
                          <a:spcPts val="0"/>
                        </a:spcAft>
                      </a:pPr>
                      <a:r>
                        <a:rPr lang="en-US" sz="1600" dirty="0">
                          <a:solidFill>
                            <a:schemeClr val="tx1"/>
                          </a:solidFill>
                          <a:effectLst/>
                          <a:highlight>
                            <a:srgbClr val="FFFF00"/>
                          </a:highlight>
                        </a:rPr>
                        <a:t>Temperature sensor</a:t>
                      </a:r>
                      <a:endParaRPr lang="en-US" sz="1600" dirty="0">
                        <a:solidFill>
                          <a:schemeClr val="tx1"/>
                        </a:solidFill>
                        <a:effectLst/>
                        <a:latin typeface="Calibri"/>
                        <a:ea typeface="MS Mincho"/>
                        <a:cs typeface="Times New Roman"/>
                      </a:endParaRPr>
                    </a:p>
                  </a:txBody>
                  <a:tcPr marL="68580" marR="68580" marT="0" marB="0"/>
                </a:tc>
                <a:tc>
                  <a:txBody>
                    <a:bodyPr/>
                    <a:lstStyle/>
                    <a:p>
                      <a:pPr marL="0" marR="0" algn="ctr">
                        <a:spcBef>
                          <a:spcPts val="0"/>
                        </a:spcBef>
                        <a:spcAft>
                          <a:spcPts val="0"/>
                        </a:spcAft>
                      </a:pPr>
                      <a:r>
                        <a:rPr lang="en-US" sz="1600">
                          <a:effectLst/>
                          <a:highlight>
                            <a:srgbClr val="FFFF00"/>
                          </a:highlight>
                        </a:rPr>
                        <a:t>$12.00</a:t>
                      </a:r>
                      <a:endParaRPr lang="en-US" sz="1600">
                        <a:effectLst/>
                        <a:latin typeface="Calibri"/>
                        <a:ea typeface="MS Mincho"/>
                        <a:cs typeface="Times New Roman"/>
                      </a:endParaRPr>
                    </a:p>
                  </a:txBody>
                  <a:tcPr marL="68580" marR="68580" marT="0" marB="0"/>
                </a:tc>
              </a:tr>
              <a:tr h="199437">
                <a:tc>
                  <a:txBody>
                    <a:bodyPr/>
                    <a:lstStyle/>
                    <a:p>
                      <a:pPr marL="0" marR="0" algn="r">
                        <a:spcBef>
                          <a:spcPts val="0"/>
                        </a:spcBef>
                        <a:spcAft>
                          <a:spcPts val="0"/>
                        </a:spcAft>
                      </a:pPr>
                      <a:r>
                        <a:rPr lang="en-US" sz="1600" dirty="0">
                          <a:effectLst/>
                        </a:rPr>
                        <a:t>Total</a:t>
                      </a:r>
                      <a:endParaRPr lang="en-US" sz="1600" dirty="0">
                        <a:effectLst/>
                        <a:latin typeface="Calibri"/>
                        <a:ea typeface="MS Mincho"/>
                        <a:cs typeface="Times New Roman"/>
                      </a:endParaRPr>
                    </a:p>
                  </a:txBody>
                  <a:tcPr marL="68580" marR="68580" marT="0" marB="0"/>
                </a:tc>
                <a:tc>
                  <a:txBody>
                    <a:bodyPr/>
                    <a:lstStyle/>
                    <a:p>
                      <a:pPr marL="0" marR="0" algn="ctr">
                        <a:spcBef>
                          <a:spcPts val="0"/>
                        </a:spcBef>
                        <a:spcAft>
                          <a:spcPts val="0"/>
                        </a:spcAft>
                      </a:pPr>
                      <a:r>
                        <a:rPr lang="en-US" sz="1600" dirty="0">
                          <a:effectLst/>
                          <a:highlight>
                            <a:srgbClr val="FFFF00"/>
                          </a:highlight>
                        </a:rPr>
                        <a:t>$387.00</a:t>
                      </a:r>
                      <a:endParaRPr lang="en-US" sz="1600" dirty="0">
                        <a:effectLst/>
                        <a:latin typeface="Calibri"/>
                        <a:ea typeface="MS Mincho"/>
                        <a:cs typeface="Times New Roman"/>
                      </a:endParaRPr>
                    </a:p>
                  </a:txBody>
                  <a:tcPr marL="68580" marR="68580" marT="0" marB="0"/>
                </a:tc>
              </a:tr>
            </a:tbl>
          </a:graphicData>
        </a:graphic>
      </p:graphicFrame>
    </p:spTree>
    <p:custDataLst>
      <p:tags r:id="rId1"/>
    </p:custDataLst>
    <p:extLst>
      <p:ext uri="{BB962C8B-B14F-4D97-AF65-F5344CB8AC3E}">
        <p14:creationId xmlns:p14="http://schemas.microsoft.com/office/powerpoint/2010/main" val="21833757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762000" y="1946209"/>
            <a:ext cx="2057400" cy="2057400"/>
          </a:xfrm>
          <a:prstGeom prst="ellipse">
            <a:avLst/>
          </a:prstGeom>
          <a:gradFill>
            <a:gsLst>
              <a:gs pos="0">
                <a:srgbClr val="00B0F0"/>
              </a:gs>
              <a:gs pos="50000">
                <a:srgbClr val="399ECB"/>
              </a:gs>
              <a:gs pos="100000">
                <a:srgbClr val="0077D0"/>
              </a:gs>
            </a:gsLst>
            <a:path path="circle">
              <a:fillToRect l="50000" t="50000" r="50000" b="50000"/>
            </a:path>
          </a:gradFill>
          <a:ln w="82550">
            <a:noFill/>
          </a:ln>
          <a:effectLst>
            <a:outerShdw blurRad="1270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             </a:t>
            </a:r>
            <a:endParaRPr lang="en-US" dirty="0">
              <a:solidFill>
                <a:prstClr val="white"/>
              </a:solidFill>
            </a:endParaRPr>
          </a:p>
        </p:txBody>
      </p:sp>
      <p:sp>
        <p:nvSpPr>
          <p:cNvPr id="8" name="Oval 7"/>
          <p:cNvSpPr/>
          <p:nvPr/>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       </a:t>
            </a:r>
            <a:endParaRPr lang="en-US" dirty="0">
              <a:solidFill>
                <a:prstClr val="white"/>
              </a:solidFill>
            </a:endParaRPr>
          </a:p>
        </p:txBody>
      </p:sp>
      <p:sp>
        <p:nvSpPr>
          <p:cNvPr id="9" name="Title 8"/>
          <p:cNvSpPr>
            <a:spLocks noGrp="1"/>
          </p:cNvSpPr>
          <p:nvPr>
            <p:ph type="title"/>
          </p:nvPr>
        </p:nvSpPr>
        <p:spPr/>
        <p:txBody>
          <a:bodyPr>
            <a:noAutofit/>
          </a:bodyPr>
          <a:lstStyle/>
          <a:p>
            <a:pPr lvl="0">
              <a:spcBef>
                <a:spcPts val="0"/>
              </a:spcBef>
            </a:pPr>
            <a:r>
              <a:rPr lang="en-US" sz="4000" cap="none" dirty="0" smtClean="0">
                <a:solidFill>
                  <a:prstClr val="black">
                    <a:lumMod val="85000"/>
                    <a:lumOff val="15000"/>
                  </a:prstClr>
                </a:solidFill>
                <a:ea typeface="+mn-ea"/>
                <a:cs typeface="+mn-cs"/>
              </a:rPr>
              <a:t>System Architecture Planning</a:t>
            </a:r>
            <a:endParaRPr lang="en-US" sz="4000" b="0" cap="none" dirty="0">
              <a:solidFill>
                <a:prstClr val="black">
                  <a:lumMod val="50000"/>
                  <a:lumOff val="50000"/>
                </a:prstClr>
              </a:solidFill>
              <a:ea typeface="+mn-ea"/>
              <a:cs typeface="+mn-cs"/>
            </a:endParaRPr>
          </a:p>
        </p:txBody>
      </p:sp>
      <p:pic>
        <p:nvPicPr>
          <p:cNvPr id="5" name="Picture 4"/>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470648" y="4724400"/>
            <a:ext cx="1164337" cy="1179393"/>
          </a:xfrm>
          <a:prstGeom prst="rect">
            <a:avLst/>
          </a:prstGeom>
        </p:spPr>
      </p:pic>
    </p:spTree>
    <p:extLst>
      <p:ext uri="{BB962C8B-B14F-4D97-AF65-F5344CB8AC3E}">
        <p14:creationId xmlns:p14="http://schemas.microsoft.com/office/powerpoint/2010/main" val="956653323"/>
      </p:ext>
    </p:extLst>
  </p:cSld>
  <p:clrMapOvr>
    <a:masterClrMapping/>
  </p:clrMapOvr>
  <mc:AlternateContent xmlns:mc="http://schemas.openxmlformats.org/markup-compatibility/2006" xmlns:p14="http://schemas.microsoft.com/office/powerpoint/2010/main">
    <mc:Choice Requires="p14">
      <p:transition spd="slow" p14:dur="1700">
        <p14:gallery dir="l"/>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28600" y="76200"/>
            <a:ext cx="6858000" cy="734291"/>
          </a:xfrm>
        </p:spPr>
        <p:txBody>
          <a:bodyPr anchor="b">
            <a:normAutofit/>
          </a:bodyPr>
          <a:lstStyle/>
          <a:p>
            <a:pPr lvl="0">
              <a:spcBef>
                <a:spcPts val="0"/>
              </a:spcBef>
            </a:pPr>
            <a:r>
              <a:rPr lang="en-US" sz="3500" b="1" dirty="0" smtClean="0">
                <a:solidFill>
                  <a:prstClr val="white"/>
                </a:solidFill>
                <a:ea typeface="+mn-ea"/>
                <a:cs typeface="+mn-cs"/>
              </a:rPr>
              <a:t>Architecture </a:t>
            </a:r>
            <a:r>
              <a:rPr lang="en-US" sz="3500" b="1" dirty="0">
                <a:solidFill>
                  <a:prstClr val="white"/>
                </a:solidFill>
                <a:ea typeface="+mn-ea"/>
                <a:cs typeface="+mn-cs"/>
              </a:rPr>
              <a:t>D</a:t>
            </a:r>
            <a:r>
              <a:rPr lang="en-US" sz="3500" b="1" dirty="0" smtClean="0">
                <a:solidFill>
                  <a:prstClr val="white"/>
                </a:solidFill>
                <a:ea typeface="+mn-ea"/>
                <a:cs typeface="+mn-cs"/>
              </a:rPr>
              <a:t>esign</a:t>
            </a:r>
            <a:endParaRPr lang="en-US" sz="3500" dirty="0"/>
          </a:p>
        </p:txBody>
      </p:sp>
      <p:sp>
        <p:nvSpPr>
          <p:cNvPr id="14" name="TextBox 13"/>
          <p:cNvSpPr txBox="1"/>
          <p:nvPr/>
        </p:nvSpPr>
        <p:spPr>
          <a:xfrm>
            <a:off x="228600" y="914400"/>
            <a:ext cx="8610600" cy="990600"/>
          </a:xfrm>
          <a:prstGeom prst="rect">
            <a:avLst/>
          </a:prstGeom>
          <a:noFill/>
        </p:spPr>
        <p:txBody>
          <a:bodyPr wrap="square" rtlCol="0" anchor="ctr">
            <a:normAutofit/>
          </a:bodyPr>
          <a:lstStyle/>
          <a:p>
            <a:endParaRPr lang="en-US" sz="2800" b="1" dirty="0">
              <a:solidFill>
                <a:prstClr val="black">
                  <a:lumMod val="75000"/>
                  <a:lumOff val="25000"/>
                </a:prstClr>
              </a:solidFill>
            </a:endParaRPr>
          </a:p>
        </p:txBody>
      </p:sp>
      <p:sp>
        <p:nvSpPr>
          <p:cNvPr id="2" name="TextBox 1"/>
          <p:cNvSpPr txBox="1"/>
          <p:nvPr/>
        </p:nvSpPr>
        <p:spPr>
          <a:xfrm>
            <a:off x="228600" y="1710422"/>
            <a:ext cx="8382000" cy="4401205"/>
          </a:xfrm>
          <a:prstGeom prst="rect">
            <a:avLst/>
          </a:prstGeom>
          <a:noFill/>
        </p:spPr>
        <p:txBody>
          <a:bodyPr wrap="square" rtlCol="0">
            <a:spAutoFit/>
          </a:bodyPr>
          <a:lstStyle/>
          <a:p>
            <a:pPr marL="457200" indent="-457200">
              <a:buFont typeface="Arial"/>
              <a:buChar char="•"/>
            </a:pPr>
            <a:r>
              <a:rPr lang="en-US" sz="3500" dirty="0" smtClean="0"/>
              <a:t>Started work on our blueprint for how HICS will be built</a:t>
            </a:r>
          </a:p>
          <a:p>
            <a:pPr marL="457200" indent="-457200">
              <a:buFont typeface="Arial"/>
              <a:buChar char="•"/>
            </a:pPr>
            <a:r>
              <a:rPr lang="en-US" sz="3500" dirty="0" smtClean="0"/>
              <a:t>Group meetings and Google Hangouts discussions to start defining our top-level components and subsystems</a:t>
            </a:r>
          </a:p>
          <a:p>
            <a:pPr marL="457200" indent="-457200">
              <a:buFont typeface="Arial"/>
              <a:buChar char="•"/>
            </a:pPr>
            <a:r>
              <a:rPr lang="en-US" sz="3500" dirty="0" smtClean="0"/>
              <a:t>Researching hardware and software products to design the specifics of how data flows throughout HICS</a:t>
            </a:r>
            <a:endParaRPr lang="en-US" sz="3500" dirty="0"/>
          </a:p>
        </p:txBody>
      </p:sp>
      <p:sp>
        <p:nvSpPr>
          <p:cNvPr id="5" name="TextBox 4"/>
          <p:cNvSpPr txBox="1"/>
          <p:nvPr/>
        </p:nvSpPr>
        <p:spPr>
          <a:xfrm>
            <a:off x="228600" y="838200"/>
            <a:ext cx="8610600" cy="990600"/>
          </a:xfrm>
          <a:prstGeom prst="rect">
            <a:avLst/>
          </a:prstGeom>
          <a:noFill/>
        </p:spPr>
        <p:txBody>
          <a:bodyPr wrap="square" rtlCol="0" anchor="ctr">
            <a:noAutofit/>
          </a:bodyPr>
          <a:lstStyle/>
          <a:p>
            <a:r>
              <a:rPr lang="en-US" sz="3600" b="1" dirty="0" smtClean="0">
                <a:solidFill>
                  <a:prstClr val="black">
                    <a:lumMod val="65000"/>
                    <a:lumOff val="35000"/>
                  </a:prstClr>
                </a:solidFill>
              </a:rPr>
              <a:t>What have we started?</a:t>
            </a:r>
            <a:endParaRPr lang="en-US" sz="3600" b="1" dirty="0">
              <a:solidFill>
                <a:prstClr val="black">
                  <a:lumMod val="75000"/>
                  <a:lumOff val="25000"/>
                </a:prstClr>
              </a:solidFill>
            </a:endParaRPr>
          </a:p>
        </p:txBody>
      </p:sp>
    </p:spTree>
    <p:custDataLst>
      <p:tags r:id="rId1"/>
    </p:custDataLst>
    <p:extLst>
      <p:ext uri="{BB962C8B-B14F-4D97-AF65-F5344CB8AC3E}">
        <p14:creationId xmlns:p14="http://schemas.microsoft.com/office/powerpoint/2010/main" val="3422675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28600" y="76200"/>
            <a:ext cx="6858000" cy="734291"/>
          </a:xfrm>
        </p:spPr>
        <p:txBody>
          <a:bodyPr anchor="b">
            <a:normAutofit/>
          </a:bodyPr>
          <a:lstStyle/>
          <a:p>
            <a:pPr lvl="0">
              <a:spcBef>
                <a:spcPts val="0"/>
              </a:spcBef>
            </a:pPr>
            <a:r>
              <a:rPr lang="en-US" sz="3500" b="1" dirty="0">
                <a:solidFill>
                  <a:prstClr val="white"/>
                </a:solidFill>
              </a:rPr>
              <a:t>Architecture Design</a:t>
            </a:r>
            <a:endParaRPr lang="en-US" sz="3500" dirty="0"/>
          </a:p>
        </p:txBody>
      </p:sp>
      <p:sp>
        <p:nvSpPr>
          <p:cNvPr id="2" name="TextBox 1"/>
          <p:cNvSpPr txBox="1"/>
          <p:nvPr/>
        </p:nvSpPr>
        <p:spPr>
          <a:xfrm>
            <a:off x="228600" y="1447800"/>
            <a:ext cx="8458200" cy="6555641"/>
          </a:xfrm>
          <a:prstGeom prst="rect">
            <a:avLst/>
          </a:prstGeom>
          <a:noFill/>
        </p:spPr>
        <p:txBody>
          <a:bodyPr wrap="square" rtlCol="0">
            <a:spAutoFit/>
          </a:bodyPr>
          <a:lstStyle/>
          <a:p>
            <a:pPr marL="457200" indent="-457200">
              <a:buFont typeface="Arial"/>
              <a:buChar char="•"/>
            </a:pPr>
            <a:r>
              <a:rPr lang="en-US" sz="3500" dirty="0" smtClean="0"/>
              <a:t>More research and planning to define the top-level breakdown of HICS</a:t>
            </a:r>
          </a:p>
          <a:p>
            <a:pPr marL="457200" indent="-457200">
              <a:buFont typeface="Arial"/>
              <a:buChar char="•"/>
            </a:pPr>
            <a:r>
              <a:rPr lang="en-US" sz="3500" dirty="0" smtClean="0"/>
              <a:t>Review previous class architecture design documents</a:t>
            </a:r>
          </a:p>
          <a:p>
            <a:pPr marL="457200" indent="-457200">
              <a:buFont typeface="Arial"/>
              <a:buChar char="•"/>
            </a:pPr>
            <a:r>
              <a:rPr lang="en-US" sz="3500" dirty="0" smtClean="0"/>
              <a:t>Define our rules for design</a:t>
            </a:r>
          </a:p>
          <a:p>
            <a:pPr marL="457200" indent="-457200">
              <a:buFont typeface="Arial"/>
              <a:buChar char="•"/>
            </a:pPr>
            <a:r>
              <a:rPr lang="en-US" sz="3500" dirty="0" smtClean="0"/>
              <a:t>Once we’ve established our initial baseline:</a:t>
            </a:r>
          </a:p>
          <a:p>
            <a:pPr marL="914400" lvl="1" indent="-457200">
              <a:buFont typeface="Arial"/>
              <a:buChar char="•"/>
            </a:pPr>
            <a:r>
              <a:rPr lang="en-US" sz="3500" dirty="0" smtClean="0"/>
              <a:t>Meet with sponsor to evaluate if our architecture meets </a:t>
            </a:r>
            <a:r>
              <a:rPr lang="en-US" sz="3500" i="1" dirty="0" smtClean="0"/>
              <a:t>The Four I’s </a:t>
            </a:r>
            <a:r>
              <a:rPr lang="en-US" sz="3500" dirty="0" smtClean="0"/>
              <a:t>criteria</a:t>
            </a:r>
          </a:p>
          <a:p>
            <a:pPr marL="914400" lvl="1" indent="-457200">
              <a:buFont typeface="Arial"/>
              <a:buChar char="•"/>
            </a:pPr>
            <a:r>
              <a:rPr lang="en-US" sz="3500" dirty="0" smtClean="0"/>
              <a:t>Divide labor and begin working on the design document</a:t>
            </a:r>
          </a:p>
          <a:p>
            <a:pPr lvl="1"/>
            <a:endParaRPr lang="en-US" sz="3500" dirty="0" smtClean="0"/>
          </a:p>
          <a:p>
            <a:pPr marL="457200" indent="-457200">
              <a:buFont typeface="Arial"/>
              <a:buChar char="•"/>
            </a:pPr>
            <a:endParaRPr lang="en-US" sz="3500" dirty="0"/>
          </a:p>
        </p:txBody>
      </p:sp>
      <p:sp>
        <p:nvSpPr>
          <p:cNvPr id="6" name="TextBox 5"/>
          <p:cNvSpPr txBox="1"/>
          <p:nvPr/>
        </p:nvSpPr>
        <p:spPr>
          <a:xfrm>
            <a:off x="228600" y="838200"/>
            <a:ext cx="8610600" cy="990600"/>
          </a:xfrm>
          <a:prstGeom prst="rect">
            <a:avLst/>
          </a:prstGeom>
          <a:noFill/>
        </p:spPr>
        <p:txBody>
          <a:bodyPr wrap="square" rtlCol="0" anchor="ctr">
            <a:noAutofit/>
          </a:bodyPr>
          <a:lstStyle/>
          <a:p>
            <a:r>
              <a:rPr lang="en-US" sz="3600" b="1" dirty="0" smtClean="0">
                <a:solidFill>
                  <a:prstClr val="black">
                    <a:lumMod val="65000"/>
                    <a:lumOff val="35000"/>
                  </a:prstClr>
                </a:solidFill>
              </a:rPr>
              <a:t>What is next?</a:t>
            </a:r>
            <a:endParaRPr lang="en-US" sz="3600" b="1" dirty="0">
              <a:solidFill>
                <a:prstClr val="black">
                  <a:lumMod val="75000"/>
                  <a:lumOff val="25000"/>
                </a:prstClr>
              </a:solidFill>
            </a:endParaRPr>
          </a:p>
        </p:txBody>
      </p:sp>
    </p:spTree>
    <p:custDataLst>
      <p:tags r:id="rId1"/>
    </p:custDataLst>
    <p:extLst>
      <p:ext uri="{BB962C8B-B14F-4D97-AF65-F5344CB8AC3E}">
        <p14:creationId xmlns:p14="http://schemas.microsoft.com/office/powerpoint/2010/main" val="9975321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762000" y="1946209"/>
            <a:ext cx="2057400" cy="2057400"/>
          </a:xfrm>
          <a:prstGeom prst="ellipse">
            <a:avLst/>
          </a:prstGeom>
          <a:gradFill>
            <a:gsLst>
              <a:gs pos="0">
                <a:srgbClr val="00B0F0"/>
              </a:gs>
              <a:gs pos="50000">
                <a:srgbClr val="399ECB"/>
              </a:gs>
              <a:gs pos="100000">
                <a:srgbClr val="0077D0"/>
              </a:gs>
            </a:gsLst>
            <a:path path="circle">
              <a:fillToRect l="50000" t="50000" r="50000" b="50000"/>
            </a:path>
          </a:gradFill>
          <a:ln w="82550">
            <a:noFill/>
          </a:ln>
          <a:effectLst>
            <a:outerShdw blurRad="1270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             </a:t>
            </a:r>
            <a:endParaRPr lang="en-US" dirty="0">
              <a:solidFill>
                <a:prstClr val="white"/>
              </a:solidFill>
            </a:endParaRPr>
          </a:p>
        </p:txBody>
      </p:sp>
      <p:sp>
        <p:nvSpPr>
          <p:cNvPr id="8" name="Oval 7"/>
          <p:cNvSpPr/>
          <p:nvPr/>
        </p:nvSpPr>
        <p:spPr>
          <a:xfrm>
            <a:off x="990600" y="1828800"/>
            <a:ext cx="1583472" cy="1763754"/>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       </a:t>
            </a:r>
            <a:r>
              <a:rPr lang="en-US" sz="10000" dirty="0" smtClean="0">
                <a:solidFill>
                  <a:prstClr val="white"/>
                </a:solidFill>
              </a:rPr>
              <a:t>?</a:t>
            </a:r>
            <a:endParaRPr lang="en-US" sz="10000" dirty="0">
              <a:solidFill>
                <a:prstClr val="white"/>
              </a:solidFill>
            </a:endParaRPr>
          </a:p>
        </p:txBody>
      </p:sp>
      <p:sp>
        <p:nvSpPr>
          <p:cNvPr id="9" name="Title 8"/>
          <p:cNvSpPr>
            <a:spLocks noGrp="1"/>
          </p:cNvSpPr>
          <p:nvPr>
            <p:ph type="title"/>
          </p:nvPr>
        </p:nvSpPr>
        <p:spPr/>
        <p:txBody>
          <a:bodyPr>
            <a:noAutofit/>
          </a:bodyPr>
          <a:lstStyle/>
          <a:p>
            <a:pPr lvl="0">
              <a:spcBef>
                <a:spcPts val="0"/>
              </a:spcBef>
            </a:pPr>
            <a:r>
              <a:rPr lang="en-US" sz="4000" cap="none" dirty="0" smtClean="0">
                <a:solidFill>
                  <a:prstClr val="black">
                    <a:lumMod val="85000"/>
                    <a:lumOff val="15000"/>
                  </a:prstClr>
                </a:solidFill>
                <a:ea typeface="+mn-ea"/>
                <a:cs typeface="+mn-cs"/>
              </a:rPr>
              <a:t>Any Questions?</a:t>
            </a:r>
            <a:endParaRPr lang="en-US" sz="4000" b="0" cap="none" dirty="0">
              <a:solidFill>
                <a:prstClr val="black">
                  <a:lumMod val="50000"/>
                  <a:lumOff val="50000"/>
                </a:prstClr>
              </a:solidFill>
              <a:ea typeface="+mn-ea"/>
              <a:cs typeface="+mn-cs"/>
            </a:endParaRPr>
          </a:p>
        </p:txBody>
      </p:sp>
    </p:spTree>
    <p:extLst>
      <p:ext uri="{BB962C8B-B14F-4D97-AF65-F5344CB8AC3E}">
        <p14:creationId xmlns:p14="http://schemas.microsoft.com/office/powerpoint/2010/main" val="1955901548"/>
      </p:ext>
    </p:extLst>
  </p:cSld>
  <p:clrMapOvr>
    <a:masterClrMapping/>
  </p:clrMapOvr>
  <mc:AlternateContent xmlns:mc="http://schemas.openxmlformats.org/markup-compatibility/2006" xmlns:p14="http://schemas.microsoft.com/office/powerpoint/2010/main">
    <mc:Choice Requires="p14">
      <p:transition spd="slow" p14:dur="1700">
        <p14:gallery dir="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2895600" y="990600"/>
            <a:ext cx="5943600" cy="4191000"/>
          </a:xfrm>
        </p:spPr>
        <p:txBody>
          <a:bodyPr>
            <a:noAutofit/>
          </a:bodyPr>
          <a:lstStyle/>
          <a:p>
            <a:pPr lvl="0">
              <a:spcBef>
                <a:spcPts val="0"/>
              </a:spcBef>
            </a:pPr>
            <a:r>
              <a:rPr lang="en-US" sz="4000" cap="none" dirty="0" smtClean="0"/>
              <a:t>Key Changes from SRS Gate Review</a:t>
            </a:r>
            <a:endParaRPr lang="en-US" sz="4000" dirty="0"/>
          </a:p>
        </p:txBody>
      </p:sp>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470648" y="4724400"/>
            <a:ext cx="1164337" cy="1179393"/>
          </a:xfrm>
          <a:prstGeom prst="rect">
            <a:avLst/>
          </a:prstGeom>
        </p:spPr>
      </p:pic>
    </p:spTree>
    <p:extLst>
      <p:ext uri="{BB962C8B-B14F-4D97-AF65-F5344CB8AC3E}">
        <p14:creationId xmlns:p14="http://schemas.microsoft.com/office/powerpoint/2010/main" val="2922360584"/>
      </p:ext>
    </p:extLst>
  </p:cSld>
  <p:clrMapOvr>
    <a:masterClrMapping/>
  </p:clrMapOvr>
  <mc:AlternateContent xmlns:mc="http://schemas.openxmlformats.org/markup-compatibility/2006" xmlns:p14="http://schemas.microsoft.com/office/powerpoint/2010/main">
    <mc:Choice Requires="p14">
      <p:transition spd="slow" p14:dur="1700">
        <p14:gallery dir="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sz="3500" b="1" dirty="0" smtClean="0">
                <a:solidFill>
                  <a:prstClr val="white"/>
                </a:solidFill>
                <a:ea typeface="+mn-ea"/>
                <a:cs typeface="+mn-cs"/>
              </a:rPr>
              <a:t>Key Changes</a:t>
            </a:r>
            <a:endParaRPr lang="en-US" sz="3500" dirty="0"/>
          </a:p>
        </p:txBody>
      </p:sp>
      <p:sp>
        <p:nvSpPr>
          <p:cNvPr id="3" name="Rectangle 2"/>
          <p:cNvSpPr/>
          <p:nvPr/>
        </p:nvSpPr>
        <p:spPr>
          <a:xfrm>
            <a:off x="152400" y="1219200"/>
            <a:ext cx="8915400" cy="5262979"/>
          </a:xfrm>
          <a:prstGeom prst="rect">
            <a:avLst/>
          </a:prstGeom>
        </p:spPr>
        <p:txBody>
          <a:bodyPr wrap="square" anchor="ctr">
            <a:spAutoFit/>
          </a:bodyPr>
          <a:lstStyle/>
          <a:p>
            <a:pPr marL="457200" indent="-457200">
              <a:buFont typeface="Arial"/>
              <a:buChar char="•"/>
            </a:pPr>
            <a:r>
              <a:rPr lang="en-US" sz="2800" b="1" dirty="0">
                <a:solidFill>
                  <a:prstClr val="black">
                    <a:lumMod val="65000"/>
                    <a:lumOff val="35000"/>
                  </a:prstClr>
                </a:solidFill>
              </a:rPr>
              <a:t>Added intelligent central control </a:t>
            </a:r>
            <a:r>
              <a:rPr lang="en-US" sz="2800" b="1" dirty="0" smtClean="0">
                <a:solidFill>
                  <a:prstClr val="black">
                    <a:lumMod val="65000"/>
                    <a:lumOff val="35000"/>
                  </a:prstClr>
                </a:solidFill>
              </a:rPr>
              <a:t>unit (</a:t>
            </a:r>
            <a:r>
              <a:rPr lang="en-US" sz="2800" b="1" dirty="0">
                <a:solidFill>
                  <a:prstClr val="black">
                    <a:lumMod val="65000"/>
                    <a:lumOff val="35000"/>
                  </a:prstClr>
                </a:solidFill>
              </a:rPr>
              <a:t>2.1.1</a:t>
            </a:r>
            <a:r>
              <a:rPr lang="en-US" sz="2800" b="1" dirty="0" smtClean="0">
                <a:solidFill>
                  <a:prstClr val="black">
                    <a:lumMod val="65000"/>
                    <a:lumOff val="35000"/>
                  </a:prstClr>
                </a:solidFill>
              </a:rPr>
              <a:t>)</a:t>
            </a:r>
          </a:p>
          <a:p>
            <a:pPr marL="457200" indent="-457200">
              <a:buFont typeface="Arial"/>
              <a:buChar char="•"/>
            </a:pPr>
            <a:r>
              <a:rPr lang="en-US" sz="2800" b="1" dirty="0">
                <a:solidFill>
                  <a:prstClr val="black">
                    <a:lumMod val="65000"/>
                    <a:lumOff val="35000"/>
                  </a:prstClr>
                </a:solidFill>
              </a:rPr>
              <a:t>Clarifying web services/database </a:t>
            </a:r>
            <a:r>
              <a:rPr lang="en-US" sz="2800" b="1" dirty="0" smtClean="0">
                <a:solidFill>
                  <a:prstClr val="black">
                    <a:lumMod val="65000"/>
                    <a:lumOff val="35000"/>
                  </a:prstClr>
                </a:solidFill>
              </a:rPr>
              <a:t>(2.1.2</a:t>
            </a:r>
            <a:r>
              <a:rPr lang="en-US" sz="2800" b="1" dirty="0">
                <a:solidFill>
                  <a:prstClr val="black">
                    <a:lumMod val="65000"/>
                    <a:lumOff val="35000"/>
                  </a:prstClr>
                </a:solidFill>
              </a:rPr>
              <a:t>, 3.10 </a:t>
            </a:r>
            <a:r>
              <a:rPr lang="en-US" sz="2800" b="1" dirty="0" smtClean="0">
                <a:solidFill>
                  <a:prstClr val="black">
                    <a:lumMod val="65000"/>
                    <a:lumOff val="35000"/>
                  </a:prstClr>
                </a:solidFill>
              </a:rPr>
              <a:t>)</a:t>
            </a:r>
          </a:p>
          <a:p>
            <a:pPr marL="457200" indent="-457200">
              <a:buFont typeface="Arial"/>
              <a:buChar char="•"/>
            </a:pPr>
            <a:r>
              <a:rPr lang="en-US" sz="2800" b="1" dirty="0">
                <a:solidFill>
                  <a:prstClr val="black">
                    <a:lumMod val="65000"/>
                    <a:lumOff val="35000"/>
                  </a:prstClr>
                </a:solidFill>
              </a:rPr>
              <a:t>Added more </a:t>
            </a:r>
            <a:r>
              <a:rPr lang="en-US" sz="2800" b="1" dirty="0" smtClean="0">
                <a:solidFill>
                  <a:prstClr val="black">
                    <a:lumMod val="65000"/>
                    <a:lumOff val="35000"/>
                  </a:prstClr>
                </a:solidFill>
              </a:rPr>
              <a:t>product interface mock-ups (2.3)</a:t>
            </a:r>
          </a:p>
          <a:p>
            <a:pPr marL="457200" indent="-457200">
              <a:buFont typeface="Arial"/>
              <a:buChar char="•"/>
            </a:pPr>
            <a:r>
              <a:rPr lang="en-US" sz="2800" b="1" dirty="0" smtClean="0">
                <a:solidFill>
                  <a:prstClr val="black">
                    <a:lumMod val="65000"/>
                    <a:lumOff val="35000"/>
                  </a:prstClr>
                </a:solidFill>
              </a:rPr>
              <a:t>Added power constraint details for soil moisture sensors (3.2.3)</a:t>
            </a:r>
          </a:p>
          <a:p>
            <a:pPr marL="457200" indent="-457200">
              <a:buFont typeface="Arial"/>
              <a:buChar char="•"/>
            </a:pPr>
            <a:r>
              <a:rPr lang="en-US" sz="2800" b="1" dirty="0" smtClean="0">
                <a:solidFill>
                  <a:prstClr val="black">
                    <a:lumMod val="65000"/>
                    <a:lumOff val="35000"/>
                  </a:prstClr>
                </a:solidFill>
              </a:rPr>
              <a:t>Updated web hosting service for clarification (3.9)</a:t>
            </a:r>
          </a:p>
          <a:p>
            <a:pPr marL="457200" indent="-457200">
              <a:buFont typeface="Arial"/>
              <a:buChar char="•"/>
            </a:pPr>
            <a:r>
              <a:rPr lang="en-US" sz="2800" b="1" dirty="0" smtClean="0">
                <a:solidFill>
                  <a:prstClr val="black">
                    <a:lumMod val="65000"/>
                    <a:lumOff val="35000"/>
                  </a:prstClr>
                </a:solidFill>
              </a:rPr>
              <a:t>Added temperature sensor requirement (3.14)</a:t>
            </a:r>
          </a:p>
          <a:p>
            <a:pPr marL="457200" indent="-457200">
              <a:buFont typeface="Arial"/>
              <a:buChar char="•"/>
            </a:pPr>
            <a:r>
              <a:rPr lang="en-US" sz="2800" b="1" dirty="0" smtClean="0">
                <a:solidFill>
                  <a:prstClr val="black">
                    <a:lumMod val="65000"/>
                    <a:lumOff val="35000"/>
                  </a:prstClr>
                </a:solidFill>
              </a:rPr>
              <a:t>Detailed central control </a:t>
            </a:r>
            <a:r>
              <a:rPr lang="en-US" sz="2800" b="1" dirty="0">
                <a:solidFill>
                  <a:prstClr val="black">
                    <a:lumMod val="65000"/>
                    <a:lumOff val="35000"/>
                  </a:prstClr>
                </a:solidFill>
              </a:rPr>
              <a:t>unit housing constraints </a:t>
            </a:r>
            <a:r>
              <a:rPr lang="en-US" sz="2800" b="1" dirty="0" smtClean="0">
                <a:solidFill>
                  <a:prstClr val="black">
                    <a:lumMod val="65000"/>
                    <a:lumOff val="35000"/>
                  </a:prstClr>
                </a:solidFill>
              </a:rPr>
              <a:t>(4.1.3)</a:t>
            </a:r>
          </a:p>
          <a:p>
            <a:pPr marL="457200" indent="-457200">
              <a:buFont typeface="Arial"/>
              <a:buChar char="•"/>
            </a:pPr>
            <a:r>
              <a:rPr lang="en-US" sz="2800" b="1" dirty="0" smtClean="0">
                <a:solidFill>
                  <a:prstClr val="black">
                    <a:lumMod val="65000"/>
                    <a:lumOff val="35000"/>
                  </a:prstClr>
                </a:solidFill>
              </a:rPr>
              <a:t>Added troubleshooting guide for maintenance and support (7.5)</a:t>
            </a:r>
          </a:p>
          <a:p>
            <a:pPr marL="457200" indent="-457200">
              <a:buFont typeface="Arial"/>
              <a:buChar char="•"/>
            </a:pPr>
            <a:r>
              <a:rPr lang="en-US" sz="2800" b="1" dirty="0" smtClean="0">
                <a:solidFill>
                  <a:prstClr val="black">
                    <a:lumMod val="65000"/>
                    <a:lumOff val="35000"/>
                  </a:prstClr>
                </a:solidFill>
              </a:rPr>
              <a:t>Added more detailed risk assessments to feasibility and updated cost analysis (11.1-11.5)</a:t>
            </a:r>
            <a:endParaRPr lang="en-US" sz="2800" b="1" dirty="0" smtClean="0">
              <a:solidFill>
                <a:prstClr val="black">
                  <a:lumMod val="75000"/>
                  <a:lumOff val="25000"/>
                </a:prstClr>
              </a:solidFill>
            </a:endParaRPr>
          </a:p>
        </p:txBody>
      </p:sp>
    </p:spTree>
    <p:custDataLst>
      <p:tags r:id="rId1"/>
    </p:custDataLst>
    <p:extLst>
      <p:ext uri="{BB962C8B-B14F-4D97-AF65-F5344CB8AC3E}">
        <p14:creationId xmlns:p14="http://schemas.microsoft.com/office/powerpoint/2010/main" val="26018722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28600" y="76200"/>
            <a:ext cx="6858000" cy="734291"/>
          </a:xfrm>
        </p:spPr>
        <p:txBody>
          <a:bodyPr anchor="b">
            <a:normAutofit/>
          </a:bodyPr>
          <a:lstStyle/>
          <a:p>
            <a:pPr lvl="0">
              <a:spcBef>
                <a:spcPts val="0"/>
              </a:spcBef>
            </a:pPr>
            <a:r>
              <a:rPr lang="en-US" sz="3500" b="1" dirty="0" smtClean="0">
                <a:solidFill>
                  <a:prstClr val="white"/>
                </a:solidFill>
                <a:ea typeface="+mn-ea"/>
                <a:cs typeface="+mn-cs"/>
              </a:rPr>
              <a:t>Features and Functions</a:t>
            </a:r>
            <a:endParaRPr lang="en-US" sz="3500" dirty="0"/>
          </a:p>
        </p:txBody>
      </p:sp>
      <p:sp>
        <p:nvSpPr>
          <p:cNvPr id="14" name="TextBox 13"/>
          <p:cNvSpPr txBox="1"/>
          <p:nvPr/>
        </p:nvSpPr>
        <p:spPr>
          <a:xfrm>
            <a:off x="228600" y="914400"/>
            <a:ext cx="8610600" cy="832993"/>
          </a:xfrm>
          <a:prstGeom prst="rect">
            <a:avLst/>
          </a:prstGeom>
          <a:noFill/>
        </p:spPr>
        <p:txBody>
          <a:bodyPr wrap="square" rtlCol="0" anchor="ctr">
            <a:normAutofit/>
          </a:bodyPr>
          <a:lstStyle/>
          <a:p>
            <a:r>
              <a:rPr lang="en-US" sz="3600" b="1" dirty="0" smtClean="0">
                <a:solidFill>
                  <a:prstClr val="black">
                    <a:lumMod val="65000"/>
                    <a:lumOff val="35000"/>
                  </a:prstClr>
                </a:solidFill>
              </a:rPr>
              <a:t>Added intelligent central control unit (2.1.1)</a:t>
            </a:r>
            <a:endParaRPr lang="en-US" sz="3600" b="1" dirty="0">
              <a:solidFill>
                <a:prstClr val="black">
                  <a:lumMod val="75000"/>
                  <a:lumOff val="25000"/>
                </a:prstClr>
              </a:solidFill>
            </a:endParaRPr>
          </a:p>
        </p:txBody>
      </p:sp>
      <p:sp>
        <p:nvSpPr>
          <p:cNvPr id="2" name="TextBox 1"/>
          <p:cNvSpPr txBox="1"/>
          <p:nvPr/>
        </p:nvSpPr>
        <p:spPr>
          <a:xfrm>
            <a:off x="609600" y="1676400"/>
            <a:ext cx="7467600" cy="5478423"/>
          </a:xfrm>
          <a:prstGeom prst="rect">
            <a:avLst/>
          </a:prstGeom>
          <a:noFill/>
        </p:spPr>
        <p:txBody>
          <a:bodyPr wrap="square" rtlCol="0">
            <a:spAutoFit/>
          </a:bodyPr>
          <a:lstStyle/>
          <a:p>
            <a:pPr marL="457200" indent="-457200">
              <a:buFont typeface="Arial"/>
              <a:buChar char="•"/>
            </a:pPr>
            <a:r>
              <a:rPr lang="en-US" sz="3500" dirty="0" smtClean="0"/>
              <a:t>Missing </a:t>
            </a:r>
            <a:r>
              <a:rPr lang="en-US" sz="3500" dirty="0"/>
              <a:t>c</a:t>
            </a:r>
            <a:r>
              <a:rPr lang="en-US" sz="3500" dirty="0" smtClean="0"/>
              <a:t>entral </a:t>
            </a:r>
            <a:r>
              <a:rPr lang="en-US" sz="3500" dirty="0"/>
              <a:t>c</a:t>
            </a:r>
            <a:r>
              <a:rPr lang="en-US" sz="3500" dirty="0" smtClean="0"/>
              <a:t>ontrol unit feature overview</a:t>
            </a:r>
          </a:p>
          <a:p>
            <a:pPr marL="457200" indent="-457200">
              <a:buFont typeface="Arial"/>
              <a:buChar char="•"/>
            </a:pPr>
            <a:r>
              <a:rPr lang="en-US" sz="3500" dirty="0" smtClean="0"/>
              <a:t>The control unit’s primary function is relaying input from the sensors to the web application</a:t>
            </a:r>
          </a:p>
          <a:p>
            <a:pPr marL="457200" indent="-457200">
              <a:buFont typeface="Arial"/>
              <a:buChar char="•"/>
            </a:pPr>
            <a:r>
              <a:rPr lang="en-US" sz="3500" dirty="0" smtClean="0"/>
              <a:t>The control unit also receives control commands, as input, from the web application to toggle the water valves</a:t>
            </a:r>
          </a:p>
          <a:p>
            <a:pPr marL="457200" indent="-457200">
              <a:buFont typeface="Arial"/>
              <a:buChar char="•"/>
            </a:pPr>
            <a:endParaRPr lang="en-US" sz="3500" dirty="0" smtClean="0"/>
          </a:p>
          <a:p>
            <a:pPr marL="457200" indent="-457200">
              <a:buFont typeface="Arial"/>
              <a:buChar char="•"/>
            </a:pPr>
            <a:endParaRPr lang="en-US" sz="3500" dirty="0"/>
          </a:p>
        </p:txBody>
      </p:sp>
    </p:spTree>
    <p:custDataLst>
      <p:tags r:id="rId1"/>
    </p:custDataLst>
    <p:extLst>
      <p:ext uri="{BB962C8B-B14F-4D97-AF65-F5344CB8AC3E}">
        <p14:creationId xmlns:p14="http://schemas.microsoft.com/office/powerpoint/2010/main" val="39749106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3169" y="0"/>
            <a:ext cx="8077200" cy="734291"/>
          </a:xfrm>
        </p:spPr>
        <p:txBody>
          <a:bodyPr anchor="b">
            <a:normAutofit/>
          </a:bodyPr>
          <a:lstStyle/>
          <a:p>
            <a:pPr lvl="0">
              <a:spcBef>
                <a:spcPts val="0"/>
              </a:spcBef>
            </a:pPr>
            <a:r>
              <a:rPr lang="en-US" sz="3500" b="1" dirty="0" smtClean="0">
                <a:solidFill>
                  <a:prstClr val="white"/>
                </a:solidFill>
                <a:ea typeface="+mn-ea"/>
                <a:cs typeface="+mn-cs"/>
              </a:rPr>
              <a:t>Web Services/Database </a:t>
            </a:r>
            <a:r>
              <a:rPr lang="en-US" sz="3500" b="1" dirty="0">
                <a:solidFill>
                  <a:prstClr val="white"/>
                </a:solidFill>
                <a:ea typeface="+mn-ea"/>
                <a:cs typeface="+mn-cs"/>
              </a:rPr>
              <a:t>M</a:t>
            </a:r>
            <a:r>
              <a:rPr lang="en-US" sz="3500" b="1" dirty="0" smtClean="0">
                <a:solidFill>
                  <a:prstClr val="white"/>
                </a:solidFill>
                <a:ea typeface="+mn-ea"/>
                <a:cs typeface="+mn-cs"/>
              </a:rPr>
              <a:t>anagement</a:t>
            </a:r>
            <a:endParaRPr lang="en-US" sz="3500" dirty="0"/>
          </a:p>
        </p:txBody>
      </p:sp>
      <p:sp>
        <p:nvSpPr>
          <p:cNvPr id="14" name="TextBox 13"/>
          <p:cNvSpPr txBox="1"/>
          <p:nvPr/>
        </p:nvSpPr>
        <p:spPr>
          <a:xfrm>
            <a:off x="228600" y="914400"/>
            <a:ext cx="8610600" cy="990600"/>
          </a:xfrm>
          <a:prstGeom prst="rect">
            <a:avLst/>
          </a:prstGeom>
          <a:noFill/>
        </p:spPr>
        <p:txBody>
          <a:bodyPr wrap="square" rtlCol="0" anchor="ctr">
            <a:normAutofit/>
          </a:bodyPr>
          <a:lstStyle/>
          <a:p>
            <a:endParaRPr lang="en-US" sz="2800" b="1" dirty="0">
              <a:solidFill>
                <a:prstClr val="black">
                  <a:lumMod val="75000"/>
                  <a:lumOff val="25000"/>
                </a:prstClr>
              </a:solidFill>
            </a:endParaRPr>
          </a:p>
        </p:txBody>
      </p:sp>
      <p:sp>
        <p:nvSpPr>
          <p:cNvPr id="2" name="TextBox 1"/>
          <p:cNvSpPr txBox="1"/>
          <p:nvPr/>
        </p:nvSpPr>
        <p:spPr>
          <a:xfrm>
            <a:off x="609600" y="1676400"/>
            <a:ext cx="8001000" cy="4401205"/>
          </a:xfrm>
          <a:prstGeom prst="rect">
            <a:avLst/>
          </a:prstGeom>
          <a:noFill/>
        </p:spPr>
        <p:txBody>
          <a:bodyPr wrap="square" rtlCol="0">
            <a:spAutoFit/>
          </a:bodyPr>
          <a:lstStyle/>
          <a:p>
            <a:pPr marL="457200" indent="-457200">
              <a:buFont typeface="Arial"/>
              <a:buChar char="•"/>
            </a:pPr>
            <a:r>
              <a:rPr lang="en-US" sz="3500" dirty="0" smtClean="0"/>
              <a:t>Descriptions were confusing as to how data was communicated and stored.</a:t>
            </a:r>
          </a:p>
          <a:p>
            <a:pPr marL="457200" indent="-457200">
              <a:buFont typeface="Arial"/>
              <a:buChar char="•"/>
            </a:pPr>
            <a:r>
              <a:rPr lang="en-US" sz="3500" dirty="0" smtClean="0"/>
              <a:t>Explained that HICS  web application provides a web service </a:t>
            </a:r>
          </a:p>
          <a:p>
            <a:pPr marL="457200" indent="-457200">
              <a:buFont typeface="Arial"/>
              <a:buChar char="•"/>
            </a:pPr>
            <a:r>
              <a:rPr lang="en-US" sz="3500" dirty="0" smtClean="0"/>
              <a:t>The central control unit communicates with web service to store readings from the sensors to the HICS database</a:t>
            </a:r>
          </a:p>
          <a:p>
            <a:pPr marL="457200" indent="-457200">
              <a:buFont typeface="Arial"/>
              <a:buChar char="•"/>
            </a:pPr>
            <a:endParaRPr lang="en-US" sz="3500" dirty="0"/>
          </a:p>
        </p:txBody>
      </p:sp>
      <p:sp>
        <p:nvSpPr>
          <p:cNvPr id="5" name="TextBox 4"/>
          <p:cNvSpPr txBox="1"/>
          <p:nvPr/>
        </p:nvSpPr>
        <p:spPr>
          <a:xfrm>
            <a:off x="0" y="914400"/>
            <a:ext cx="9144000" cy="832993"/>
          </a:xfrm>
          <a:prstGeom prst="rect">
            <a:avLst/>
          </a:prstGeom>
          <a:noFill/>
        </p:spPr>
        <p:txBody>
          <a:bodyPr wrap="square" rtlCol="0" anchor="ctr">
            <a:noAutofit/>
          </a:bodyPr>
          <a:lstStyle/>
          <a:p>
            <a:pPr algn="ctr"/>
            <a:r>
              <a:rPr lang="en-US" sz="3600" b="1" dirty="0">
                <a:solidFill>
                  <a:prstClr val="black">
                    <a:lumMod val="65000"/>
                    <a:lumOff val="35000"/>
                  </a:prstClr>
                </a:solidFill>
              </a:rPr>
              <a:t>Clarifying web </a:t>
            </a:r>
            <a:r>
              <a:rPr lang="en-US" sz="3600" b="1" dirty="0" smtClean="0">
                <a:solidFill>
                  <a:prstClr val="black">
                    <a:lumMod val="65000"/>
                    <a:lumOff val="35000"/>
                  </a:prstClr>
                </a:solidFill>
              </a:rPr>
              <a:t>services/database (2.1.2, 3.10)</a:t>
            </a:r>
            <a:endParaRPr lang="en-US" sz="3600" b="1" dirty="0">
              <a:solidFill>
                <a:prstClr val="black">
                  <a:lumMod val="75000"/>
                  <a:lumOff val="25000"/>
                </a:prstClr>
              </a:solidFill>
            </a:endParaRPr>
          </a:p>
        </p:txBody>
      </p:sp>
    </p:spTree>
    <p:custDataLst>
      <p:tags r:id="rId1"/>
    </p:custDataLst>
    <p:extLst>
      <p:ext uri="{BB962C8B-B14F-4D97-AF65-F5344CB8AC3E}">
        <p14:creationId xmlns:p14="http://schemas.microsoft.com/office/powerpoint/2010/main" val="31108233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sz="3500" b="1" dirty="0" smtClean="0">
                <a:solidFill>
                  <a:prstClr val="white"/>
                </a:solidFill>
                <a:ea typeface="+mn-ea"/>
                <a:cs typeface="+mn-cs"/>
              </a:rPr>
              <a:t>Product Interfaces</a:t>
            </a:r>
            <a:endParaRPr lang="en-US" sz="3500" dirty="0"/>
          </a:p>
        </p:txBody>
      </p:sp>
      <p:sp>
        <p:nvSpPr>
          <p:cNvPr id="14" name="TextBox 13"/>
          <p:cNvSpPr txBox="1"/>
          <p:nvPr/>
        </p:nvSpPr>
        <p:spPr>
          <a:xfrm>
            <a:off x="0" y="914400"/>
            <a:ext cx="9144000" cy="832993"/>
          </a:xfrm>
          <a:prstGeom prst="rect">
            <a:avLst/>
          </a:prstGeom>
          <a:noFill/>
        </p:spPr>
        <p:txBody>
          <a:bodyPr wrap="square" rtlCol="0" anchor="ctr">
            <a:noAutofit/>
          </a:bodyPr>
          <a:lstStyle/>
          <a:p>
            <a:pPr algn="ctr"/>
            <a:r>
              <a:rPr lang="en-US" sz="3600" b="1" dirty="0">
                <a:solidFill>
                  <a:prstClr val="black">
                    <a:lumMod val="65000"/>
                    <a:lumOff val="35000"/>
                  </a:prstClr>
                </a:solidFill>
              </a:rPr>
              <a:t>Added more product interface </a:t>
            </a:r>
            <a:r>
              <a:rPr lang="en-US" sz="3600" b="1" dirty="0" smtClean="0">
                <a:solidFill>
                  <a:prstClr val="black">
                    <a:lumMod val="65000"/>
                    <a:lumOff val="35000"/>
                  </a:prstClr>
                </a:solidFill>
              </a:rPr>
              <a:t>mock-ups </a:t>
            </a:r>
            <a:r>
              <a:rPr lang="en-US" sz="3600" b="1" dirty="0">
                <a:solidFill>
                  <a:prstClr val="black">
                    <a:lumMod val="65000"/>
                    <a:lumOff val="35000"/>
                  </a:prstClr>
                </a:solidFill>
              </a:rPr>
              <a:t>(2.3</a:t>
            </a:r>
            <a:r>
              <a:rPr lang="en-US" sz="3600" b="1" dirty="0" smtClean="0">
                <a:solidFill>
                  <a:prstClr val="black">
                    <a:lumMod val="65000"/>
                    <a:lumOff val="35000"/>
                  </a:prstClr>
                </a:solidFill>
              </a:rPr>
              <a:t>)</a:t>
            </a:r>
            <a:endParaRPr lang="en-US" sz="3600" b="1" dirty="0">
              <a:solidFill>
                <a:prstClr val="black">
                  <a:lumMod val="65000"/>
                  <a:lumOff val="35000"/>
                </a:prstClr>
              </a:solidFill>
            </a:endParaRPr>
          </a:p>
        </p:txBody>
      </p:sp>
      <p:sp>
        <p:nvSpPr>
          <p:cNvPr id="2" name="TextBox 1"/>
          <p:cNvSpPr txBox="1"/>
          <p:nvPr/>
        </p:nvSpPr>
        <p:spPr>
          <a:xfrm>
            <a:off x="609600" y="1676400"/>
            <a:ext cx="7315200" cy="1708160"/>
          </a:xfrm>
          <a:prstGeom prst="rect">
            <a:avLst/>
          </a:prstGeom>
          <a:noFill/>
        </p:spPr>
        <p:txBody>
          <a:bodyPr wrap="square" rtlCol="0">
            <a:spAutoFit/>
          </a:bodyPr>
          <a:lstStyle/>
          <a:p>
            <a:pPr marL="457200" indent="-457200">
              <a:buFont typeface="Arial"/>
              <a:buChar char="•"/>
            </a:pPr>
            <a:r>
              <a:rPr lang="en-US" sz="3500" dirty="0" smtClean="0"/>
              <a:t>Region creation dialogue</a:t>
            </a:r>
          </a:p>
          <a:p>
            <a:pPr marL="457200" indent="-457200">
              <a:buFont typeface="Arial"/>
              <a:buChar char="•"/>
            </a:pPr>
            <a:r>
              <a:rPr lang="en-US" sz="3500" dirty="0" smtClean="0"/>
              <a:t>User settings interface</a:t>
            </a:r>
          </a:p>
          <a:p>
            <a:pPr marL="457200" indent="-457200">
              <a:buFont typeface="Arial"/>
              <a:buChar char="•"/>
            </a:pPr>
            <a:r>
              <a:rPr lang="en-US" sz="3500" dirty="0" smtClean="0"/>
              <a:t>Administrator settings interface</a:t>
            </a:r>
            <a:endParaRPr lang="en-US" sz="3500" dirty="0"/>
          </a:p>
        </p:txBody>
      </p:sp>
    </p:spTree>
    <p:custDataLst>
      <p:tags r:id="rId1"/>
    </p:custDataLst>
    <p:extLst>
      <p:ext uri="{BB962C8B-B14F-4D97-AF65-F5344CB8AC3E}">
        <p14:creationId xmlns:p14="http://schemas.microsoft.com/office/powerpoint/2010/main" val="34277224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sz="3500" b="1" dirty="0">
                <a:solidFill>
                  <a:prstClr val="white"/>
                </a:solidFill>
              </a:rPr>
              <a:t>Product Interfaces</a:t>
            </a:r>
            <a:endParaRPr lang="en-US" sz="3500" dirty="0"/>
          </a:p>
        </p:txBody>
      </p:sp>
      <p:pic>
        <p:nvPicPr>
          <p:cNvPr id="5" name="Picture 4"/>
          <p:cNvPicPr/>
          <p:nvPr/>
        </p:nvPicPr>
        <p:blipFill>
          <a:blip r:embed="rId4">
            <a:extLst>
              <a:ext uri="{28A0092B-C50C-407E-A947-70E740481C1C}">
                <a14:useLocalDpi xmlns:a14="http://schemas.microsoft.com/office/drawing/2010/main" val="0"/>
              </a:ext>
            </a:extLst>
          </a:blip>
          <a:stretch>
            <a:fillRect/>
          </a:stretch>
        </p:blipFill>
        <p:spPr>
          <a:xfrm>
            <a:off x="1028700" y="1462117"/>
            <a:ext cx="7086600" cy="5266929"/>
          </a:xfrm>
          <a:prstGeom prst="rect">
            <a:avLst/>
          </a:prstGeom>
        </p:spPr>
      </p:pic>
      <p:sp>
        <p:nvSpPr>
          <p:cNvPr id="7" name="TextBox 6"/>
          <p:cNvSpPr txBox="1"/>
          <p:nvPr/>
        </p:nvSpPr>
        <p:spPr>
          <a:xfrm>
            <a:off x="0" y="767207"/>
            <a:ext cx="9144000" cy="832993"/>
          </a:xfrm>
          <a:prstGeom prst="rect">
            <a:avLst/>
          </a:prstGeom>
          <a:noFill/>
        </p:spPr>
        <p:txBody>
          <a:bodyPr wrap="square" rtlCol="0" anchor="ctr">
            <a:noAutofit/>
          </a:bodyPr>
          <a:lstStyle/>
          <a:p>
            <a:pPr algn="ctr"/>
            <a:r>
              <a:rPr lang="en-US" sz="3600" b="1" dirty="0" smtClean="0">
                <a:solidFill>
                  <a:prstClr val="black">
                    <a:lumMod val="65000"/>
                    <a:lumOff val="35000"/>
                  </a:prstClr>
                </a:solidFill>
              </a:rPr>
              <a:t>Region creation dialog (2.3.5)</a:t>
            </a:r>
            <a:endParaRPr lang="en-US" sz="3600" b="1" dirty="0">
              <a:solidFill>
                <a:prstClr val="black">
                  <a:lumMod val="65000"/>
                  <a:lumOff val="35000"/>
                </a:prstClr>
              </a:solidFill>
            </a:endParaRPr>
          </a:p>
        </p:txBody>
      </p:sp>
    </p:spTree>
    <p:custDataLst>
      <p:tags r:id="rId1"/>
    </p:custDataLst>
    <p:extLst>
      <p:ext uri="{BB962C8B-B14F-4D97-AF65-F5344CB8AC3E}">
        <p14:creationId xmlns:p14="http://schemas.microsoft.com/office/powerpoint/2010/main" val="8740937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sz="3500" b="1" dirty="0">
                <a:solidFill>
                  <a:prstClr val="white"/>
                </a:solidFill>
              </a:rPr>
              <a:t>Product Interfaces</a:t>
            </a:r>
            <a:endParaRPr lang="en-US" sz="3500" dirty="0"/>
          </a:p>
        </p:txBody>
      </p:sp>
      <p:pic>
        <p:nvPicPr>
          <p:cNvPr id="6" name="Picture 5"/>
          <p:cNvPicPr/>
          <p:nvPr/>
        </p:nvPicPr>
        <p:blipFill>
          <a:blip r:embed="rId4">
            <a:extLst>
              <a:ext uri="{28A0092B-C50C-407E-A947-70E740481C1C}">
                <a14:useLocalDpi xmlns:a14="http://schemas.microsoft.com/office/drawing/2010/main" val="0"/>
              </a:ext>
            </a:extLst>
          </a:blip>
          <a:stretch>
            <a:fillRect/>
          </a:stretch>
        </p:blipFill>
        <p:spPr>
          <a:xfrm>
            <a:off x="1182272" y="1600200"/>
            <a:ext cx="6781800" cy="5181600"/>
          </a:xfrm>
          <a:prstGeom prst="rect">
            <a:avLst/>
          </a:prstGeom>
        </p:spPr>
      </p:pic>
      <p:sp>
        <p:nvSpPr>
          <p:cNvPr id="5" name="TextBox 4"/>
          <p:cNvSpPr txBox="1"/>
          <p:nvPr/>
        </p:nvSpPr>
        <p:spPr>
          <a:xfrm>
            <a:off x="0" y="843407"/>
            <a:ext cx="9144000" cy="832993"/>
          </a:xfrm>
          <a:prstGeom prst="rect">
            <a:avLst/>
          </a:prstGeom>
          <a:noFill/>
        </p:spPr>
        <p:txBody>
          <a:bodyPr wrap="square" rtlCol="0" anchor="ctr">
            <a:noAutofit/>
          </a:bodyPr>
          <a:lstStyle/>
          <a:p>
            <a:pPr algn="ctr"/>
            <a:r>
              <a:rPr lang="en-US" sz="3600" b="1" dirty="0" smtClean="0">
                <a:solidFill>
                  <a:prstClr val="black">
                    <a:lumMod val="65000"/>
                    <a:lumOff val="35000"/>
                  </a:prstClr>
                </a:solidFill>
              </a:rPr>
              <a:t>User settings interface (2.3.6)</a:t>
            </a:r>
            <a:endParaRPr lang="en-US" sz="3600" b="1" dirty="0">
              <a:solidFill>
                <a:prstClr val="black">
                  <a:lumMod val="65000"/>
                  <a:lumOff val="35000"/>
                </a:prstClr>
              </a:solidFill>
            </a:endParaRPr>
          </a:p>
        </p:txBody>
      </p:sp>
    </p:spTree>
    <p:custDataLst>
      <p:tags r:id="rId1"/>
    </p:custDataLst>
    <p:extLst>
      <p:ext uri="{BB962C8B-B14F-4D97-AF65-F5344CB8AC3E}">
        <p14:creationId xmlns:p14="http://schemas.microsoft.com/office/powerpoint/2010/main" val="27153736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sz="3500" b="1" dirty="0">
                <a:solidFill>
                  <a:prstClr val="white"/>
                </a:solidFill>
              </a:rPr>
              <a:t>Product Interfaces</a:t>
            </a:r>
            <a:endParaRPr lang="en-US" sz="3500" dirty="0"/>
          </a:p>
        </p:txBody>
      </p:sp>
      <p:pic>
        <p:nvPicPr>
          <p:cNvPr id="5" name="Picture 4"/>
          <p:cNvPicPr/>
          <p:nvPr/>
        </p:nvPicPr>
        <p:blipFill>
          <a:blip r:embed="rId4">
            <a:extLst>
              <a:ext uri="{28A0092B-C50C-407E-A947-70E740481C1C}">
                <a14:useLocalDpi xmlns:a14="http://schemas.microsoft.com/office/drawing/2010/main" val="0"/>
              </a:ext>
            </a:extLst>
          </a:blip>
          <a:stretch>
            <a:fillRect/>
          </a:stretch>
        </p:blipFill>
        <p:spPr>
          <a:xfrm>
            <a:off x="1104900" y="1600200"/>
            <a:ext cx="6934200" cy="5105400"/>
          </a:xfrm>
          <a:prstGeom prst="rect">
            <a:avLst/>
          </a:prstGeom>
        </p:spPr>
      </p:pic>
      <p:sp>
        <p:nvSpPr>
          <p:cNvPr id="6" name="TextBox 5"/>
          <p:cNvSpPr txBox="1"/>
          <p:nvPr/>
        </p:nvSpPr>
        <p:spPr>
          <a:xfrm>
            <a:off x="0" y="843407"/>
            <a:ext cx="9144000" cy="832993"/>
          </a:xfrm>
          <a:prstGeom prst="rect">
            <a:avLst/>
          </a:prstGeom>
          <a:noFill/>
        </p:spPr>
        <p:txBody>
          <a:bodyPr wrap="square" rtlCol="0" anchor="ctr">
            <a:noAutofit/>
          </a:bodyPr>
          <a:lstStyle/>
          <a:p>
            <a:pPr algn="ctr"/>
            <a:r>
              <a:rPr lang="en-US" sz="3600" b="1" dirty="0" smtClean="0">
                <a:solidFill>
                  <a:prstClr val="black">
                    <a:lumMod val="65000"/>
                    <a:lumOff val="35000"/>
                  </a:prstClr>
                </a:solidFill>
              </a:rPr>
              <a:t>Administrator settings interface (2.3.7)</a:t>
            </a:r>
            <a:endParaRPr lang="en-US" sz="3600" b="1" dirty="0">
              <a:solidFill>
                <a:prstClr val="black">
                  <a:lumMod val="65000"/>
                  <a:lumOff val="35000"/>
                </a:prstClr>
              </a:solidFill>
            </a:endParaRPr>
          </a:p>
        </p:txBody>
      </p:sp>
    </p:spTree>
    <p:custDataLst>
      <p:tags r:id="rId1"/>
    </p:custDataLst>
    <p:extLst>
      <p:ext uri="{BB962C8B-B14F-4D97-AF65-F5344CB8AC3E}">
        <p14:creationId xmlns:p14="http://schemas.microsoft.com/office/powerpoint/2010/main" val="20069891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10.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11.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12.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13.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14.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15.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2.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3.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4.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5.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6.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7.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8.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9.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heme/theme1.xml><?xml version="1.0" encoding="utf-8"?>
<a:theme xmlns:a="http://schemas.openxmlformats.org/drawingml/2006/main" name="Introducing PowerPoint 2010">
  <a:themeElements>
    <a:clrScheme name="Fresh">
      <a:dk1>
        <a:srgbClr val="262626"/>
      </a:dk1>
      <a:lt1>
        <a:sysClr val="window" lastClr="FFFFFF"/>
      </a:lt1>
      <a:dk2>
        <a:srgbClr val="595959"/>
      </a:dk2>
      <a:lt2>
        <a:srgbClr val="EEECE1"/>
      </a:lt2>
      <a:accent1>
        <a:srgbClr val="F4891E"/>
      </a:accent1>
      <a:accent2>
        <a:srgbClr val="7BCF27"/>
      </a:accent2>
      <a:accent3>
        <a:srgbClr val="9BBB59"/>
      </a:accent3>
      <a:accent4>
        <a:srgbClr val="00B0F0"/>
      </a:accent4>
      <a:accent5>
        <a:srgbClr val="4BACC6"/>
      </a:accent5>
      <a:accent6>
        <a:srgbClr val="F79646"/>
      </a:accent6>
      <a:hlink>
        <a:srgbClr val="00B0F0"/>
      </a:hlink>
      <a:folHlink>
        <a:srgbClr val="F4891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764</Words>
  <Application>Microsoft Office PowerPoint</Application>
  <PresentationFormat>On-screen Show (4:3)</PresentationFormat>
  <Paragraphs>137</Paragraphs>
  <Slides>19</Slides>
  <Notes>19</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Introducing PowerPoint 2010</vt:lpstr>
      <vt:lpstr> Home Irrigation Control System (HICS)</vt:lpstr>
      <vt:lpstr>Key Changes from SRS Gate Review</vt:lpstr>
      <vt:lpstr>Key Changes</vt:lpstr>
      <vt:lpstr>Features and Functions</vt:lpstr>
      <vt:lpstr>Web Services/Database Management</vt:lpstr>
      <vt:lpstr>Product Interfaces</vt:lpstr>
      <vt:lpstr>Product Interfaces</vt:lpstr>
      <vt:lpstr>Product Interfaces</vt:lpstr>
      <vt:lpstr>Product Interfaces</vt:lpstr>
      <vt:lpstr>Customer Requirements</vt:lpstr>
      <vt:lpstr>Customer Requirements</vt:lpstr>
      <vt:lpstr>Customer Requirements</vt:lpstr>
      <vt:lpstr>Product Packaging</vt:lpstr>
      <vt:lpstr>Maintenance and Support</vt:lpstr>
      <vt:lpstr>Feasibility</vt:lpstr>
      <vt:lpstr>System Architecture Planning</vt:lpstr>
      <vt:lpstr>Architecture Design</vt:lpstr>
      <vt:lpstr>Architecture Design</vt:lpstr>
      <vt:lpstr>Any 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2014-11-03T16:38:22Z</dcterms:created>
  <dcterms:modified xsi:type="dcterms:W3CDTF">2014-11-14T13:45:42Z</dcterms:modified>
</cp:coreProperties>
</file>