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77" r:id="rId2"/>
    <p:sldId id="442" r:id="rId3"/>
    <p:sldId id="418" r:id="rId4"/>
    <p:sldId id="419" r:id="rId5"/>
    <p:sldId id="420" r:id="rId6"/>
    <p:sldId id="421" r:id="rId7"/>
    <p:sldId id="443" r:id="rId8"/>
    <p:sldId id="425" r:id="rId9"/>
    <p:sldId id="426" r:id="rId10"/>
    <p:sldId id="427" r:id="rId11"/>
    <p:sldId id="428" r:id="rId12"/>
    <p:sldId id="429" r:id="rId13"/>
    <p:sldId id="444" r:id="rId14"/>
    <p:sldId id="447" r:id="rId15"/>
    <p:sldId id="430" r:id="rId16"/>
    <p:sldId id="448" r:id="rId17"/>
    <p:sldId id="431" r:id="rId18"/>
    <p:sldId id="449" r:id="rId19"/>
    <p:sldId id="432" r:id="rId20"/>
    <p:sldId id="450" r:id="rId21"/>
    <p:sldId id="433" r:id="rId22"/>
    <p:sldId id="445" r:id="rId23"/>
    <p:sldId id="434" r:id="rId24"/>
    <p:sldId id="452" r:id="rId25"/>
    <p:sldId id="454" r:id="rId26"/>
    <p:sldId id="436" r:id="rId27"/>
    <p:sldId id="44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442"/>
            <p14:sldId id="418"/>
            <p14:sldId id="419"/>
            <p14:sldId id="420"/>
            <p14:sldId id="421"/>
            <p14:sldId id="443"/>
            <p14:sldId id="425"/>
            <p14:sldId id="426"/>
            <p14:sldId id="427"/>
            <p14:sldId id="428"/>
            <p14:sldId id="429"/>
            <p14:sldId id="444"/>
            <p14:sldId id="447"/>
            <p14:sldId id="430"/>
            <p14:sldId id="448"/>
            <p14:sldId id="431"/>
            <p14:sldId id="449"/>
            <p14:sldId id="432"/>
            <p14:sldId id="450"/>
            <p14:sldId id="433"/>
            <p14:sldId id="445"/>
            <p14:sldId id="434"/>
            <p14:sldId id="452"/>
            <p14:sldId id="454"/>
            <p14:sldId id="436"/>
            <p14:sldId id="446"/>
          </p14:sldIdLst>
        </p14:section>
        <p14:section name="Author Your Presentation" id="{16378913-E5ED-4281-BAF5-F1F938CB0BED}">
          <p14:sldIdLst/>
        </p14:section>
        <p14:section name="Enrich Your Presentation" id="{E2D565D1-BA5E-44E6-A40E-50A644912248}">
          <p14:sldIdLst/>
        </p14:section>
        <p14:section name="Deliver Your Presentation" id="{71D59651-8EFA-4415-9623-98B4C4A8699C}">
          <p14:sldIdLst/>
        </p14:section>
        <p14:section name="There's More!" id="{2E16B512-814A-4DC1-A986-25475E10E0E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270" autoAdjust="0"/>
    <p:restoredTop sz="98993" autoAdjust="0"/>
  </p:normalViewPr>
  <p:slideViewPr>
    <p:cSldViewPr>
      <p:cViewPr>
        <p:scale>
          <a:sx n="70" d="100"/>
          <a:sy n="70" d="100"/>
        </p:scale>
        <p:origin x="-1842" y="-5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12/10/2014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1871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12/10/2014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12/10/2014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12/10/2014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12/10/2014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12/10/2014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12/10/2014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819400"/>
            <a:ext cx="7315200" cy="2057400"/>
          </a:xfrm>
        </p:spPr>
        <p:txBody>
          <a:bodyPr anchor="ctr">
            <a:normAutofit/>
          </a:bodyPr>
          <a:lstStyle/>
          <a:p>
            <a:r>
              <a:rPr lang="en-US" sz="2800" b="0" dirty="0" smtClean="0">
                <a:latin typeface="+mj-lt"/>
              </a:rPr>
              <a:t>Project: Home Irrigation Control System (HICS)</a:t>
            </a:r>
            <a:br>
              <a:rPr lang="en-US" sz="2800" b="0" dirty="0" smtClean="0">
                <a:latin typeface="+mj-lt"/>
              </a:rPr>
            </a:br>
            <a:r>
              <a:rPr lang="en-US" sz="2800" b="0" dirty="0" smtClean="0">
                <a:latin typeface="+mj-lt"/>
              </a:rPr>
              <a:t>Team: SmartGrass</a:t>
            </a:r>
            <a:endParaRPr lang="en-US" sz="2800" b="0" dirty="0">
              <a:latin typeface="+mj-lt"/>
            </a:endParaRPr>
          </a:p>
        </p:txBody>
      </p:sp>
      <p:sp>
        <p:nvSpPr>
          <p:cNvPr id="7" name="Subtitle 2"/>
          <p:cNvSpPr txBox="1">
            <a:spLocks/>
          </p:cNvSpPr>
          <p:nvPr/>
        </p:nvSpPr>
        <p:spPr>
          <a:xfrm>
            <a:off x="35355" y="685800"/>
            <a:ext cx="3429000" cy="1752600"/>
          </a:xfrm>
          <a:prstGeom prst="rect">
            <a:avLst/>
          </a:prstGeom>
        </p:spPr>
        <p:txBody>
          <a:bodyPr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solidFill>
                  <a:schemeClr val="bg1"/>
                </a:solidFill>
                <a:latin typeface="+mj-lt"/>
              </a:rPr>
              <a:t>CSE Senior Design I</a:t>
            </a:r>
          </a:p>
          <a:p>
            <a:pPr marL="0" indent="0" algn="ctr">
              <a:buNone/>
            </a:pPr>
            <a:r>
              <a:rPr lang="en-US" sz="1800" dirty="0" smtClean="0">
                <a:solidFill>
                  <a:schemeClr val="bg1"/>
                </a:solidFill>
                <a:latin typeface="+mj-lt"/>
              </a:rPr>
              <a:t>Architecture Design Specification</a:t>
            </a:r>
          </a:p>
          <a:p>
            <a:pPr marL="0" indent="0" algn="ctr">
              <a:buNone/>
            </a:pPr>
            <a:r>
              <a:rPr lang="en-US" sz="1800" dirty="0" smtClean="0">
                <a:solidFill>
                  <a:schemeClr val="bg1"/>
                </a:solidFill>
                <a:latin typeface="+mj-lt"/>
              </a:rPr>
              <a:t>CSE 4316 Final Exam</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5200" y="1"/>
            <a:ext cx="5562600" cy="2819399"/>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86566" y="4343400"/>
            <a:ext cx="5048203" cy="3786153"/>
          </a:xfrm>
          <a:prstGeom prst="rect">
            <a:avLst/>
          </a:prstGeom>
        </p:spPr>
      </p:pic>
      <p:pic>
        <p:nvPicPr>
          <p:cNvPr id="3" name="Picture 2"/>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47800" y="4364665"/>
            <a:ext cx="5048203" cy="3786153"/>
          </a:xfrm>
          <a:prstGeom prst="rect">
            <a:avLst/>
          </a:prstGeom>
        </p:spPr>
      </p:pic>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717329" y="4343400"/>
            <a:ext cx="5048203" cy="3786153"/>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943600" y="4343400"/>
            <a:ext cx="5048203" cy="3786153"/>
          </a:xfrm>
          <a:prstGeom prst="rect">
            <a:avLst/>
          </a:prstGeom>
        </p:spPr>
      </p:pic>
      <p:sp>
        <p:nvSpPr>
          <p:cNvPr id="9" name="Rectangle 8"/>
          <p:cNvSpPr/>
          <p:nvPr/>
        </p:nvSpPr>
        <p:spPr>
          <a:xfrm>
            <a:off x="437986" y="6233412"/>
            <a:ext cx="1532791" cy="584775"/>
          </a:xfrm>
          <a:prstGeom prst="rect">
            <a:avLst/>
          </a:prstGeom>
        </p:spPr>
        <p:txBody>
          <a:bodyPr wrap="none">
            <a:spAutoFit/>
          </a:bodyPr>
          <a:lstStyle/>
          <a:p>
            <a:pPr algn="ctr"/>
            <a:r>
              <a:rPr lang="en-US" sz="1600" dirty="0" err="1" smtClean="0">
                <a:solidFill>
                  <a:schemeClr val="bg1"/>
                </a:solidFill>
              </a:rPr>
              <a:t>Belachew</a:t>
            </a:r>
            <a:endParaRPr lang="en-US" sz="1600" dirty="0">
              <a:solidFill>
                <a:schemeClr val="bg1"/>
              </a:solidFill>
            </a:endParaRPr>
          </a:p>
          <a:p>
            <a:pPr algn="ctr"/>
            <a:r>
              <a:rPr lang="en-US" sz="1600" dirty="0" smtClean="0">
                <a:solidFill>
                  <a:schemeClr val="bg1"/>
                </a:solidFill>
              </a:rPr>
              <a:t>Haile-Mariam(L)</a:t>
            </a:r>
            <a:endParaRPr lang="en-US" sz="1600" dirty="0">
              <a:solidFill>
                <a:schemeClr val="bg1"/>
              </a:solidFill>
            </a:endParaRPr>
          </a:p>
        </p:txBody>
      </p:sp>
      <p:sp>
        <p:nvSpPr>
          <p:cNvPr id="11" name="Rectangle 10"/>
          <p:cNvSpPr/>
          <p:nvPr/>
        </p:nvSpPr>
        <p:spPr>
          <a:xfrm>
            <a:off x="3046073" y="6249841"/>
            <a:ext cx="870431" cy="584775"/>
          </a:xfrm>
          <a:prstGeom prst="rect">
            <a:avLst/>
          </a:prstGeom>
        </p:spPr>
        <p:txBody>
          <a:bodyPr wrap="none">
            <a:spAutoFit/>
          </a:bodyPr>
          <a:lstStyle/>
          <a:p>
            <a:pPr algn="ctr"/>
            <a:r>
              <a:rPr lang="en-US" sz="1600" dirty="0" err="1" smtClean="0">
                <a:solidFill>
                  <a:schemeClr val="bg1"/>
                </a:solidFill>
              </a:rPr>
              <a:t>Gautam</a:t>
            </a:r>
            <a:endParaRPr lang="en-US" sz="1600" dirty="0" smtClean="0">
              <a:solidFill>
                <a:schemeClr val="bg1"/>
              </a:solidFill>
            </a:endParaRPr>
          </a:p>
          <a:p>
            <a:pPr algn="ctr"/>
            <a:r>
              <a:rPr lang="en-US" sz="1600" dirty="0" err="1" smtClean="0">
                <a:solidFill>
                  <a:schemeClr val="bg1"/>
                </a:solidFill>
              </a:rPr>
              <a:t>Adhikari</a:t>
            </a:r>
            <a:endParaRPr lang="en-US" sz="1600" dirty="0">
              <a:solidFill>
                <a:schemeClr val="bg1"/>
              </a:solidFill>
            </a:endParaRPr>
          </a:p>
        </p:txBody>
      </p:sp>
      <p:sp>
        <p:nvSpPr>
          <p:cNvPr id="12" name="Rectangle 11"/>
          <p:cNvSpPr/>
          <p:nvPr/>
        </p:nvSpPr>
        <p:spPr>
          <a:xfrm>
            <a:off x="5282374" y="6223740"/>
            <a:ext cx="980588" cy="584775"/>
          </a:xfrm>
          <a:prstGeom prst="rect">
            <a:avLst/>
          </a:prstGeom>
        </p:spPr>
        <p:txBody>
          <a:bodyPr wrap="none">
            <a:spAutoFit/>
          </a:bodyPr>
          <a:lstStyle/>
          <a:p>
            <a:pPr algn="ctr"/>
            <a:r>
              <a:rPr lang="en-US" sz="1600" dirty="0" smtClean="0">
                <a:solidFill>
                  <a:schemeClr val="bg1"/>
                </a:solidFill>
              </a:rPr>
              <a:t>Jeremiah</a:t>
            </a:r>
          </a:p>
          <a:p>
            <a:pPr algn="ctr"/>
            <a:r>
              <a:rPr lang="en-US" sz="1600" dirty="0" smtClean="0">
                <a:solidFill>
                  <a:schemeClr val="bg1"/>
                </a:solidFill>
              </a:rPr>
              <a:t>O’Connor</a:t>
            </a:r>
            <a:endParaRPr lang="en-US" sz="1600" dirty="0">
              <a:solidFill>
                <a:schemeClr val="bg1"/>
              </a:solidFill>
            </a:endParaRPr>
          </a:p>
        </p:txBody>
      </p:sp>
      <p:sp>
        <p:nvSpPr>
          <p:cNvPr id="13" name="Rectangle 12"/>
          <p:cNvSpPr/>
          <p:nvPr/>
        </p:nvSpPr>
        <p:spPr>
          <a:xfrm>
            <a:off x="7678767" y="6223740"/>
            <a:ext cx="582339" cy="584775"/>
          </a:xfrm>
          <a:prstGeom prst="rect">
            <a:avLst/>
          </a:prstGeom>
        </p:spPr>
        <p:txBody>
          <a:bodyPr wrap="none">
            <a:spAutoFit/>
          </a:bodyPr>
          <a:lstStyle/>
          <a:p>
            <a:pPr algn="ctr"/>
            <a:r>
              <a:rPr lang="en-US" sz="1600" dirty="0" smtClean="0">
                <a:solidFill>
                  <a:schemeClr val="bg1"/>
                </a:solidFill>
              </a:rPr>
              <a:t>Tung</a:t>
            </a:r>
          </a:p>
          <a:p>
            <a:pPr algn="ctr"/>
            <a:r>
              <a:rPr lang="en-US" sz="1600" dirty="0" smtClean="0">
                <a:solidFill>
                  <a:schemeClr val="bg1"/>
                </a:solidFill>
              </a:rPr>
              <a:t>Vo</a:t>
            </a:r>
            <a:endParaRPr lang="en-US" sz="16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a:t>
            </a:r>
            <a:endParaRPr lang="en-US" sz="4000" dirty="0"/>
          </a:p>
        </p:txBody>
      </p:sp>
      <p:sp>
        <p:nvSpPr>
          <p:cNvPr id="3" name="Content Placeholder 2"/>
          <p:cNvSpPr>
            <a:spLocks noGrp="1"/>
          </p:cNvSpPr>
          <p:nvPr>
            <p:ph idx="1"/>
          </p:nvPr>
        </p:nvSpPr>
        <p:spPr>
          <a:xfrm>
            <a:off x="457200" y="1295400"/>
            <a:ext cx="8229600" cy="4525963"/>
          </a:xfrm>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smtClean="0"/>
              <a:t>Collect and parse all information from the environment sensors </a:t>
            </a:r>
            <a:endParaRPr lang="en-US" dirty="0"/>
          </a:p>
          <a:p>
            <a:pPr lvl="1">
              <a:buFont typeface="Wingdings" panose="05000000000000000000" pitchFamily="2" charset="2"/>
              <a:buChar char="§"/>
            </a:pPr>
            <a:r>
              <a:rPr lang="en-US" dirty="0" smtClean="0"/>
              <a:t>Control </a:t>
            </a:r>
            <a:r>
              <a:rPr lang="en-US" dirty="0"/>
              <a:t>the </a:t>
            </a:r>
            <a:r>
              <a:rPr lang="en-US" dirty="0" smtClean="0"/>
              <a:t>on and off activities </a:t>
            </a:r>
            <a:r>
              <a:rPr lang="en-US" dirty="0"/>
              <a:t>of the irrigation valves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smtClean="0"/>
              <a:t>Collect </a:t>
            </a:r>
            <a:r>
              <a:rPr lang="en-US" dirty="0"/>
              <a:t>input data from </a:t>
            </a:r>
            <a:r>
              <a:rPr lang="en-US" dirty="0" smtClean="0"/>
              <a:t>the sensors</a:t>
            </a:r>
            <a:endParaRPr lang="en-US" dirty="0"/>
          </a:p>
          <a:p>
            <a:pPr lvl="1">
              <a:buFont typeface="Wingdings" panose="05000000000000000000" pitchFamily="2" charset="2"/>
              <a:buChar char="§"/>
            </a:pPr>
            <a:r>
              <a:rPr lang="en-US" dirty="0" smtClean="0"/>
              <a:t>Differentiate </a:t>
            </a:r>
            <a:r>
              <a:rPr lang="en-US" dirty="0"/>
              <a:t>the input</a:t>
            </a:r>
          </a:p>
          <a:p>
            <a:pPr lvl="1">
              <a:buFont typeface="Wingdings" panose="05000000000000000000" pitchFamily="2" charset="2"/>
              <a:buChar char="§"/>
            </a:pPr>
            <a:r>
              <a:rPr lang="en-US" dirty="0" smtClean="0"/>
              <a:t>Format </a:t>
            </a:r>
            <a:r>
              <a:rPr lang="en-US" dirty="0"/>
              <a:t>the data to be sent to Client </a:t>
            </a:r>
            <a:r>
              <a:rPr lang="en-US" dirty="0" smtClean="0"/>
              <a:t>Layer</a:t>
            </a:r>
            <a:endParaRPr lang="en-US" dirty="0"/>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Sensor </a:t>
            </a:r>
            <a:r>
              <a:rPr lang="en-US" dirty="0" smtClean="0"/>
              <a:t>readings </a:t>
            </a:r>
            <a:r>
              <a:rPr lang="en-US" dirty="0"/>
              <a:t>as input data from </a:t>
            </a:r>
            <a:r>
              <a:rPr lang="en-US" dirty="0" smtClean="0"/>
              <a:t>the Sensor </a:t>
            </a:r>
            <a:r>
              <a:rPr lang="en-US" dirty="0"/>
              <a:t>Layer</a:t>
            </a:r>
          </a:p>
          <a:p>
            <a:pPr lvl="1">
              <a:buFont typeface="Wingdings" panose="05000000000000000000" pitchFamily="2" charset="2"/>
              <a:buChar char="§"/>
            </a:pPr>
            <a:r>
              <a:rPr lang="en-US" dirty="0"/>
              <a:t>Control </a:t>
            </a:r>
            <a:r>
              <a:rPr lang="en-US" dirty="0" smtClean="0"/>
              <a:t>commands from the Client </a:t>
            </a:r>
            <a:r>
              <a:rPr lang="en-US" dirty="0"/>
              <a:t>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a:t>
            </a:r>
            <a:endParaRPr lang="en-US" sz="4000"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smtClean="0"/>
              <a:t>Handle communication </a:t>
            </a:r>
            <a:r>
              <a:rPr lang="en-US" dirty="0"/>
              <a:t>between Hardware I/O Layer and Server Layer</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smtClean="0"/>
              <a:t>Receive formatted sensor data from the Hardware </a:t>
            </a:r>
            <a:r>
              <a:rPr lang="en-US" dirty="0"/>
              <a:t>I/O </a:t>
            </a:r>
            <a:r>
              <a:rPr lang="en-US" dirty="0" smtClean="0"/>
              <a:t>Layer</a:t>
            </a:r>
            <a:endParaRPr lang="en-US" dirty="0"/>
          </a:p>
          <a:p>
            <a:pPr lvl="1">
              <a:buFont typeface="Wingdings" panose="05000000000000000000" pitchFamily="2" charset="2"/>
              <a:buChar char="§"/>
            </a:pPr>
            <a:r>
              <a:rPr lang="en-US" dirty="0" smtClean="0"/>
              <a:t>Receive </a:t>
            </a:r>
            <a:r>
              <a:rPr lang="en-US" dirty="0"/>
              <a:t>response </a:t>
            </a:r>
            <a:r>
              <a:rPr lang="en-US" dirty="0" smtClean="0"/>
              <a:t>commands from the Server 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smtClean="0"/>
              <a:t>Translated sensor </a:t>
            </a:r>
            <a:r>
              <a:rPr lang="en-US" dirty="0"/>
              <a:t>input </a:t>
            </a:r>
            <a:r>
              <a:rPr lang="en-US" dirty="0" smtClean="0"/>
              <a:t>data from </a:t>
            </a:r>
            <a:r>
              <a:rPr lang="en-US" dirty="0"/>
              <a:t>Hardware I/O Layer</a:t>
            </a:r>
          </a:p>
          <a:p>
            <a:pPr lvl="1">
              <a:buFont typeface="Wingdings" panose="05000000000000000000" pitchFamily="2" charset="2"/>
              <a:buChar char="§"/>
            </a:pPr>
            <a:r>
              <a:rPr lang="en-US" dirty="0"/>
              <a:t>Data response </a:t>
            </a:r>
            <a:r>
              <a:rPr lang="en-US" dirty="0" smtClean="0"/>
              <a:t>commands or status codes from the Server </a:t>
            </a:r>
            <a:r>
              <a:rPr lang="en-US" dirty="0"/>
              <a:t>Layer</a:t>
            </a:r>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a:t>
            </a:r>
            <a:endParaRPr lang="en-US" sz="4000" dirty="0"/>
          </a:p>
        </p:txBody>
      </p:sp>
      <p:sp>
        <p:nvSpPr>
          <p:cNvPr id="3" name="Content Placeholder 2"/>
          <p:cNvSpPr>
            <a:spLocks noGrp="1"/>
          </p:cNvSpPr>
          <p:nvPr>
            <p:ph idx="1"/>
          </p:nvPr>
        </p:nvSpPr>
        <p:spPr>
          <a:xfrm>
            <a:off x="457200" y="1295400"/>
            <a:ext cx="8229600" cy="4876800"/>
          </a:xfrm>
        </p:spPr>
        <p:txBody>
          <a:bodyPr>
            <a:normAutofit fontScale="77500" lnSpcReduction="2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smtClean="0"/>
              <a:t>Handle </a:t>
            </a:r>
            <a:r>
              <a:rPr lang="en-US" dirty="0"/>
              <a:t>the interfacing </a:t>
            </a:r>
            <a:r>
              <a:rPr lang="en-US" dirty="0" smtClean="0"/>
              <a:t>between the user and the web application</a:t>
            </a:r>
            <a:endParaRPr lang="en-US" dirty="0"/>
          </a:p>
          <a:p>
            <a:pPr lvl="1">
              <a:buFont typeface="Wingdings" panose="05000000000000000000" pitchFamily="2" charset="2"/>
              <a:buChar char="§"/>
            </a:pPr>
            <a:r>
              <a:rPr lang="en-US" dirty="0" smtClean="0"/>
              <a:t>Process the </a:t>
            </a:r>
            <a:r>
              <a:rPr lang="en-US" dirty="0"/>
              <a:t>requests from Client </a:t>
            </a:r>
            <a:r>
              <a:rPr lang="en-US" dirty="0" smtClean="0"/>
              <a:t>Layer and return command data</a:t>
            </a:r>
            <a:endParaRPr lang="en-US" dirty="0"/>
          </a:p>
          <a:p>
            <a:pPr lvl="1">
              <a:buFont typeface="Wingdings" panose="05000000000000000000" pitchFamily="2" charset="2"/>
              <a:buChar char="§"/>
            </a:pPr>
            <a:r>
              <a:rPr lang="en-US" dirty="0" smtClean="0"/>
              <a:t>Store and update sensor and watering schedule data on the </a:t>
            </a:r>
            <a:r>
              <a:rPr lang="en-US" dirty="0"/>
              <a:t>Database</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smtClean="0"/>
              <a:t>Send command or status code responses </a:t>
            </a:r>
            <a:r>
              <a:rPr lang="en-US" dirty="0"/>
              <a:t>to </a:t>
            </a:r>
            <a:r>
              <a:rPr lang="en-US" dirty="0" smtClean="0"/>
              <a:t> the Client Layer</a:t>
            </a:r>
          </a:p>
          <a:p>
            <a:pPr lvl="1">
              <a:buFont typeface="Wingdings" panose="05000000000000000000" pitchFamily="2" charset="2"/>
              <a:buChar char="§"/>
            </a:pPr>
            <a:r>
              <a:rPr lang="en-US" dirty="0" smtClean="0"/>
              <a:t>Provide the GUI for user interaction</a:t>
            </a:r>
            <a:endParaRPr lang="en-US" dirty="0"/>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a:t>Requests from Client </a:t>
            </a:r>
            <a:r>
              <a:rPr lang="en-US" dirty="0" smtClean="0"/>
              <a:t>Layer with sensor data or update requests for commands</a:t>
            </a:r>
          </a:p>
          <a:p>
            <a:pPr marL="457200" lvl="1" indent="0">
              <a:buNone/>
            </a:pPr>
            <a:endParaRPr lang="en-US" dirty="0"/>
          </a:p>
        </p:txBody>
      </p:sp>
    </p:spTree>
    <p:extLst>
      <p:ext uri="{BB962C8B-B14F-4D97-AF65-F5344CB8AC3E}">
        <p14:creationId xmlns:p14="http://schemas.microsoft.com/office/powerpoint/2010/main" val="78672765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SUBSYSTEM DEFINITIONS</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3</a:t>
            </a:r>
            <a:endParaRPr lang="en-US" sz="17000" b="1" dirty="0">
              <a:solidFill>
                <a:srgbClr val="F26200">
                  <a:alpha val="40000"/>
                </a:srgbClr>
              </a:solidFill>
              <a:cs typeface="Arial" pitchFamily="34" charset="0"/>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962400"/>
            <a:ext cx="5048203" cy="3786153"/>
          </a:xfrm>
          <a:prstGeom prst="rect">
            <a:avLst/>
          </a:prstGeom>
        </p:spPr>
      </p:pic>
      <p:sp>
        <p:nvSpPr>
          <p:cNvPr id="7" name="Text Placeholder 4"/>
          <p:cNvSpPr>
            <a:spLocks noGrp="1"/>
          </p:cNvSpPr>
          <p:nvPr>
            <p:ph type="body" idx="1"/>
          </p:nvPr>
        </p:nvSpPr>
        <p:spPr>
          <a:xfrm>
            <a:off x="381001" y="5105400"/>
            <a:ext cx="7239000" cy="375787"/>
          </a:xfrm>
        </p:spPr>
        <p:txBody>
          <a:bodyPr/>
          <a:lstStyle/>
          <a:p>
            <a:r>
              <a:rPr lang="en-US" sz="1600" b="1" dirty="0" smtClean="0">
                <a:solidFill>
                  <a:schemeClr val="tx1"/>
                </a:solidFill>
              </a:rPr>
              <a:t>Tung</a:t>
            </a:r>
            <a:endParaRPr lang="en-US" sz="1600" b="1" dirty="0">
              <a:solidFill>
                <a:schemeClr val="tx1"/>
              </a:solidFill>
            </a:endParaRPr>
          </a:p>
        </p:txBody>
      </p:sp>
    </p:spTree>
    <p:extLst>
      <p:ext uri="{BB962C8B-B14F-4D97-AF65-F5344CB8AC3E}">
        <p14:creationId xmlns:p14="http://schemas.microsoft.com/office/powerpoint/2010/main" val="60394294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5943600" y="3733800"/>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40748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 Subsystems</a:t>
            </a:r>
            <a:endParaRPr lang="en-US" sz="4000" dirty="0"/>
          </a:p>
        </p:txBody>
      </p:sp>
      <p:sp>
        <p:nvSpPr>
          <p:cNvPr id="3" name="Content Placeholder 2"/>
          <p:cNvSpPr>
            <a:spLocks noGrp="1"/>
          </p:cNvSpPr>
          <p:nvPr>
            <p:ph idx="1"/>
          </p:nvPr>
        </p:nvSpPr>
        <p:spPr>
          <a:xfrm>
            <a:off x="533400" y="1447800"/>
            <a:ext cx="8229600" cy="4525963"/>
          </a:xfrm>
        </p:spPr>
        <p:txBody>
          <a:bodyPr>
            <a:normAutofit lnSpcReduction="10000"/>
          </a:bodyPr>
          <a:lstStyle/>
          <a:p>
            <a:pPr>
              <a:lnSpc>
                <a:spcPct val="90000"/>
              </a:lnSpc>
              <a:buFont typeface="Wingdings" panose="05000000000000000000" pitchFamily="2" charset="2"/>
              <a:buChar char="Ø"/>
            </a:pPr>
            <a:r>
              <a:rPr lang="en-US" b="1" dirty="0"/>
              <a:t>Rain </a:t>
            </a:r>
            <a:r>
              <a:rPr lang="en-US" b="1" dirty="0" smtClean="0"/>
              <a:t>Sensor</a:t>
            </a:r>
            <a:r>
              <a:rPr lang="en-US" altLang="en-US" b="1" dirty="0" smtClean="0"/>
              <a:t>:</a:t>
            </a:r>
            <a:endParaRPr lang="en-US" altLang="en-US" b="1" dirty="0"/>
          </a:p>
          <a:p>
            <a:pPr lvl="1">
              <a:lnSpc>
                <a:spcPct val="90000"/>
              </a:lnSpc>
              <a:buFont typeface="Wingdings" panose="05000000000000000000" pitchFamily="2" charset="2"/>
              <a:buChar char="§"/>
            </a:pPr>
            <a:r>
              <a:rPr lang="en-US" dirty="0"/>
              <a:t>Detect precipitation amounts by collecting rainfall to alert a rain </a:t>
            </a:r>
            <a:r>
              <a:rPr lang="en-US" dirty="0" smtClean="0"/>
              <a:t>condition to stop watering</a:t>
            </a:r>
            <a:endParaRPr lang="en-US" dirty="0" smtClean="0"/>
          </a:p>
          <a:p>
            <a:pPr>
              <a:lnSpc>
                <a:spcPct val="90000"/>
              </a:lnSpc>
              <a:buFont typeface="Wingdings" panose="05000000000000000000" pitchFamily="2" charset="2"/>
              <a:buChar char="Ø"/>
            </a:pPr>
            <a:r>
              <a:rPr lang="en-US" b="1" dirty="0"/>
              <a:t>Temperature </a:t>
            </a:r>
            <a:r>
              <a:rPr lang="en-US" b="1" dirty="0" smtClean="0"/>
              <a:t>Sensor</a:t>
            </a:r>
            <a:r>
              <a:rPr lang="en-US" altLang="en-US" b="1" dirty="0" smtClean="0"/>
              <a:t>:</a:t>
            </a:r>
            <a:endParaRPr lang="en-US" altLang="en-US" b="1" dirty="0"/>
          </a:p>
          <a:p>
            <a:pPr lvl="1">
              <a:lnSpc>
                <a:spcPct val="90000"/>
              </a:lnSpc>
              <a:buFont typeface="Wingdings" panose="05000000000000000000" pitchFamily="2" charset="2"/>
              <a:buChar char="§"/>
            </a:pPr>
            <a:r>
              <a:rPr lang="en-US" dirty="0"/>
              <a:t>Measure the current temperature of the </a:t>
            </a:r>
            <a:r>
              <a:rPr lang="en-US" dirty="0" smtClean="0"/>
              <a:t>environment to turn off system in freezing condition</a:t>
            </a:r>
            <a:endParaRPr lang="en-US" dirty="0" smtClean="0"/>
          </a:p>
          <a:p>
            <a:pPr>
              <a:lnSpc>
                <a:spcPct val="90000"/>
              </a:lnSpc>
              <a:buFont typeface="Wingdings" panose="05000000000000000000" pitchFamily="2" charset="2"/>
              <a:buChar char="Ø"/>
            </a:pPr>
            <a:r>
              <a:rPr lang="en-US" b="1" dirty="0"/>
              <a:t>Soil Moisture </a:t>
            </a:r>
            <a:r>
              <a:rPr lang="en-US" b="1" dirty="0" smtClean="0"/>
              <a:t>Sensor(s)</a:t>
            </a:r>
            <a:r>
              <a:rPr lang="en-US" altLang="en-US" b="1" dirty="0" smtClean="0"/>
              <a:t>:</a:t>
            </a:r>
            <a:endParaRPr lang="en-US" altLang="en-US" b="1" dirty="0"/>
          </a:p>
          <a:p>
            <a:pPr lvl="1">
              <a:lnSpc>
                <a:spcPct val="90000"/>
              </a:lnSpc>
              <a:buFont typeface="Wingdings" panose="05000000000000000000" pitchFamily="2" charset="2"/>
              <a:buChar char="§"/>
            </a:pPr>
            <a:r>
              <a:rPr lang="en-US" dirty="0" smtClean="0"/>
              <a:t>Measure </a:t>
            </a:r>
            <a:r>
              <a:rPr lang="en-US" dirty="0"/>
              <a:t>the current soil moisture levels at each corresponding irrigation </a:t>
            </a:r>
            <a:r>
              <a:rPr lang="en-US" dirty="0" smtClean="0"/>
              <a:t>zone to decide to turn irrigation valves on or off</a:t>
            </a:r>
            <a:endParaRPr lang="en-US" dirty="0"/>
          </a:p>
          <a:p>
            <a:pPr marL="457200" lvl="1" indent="0">
              <a:lnSpc>
                <a:spcPct val="90000"/>
              </a:lnSpc>
              <a:buNone/>
            </a:pPr>
            <a:endParaRPr lang="en-US" b="1" dirty="0" smtClean="0"/>
          </a:p>
        </p:txBody>
      </p:sp>
    </p:spTree>
    <p:extLst>
      <p:ext uri="{BB962C8B-B14F-4D97-AF65-F5344CB8AC3E}">
        <p14:creationId xmlns:p14="http://schemas.microsoft.com/office/powerpoint/2010/main" val="283728598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3657600" y="3735572"/>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04126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Hardware I/O Layer Subsystems</a:t>
            </a:r>
            <a:endParaRPr lang="en-US" sz="4000" dirty="0"/>
          </a:p>
        </p:txBody>
      </p:sp>
      <p:sp>
        <p:nvSpPr>
          <p:cNvPr id="3" name="Content Placeholder 2"/>
          <p:cNvSpPr>
            <a:spLocks noGrp="1"/>
          </p:cNvSpPr>
          <p:nvPr>
            <p:ph idx="1"/>
          </p:nvPr>
        </p:nvSpPr>
        <p:spPr>
          <a:xfrm>
            <a:off x="457200" y="1447800"/>
            <a:ext cx="8229600" cy="4525963"/>
          </a:xfrm>
        </p:spPr>
        <p:txBody>
          <a:bodyPr/>
          <a:lstStyle/>
          <a:p>
            <a:pPr>
              <a:lnSpc>
                <a:spcPct val="90000"/>
              </a:lnSpc>
              <a:buFont typeface="Wingdings" panose="05000000000000000000" pitchFamily="2" charset="2"/>
              <a:buChar char="Ø"/>
            </a:pPr>
            <a:r>
              <a:rPr lang="en-US" altLang="en-US" b="1" dirty="0"/>
              <a:t>Sensor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all </a:t>
            </a:r>
            <a:r>
              <a:rPr lang="en-US" altLang="en-US" dirty="0" smtClean="0"/>
              <a:t>sensors to </a:t>
            </a:r>
            <a:r>
              <a:rPr lang="en-US" altLang="en-US" dirty="0"/>
              <a:t>read </a:t>
            </a:r>
            <a:r>
              <a:rPr lang="en-US" altLang="en-US" dirty="0" smtClean="0"/>
              <a:t>and parse the signals </a:t>
            </a:r>
            <a:r>
              <a:rPr lang="en-US" altLang="en-US" dirty="0"/>
              <a:t>transmitted from the </a:t>
            </a:r>
            <a:r>
              <a:rPr lang="en-US" altLang="en-US" dirty="0" smtClean="0"/>
              <a:t>sensors</a:t>
            </a:r>
          </a:p>
          <a:p>
            <a:pPr lvl="1">
              <a:lnSpc>
                <a:spcPct val="90000"/>
              </a:lnSpc>
              <a:buFont typeface="Wingdings" panose="05000000000000000000" pitchFamily="2" charset="2"/>
              <a:buChar char="§"/>
            </a:pPr>
            <a:r>
              <a:rPr lang="en-US" altLang="en-US" dirty="0" smtClean="0"/>
              <a:t>Send </a:t>
            </a:r>
            <a:r>
              <a:rPr lang="en-US" altLang="en-US" dirty="0"/>
              <a:t>the </a:t>
            </a:r>
            <a:r>
              <a:rPr lang="en-US" altLang="en-US" dirty="0" smtClean="0"/>
              <a:t>formatted sensor </a:t>
            </a:r>
            <a:r>
              <a:rPr lang="en-US" altLang="en-US" dirty="0"/>
              <a:t>input to Data Processing subsystem</a:t>
            </a:r>
          </a:p>
          <a:p>
            <a:pPr>
              <a:lnSpc>
                <a:spcPct val="90000"/>
              </a:lnSpc>
              <a:buFont typeface="Wingdings" panose="05000000000000000000" pitchFamily="2" charset="2"/>
              <a:buChar char="Ø"/>
            </a:pPr>
            <a:r>
              <a:rPr lang="en-US" altLang="en-US" b="1" dirty="0"/>
              <a:t>Valve </a:t>
            </a:r>
            <a:r>
              <a:rPr lang="en-US" altLang="en-US" b="1" dirty="0" smtClean="0"/>
              <a:t>Controller:</a:t>
            </a:r>
          </a:p>
          <a:p>
            <a:pPr lvl="1">
              <a:lnSpc>
                <a:spcPct val="90000"/>
              </a:lnSpc>
              <a:buFont typeface="Wingdings" panose="05000000000000000000" pitchFamily="2" charset="2"/>
              <a:buChar char="§"/>
            </a:pPr>
            <a:r>
              <a:rPr lang="en-US" altLang="en-US" dirty="0" smtClean="0"/>
              <a:t>Interface </a:t>
            </a:r>
            <a:r>
              <a:rPr lang="en-US" altLang="en-US" dirty="0"/>
              <a:t>directly to </a:t>
            </a:r>
            <a:r>
              <a:rPr lang="en-US" altLang="en-US" dirty="0" smtClean="0"/>
              <a:t>the irrigation valves</a:t>
            </a:r>
          </a:p>
          <a:p>
            <a:pPr lvl="1">
              <a:lnSpc>
                <a:spcPct val="90000"/>
              </a:lnSpc>
              <a:buFont typeface="Wingdings" panose="05000000000000000000" pitchFamily="2" charset="2"/>
              <a:buChar char="§"/>
            </a:pPr>
            <a:r>
              <a:rPr lang="en-US" altLang="en-US" dirty="0" smtClean="0"/>
              <a:t>Receive </a:t>
            </a:r>
            <a:r>
              <a:rPr lang="en-US" altLang="en-US" dirty="0"/>
              <a:t>control </a:t>
            </a:r>
            <a:r>
              <a:rPr lang="en-US" altLang="en-US" dirty="0" smtClean="0"/>
              <a:t>commands </a:t>
            </a:r>
            <a:r>
              <a:rPr lang="en-US" altLang="en-US" dirty="0"/>
              <a:t>from </a:t>
            </a:r>
            <a:r>
              <a:rPr lang="en-US" altLang="en-US" dirty="0" smtClean="0"/>
              <a:t>the Data </a:t>
            </a:r>
            <a:r>
              <a:rPr lang="en-US" altLang="en-US" dirty="0"/>
              <a:t>Processing subsystem </a:t>
            </a:r>
            <a:r>
              <a:rPr lang="en-US" altLang="en-US" dirty="0" smtClean="0"/>
              <a:t>to </a:t>
            </a:r>
            <a:r>
              <a:rPr lang="en-US" altLang="en-US" dirty="0"/>
              <a:t>turn the valves on or off</a:t>
            </a:r>
          </a:p>
          <a:p>
            <a:endParaRPr lang="en-US" dirty="0"/>
          </a:p>
        </p:txBody>
      </p:sp>
    </p:spTree>
    <p:extLst>
      <p:ext uri="{BB962C8B-B14F-4D97-AF65-F5344CB8AC3E}">
        <p14:creationId xmlns:p14="http://schemas.microsoft.com/office/powerpoint/2010/main" val="135078062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762000" y="2819400"/>
            <a:ext cx="2362200" cy="2590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32996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Client Layer Subsystems</a:t>
            </a:r>
            <a:endParaRPr lang="en-US" sz="4000"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pPr>
              <a:buFont typeface="Wingdings" panose="05000000000000000000" pitchFamily="2" charset="2"/>
              <a:buChar char="Ø"/>
            </a:pPr>
            <a:r>
              <a:rPr lang="en-US" b="1" dirty="0" smtClean="0"/>
              <a:t>Service Caller:</a:t>
            </a:r>
          </a:p>
          <a:p>
            <a:pPr lvl="1">
              <a:buFont typeface="Wingdings" panose="05000000000000000000" pitchFamily="2" charset="2"/>
              <a:buChar char="§"/>
            </a:pPr>
            <a:r>
              <a:rPr lang="en-US" dirty="0" smtClean="0"/>
              <a:t>Take </a:t>
            </a:r>
            <a:r>
              <a:rPr lang="en-US" dirty="0" smtClean="0"/>
              <a:t>information from </a:t>
            </a:r>
            <a:r>
              <a:rPr lang="en-US" dirty="0"/>
              <a:t>the </a:t>
            </a:r>
            <a:r>
              <a:rPr lang="en-US" dirty="0" smtClean="0"/>
              <a:t>Data </a:t>
            </a:r>
            <a:r>
              <a:rPr lang="en-US" dirty="0"/>
              <a:t>Processing subsystem and </a:t>
            </a:r>
            <a:r>
              <a:rPr lang="en-US" dirty="0" smtClean="0"/>
              <a:t>send </a:t>
            </a:r>
            <a:r>
              <a:rPr lang="en-US" dirty="0"/>
              <a:t>it to the Web Service </a:t>
            </a:r>
            <a:r>
              <a:rPr lang="en-US" dirty="0" smtClean="0"/>
              <a:t>subsystem</a:t>
            </a:r>
            <a:endParaRPr lang="en-US" dirty="0"/>
          </a:p>
          <a:p>
            <a:pPr lvl="1">
              <a:buFont typeface="Wingdings" panose="05000000000000000000" pitchFamily="2" charset="2"/>
              <a:buChar char="§"/>
            </a:pPr>
            <a:r>
              <a:rPr lang="en-US" dirty="0" smtClean="0"/>
              <a:t>Receive </a:t>
            </a:r>
            <a:r>
              <a:rPr lang="en-US" dirty="0" smtClean="0"/>
              <a:t>responses from the </a:t>
            </a:r>
            <a:r>
              <a:rPr lang="en-US" dirty="0"/>
              <a:t>Web Service and </a:t>
            </a:r>
            <a:r>
              <a:rPr lang="en-US" dirty="0" smtClean="0"/>
              <a:t>relay </a:t>
            </a:r>
            <a:r>
              <a:rPr lang="en-US" dirty="0" smtClean="0"/>
              <a:t>it </a:t>
            </a:r>
            <a:r>
              <a:rPr lang="en-US" dirty="0"/>
              <a:t>back to Data Processing </a:t>
            </a:r>
            <a:r>
              <a:rPr lang="en-US" dirty="0" smtClean="0"/>
              <a:t>subsystem</a:t>
            </a:r>
          </a:p>
          <a:p>
            <a:pPr>
              <a:buFont typeface="Wingdings" panose="05000000000000000000" pitchFamily="2" charset="2"/>
              <a:buChar char="Ø"/>
            </a:pPr>
            <a:r>
              <a:rPr lang="en-US" b="1" dirty="0" smtClean="0"/>
              <a:t>Data Processing:</a:t>
            </a:r>
          </a:p>
          <a:p>
            <a:pPr lvl="1">
              <a:buFont typeface="Wingdings" panose="05000000000000000000" pitchFamily="2" charset="2"/>
              <a:buChar char="§"/>
            </a:pPr>
            <a:r>
              <a:rPr lang="en-US" dirty="0" smtClean="0"/>
              <a:t>Parse </a:t>
            </a:r>
            <a:r>
              <a:rPr lang="en-US" dirty="0"/>
              <a:t>sensor data </a:t>
            </a:r>
            <a:r>
              <a:rPr lang="en-US" dirty="0" smtClean="0"/>
              <a:t>from the </a:t>
            </a:r>
            <a:r>
              <a:rPr lang="en-US" dirty="0"/>
              <a:t>Sensor Controller, </a:t>
            </a:r>
            <a:r>
              <a:rPr lang="en-US" dirty="0" smtClean="0"/>
              <a:t>process </a:t>
            </a:r>
            <a:r>
              <a:rPr lang="en-US" dirty="0" smtClean="0"/>
              <a:t>the information, and </a:t>
            </a:r>
            <a:r>
              <a:rPr lang="en-US" dirty="0" smtClean="0"/>
              <a:t>pass </a:t>
            </a:r>
            <a:r>
              <a:rPr lang="en-US" dirty="0" smtClean="0"/>
              <a:t>it </a:t>
            </a:r>
            <a:r>
              <a:rPr lang="en-US" dirty="0"/>
              <a:t>to Service Caller</a:t>
            </a:r>
          </a:p>
          <a:p>
            <a:pPr lvl="1">
              <a:buFont typeface="Wingdings" panose="05000000000000000000" pitchFamily="2" charset="2"/>
              <a:buChar char="§"/>
            </a:pPr>
            <a:r>
              <a:rPr lang="en-US" dirty="0" smtClean="0"/>
              <a:t>Process </a:t>
            </a:r>
            <a:r>
              <a:rPr lang="en-US" dirty="0" smtClean="0"/>
              <a:t>response data from the Service Caller to determine irrigation valve commands to relay to the Valve Controller</a:t>
            </a:r>
          </a:p>
          <a:p>
            <a:pPr marL="457200" lvl="1" indent="0">
              <a:buNone/>
            </a:pPr>
            <a:endParaRPr lang="en-US" dirty="0"/>
          </a:p>
        </p:txBody>
      </p:sp>
    </p:spTree>
    <p:extLst>
      <p:ext uri="{BB962C8B-B14F-4D97-AF65-F5344CB8AC3E}">
        <p14:creationId xmlns:p14="http://schemas.microsoft.com/office/powerpoint/2010/main" val="245343167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GUIDING PRINCIPLES</a:t>
            </a:r>
            <a:endParaRPr lang="en-US" sz="2800" dirty="0"/>
          </a:p>
        </p:txBody>
      </p:sp>
      <p:sp>
        <p:nvSpPr>
          <p:cNvPr id="5" name="Text Placeholder 4"/>
          <p:cNvSpPr>
            <a:spLocks noGrp="1"/>
          </p:cNvSpPr>
          <p:nvPr>
            <p:ph type="body" idx="1"/>
          </p:nvPr>
        </p:nvSpPr>
        <p:spPr>
          <a:xfrm>
            <a:off x="381001" y="5105400"/>
            <a:ext cx="7239000" cy="375787"/>
          </a:xfrm>
        </p:spPr>
        <p:txBody>
          <a:bodyPr/>
          <a:lstStyle/>
          <a:p>
            <a:r>
              <a:rPr lang="en-US" sz="1600" b="1" dirty="0" err="1">
                <a:solidFill>
                  <a:schemeClr val="tx1"/>
                </a:solidFill>
              </a:rPr>
              <a:t>Gautam</a:t>
            </a:r>
            <a:endParaRPr lang="en-US" sz="1600" b="1" dirty="0">
              <a:solidFill>
                <a:schemeClr val="tx1"/>
              </a:solidFill>
            </a:endParaRPr>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886200"/>
            <a:ext cx="5048203" cy="3786153"/>
          </a:xfrm>
          <a:prstGeom prst="rect">
            <a:avLst/>
          </a:prstGeom>
        </p:spPr>
      </p:pic>
    </p:spTree>
    <p:extLst>
      <p:ext uri="{BB962C8B-B14F-4D97-AF65-F5344CB8AC3E}">
        <p14:creationId xmlns:p14="http://schemas.microsoft.com/office/powerpoint/2010/main" val="387281064"/>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158345" y="990600"/>
            <a:ext cx="6827309" cy="5120482"/>
          </a:xfrm>
        </p:spPr>
      </p:pic>
      <p:sp>
        <p:nvSpPr>
          <p:cNvPr id="3" name="Rectangle 2"/>
          <p:cNvSpPr/>
          <p:nvPr/>
        </p:nvSpPr>
        <p:spPr>
          <a:xfrm>
            <a:off x="4114800" y="914400"/>
            <a:ext cx="4114800" cy="2133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77628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Server Layer Subsystems</a:t>
            </a:r>
            <a:endParaRPr lang="en-US" sz="4000" dirty="0"/>
          </a:p>
        </p:txBody>
      </p:sp>
      <p:sp>
        <p:nvSpPr>
          <p:cNvPr id="3" name="Content Placeholder 2"/>
          <p:cNvSpPr>
            <a:spLocks noGrp="1"/>
          </p:cNvSpPr>
          <p:nvPr>
            <p:ph idx="1"/>
          </p:nvPr>
        </p:nvSpPr>
        <p:spPr>
          <a:xfrm>
            <a:off x="457200" y="1417637"/>
            <a:ext cx="8229600" cy="4525963"/>
          </a:xfrm>
        </p:spPr>
        <p:txBody>
          <a:bodyPr>
            <a:normAutofit fontScale="85000" lnSpcReduction="20000"/>
          </a:bodyPr>
          <a:lstStyle/>
          <a:p>
            <a:pPr>
              <a:buFont typeface="Wingdings" panose="05000000000000000000" pitchFamily="2" charset="2"/>
              <a:buChar char="Ø"/>
            </a:pPr>
            <a:r>
              <a:rPr lang="en-US" altLang="en-US" b="1" dirty="0"/>
              <a:t>Web Application </a:t>
            </a:r>
            <a:r>
              <a:rPr lang="en-US" b="1" dirty="0" smtClean="0"/>
              <a:t>:</a:t>
            </a:r>
            <a:endParaRPr lang="en-US" b="1" dirty="0"/>
          </a:p>
          <a:p>
            <a:pPr lvl="1">
              <a:buFont typeface="Wingdings" panose="05000000000000000000" pitchFamily="2" charset="2"/>
              <a:buChar char="§"/>
            </a:pPr>
            <a:r>
              <a:rPr lang="en-US" altLang="en-US" dirty="0" smtClean="0"/>
              <a:t>Provide </a:t>
            </a:r>
            <a:r>
              <a:rPr lang="en-US" altLang="en-US" dirty="0" smtClean="0"/>
              <a:t>the GUI to interact with the users</a:t>
            </a:r>
            <a:r>
              <a:rPr lang="en-US" altLang="en-US" b="1" dirty="0" smtClean="0"/>
              <a:t> </a:t>
            </a:r>
          </a:p>
          <a:p>
            <a:pPr lvl="1">
              <a:buFont typeface="Wingdings" panose="05000000000000000000" pitchFamily="2" charset="2"/>
              <a:buChar char="§"/>
            </a:pPr>
            <a:r>
              <a:rPr lang="en-US" altLang="en-US" dirty="0" smtClean="0"/>
              <a:t>Collect </a:t>
            </a:r>
            <a:r>
              <a:rPr lang="en-US" altLang="en-US" dirty="0" smtClean="0"/>
              <a:t>input from keyboard and mouse events from the user</a:t>
            </a:r>
          </a:p>
          <a:p>
            <a:pPr>
              <a:lnSpc>
                <a:spcPct val="90000"/>
              </a:lnSpc>
              <a:buFont typeface="Wingdings" panose="05000000000000000000" pitchFamily="2" charset="2"/>
              <a:buChar char="Ø"/>
            </a:pPr>
            <a:r>
              <a:rPr lang="en-US" altLang="en-US" b="1" dirty="0" smtClean="0"/>
              <a:t>Database</a:t>
            </a:r>
            <a:r>
              <a:rPr lang="en-US" altLang="en-US" b="1" dirty="0"/>
              <a:t>: </a:t>
            </a:r>
            <a:endParaRPr lang="en-US" altLang="en-US" b="1" dirty="0" smtClean="0"/>
          </a:p>
          <a:p>
            <a:pPr lvl="1">
              <a:buFont typeface="Wingdings" panose="05000000000000000000" pitchFamily="2" charset="2"/>
              <a:buChar char="§"/>
            </a:pPr>
            <a:r>
              <a:rPr lang="en-US" altLang="en-US" dirty="0" smtClean="0"/>
              <a:t>The central </a:t>
            </a:r>
            <a:r>
              <a:rPr lang="en-US" altLang="en-US" dirty="0"/>
              <a:t>hub for data communication between the </a:t>
            </a:r>
            <a:r>
              <a:rPr lang="en-US" altLang="en-US" dirty="0" smtClean="0"/>
              <a:t>Server </a:t>
            </a:r>
            <a:r>
              <a:rPr lang="en-US" altLang="en-US" dirty="0"/>
              <a:t>and </a:t>
            </a:r>
            <a:r>
              <a:rPr lang="en-US" altLang="en-US" dirty="0" smtClean="0"/>
              <a:t>Client layers</a:t>
            </a:r>
          </a:p>
          <a:p>
            <a:pPr lvl="1">
              <a:buFont typeface="Wingdings" panose="05000000000000000000" pitchFamily="2" charset="2"/>
              <a:buChar char="§"/>
            </a:pPr>
            <a:r>
              <a:rPr lang="en-US" altLang="en-US" dirty="0" smtClean="0"/>
              <a:t>Store </a:t>
            </a:r>
            <a:r>
              <a:rPr lang="en-US" altLang="en-US" dirty="0" smtClean="0"/>
              <a:t>and </a:t>
            </a:r>
            <a:r>
              <a:rPr lang="en-US" altLang="en-US" dirty="0" smtClean="0"/>
              <a:t>retrieve </a:t>
            </a:r>
            <a:r>
              <a:rPr lang="en-US" altLang="en-US" dirty="0" smtClean="0"/>
              <a:t>data (sensor readings, account information etc.) from the DBMS</a:t>
            </a:r>
            <a:endParaRPr lang="en-US" altLang="en-US" dirty="0"/>
          </a:p>
          <a:p>
            <a:pPr>
              <a:lnSpc>
                <a:spcPct val="90000"/>
              </a:lnSpc>
              <a:buFont typeface="Wingdings" panose="05000000000000000000" pitchFamily="2" charset="2"/>
              <a:buChar char="Ø"/>
            </a:pPr>
            <a:r>
              <a:rPr lang="en-US" altLang="en-US" b="1" dirty="0" smtClean="0"/>
              <a:t>Web </a:t>
            </a:r>
            <a:r>
              <a:rPr lang="en-US" altLang="en-US" b="1" dirty="0"/>
              <a:t>Services: </a:t>
            </a:r>
            <a:endParaRPr lang="en-US" altLang="en-US" b="1" dirty="0" smtClean="0"/>
          </a:p>
          <a:p>
            <a:pPr lvl="1">
              <a:buFont typeface="Wingdings" panose="05000000000000000000" pitchFamily="2" charset="2"/>
              <a:buChar char="§"/>
            </a:pPr>
            <a:r>
              <a:rPr lang="en-US" altLang="en-US" dirty="0" smtClean="0"/>
              <a:t>The </a:t>
            </a:r>
            <a:r>
              <a:rPr lang="en-US" altLang="en-US" dirty="0"/>
              <a:t>communication link between the </a:t>
            </a:r>
            <a:r>
              <a:rPr lang="en-US" altLang="en-US" dirty="0" smtClean="0"/>
              <a:t>Client </a:t>
            </a:r>
            <a:r>
              <a:rPr lang="en-US" altLang="en-US" dirty="0"/>
              <a:t>systems and the </a:t>
            </a:r>
            <a:r>
              <a:rPr lang="en-US" altLang="en-US" dirty="0" smtClean="0"/>
              <a:t>Database</a:t>
            </a:r>
          </a:p>
          <a:p>
            <a:pPr marL="457200" lvl="1" indent="0">
              <a:buNone/>
            </a:pPr>
            <a:endParaRPr lang="en-US" altLang="en-US" b="1" dirty="0"/>
          </a:p>
          <a:p>
            <a:endParaRPr lang="en-US" dirty="0"/>
          </a:p>
        </p:txBody>
      </p:sp>
    </p:spTree>
    <p:extLst>
      <p:ext uri="{BB962C8B-B14F-4D97-AF65-F5344CB8AC3E}">
        <p14:creationId xmlns:p14="http://schemas.microsoft.com/office/powerpoint/2010/main" val="108988196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4</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a:xfrm>
            <a:off x="2971800" y="1992354"/>
            <a:ext cx="6096000" cy="1970046"/>
          </a:xfrm>
        </p:spPr>
        <p:txBody>
          <a:bodyPr>
            <a:noAutofit/>
          </a:bodyPr>
          <a:lstStyle/>
          <a:p>
            <a:pPr lvl="0">
              <a:spcBef>
                <a:spcPts val="0"/>
              </a:spcBef>
            </a:pPr>
            <a:r>
              <a:rPr lang="en-US" sz="3600" cap="none" dirty="0" smtClean="0">
                <a:solidFill>
                  <a:prstClr val="black">
                    <a:lumMod val="85000"/>
                    <a:lumOff val="15000"/>
                  </a:prstClr>
                </a:solidFill>
                <a:ea typeface="+mn-ea"/>
                <a:cs typeface="+mn-cs"/>
              </a:rPr>
              <a:t>INTER-SUBSYSTEM DATA FLOW</a:t>
            </a:r>
            <a:endParaRPr lang="en-US" sz="3600" b="0" cap="none" dirty="0">
              <a:solidFill>
                <a:prstClr val="black">
                  <a:lumMod val="50000"/>
                  <a:lumOff val="50000"/>
                </a:prstClr>
              </a:solidFill>
              <a:ea typeface="+mn-ea"/>
              <a:cs typeface="+mn-cs"/>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72200" y="3886200"/>
            <a:ext cx="5048203" cy="3786153"/>
          </a:xfrm>
          <a:prstGeom prst="rect">
            <a:avLst/>
          </a:prstGeom>
        </p:spPr>
      </p:pic>
      <p:sp>
        <p:nvSpPr>
          <p:cNvPr id="13" name="Text Placeholder 4"/>
          <p:cNvSpPr>
            <a:spLocks noGrp="1"/>
          </p:cNvSpPr>
          <p:nvPr>
            <p:ph type="body" idx="1"/>
          </p:nvPr>
        </p:nvSpPr>
        <p:spPr>
          <a:xfrm>
            <a:off x="381001" y="5105400"/>
            <a:ext cx="7239000" cy="375787"/>
          </a:xfrm>
        </p:spPr>
        <p:txBody>
          <a:bodyPr/>
          <a:lstStyle/>
          <a:p>
            <a:r>
              <a:rPr lang="en-US" sz="1600" b="1" dirty="0" smtClean="0">
                <a:solidFill>
                  <a:schemeClr val="tx1"/>
                </a:solidFill>
              </a:rPr>
              <a:t>Jeremiah</a:t>
            </a:r>
            <a:endParaRPr lang="en-US" sz="1600" b="1" dirty="0">
              <a:solidFill>
                <a:schemeClr val="tx1"/>
              </a:solidFill>
            </a:endParaRPr>
          </a:p>
        </p:txBody>
      </p:sp>
    </p:spTree>
    <p:extLst>
      <p:ext uri="{BB962C8B-B14F-4D97-AF65-F5344CB8AC3E}">
        <p14:creationId xmlns:p14="http://schemas.microsoft.com/office/powerpoint/2010/main" val="84228763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068319142"/>
              </p:ext>
            </p:extLst>
          </p:nvPr>
        </p:nvGraphicFramePr>
        <p:xfrm>
          <a:off x="76200" y="990600"/>
          <a:ext cx="8915399" cy="4952998"/>
        </p:xfrm>
        <a:graphic>
          <a:graphicData uri="http://schemas.openxmlformats.org/drawingml/2006/table">
            <a:tbl>
              <a:tblPr firstRow="1" firstCol="1" bandRow="1">
                <a:tableStyleId>{5C22544A-7EE6-4342-B048-85BDC9FD1C3A}</a:tableStyleId>
              </a:tblPr>
              <a:tblGrid>
                <a:gridCol w="1418358"/>
                <a:gridCol w="4208319"/>
                <a:gridCol w="1714500"/>
                <a:gridCol w="1574222"/>
              </a:tblGrid>
              <a:tr h="707571">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707571">
                <a:tc>
                  <a:txBody>
                    <a:bodyPr/>
                    <a:lstStyle/>
                    <a:p>
                      <a:pPr marL="0" marR="0" algn="ctr">
                        <a:lnSpc>
                          <a:spcPct val="115000"/>
                        </a:lnSpc>
                        <a:spcBef>
                          <a:spcPts val="0"/>
                        </a:spcBef>
                        <a:spcAft>
                          <a:spcPts val="1000"/>
                        </a:spcAft>
                      </a:pPr>
                      <a:r>
                        <a:rPr lang="en-US" sz="1800" dirty="0">
                          <a:effectLst/>
                        </a:rPr>
                        <a:t>U1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User enters input into the web application or interacts with the applications GUI.</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User or Admin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r>
              <a:tr h="1061357">
                <a:tc>
                  <a:txBody>
                    <a:bodyPr/>
                    <a:lstStyle/>
                    <a:p>
                      <a:pPr marL="0" marR="0" algn="ctr">
                        <a:lnSpc>
                          <a:spcPct val="115000"/>
                        </a:lnSpc>
                        <a:spcBef>
                          <a:spcPts val="0"/>
                        </a:spcBef>
                        <a:spcAft>
                          <a:spcPts val="1000"/>
                        </a:spcAft>
                      </a:pPr>
                      <a:r>
                        <a:rPr lang="en-US" sz="1800" dirty="0">
                          <a:effectLst/>
                        </a:rPr>
                        <a:t>A1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User requested data is presented through the application GUI on the user’s web or mobile browser.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User or Admin’s web or mobile browser.</a:t>
                      </a:r>
                      <a:endParaRPr lang="en-US" sz="1800">
                        <a:effectLst/>
                        <a:latin typeface="Times New Roman"/>
                        <a:ea typeface="Times New Roman"/>
                      </a:endParaRPr>
                    </a:p>
                  </a:txBody>
                  <a:tcPr marL="34156" marR="34156" marT="0" marB="0"/>
                </a:tc>
              </a:tr>
              <a:tr h="1061357">
                <a:tc>
                  <a:txBody>
                    <a:bodyPr/>
                    <a:lstStyle/>
                    <a:p>
                      <a:pPr marL="0" marR="0" algn="ctr">
                        <a:lnSpc>
                          <a:spcPct val="115000"/>
                        </a:lnSpc>
                        <a:spcBef>
                          <a:spcPts val="0"/>
                        </a:spcBef>
                        <a:spcAft>
                          <a:spcPts val="1000"/>
                        </a:spcAft>
                      </a:pPr>
                      <a:r>
                        <a:rPr lang="en-US" sz="1800">
                          <a:effectLst/>
                        </a:rPr>
                        <a:t>A2</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is received from the user to either update or request information about their system.</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Application</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r>
              <a:tr h="707571">
                <a:tc>
                  <a:txBody>
                    <a:bodyPr/>
                    <a:lstStyle/>
                    <a:p>
                      <a:pPr marL="0" marR="0" algn="ctr">
                        <a:lnSpc>
                          <a:spcPct val="115000"/>
                        </a:lnSpc>
                        <a:spcBef>
                          <a:spcPts val="0"/>
                        </a:spcBef>
                        <a:spcAft>
                          <a:spcPts val="1000"/>
                        </a:spcAft>
                      </a:pPr>
                      <a:r>
                        <a:rPr lang="en-US" sz="1800">
                          <a:effectLst/>
                        </a:rPr>
                        <a:t>DB1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Requested data from the web application query is located and returned.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Application</a:t>
                      </a:r>
                      <a:endParaRPr lang="en-US" sz="1800" dirty="0">
                        <a:effectLst/>
                        <a:latin typeface="Times New Roman"/>
                        <a:ea typeface="Times New Roman"/>
                      </a:endParaRPr>
                    </a:p>
                  </a:txBody>
                  <a:tcPr marL="34156" marR="34156" marT="0" marB="0"/>
                </a:tc>
              </a:tr>
              <a:tr h="707571">
                <a:tc>
                  <a:txBody>
                    <a:bodyPr/>
                    <a:lstStyle/>
                    <a:p>
                      <a:pPr marL="0" marR="0" algn="ctr">
                        <a:lnSpc>
                          <a:spcPct val="115000"/>
                        </a:lnSpc>
                        <a:spcBef>
                          <a:spcPts val="0"/>
                        </a:spcBef>
                        <a:spcAft>
                          <a:spcPts val="1000"/>
                        </a:spcAft>
                      </a:pPr>
                      <a:r>
                        <a:rPr lang="en-US" sz="1800" dirty="0">
                          <a:effectLst/>
                        </a:rPr>
                        <a:t>DB2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Requested data from the web service query is located and returned.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Database</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Services</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222185343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4105945"/>
              </p:ext>
            </p:extLst>
          </p:nvPr>
        </p:nvGraphicFramePr>
        <p:xfrm>
          <a:off x="76200" y="990600"/>
          <a:ext cx="8991600" cy="5047488"/>
        </p:xfrm>
        <a:graphic>
          <a:graphicData uri="http://schemas.openxmlformats.org/drawingml/2006/table">
            <a:tbl>
              <a:tblPr firstRow="1" firstCol="1" bandRow="1">
                <a:tableStyleId>{5C22544A-7EE6-4342-B048-85BDC9FD1C3A}</a:tableStyleId>
              </a:tblPr>
              <a:tblGrid>
                <a:gridCol w="1430481"/>
                <a:gridCol w="4244288"/>
                <a:gridCol w="1729154"/>
                <a:gridCol w="1587677"/>
              </a:tblGrid>
              <a:tr h="619125">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928688">
                <a:tc>
                  <a:txBody>
                    <a:bodyPr/>
                    <a:lstStyle/>
                    <a:p>
                      <a:pPr marL="0" marR="0" algn="ctr">
                        <a:lnSpc>
                          <a:spcPct val="115000"/>
                        </a:lnSpc>
                        <a:spcBef>
                          <a:spcPts val="0"/>
                        </a:spcBef>
                        <a:spcAft>
                          <a:spcPts val="1000"/>
                        </a:spcAft>
                      </a:pPr>
                      <a:r>
                        <a:rPr lang="en-US" sz="1800" dirty="0">
                          <a:effectLst/>
                        </a:rPr>
                        <a:t>S1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The data requested from the client is queried or data is sent to the database for storing.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Web Services</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Database</a:t>
                      </a:r>
                      <a:endParaRPr lang="en-US" sz="1800" dirty="0">
                        <a:effectLst/>
                        <a:latin typeface="Times New Roman"/>
                        <a:ea typeface="Times New Roman"/>
                      </a:endParaRPr>
                    </a:p>
                  </a:txBody>
                  <a:tcPr marL="34156" marR="34156" marT="0" marB="0"/>
                </a:tc>
              </a:tr>
              <a:tr h="928688">
                <a:tc>
                  <a:txBody>
                    <a:bodyPr/>
                    <a:lstStyle/>
                    <a:p>
                      <a:pPr marL="0" marR="0" algn="ctr">
                        <a:lnSpc>
                          <a:spcPct val="115000"/>
                        </a:lnSpc>
                        <a:spcBef>
                          <a:spcPts val="0"/>
                        </a:spcBef>
                        <a:spcAft>
                          <a:spcPts val="1000"/>
                        </a:spcAft>
                      </a:pPr>
                      <a:r>
                        <a:rPr lang="en-US" sz="1800" dirty="0">
                          <a:effectLst/>
                        </a:rPr>
                        <a:t>S2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The service caller receives a response from a web service with requested information or a response status code.</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Services</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Service Caller</a:t>
                      </a:r>
                      <a:endParaRPr lang="en-US" sz="1800" dirty="0">
                        <a:effectLst/>
                        <a:latin typeface="Times New Roman"/>
                        <a:ea typeface="Times New Roman"/>
                      </a:endParaRPr>
                    </a:p>
                  </a:txBody>
                  <a:tcPr marL="34156" marR="34156" marT="0" marB="0"/>
                </a:tc>
              </a:tr>
              <a:tr h="1238250">
                <a:tc>
                  <a:txBody>
                    <a:bodyPr/>
                    <a:lstStyle/>
                    <a:p>
                      <a:pPr marL="0" marR="0" algn="ctr">
                        <a:lnSpc>
                          <a:spcPct val="115000"/>
                        </a:lnSpc>
                        <a:spcBef>
                          <a:spcPts val="0"/>
                        </a:spcBef>
                        <a:spcAft>
                          <a:spcPts val="1000"/>
                        </a:spcAft>
                      </a:pPr>
                      <a:r>
                        <a:rPr lang="en-US" sz="1800" dirty="0">
                          <a:effectLst/>
                        </a:rPr>
                        <a:t>C1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 request sent to the web service for either a valve switch command (on/off), data update response, or the caller sends new sensor readings for storage.</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Service Caller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Web Services</a:t>
                      </a:r>
                      <a:endParaRPr lang="en-US" sz="1800">
                        <a:effectLst/>
                        <a:latin typeface="Times New Roman"/>
                        <a:ea typeface="Times New Roman"/>
                      </a:endParaRPr>
                    </a:p>
                  </a:txBody>
                  <a:tcPr marL="34156" marR="34156" marT="0" marB="0"/>
                </a:tc>
              </a:tr>
              <a:tr h="1238250">
                <a:tc>
                  <a:txBody>
                    <a:bodyPr/>
                    <a:lstStyle/>
                    <a:p>
                      <a:pPr marL="0" marR="0" algn="ctr">
                        <a:lnSpc>
                          <a:spcPct val="115000"/>
                        </a:lnSpc>
                        <a:spcBef>
                          <a:spcPts val="0"/>
                        </a:spcBef>
                        <a:spcAft>
                          <a:spcPts val="1000"/>
                        </a:spcAft>
                      </a:pPr>
                      <a:r>
                        <a:rPr lang="en-US" sz="1800" dirty="0">
                          <a:effectLst/>
                        </a:rPr>
                        <a:t>C2</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returned by the web service is relayed to the data processor to check for valve switch commands to turn the water valves on or off.</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Service Caller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10841035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smtClean="0"/>
              <a:t>Data Flow Descriptions</a:t>
            </a:r>
            <a:endParaRPr lang="en-US" sz="40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75487658"/>
              </p:ext>
            </p:extLst>
          </p:nvPr>
        </p:nvGraphicFramePr>
        <p:xfrm>
          <a:off x="76200" y="914400"/>
          <a:ext cx="8915399" cy="5993892"/>
        </p:xfrm>
        <a:graphic>
          <a:graphicData uri="http://schemas.openxmlformats.org/drawingml/2006/table">
            <a:tbl>
              <a:tblPr firstRow="1" firstCol="1" bandRow="1">
                <a:tableStyleId>{5C22544A-7EE6-4342-B048-85BDC9FD1C3A}</a:tableStyleId>
              </a:tblPr>
              <a:tblGrid>
                <a:gridCol w="1418358"/>
                <a:gridCol w="4208319"/>
                <a:gridCol w="1714500"/>
                <a:gridCol w="1574222"/>
              </a:tblGrid>
              <a:tr h="526667">
                <a:tc>
                  <a:txBody>
                    <a:bodyPr/>
                    <a:lstStyle/>
                    <a:p>
                      <a:pPr marL="0" marR="0" algn="ctr">
                        <a:lnSpc>
                          <a:spcPct val="115000"/>
                        </a:lnSpc>
                        <a:spcBef>
                          <a:spcPts val="0"/>
                        </a:spcBef>
                        <a:spcAft>
                          <a:spcPts val="1000"/>
                        </a:spcAft>
                      </a:pPr>
                      <a:r>
                        <a:rPr lang="en-US" sz="1800" dirty="0">
                          <a:effectLst/>
                        </a:rPr>
                        <a:t>Data Element ID</a:t>
                      </a:r>
                      <a:endParaRPr lang="en-US" sz="1800" dirty="0">
                        <a:effectLst/>
                        <a:latin typeface="Times New Roman"/>
                        <a:ea typeface="Times New Roman"/>
                      </a:endParaRPr>
                    </a:p>
                  </a:txBody>
                  <a:tcPr marL="34156" marR="34156" marT="0" marB="0" anchor="ctr"/>
                </a:tc>
                <a:tc>
                  <a:txBody>
                    <a:bodyPr/>
                    <a:lstStyle/>
                    <a:p>
                      <a:pPr marL="0" marR="0">
                        <a:lnSpc>
                          <a:spcPct val="115000"/>
                        </a:lnSpc>
                        <a:spcBef>
                          <a:spcPts val="0"/>
                        </a:spcBef>
                        <a:spcAft>
                          <a:spcPts val="1000"/>
                        </a:spcAft>
                      </a:pPr>
                      <a:r>
                        <a:rPr lang="en-US" sz="1800">
                          <a:effectLst/>
                        </a:rPr>
                        <a:t>Description</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Source</a:t>
                      </a:r>
                      <a:endParaRPr lang="en-US" sz="1800">
                        <a:effectLst/>
                        <a:latin typeface="Times New Roman"/>
                        <a:ea typeface="Times New Roman"/>
                      </a:endParaRPr>
                    </a:p>
                  </a:txBody>
                  <a:tcPr marL="34156" marR="34156" marT="0" marB="0" anchor="ctr"/>
                </a:tc>
                <a:tc>
                  <a:txBody>
                    <a:bodyPr/>
                    <a:lstStyle/>
                    <a:p>
                      <a:pPr marL="0" marR="0" algn="ctr">
                        <a:lnSpc>
                          <a:spcPct val="115000"/>
                        </a:lnSpc>
                        <a:spcBef>
                          <a:spcPts val="0"/>
                        </a:spcBef>
                        <a:spcAft>
                          <a:spcPts val="1000"/>
                        </a:spcAft>
                      </a:pPr>
                      <a:r>
                        <a:rPr lang="en-US" sz="1800">
                          <a:effectLst/>
                        </a:rPr>
                        <a:t>Sink</a:t>
                      </a:r>
                      <a:endParaRPr lang="en-US" sz="1800">
                        <a:effectLst/>
                        <a:latin typeface="Times New Roman"/>
                        <a:ea typeface="Times New Roman"/>
                      </a:endParaRPr>
                    </a:p>
                  </a:txBody>
                  <a:tcPr marL="34156" marR="34156" marT="0" marB="0" anchor="ctr"/>
                </a:tc>
              </a:tr>
              <a:tr h="526667">
                <a:tc>
                  <a:txBody>
                    <a:bodyPr/>
                    <a:lstStyle/>
                    <a:p>
                      <a:pPr marL="0" marR="0" algn="ctr">
                        <a:lnSpc>
                          <a:spcPct val="115000"/>
                        </a:lnSpc>
                        <a:spcBef>
                          <a:spcPts val="0"/>
                        </a:spcBef>
                        <a:spcAft>
                          <a:spcPts val="1000"/>
                        </a:spcAft>
                      </a:pPr>
                      <a:r>
                        <a:rPr lang="en-US" sz="1800" dirty="0">
                          <a:effectLst/>
                        </a:rPr>
                        <a:t>P1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Data from the sensors is processed and formatted then passed to the service caller.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Service Caller</a:t>
                      </a:r>
                      <a:endParaRPr lang="en-US" sz="1800" dirty="0">
                        <a:effectLst/>
                        <a:latin typeface="Times New Roman"/>
                        <a:ea typeface="Times New Roman"/>
                      </a:endParaRPr>
                    </a:p>
                  </a:txBody>
                  <a:tcPr marL="34156" marR="34156" marT="0" marB="0"/>
                </a:tc>
              </a:tr>
              <a:tr h="798622">
                <a:tc>
                  <a:txBody>
                    <a:bodyPr/>
                    <a:lstStyle/>
                    <a:p>
                      <a:pPr marL="0" marR="0" algn="ctr">
                        <a:lnSpc>
                          <a:spcPct val="115000"/>
                        </a:lnSpc>
                        <a:spcBef>
                          <a:spcPts val="0"/>
                        </a:spcBef>
                        <a:spcAft>
                          <a:spcPts val="1000"/>
                        </a:spcAft>
                      </a:pPr>
                      <a:r>
                        <a:rPr lang="en-US" sz="1800">
                          <a:effectLst/>
                        </a:rPr>
                        <a:t>P2</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Response data from the service caller is processed and an operation command is sent to the valve controller. </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Valve Controller</a:t>
                      </a:r>
                      <a:endParaRPr lang="en-US" sz="1800" dirty="0">
                        <a:effectLst/>
                        <a:latin typeface="Times New Roman"/>
                        <a:ea typeface="Times New Roman"/>
                      </a:endParaRPr>
                    </a:p>
                  </a:txBody>
                  <a:tcPr marL="34156" marR="34156" marT="0" marB="0"/>
                </a:tc>
              </a:tr>
              <a:tr h="526667">
                <a:tc>
                  <a:txBody>
                    <a:bodyPr/>
                    <a:lstStyle/>
                    <a:p>
                      <a:pPr marL="0" marR="0" algn="ctr">
                        <a:lnSpc>
                          <a:spcPct val="115000"/>
                        </a:lnSpc>
                        <a:spcBef>
                          <a:spcPts val="0"/>
                        </a:spcBef>
                        <a:spcAft>
                          <a:spcPts val="1000"/>
                        </a:spcAft>
                      </a:pPr>
                      <a:r>
                        <a:rPr lang="en-US" sz="1800">
                          <a:effectLst/>
                        </a:rPr>
                        <a:t>SC1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kern="1200" dirty="0">
                          <a:solidFill>
                            <a:schemeClr val="dk1"/>
                          </a:solidFill>
                          <a:effectLst/>
                          <a:latin typeface="+mn-lt"/>
                          <a:ea typeface="+mn-ea"/>
                          <a:cs typeface="+mn-cs"/>
                        </a:rPr>
                        <a:t>Parsed data </a:t>
                      </a:r>
                      <a:r>
                        <a:rPr lang="en-US" sz="1800" dirty="0">
                          <a:effectLst/>
                        </a:rPr>
                        <a:t>from the sensors is sent to the data processing subsystem. </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Data Processing</a:t>
                      </a:r>
                      <a:endParaRPr lang="en-US" sz="1800" dirty="0">
                        <a:effectLst/>
                        <a:latin typeface="Times New Roman"/>
                        <a:ea typeface="Times New Roman"/>
                      </a:endParaRPr>
                    </a:p>
                  </a:txBody>
                  <a:tcPr marL="34156" marR="34156" marT="0" marB="0"/>
                </a:tc>
              </a:tr>
              <a:tr h="526667">
                <a:tc>
                  <a:txBody>
                    <a:bodyPr/>
                    <a:lstStyle/>
                    <a:p>
                      <a:pPr marL="0" marR="0" algn="ctr">
                        <a:lnSpc>
                          <a:spcPct val="115000"/>
                        </a:lnSpc>
                        <a:spcBef>
                          <a:spcPts val="0"/>
                        </a:spcBef>
                        <a:spcAft>
                          <a:spcPts val="1000"/>
                        </a:spcAft>
                      </a:pPr>
                      <a:r>
                        <a:rPr lang="en-US" sz="1800" dirty="0">
                          <a:effectLst/>
                        </a:rPr>
                        <a:t>IV1+</a:t>
                      </a:r>
                      <a:endParaRPr lang="en-US" sz="1800" dirty="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Control signals are parsed and sent to the irrigation valves to turn them on or off.</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Valve Controller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Irrigation Valve(s)</a:t>
                      </a:r>
                      <a:endParaRPr lang="en-US" sz="1800" dirty="0">
                        <a:effectLst/>
                        <a:latin typeface="Times New Roman"/>
                        <a:ea typeface="Times New Roman"/>
                      </a:endParaRPr>
                    </a:p>
                  </a:txBody>
                  <a:tcPr marL="34156" marR="34156" marT="0" marB="0"/>
                </a:tc>
              </a:tr>
              <a:tr h="798622">
                <a:tc>
                  <a:txBody>
                    <a:bodyPr/>
                    <a:lstStyle/>
                    <a:p>
                      <a:pPr marL="0" marR="0" algn="ctr">
                        <a:lnSpc>
                          <a:spcPct val="115000"/>
                        </a:lnSpc>
                        <a:spcBef>
                          <a:spcPts val="0"/>
                        </a:spcBef>
                        <a:spcAft>
                          <a:spcPts val="1000"/>
                        </a:spcAft>
                      </a:pPr>
                      <a:r>
                        <a:rPr lang="en-US" sz="1800">
                          <a:effectLst/>
                        </a:rPr>
                        <a:t>RS1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An alert signal is sent from the rain sensor if a specified amount of rain has been detected.</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Rain Sensor</a:t>
                      </a:r>
                      <a:endParaRPr lang="en-US" sz="180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a:effectLst/>
                        </a:rPr>
                        <a:t>Sensor Controller</a:t>
                      </a:r>
                      <a:endParaRPr lang="en-US" sz="1800">
                        <a:effectLst/>
                        <a:latin typeface="Times New Roman"/>
                        <a:ea typeface="Times New Roman"/>
                      </a:endParaRPr>
                    </a:p>
                  </a:txBody>
                  <a:tcPr marL="34156" marR="34156" marT="0" marB="0"/>
                </a:tc>
              </a:tr>
              <a:tr h="798622">
                <a:tc>
                  <a:txBody>
                    <a:bodyPr/>
                    <a:lstStyle/>
                    <a:p>
                      <a:pPr marL="0" marR="0" algn="ctr">
                        <a:lnSpc>
                          <a:spcPct val="115000"/>
                        </a:lnSpc>
                        <a:spcBef>
                          <a:spcPts val="0"/>
                        </a:spcBef>
                        <a:spcAft>
                          <a:spcPts val="1000"/>
                        </a:spcAft>
                      </a:pPr>
                      <a:r>
                        <a:rPr lang="en-US" sz="1800">
                          <a:effectLst/>
                        </a:rPr>
                        <a:t>TS1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A temperature reading from the temperature sensor is sent to the sensor controller for parsing.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Temperature Sensor</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r>
              <a:tr h="526667">
                <a:tc>
                  <a:txBody>
                    <a:bodyPr/>
                    <a:lstStyle/>
                    <a:p>
                      <a:pPr marL="0" marR="0" algn="ctr">
                        <a:lnSpc>
                          <a:spcPct val="115000"/>
                        </a:lnSpc>
                        <a:spcBef>
                          <a:spcPts val="0"/>
                        </a:spcBef>
                        <a:spcAft>
                          <a:spcPts val="1000"/>
                        </a:spcAft>
                      </a:pPr>
                      <a:r>
                        <a:rPr lang="en-US" sz="1800">
                          <a:effectLst/>
                        </a:rPr>
                        <a:t>SS1+</a:t>
                      </a:r>
                      <a:endParaRPr lang="en-US" sz="1800">
                        <a:effectLst/>
                        <a:latin typeface="Times New Roman"/>
                        <a:ea typeface="Times New Roman"/>
                      </a:endParaRPr>
                    </a:p>
                  </a:txBody>
                  <a:tcPr marL="34156" marR="34156" marT="0" marB="0"/>
                </a:tc>
                <a:tc>
                  <a:txBody>
                    <a:bodyPr/>
                    <a:lstStyle/>
                    <a:p>
                      <a:pPr marL="0" marR="0">
                        <a:lnSpc>
                          <a:spcPct val="115000"/>
                        </a:lnSpc>
                        <a:spcBef>
                          <a:spcPts val="0"/>
                        </a:spcBef>
                        <a:spcAft>
                          <a:spcPts val="1000"/>
                        </a:spcAft>
                      </a:pPr>
                      <a:r>
                        <a:rPr lang="en-US" sz="1800" dirty="0">
                          <a:effectLst/>
                        </a:rPr>
                        <a:t>Soil moisture readings are sent from the soil sensors to the sensor controller for parsing.</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Soil Sensor(s)</a:t>
                      </a:r>
                      <a:endParaRPr lang="en-US" sz="1800" dirty="0">
                        <a:effectLst/>
                        <a:latin typeface="Times New Roman"/>
                        <a:ea typeface="Times New Roman"/>
                      </a:endParaRPr>
                    </a:p>
                  </a:txBody>
                  <a:tcPr marL="34156" marR="34156" marT="0" marB="0"/>
                </a:tc>
                <a:tc>
                  <a:txBody>
                    <a:bodyPr/>
                    <a:lstStyle/>
                    <a:p>
                      <a:pPr marL="0" marR="0" algn="ctr">
                        <a:lnSpc>
                          <a:spcPct val="115000"/>
                        </a:lnSpc>
                        <a:spcBef>
                          <a:spcPts val="0"/>
                        </a:spcBef>
                        <a:spcAft>
                          <a:spcPts val="1000"/>
                        </a:spcAft>
                      </a:pPr>
                      <a:r>
                        <a:rPr lang="en-US" sz="1800" dirty="0">
                          <a:effectLst/>
                        </a:rPr>
                        <a:t>Sensor Controller</a:t>
                      </a:r>
                      <a:endParaRPr lang="en-US" sz="1800" dirty="0">
                        <a:effectLst/>
                        <a:latin typeface="Times New Roman"/>
                        <a:ea typeface="Times New Roman"/>
                      </a:endParaRPr>
                    </a:p>
                  </a:txBody>
                  <a:tcPr marL="34156" marR="34156" marT="0" marB="0"/>
                </a:tc>
              </a:tr>
            </a:tbl>
          </a:graphicData>
        </a:graphic>
      </p:graphicFrame>
    </p:spTree>
    <p:extLst>
      <p:ext uri="{BB962C8B-B14F-4D97-AF65-F5344CB8AC3E}">
        <p14:creationId xmlns:p14="http://schemas.microsoft.com/office/powerpoint/2010/main" val="1843843563"/>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Subsystem Data Flow Diagram</a:t>
            </a:r>
            <a:endParaRPr lang="en-US" sz="4000"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cstate="email">
            <a:extLst>
              <a:ext uri="{28A0092B-C50C-407E-A947-70E740481C1C}">
                <a14:useLocalDpi xmlns:a14="http://schemas.microsoft.com/office/drawing/2010/main" val="0"/>
              </a:ext>
            </a:extLst>
          </a:blip>
          <a:stretch>
            <a:fillRect/>
          </a:stretch>
        </p:blipFill>
        <p:spPr>
          <a:xfrm>
            <a:off x="609600" y="914400"/>
            <a:ext cx="8001000" cy="5334000"/>
          </a:xfrm>
          <a:prstGeom prst="rect">
            <a:avLst/>
          </a:prstGeom>
        </p:spPr>
      </p:pic>
    </p:spTree>
    <p:extLst>
      <p:ext uri="{BB962C8B-B14F-4D97-AF65-F5344CB8AC3E}">
        <p14:creationId xmlns:p14="http://schemas.microsoft.com/office/powerpoint/2010/main" val="68818249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6600" cap="none" dirty="0" smtClean="0">
                <a:solidFill>
                  <a:prstClr val="black">
                    <a:lumMod val="85000"/>
                    <a:lumOff val="15000"/>
                  </a:prstClr>
                </a:solidFill>
                <a:ea typeface="+mn-ea"/>
                <a:cs typeface="+mn-cs"/>
              </a:rPr>
              <a:t>QUESTIONS?</a:t>
            </a:r>
            <a:endParaRPr lang="en-US" sz="4800" dirty="0"/>
          </a:p>
        </p:txBody>
      </p:sp>
      <p:sp>
        <p:nvSpPr>
          <p:cNvPr id="6" name="TextBox 5"/>
          <p:cNvSpPr txBox="1"/>
          <p:nvPr/>
        </p:nvSpPr>
        <p:spPr>
          <a:xfrm>
            <a:off x="1219200" y="171116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a:t>
            </a:r>
            <a:endParaRPr lang="en-US" sz="17000" b="1" dirty="0">
              <a:solidFill>
                <a:srgbClr val="F26200">
                  <a:alpha val="40000"/>
                </a:srgbClr>
              </a:solidFill>
              <a:cs typeface="Arial" pitchFamily="34" charset="0"/>
            </a:endParaRPr>
          </a:p>
        </p:txBody>
      </p:sp>
    </p:spTree>
    <p:extLst>
      <p:ext uri="{BB962C8B-B14F-4D97-AF65-F5344CB8AC3E}">
        <p14:creationId xmlns:p14="http://schemas.microsoft.com/office/powerpoint/2010/main" val="33192719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Scalability</a:t>
            </a:r>
          </a:p>
          <a:p>
            <a:pPr lvl="1">
              <a:buFont typeface="Wingdings" panose="05000000000000000000" pitchFamily="2" charset="2"/>
              <a:buChar char="§"/>
            </a:pPr>
            <a:r>
              <a:rPr lang="en-US" dirty="0" smtClean="0"/>
              <a:t>Users will have the freedom to </a:t>
            </a:r>
            <a:r>
              <a:rPr lang="en-US" dirty="0"/>
              <a:t>add </a:t>
            </a:r>
            <a:r>
              <a:rPr lang="en-US" dirty="0" smtClean="0"/>
              <a:t>or </a:t>
            </a:r>
            <a:r>
              <a:rPr lang="en-US" dirty="0"/>
              <a:t>remove </a:t>
            </a:r>
            <a:r>
              <a:rPr lang="en-US" dirty="0" smtClean="0"/>
              <a:t>irrigation valves </a:t>
            </a:r>
            <a:r>
              <a:rPr lang="en-US" dirty="0"/>
              <a:t>or </a:t>
            </a:r>
            <a:r>
              <a:rPr lang="en-US" dirty="0" smtClean="0"/>
              <a:t>soil moisture sensors</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Hardware expansion </a:t>
            </a:r>
            <a:r>
              <a:rPr lang="en-US" dirty="0" smtClean="0"/>
              <a:t>components will be incorporated into the HICS controller</a:t>
            </a: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0802035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Ease of Use</a:t>
            </a:r>
          </a:p>
          <a:p>
            <a:pPr lvl="1">
              <a:buFont typeface="Wingdings" panose="05000000000000000000" pitchFamily="2" charset="2"/>
              <a:buChar char="§"/>
            </a:pPr>
            <a:r>
              <a:rPr lang="en-US" dirty="0"/>
              <a:t>HICS </a:t>
            </a:r>
            <a:r>
              <a:rPr lang="en-US" dirty="0" smtClean="0"/>
              <a:t>will be easily accessible </a:t>
            </a:r>
            <a:r>
              <a:rPr lang="en-US" dirty="0"/>
              <a:t>to </a:t>
            </a:r>
            <a:r>
              <a:rPr lang="en-US" dirty="0" smtClean="0"/>
              <a:t>users of all technical </a:t>
            </a:r>
            <a:r>
              <a:rPr lang="en-US" dirty="0"/>
              <a:t>backgrounds</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Web application interface must be intuitive and </a:t>
            </a:r>
            <a:r>
              <a:rPr lang="en-US" dirty="0" smtClean="0"/>
              <a:t>user-friendly</a:t>
            </a:r>
          </a:p>
          <a:p>
            <a:pPr lvl="1">
              <a:buFont typeface="Wingdings" panose="05000000000000000000" pitchFamily="2" charset="2"/>
              <a:buChar char="§"/>
            </a:pPr>
            <a:r>
              <a:rPr lang="en-US" dirty="0" smtClean="0"/>
              <a:t>Limited number of simple steps </a:t>
            </a:r>
            <a:r>
              <a:rPr lang="en-US" dirty="0"/>
              <a:t>to control the irrigation </a:t>
            </a:r>
            <a:r>
              <a:rPr lang="en-US" dirty="0" smtClean="0"/>
              <a:t>system</a:t>
            </a:r>
          </a:p>
          <a:p>
            <a:pPr lvl="1">
              <a:buFont typeface="Wingdings" panose="05000000000000000000" pitchFamily="2" charset="2"/>
              <a:buChar char="§"/>
            </a:pPr>
            <a:r>
              <a:rPr lang="en-US" dirty="0" smtClean="0"/>
              <a:t>Large and descriptive UI elements (buttons, labels, etc.)</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5953436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Guiding Principles</a:t>
            </a:r>
            <a:endParaRPr lang="en-US" sz="36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Maintainability</a:t>
            </a:r>
          </a:p>
          <a:p>
            <a:pPr lvl="1">
              <a:buFont typeface="Wingdings" panose="05000000000000000000" pitchFamily="2" charset="2"/>
              <a:buChar char="§"/>
            </a:pPr>
            <a:r>
              <a:rPr lang="en-US" dirty="0"/>
              <a:t>HICS  will require minimal maintenance after purchase</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All sensors should be replaceable and </a:t>
            </a:r>
            <a:r>
              <a:rPr lang="en-US" dirty="0" smtClean="0"/>
              <a:t>reinstallation should be possible </a:t>
            </a:r>
            <a:r>
              <a:rPr lang="en-US" dirty="0"/>
              <a:t>at the user </a:t>
            </a:r>
            <a:r>
              <a:rPr lang="en-US" dirty="0" smtClean="0"/>
              <a:t>level</a:t>
            </a:r>
          </a:p>
          <a:p>
            <a:pPr lvl="1">
              <a:buFont typeface="Wingdings" panose="05000000000000000000" pitchFamily="2" charset="2"/>
              <a:buChar char="§"/>
            </a:pPr>
            <a:r>
              <a:rPr lang="en-US" dirty="0"/>
              <a:t>Plug and play type </a:t>
            </a:r>
            <a:r>
              <a:rPr lang="en-US" dirty="0" smtClean="0"/>
              <a:t>interface for connecting each sensor to the central </a:t>
            </a:r>
            <a:r>
              <a:rPr lang="en-US" dirty="0"/>
              <a:t>control </a:t>
            </a:r>
            <a:r>
              <a:rPr lang="en-US" dirty="0" smtClean="0"/>
              <a:t>unit</a:t>
            </a:r>
            <a:endParaRPr lang="en-US" dirty="0"/>
          </a:p>
        </p:txBody>
      </p:sp>
    </p:spTree>
    <p:extLst>
      <p:ext uri="{BB962C8B-B14F-4D97-AF65-F5344CB8AC3E}">
        <p14:creationId xmlns:p14="http://schemas.microsoft.com/office/powerpoint/2010/main" val="33782606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Guiding Principles</a:t>
            </a:r>
            <a:endParaRPr lang="en-US" sz="4000" dirty="0"/>
          </a:p>
        </p:txBody>
      </p:sp>
      <p:sp>
        <p:nvSpPr>
          <p:cNvPr id="5" name="Content Placeholder 4"/>
          <p:cNvSpPr>
            <a:spLocks noGrp="1"/>
          </p:cNvSpPr>
          <p:nvPr>
            <p:ph idx="1"/>
          </p:nvPr>
        </p:nvSpPr>
        <p:spPr/>
        <p:txBody>
          <a:bodyPr/>
          <a:lstStyle/>
          <a:p>
            <a:pPr>
              <a:buFont typeface="Wingdings" panose="05000000000000000000" pitchFamily="2" charset="2"/>
              <a:buChar char="Ø"/>
            </a:pPr>
            <a:r>
              <a:rPr lang="en-US" b="1" dirty="0" smtClean="0"/>
              <a:t>Compatibility</a:t>
            </a:r>
          </a:p>
          <a:p>
            <a:pPr lvl="1">
              <a:buFont typeface="Wingdings" panose="05000000000000000000" pitchFamily="2" charset="2"/>
              <a:buChar char="§"/>
            </a:pPr>
            <a:r>
              <a:rPr lang="en-US" dirty="0" smtClean="0"/>
              <a:t>HICS should work </a:t>
            </a:r>
            <a:r>
              <a:rPr lang="en-US" dirty="0"/>
              <a:t>with most of the existing sprinkler </a:t>
            </a:r>
            <a:r>
              <a:rPr lang="en-US" dirty="0" smtClean="0"/>
              <a:t>systems</a:t>
            </a:r>
            <a:endParaRPr lang="en-US" dirty="0">
              <a:solidFill>
                <a:srgbClr val="0000FF"/>
              </a:solidFill>
              <a:effectLst>
                <a:outerShdw blurRad="38100" dist="38100" dir="2700000" algn="tl">
                  <a:srgbClr val="C0C0C0"/>
                </a:outerShdw>
              </a:effectLst>
            </a:endParaRPr>
          </a:p>
          <a:p>
            <a:pPr lvl="1">
              <a:buFont typeface="Wingdings" panose="05000000000000000000" pitchFamily="2" charset="2"/>
              <a:buChar char="§"/>
            </a:pPr>
            <a:r>
              <a:rPr lang="en-US" dirty="0"/>
              <a:t>Central control unit should be built to connect directly with valve wires</a:t>
            </a:r>
          </a:p>
          <a:p>
            <a:pPr marL="457200" lvl="1" indent="0">
              <a:buNone/>
            </a:pPr>
            <a:endParaRPr lang="en-US" dirty="0"/>
          </a:p>
        </p:txBody>
      </p:sp>
    </p:spTree>
    <p:extLst>
      <p:ext uri="{BB962C8B-B14F-4D97-AF65-F5344CB8AC3E}">
        <p14:creationId xmlns:p14="http://schemas.microsoft.com/office/powerpoint/2010/main" val="79160649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LAYER DEFINITIONS</a:t>
            </a:r>
            <a:endParaRPr lang="en-US" sz="4000" b="0" cap="none" dirty="0">
              <a:solidFill>
                <a:prstClr val="black">
                  <a:lumMod val="50000"/>
                  <a:lumOff val="50000"/>
                </a:prstClr>
              </a:solidFill>
              <a:ea typeface="+mn-ea"/>
              <a:cs typeface="+mn-cs"/>
            </a:endParaRPr>
          </a:p>
        </p:txBody>
      </p:sp>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53197" y="3962400"/>
            <a:ext cx="5048203" cy="3786153"/>
          </a:xfrm>
          <a:prstGeom prst="rect">
            <a:avLst/>
          </a:prstGeom>
        </p:spPr>
      </p:pic>
      <p:sp>
        <p:nvSpPr>
          <p:cNvPr id="11" name="Text Placeholder 4"/>
          <p:cNvSpPr>
            <a:spLocks noGrp="1"/>
          </p:cNvSpPr>
          <p:nvPr>
            <p:ph type="body" idx="1"/>
          </p:nvPr>
        </p:nvSpPr>
        <p:spPr>
          <a:xfrm>
            <a:off x="381001" y="5105400"/>
            <a:ext cx="7239000" cy="375787"/>
          </a:xfrm>
        </p:spPr>
        <p:txBody>
          <a:bodyPr/>
          <a:lstStyle/>
          <a:p>
            <a:r>
              <a:rPr lang="en-US" sz="1600" b="1" dirty="0" smtClean="0">
                <a:solidFill>
                  <a:schemeClr val="tx1"/>
                </a:solidFill>
              </a:rPr>
              <a:t>Billy</a:t>
            </a:r>
            <a:endParaRPr lang="en-US" sz="1600" b="1" dirty="0">
              <a:solidFill>
                <a:schemeClr val="tx1"/>
              </a:solidFill>
            </a:endParaRPr>
          </a:p>
        </p:txBody>
      </p:sp>
    </p:spTree>
    <p:extLst>
      <p:ext uri="{BB962C8B-B14F-4D97-AF65-F5344CB8AC3E}">
        <p14:creationId xmlns:p14="http://schemas.microsoft.com/office/powerpoint/2010/main" val="1172702770"/>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Layer Structure Overview</a:t>
            </a:r>
            <a:endParaRPr lang="en-US" sz="4000" dirty="0"/>
          </a:p>
        </p:txBody>
      </p:sp>
      <p:pic>
        <p:nvPicPr>
          <p:cNvPr id="10" name="Content Placeholder 9"/>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467379" y="1045567"/>
            <a:ext cx="6355822" cy="4974233"/>
          </a:xfrm>
        </p:spPr>
      </p:pic>
    </p:spTree>
    <p:extLst>
      <p:ext uri="{BB962C8B-B14F-4D97-AF65-F5344CB8AC3E}">
        <p14:creationId xmlns:p14="http://schemas.microsoft.com/office/powerpoint/2010/main" val="40384353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Sensor Layer</a:t>
            </a:r>
            <a:endParaRPr lang="en-US" sz="4000" dirty="0"/>
          </a:p>
        </p:txBody>
      </p:sp>
      <p:sp>
        <p:nvSpPr>
          <p:cNvPr id="3" name="Content Placeholder 2"/>
          <p:cNvSpPr>
            <a:spLocks noGrp="1"/>
          </p:cNvSpPr>
          <p:nvPr>
            <p:ph idx="1"/>
          </p:nvPr>
        </p:nvSpPr>
        <p:spPr>
          <a:xfrm>
            <a:off x="457200" y="1295400"/>
            <a:ext cx="8229600" cy="4525963"/>
          </a:xfrm>
        </p:spPr>
        <p:txBody>
          <a:bodyPr>
            <a:normAutofit lnSpcReduction="10000"/>
          </a:bodyPr>
          <a:lstStyle/>
          <a:p>
            <a:pPr>
              <a:buFont typeface="Wingdings" panose="05000000000000000000" pitchFamily="2" charset="2"/>
              <a:buChar char="Ø"/>
            </a:pPr>
            <a:r>
              <a:rPr lang="en-US" b="1" dirty="0" smtClean="0"/>
              <a:t>Purpose</a:t>
            </a:r>
          </a:p>
          <a:p>
            <a:pPr lvl="1">
              <a:buFont typeface="Wingdings" panose="05000000000000000000" pitchFamily="2" charset="2"/>
              <a:buChar char="§"/>
            </a:pPr>
            <a:r>
              <a:rPr lang="en-US" dirty="0"/>
              <a:t>G</a:t>
            </a:r>
            <a:r>
              <a:rPr lang="en-US" dirty="0" smtClean="0"/>
              <a:t>ather </a:t>
            </a:r>
            <a:r>
              <a:rPr lang="en-US" dirty="0" smtClean="0"/>
              <a:t>readings as data from all sensors </a:t>
            </a:r>
            <a:r>
              <a:rPr lang="en-US" dirty="0"/>
              <a:t>to monitor different environment </a:t>
            </a:r>
            <a:r>
              <a:rPr lang="en-US" dirty="0" smtClean="0"/>
              <a:t>conditions</a:t>
            </a:r>
          </a:p>
          <a:p>
            <a:pPr>
              <a:buFont typeface="Wingdings" panose="05000000000000000000" pitchFamily="2" charset="2"/>
              <a:buChar char="Ø"/>
            </a:pPr>
            <a:r>
              <a:rPr lang="en-US" b="1" dirty="0" smtClean="0"/>
              <a:t>Providing service(s):</a:t>
            </a:r>
          </a:p>
          <a:p>
            <a:pPr lvl="1">
              <a:buFont typeface="Wingdings" panose="05000000000000000000" pitchFamily="2" charset="2"/>
              <a:buChar char="§"/>
            </a:pPr>
            <a:r>
              <a:rPr lang="en-US" dirty="0" smtClean="0"/>
              <a:t>Send </a:t>
            </a:r>
            <a:r>
              <a:rPr lang="en-US" dirty="0"/>
              <a:t>all the different environment condition readings to the Hardware I/O </a:t>
            </a:r>
            <a:r>
              <a:rPr lang="en-US" dirty="0" smtClean="0"/>
              <a:t>Layer</a:t>
            </a:r>
          </a:p>
          <a:p>
            <a:pPr>
              <a:buFont typeface="Wingdings" panose="05000000000000000000" pitchFamily="2" charset="2"/>
              <a:buChar char="Ø"/>
            </a:pPr>
            <a:r>
              <a:rPr lang="en-US" b="1" dirty="0" smtClean="0"/>
              <a:t>Expecting service(s):</a:t>
            </a:r>
          </a:p>
          <a:p>
            <a:pPr lvl="1">
              <a:buFont typeface="Wingdings" panose="05000000000000000000" pitchFamily="2" charset="2"/>
              <a:buChar char="§"/>
            </a:pPr>
            <a:r>
              <a:rPr lang="en-US" dirty="0" smtClean="0"/>
              <a:t>The layer is not </a:t>
            </a:r>
            <a:r>
              <a:rPr lang="en-US" dirty="0"/>
              <a:t>expecting any service from </a:t>
            </a:r>
            <a:r>
              <a:rPr lang="en-US" dirty="0" smtClean="0"/>
              <a:t>another layer</a:t>
            </a:r>
            <a:endParaRPr lang="en-US" dirty="0"/>
          </a:p>
        </p:txBody>
      </p:sp>
    </p:spTree>
    <p:extLst>
      <p:ext uri="{BB962C8B-B14F-4D97-AF65-F5344CB8AC3E}">
        <p14:creationId xmlns:p14="http://schemas.microsoft.com/office/powerpoint/2010/main" val="59964545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1150</Words>
  <Application>Microsoft Office PowerPoint</Application>
  <PresentationFormat>On-screen Show (4:3)</PresentationFormat>
  <Paragraphs>210</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Introducing PowerPoint 2010</vt:lpstr>
      <vt:lpstr>Project: Home Irrigation Control System (HICS) Team: SmartGrass</vt:lpstr>
      <vt:lpstr>GUIDING PRINCIPLES</vt:lpstr>
      <vt:lpstr>Guiding Principles</vt:lpstr>
      <vt:lpstr>Guiding Principles</vt:lpstr>
      <vt:lpstr>Guiding Principles</vt:lpstr>
      <vt:lpstr>Guiding Principles</vt:lpstr>
      <vt:lpstr>LAYER DEFINITIONS</vt:lpstr>
      <vt:lpstr>Layer Structure Overview</vt:lpstr>
      <vt:lpstr>Sensor Layer</vt:lpstr>
      <vt:lpstr>Hardware I/O Layer</vt:lpstr>
      <vt:lpstr>Client Layer</vt:lpstr>
      <vt:lpstr>Server Layer</vt:lpstr>
      <vt:lpstr>SUBSYSTEM DEFINITIONS</vt:lpstr>
      <vt:lpstr>Subsystem Data Flow Diagram</vt:lpstr>
      <vt:lpstr>Sensor Layer Subsystems</vt:lpstr>
      <vt:lpstr>Subsystem Data Flow Diagram</vt:lpstr>
      <vt:lpstr>Hardware I/O Layer Subsystems</vt:lpstr>
      <vt:lpstr>Subsystem Data Flow Diagram</vt:lpstr>
      <vt:lpstr>Client Layer Subsystems</vt:lpstr>
      <vt:lpstr>Subsystem Data Flow Diagram</vt:lpstr>
      <vt:lpstr>Server Layer Subsystems</vt:lpstr>
      <vt:lpstr>INTER-SUBSYSTEM DATA FLOW</vt:lpstr>
      <vt:lpstr>Data Flow Descriptions</vt:lpstr>
      <vt:lpstr>Data Flow Descriptions</vt:lpstr>
      <vt:lpstr>Data Flow Descriptions</vt:lpstr>
      <vt:lpstr>Subsystem Data Flow Diagram</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2014-11-03T16:38:22Z</dcterms:created>
  <dcterms:modified xsi:type="dcterms:W3CDTF">2014-12-10T13:10:00Z</dcterms:modified>
</cp:coreProperties>
</file>