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7.xml" ContentType="application/vnd.openxmlformats-officedocument.presentationml.tags+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tags/tag3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8.xml" ContentType="application/vnd.openxmlformats-officedocument.presentationml.tags+xml"/>
  <Override PartName="/ppt/notesSlides/notesSlide47.xml" ContentType="application/vnd.openxmlformats-officedocument.presentationml.notesSlide+xml"/>
  <Override PartName="/ppt/tags/tag39.xml" ContentType="application/vnd.openxmlformats-officedocument.presentationml.tags+xml"/>
  <Override PartName="/ppt/notesSlides/notesSlide48.xml" ContentType="application/vnd.openxmlformats-officedocument.presentationml.notesSlide+xml"/>
  <Override PartName="/ppt/tags/tag4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41.xml" ContentType="application/vnd.openxmlformats-officedocument.presentationml.tags+xml"/>
  <Override PartName="/ppt/notesSlides/notesSlide51.xml" ContentType="application/vnd.openxmlformats-officedocument.presentationml.notesSlide+xml"/>
  <Override PartName="/ppt/tags/tag42.xml" ContentType="application/vnd.openxmlformats-officedocument.presentationml.tags+xml"/>
  <Override PartName="/ppt/notesSlides/notesSlide52.xml" ContentType="application/vnd.openxmlformats-officedocument.presentationml.notesSlide+xml"/>
  <Override PartName="/ppt/tags/tag43.xml" ContentType="application/vnd.openxmlformats-officedocument.presentationml.tags+xml"/>
  <Override PartName="/ppt/notesSlides/notesSlide53.xml" ContentType="application/vnd.openxmlformats-officedocument.presentationml.notesSlide+xml"/>
  <Override PartName="/ppt/tags/tag4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45.xml" ContentType="application/vnd.openxmlformats-officedocument.presentationml.tags+xml"/>
  <Override PartName="/ppt/notesSlides/notesSlide56.xml" ContentType="application/vnd.openxmlformats-officedocument.presentationml.notesSlide+xml"/>
  <Override PartName="/ppt/tags/tag46.xml" ContentType="application/vnd.openxmlformats-officedocument.presentationml.tags+xml"/>
  <Override PartName="/ppt/notesSlides/notesSlide57.xml" ContentType="application/vnd.openxmlformats-officedocument.presentationml.notesSlide+xml"/>
  <Override PartName="/ppt/tags/tag47.xml" ContentType="application/vnd.openxmlformats-officedocument.presentationml.tags+xml"/>
  <Override PartName="/ppt/notesSlides/notesSlide58.xml" ContentType="application/vnd.openxmlformats-officedocument.presentationml.notesSlide+xml"/>
  <Override PartName="/ppt/tags/tag48.xml" ContentType="application/vnd.openxmlformats-officedocument.presentationml.tags+xml"/>
  <Override PartName="/ppt/notesSlides/notesSlide59.xml" ContentType="application/vnd.openxmlformats-officedocument.presentationml.notesSlide+xml"/>
  <Override PartName="/ppt/tags/tag49.xml" ContentType="application/vnd.openxmlformats-officedocument.presentationml.tags+xml"/>
  <Override PartName="/ppt/notesSlides/notesSlide60.xml" ContentType="application/vnd.openxmlformats-officedocument.presentationml.notesSlide+xml"/>
  <Override PartName="/ppt/tags/tag50.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1.xml" ContentType="application/vnd.openxmlformats-officedocument.presentationml.tags+xml"/>
  <Override PartName="/ppt/notesSlides/notesSlide63.xml" ContentType="application/vnd.openxmlformats-officedocument.presentationml.notesSlide+xml"/>
  <Override PartName="/ppt/tags/tag52.xml" ContentType="application/vnd.openxmlformats-officedocument.presentationml.tags+xml"/>
  <Override PartName="/ppt/notesSlides/notesSlide64.xml" ContentType="application/vnd.openxmlformats-officedocument.presentationml.notesSlide+xml"/>
  <Override PartName="/ppt/tags/tag53.xml" ContentType="application/vnd.openxmlformats-officedocument.presentationml.tags+xml"/>
  <Override PartName="/ppt/notesSlides/notesSlide65.xml" ContentType="application/vnd.openxmlformats-officedocument.presentationml.notesSlide+xml"/>
  <Override PartName="/ppt/tags/tag54.xml" ContentType="application/vnd.openxmlformats-officedocument.presentationml.tags+xml"/>
  <Override PartName="/ppt/notesSlides/notesSlide66.xml" ContentType="application/vnd.openxmlformats-officedocument.presentationml.notesSlide+xml"/>
  <Override PartName="/ppt/tags/tag55.xml" ContentType="application/vnd.openxmlformats-officedocument.presentationml.tags+xml"/>
  <Override PartName="/ppt/notesSlides/notesSlide67.xml" ContentType="application/vnd.openxmlformats-officedocument.presentationml.notesSlide+xml"/>
  <Override PartName="/ppt/tags/tag56.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57.xml" ContentType="application/vnd.openxmlformats-officedocument.presentationml.tags+xml"/>
  <Override PartName="/ppt/notesSlides/notesSlide70.xml" ContentType="application/vnd.openxmlformats-officedocument.presentationml.notesSlide+xml"/>
  <Override PartName="/ppt/tags/tag58.xml" ContentType="application/vnd.openxmlformats-officedocument.presentationml.tags+xml"/>
  <Override PartName="/ppt/notesSlides/notesSlide71.xml" ContentType="application/vnd.openxmlformats-officedocument.presentationml.notesSlide+xml"/>
  <Override PartName="/ppt/tags/tag59.xml" ContentType="application/vnd.openxmlformats-officedocument.presentationml.tags+xml"/>
  <Override PartName="/ppt/notesSlides/notesSlide72.xml" ContentType="application/vnd.openxmlformats-officedocument.presentationml.notesSlide+xml"/>
  <Override PartName="/ppt/tags/tag60.xml" ContentType="application/vnd.openxmlformats-officedocument.presentationml.tags+xml"/>
  <Override PartName="/ppt/notesSlides/notesSlide73.xml" ContentType="application/vnd.openxmlformats-officedocument.presentationml.notesSlide+xml"/>
  <Override PartName="/ppt/tags/tag61.xml" ContentType="application/vnd.openxmlformats-officedocument.presentationml.tags+xml"/>
  <Override PartName="/ppt/notesSlides/notesSlide74.xml" ContentType="application/vnd.openxmlformats-officedocument.presentationml.notesSlide+xml"/>
  <Override PartName="/ppt/tags/tag62.xml" ContentType="application/vnd.openxmlformats-officedocument.presentationml.tags+xml"/>
  <Override PartName="/ppt/notesSlides/notesSlide75.xml" ContentType="application/vnd.openxmlformats-officedocument.presentationml.notesSlide+xml"/>
  <Override PartName="/ppt/tags/tag63.xml" ContentType="application/vnd.openxmlformats-officedocument.presentationml.tags+xml"/>
  <Override PartName="/ppt/notesSlides/notesSlide76.xml" ContentType="application/vnd.openxmlformats-officedocument.presentationml.notesSlide+xml"/>
  <Override PartName="/ppt/tags/tag64.xml" ContentType="application/vnd.openxmlformats-officedocument.presentationml.tags+xml"/>
  <Override PartName="/ppt/notesSlides/notesSlide77.xml" ContentType="application/vnd.openxmlformats-officedocument.presentationml.notesSlide+xml"/>
  <Override PartName="/ppt/tags/tag65.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66.xml" ContentType="application/vnd.openxmlformats-officedocument.presentationml.tags+xml"/>
  <Override PartName="/ppt/notesSlides/notesSlide80.xml" ContentType="application/vnd.openxmlformats-officedocument.presentationml.notesSlide+xml"/>
  <Override PartName="/ppt/tags/tag67.xml" ContentType="application/vnd.openxmlformats-officedocument.presentationml.tags+xml"/>
  <Override PartName="/ppt/notesSlides/notesSlide81.xml" ContentType="application/vnd.openxmlformats-officedocument.presentationml.notesSlide+xml"/>
  <Override PartName="/ppt/tags/tag68.xml" ContentType="application/vnd.openxmlformats-officedocument.presentationml.tags+xml"/>
  <Override PartName="/ppt/notesSlides/notesSlide82.xml" ContentType="application/vnd.openxmlformats-officedocument.presentationml.notesSlide+xml"/>
  <Override PartName="/ppt/tags/tag69.xml" ContentType="application/vnd.openxmlformats-officedocument.presentationml.tags+xml"/>
  <Override PartName="/ppt/notesSlides/notesSlide83.xml" ContentType="application/vnd.openxmlformats-officedocument.presentationml.notesSlide+xml"/>
  <Override PartName="/ppt/tags/tag70.xml" ContentType="application/vnd.openxmlformats-officedocument.presentationml.tags+xml"/>
  <Override PartName="/ppt/notesSlides/notesSlide84.xml" ContentType="application/vnd.openxmlformats-officedocument.presentationml.notesSlide+xml"/>
  <Override PartName="/ppt/tags/tag71.xml" ContentType="application/vnd.openxmlformats-officedocument.presentationml.tags+xml"/>
  <Override PartName="/ppt/notesSlides/notesSlide85.xml" ContentType="application/vnd.openxmlformats-officedocument.presentationml.notesSlide+xml"/>
  <Override PartName="/ppt/tags/tag72.xml" ContentType="application/vnd.openxmlformats-officedocument.presentationml.tags+xml"/>
  <Override PartName="/ppt/notesSlides/notesSlide86.xml" ContentType="application/vnd.openxmlformats-officedocument.presentationml.notesSlide+xml"/>
  <Override PartName="/ppt/tags/tag73.xml" ContentType="application/vnd.openxmlformats-officedocument.presentationml.tags+xml"/>
  <Override PartName="/ppt/notesSlides/notesSlide87.xml" ContentType="application/vnd.openxmlformats-officedocument.presentationml.notesSlide+xml"/>
  <Override PartName="/ppt/tags/tag74.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75.xml" ContentType="application/vnd.openxmlformats-officedocument.presentationml.tags+xml"/>
  <Override PartName="/ppt/notesSlides/notesSlide90.xml" ContentType="application/vnd.openxmlformats-officedocument.presentationml.notesSlide+xml"/>
  <Override PartName="/ppt/tags/tag76.xml" ContentType="application/vnd.openxmlformats-officedocument.presentationml.tags+xml"/>
  <Override PartName="/ppt/notesSlides/notesSlide91.xml" ContentType="application/vnd.openxmlformats-officedocument.presentationml.notesSlide+xml"/>
  <Override PartName="/ppt/tags/tag77.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5"/>
  </p:notesMasterIdLst>
  <p:sldIdLst>
    <p:sldId id="277" r:id="rId2"/>
    <p:sldId id="307" r:id="rId3"/>
    <p:sldId id="319" r:id="rId4"/>
    <p:sldId id="328" r:id="rId5"/>
    <p:sldId id="330" r:id="rId6"/>
    <p:sldId id="331" r:id="rId7"/>
    <p:sldId id="311" r:id="rId8"/>
    <p:sldId id="321" r:id="rId9"/>
    <p:sldId id="332" r:id="rId10"/>
    <p:sldId id="333" r:id="rId11"/>
    <p:sldId id="335" r:id="rId12"/>
    <p:sldId id="416" r:id="rId13"/>
    <p:sldId id="415" r:id="rId14"/>
    <p:sldId id="417" r:id="rId15"/>
    <p:sldId id="322" r:id="rId16"/>
    <p:sldId id="338" r:id="rId17"/>
    <p:sldId id="339" r:id="rId18"/>
    <p:sldId id="340" r:id="rId19"/>
    <p:sldId id="412" r:id="rId20"/>
    <p:sldId id="351" r:id="rId21"/>
    <p:sldId id="352" r:id="rId22"/>
    <p:sldId id="353" r:id="rId23"/>
    <p:sldId id="354" r:id="rId24"/>
    <p:sldId id="434" r:id="rId25"/>
    <p:sldId id="355" r:id="rId26"/>
    <p:sldId id="356" r:id="rId27"/>
    <p:sldId id="357" r:id="rId28"/>
    <p:sldId id="358" r:id="rId29"/>
    <p:sldId id="359" r:id="rId30"/>
    <p:sldId id="360" r:id="rId31"/>
    <p:sldId id="361" r:id="rId32"/>
    <p:sldId id="362" r:id="rId33"/>
    <p:sldId id="350" r:id="rId34"/>
    <p:sldId id="364" r:id="rId35"/>
    <p:sldId id="365" r:id="rId36"/>
    <p:sldId id="366" r:id="rId37"/>
    <p:sldId id="367" r:id="rId38"/>
    <p:sldId id="368" r:id="rId39"/>
    <p:sldId id="369" r:id="rId40"/>
    <p:sldId id="309" r:id="rId41"/>
    <p:sldId id="370" r:id="rId42"/>
    <p:sldId id="371" r:id="rId43"/>
    <p:sldId id="372" r:id="rId44"/>
    <p:sldId id="373" r:id="rId45"/>
    <p:sldId id="374" r:id="rId46"/>
    <p:sldId id="375" r:id="rId47"/>
    <p:sldId id="376" r:id="rId48"/>
    <p:sldId id="377" r:id="rId49"/>
    <p:sldId id="378" r:id="rId50"/>
    <p:sldId id="379" r:id="rId51"/>
    <p:sldId id="380" r:id="rId52"/>
    <p:sldId id="382" r:id="rId53"/>
    <p:sldId id="383" r:id="rId54"/>
    <p:sldId id="384" r:id="rId55"/>
    <p:sldId id="386" r:id="rId56"/>
    <p:sldId id="387" r:id="rId57"/>
    <p:sldId id="389" r:id="rId58"/>
    <p:sldId id="390" r:id="rId59"/>
    <p:sldId id="391" r:id="rId60"/>
    <p:sldId id="392" r:id="rId61"/>
    <p:sldId id="393" r:id="rId62"/>
    <p:sldId id="388" r:id="rId63"/>
    <p:sldId id="399" r:id="rId64"/>
    <p:sldId id="436" r:id="rId65"/>
    <p:sldId id="418" r:id="rId66"/>
    <p:sldId id="419" r:id="rId67"/>
    <p:sldId id="420" r:id="rId68"/>
    <p:sldId id="421" r:id="rId69"/>
    <p:sldId id="396" r:id="rId70"/>
    <p:sldId id="326" r:id="rId71"/>
    <p:sldId id="343" r:id="rId72"/>
    <p:sldId id="344" r:id="rId73"/>
    <p:sldId id="346" r:id="rId74"/>
    <p:sldId id="435" r:id="rId75"/>
    <p:sldId id="403" r:id="rId76"/>
    <p:sldId id="404" r:id="rId77"/>
    <p:sldId id="406" r:id="rId78"/>
    <p:sldId id="408" r:id="rId79"/>
    <p:sldId id="397" r:id="rId80"/>
    <p:sldId id="431" r:id="rId81"/>
    <p:sldId id="432" r:id="rId82"/>
    <p:sldId id="424" r:id="rId83"/>
    <p:sldId id="433" r:id="rId84"/>
    <p:sldId id="426" r:id="rId85"/>
    <p:sldId id="427" r:id="rId86"/>
    <p:sldId id="430" r:id="rId87"/>
    <p:sldId id="429" r:id="rId88"/>
    <p:sldId id="428" r:id="rId89"/>
    <p:sldId id="398" r:id="rId90"/>
    <p:sldId id="400" r:id="rId91"/>
    <p:sldId id="401" r:id="rId92"/>
    <p:sldId id="402" r:id="rId93"/>
    <p:sldId id="347"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07"/>
            <p14:sldId id="319"/>
            <p14:sldId id="328"/>
            <p14:sldId id="330"/>
            <p14:sldId id="331"/>
            <p14:sldId id="311"/>
            <p14:sldId id="321"/>
            <p14:sldId id="332"/>
            <p14:sldId id="333"/>
            <p14:sldId id="335"/>
            <p14:sldId id="416"/>
            <p14:sldId id="415"/>
            <p14:sldId id="417"/>
            <p14:sldId id="322"/>
            <p14:sldId id="338"/>
            <p14:sldId id="339"/>
            <p14:sldId id="340"/>
            <p14:sldId id="412"/>
            <p14:sldId id="351"/>
            <p14:sldId id="352"/>
            <p14:sldId id="353"/>
            <p14:sldId id="354"/>
            <p14:sldId id="434"/>
            <p14:sldId id="355"/>
            <p14:sldId id="356"/>
            <p14:sldId id="357"/>
            <p14:sldId id="358"/>
            <p14:sldId id="359"/>
            <p14:sldId id="360"/>
            <p14:sldId id="361"/>
            <p14:sldId id="362"/>
            <p14:sldId id="350"/>
            <p14:sldId id="364"/>
            <p14:sldId id="365"/>
            <p14:sldId id="366"/>
            <p14:sldId id="367"/>
            <p14:sldId id="368"/>
            <p14:sldId id="369"/>
            <p14:sldId id="309"/>
            <p14:sldId id="370"/>
            <p14:sldId id="371"/>
            <p14:sldId id="372"/>
            <p14:sldId id="373"/>
            <p14:sldId id="374"/>
            <p14:sldId id="375"/>
            <p14:sldId id="376"/>
            <p14:sldId id="377"/>
            <p14:sldId id="378"/>
            <p14:sldId id="379"/>
            <p14:sldId id="380"/>
            <p14:sldId id="382"/>
            <p14:sldId id="383"/>
            <p14:sldId id="384"/>
            <p14:sldId id="386"/>
            <p14:sldId id="387"/>
            <p14:sldId id="389"/>
            <p14:sldId id="390"/>
            <p14:sldId id="391"/>
            <p14:sldId id="392"/>
            <p14:sldId id="393"/>
            <p14:sldId id="388"/>
            <p14:sldId id="399"/>
            <p14:sldId id="436"/>
            <p14:sldId id="418"/>
            <p14:sldId id="419"/>
            <p14:sldId id="420"/>
            <p14:sldId id="421"/>
            <p14:sldId id="396"/>
            <p14:sldId id="326"/>
            <p14:sldId id="343"/>
            <p14:sldId id="344"/>
            <p14:sldId id="346"/>
            <p14:sldId id="435"/>
            <p14:sldId id="403"/>
            <p14:sldId id="404"/>
            <p14:sldId id="406"/>
            <p14:sldId id="408"/>
            <p14:sldId id="397"/>
            <p14:sldId id="431"/>
            <p14:sldId id="432"/>
            <p14:sldId id="424"/>
            <p14:sldId id="433"/>
            <p14:sldId id="426"/>
            <p14:sldId id="427"/>
            <p14:sldId id="430"/>
            <p14:sldId id="429"/>
            <p14:sldId id="428"/>
            <p14:sldId id="398"/>
            <p14:sldId id="400"/>
            <p14:sldId id="401"/>
            <p14:sldId id="402"/>
            <p14:sldId id="347"/>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262" autoAdjust="0"/>
    <p:restoredTop sz="98970" autoAdjust="0"/>
  </p:normalViewPr>
  <p:slideViewPr>
    <p:cSldViewPr>
      <p:cViewPr>
        <p:scale>
          <a:sx n="90" d="100"/>
          <a:sy n="90" d="100"/>
        </p:scale>
        <p:origin x="-108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11/5/2014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24</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25</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30</a:t>
            </a:fld>
            <a:endParaRPr lang="en-US"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32</a:t>
            </a:fld>
            <a:endParaRPr lang="en-US"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33</a:t>
            </a:fld>
            <a:endParaRPr lang="en-US"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34</a:t>
            </a:fld>
            <a:endParaRPr lang="en-US"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36</a:t>
            </a:fld>
            <a:endParaRPr lang="en-US"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37</a:t>
            </a:fld>
            <a:endParaRPr lang="en-US"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41</a:t>
            </a:fld>
            <a:endParaRPr lang="en-US"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43</a:t>
            </a:fld>
            <a:endParaRPr lang="en-US"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44</a:t>
            </a:fld>
            <a:endParaRPr lang="en-US"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45</a:t>
            </a:fld>
            <a:endParaRPr lang="en-US"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46</a:t>
            </a:fld>
            <a:endParaRPr lang="en-US"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48</a:t>
            </a:fld>
            <a:endParaRPr lang="en-US"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51</a:t>
            </a:fld>
            <a:endParaRPr lang="en-US"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52</a:t>
            </a:fld>
            <a:endParaRPr lang="en-US"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53</a:t>
            </a:fld>
            <a:endParaRPr lang="en-US"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54</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56</a:t>
            </a:fld>
            <a:endParaRPr lang="en-US"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57</a:t>
            </a:fld>
            <a:endParaRPr lang="en-US"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58</a:t>
            </a:fld>
            <a:endParaRPr lang="en-US"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60</a:t>
            </a:fld>
            <a:endParaRPr lang="en-US"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61</a:t>
            </a:fld>
            <a:endParaRPr lang="en-US"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62</a:t>
            </a:fld>
            <a:endParaRPr lang="en-US"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63</a:t>
            </a:fld>
            <a:endParaRPr lang="en-US"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64</a:t>
            </a:fld>
            <a:endParaRPr lang="en-US"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65</a:t>
            </a:fld>
            <a:endParaRPr lang="en-US"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66</a:t>
            </a:fld>
            <a:endParaRPr lang="en-US"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67</a:t>
            </a:fld>
            <a:endParaRPr lang="en-US"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68</a:t>
            </a:fld>
            <a:endParaRPr lang="en-US"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69</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70</a:t>
            </a:fld>
            <a:endParaRPr lang="en-US"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71</a:t>
            </a:fld>
            <a:endParaRPr lang="en-US"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72</a:t>
            </a:fld>
            <a:endParaRPr lang="en-US" dirty="0">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73</a:t>
            </a:fld>
            <a:endParaRPr lang="en-US"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74</a:t>
            </a:fld>
            <a:endParaRPr lang="en-US"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75</a:t>
            </a:fld>
            <a:endParaRPr lang="en-US" dirty="0">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76</a:t>
            </a:fld>
            <a:endParaRPr lang="en-US" dirty="0">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77</a:t>
            </a:fld>
            <a:endParaRPr lang="en-US"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78</a:t>
            </a:fld>
            <a:endParaRPr lang="en-US"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80</a:t>
            </a:fld>
            <a:endParaRPr lang="en-US"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81</a:t>
            </a:fld>
            <a:endParaRPr lang="en-US" dirty="0">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82</a:t>
            </a:fld>
            <a:endParaRPr lang="en-US"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83</a:t>
            </a:fld>
            <a:endParaRPr lang="en-US" dirty="0">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84</a:t>
            </a:fld>
            <a:endParaRPr lang="en-US" dirty="0">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85</a:t>
            </a:fld>
            <a:endParaRPr lang="en-US" dirty="0">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86</a:t>
            </a:fld>
            <a:endParaRPr lang="en-US" dirty="0">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87</a:t>
            </a:fld>
            <a:endParaRPr lang="en-US" dirty="0">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88</a:t>
            </a:fld>
            <a:endParaRPr lang="en-US" dirty="0">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90</a:t>
            </a:fld>
            <a:endParaRPr lang="en-US" dirty="0">
              <a:solidFill>
                <a:prstClr val="black"/>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91</a:t>
            </a:fld>
            <a:endParaRPr lang="en-US" dirty="0">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92</a:t>
            </a:fld>
            <a:endParaRPr lang="en-US" dirty="0">
              <a:solidFill>
                <a:prstClr val="black"/>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93</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11/5/2014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11/5/2014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11/5/2014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11/5/2014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11/5/2014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11/5/2014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5.jpe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7.png"/><Relationship Id="rId4" Type="http://schemas.openxmlformats.org/officeDocument/2006/relationships/image" Target="../media/image26.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image" Target="../media/image35.e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5.xml"/><Relationship Id="rId1" Type="http://schemas.openxmlformats.org/officeDocument/2006/relationships/tags" Target="../tags/tag63.xml"/><Relationship Id="rId4" Type="http://schemas.openxmlformats.org/officeDocument/2006/relationships/image" Target="../media/image36.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5.xml"/><Relationship Id="rId1" Type="http://schemas.openxmlformats.org/officeDocument/2006/relationships/tags" Target="../tags/tag64.xml"/><Relationship Id="rId4" Type="http://schemas.openxmlformats.org/officeDocument/2006/relationships/image" Target="../media/image37.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5.xml"/><Relationship Id="rId1" Type="http://schemas.openxmlformats.org/officeDocument/2006/relationships/tags" Target="../tags/tag65.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5.xml"/><Relationship Id="rId1" Type="http://schemas.openxmlformats.org/officeDocument/2006/relationships/tags" Target="../tags/tag73.xml"/><Relationship Id="rId5" Type="http://schemas.openxmlformats.org/officeDocument/2006/relationships/image" Target="../media/image40.png"/><Relationship Id="rId4" Type="http://schemas.openxmlformats.org/officeDocument/2006/relationships/image" Target="../media/image39.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5.xml"/><Relationship Id="rId1" Type="http://schemas.openxmlformats.org/officeDocument/2006/relationships/tags" Target="../tags/tag74.xml"/><Relationship Id="rId4" Type="http://schemas.openxmlformats.org/officeDocument/2006/relationships/image" Target="../media/image330.png"/></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pPr algn="l"/>
            <a:r>
              <a:rPr lang="en-US" sz="2400" b="0" dirty="0" smtClean="0">
                <a:solidFill>
                  <a:srgbClr val="262626"/>
                </a:solidFill>
              </a:rPr>
              <a:t/>
            </a:r>
            <a:br>
              <a:rPr lang="en-US" sz="2400" b="0" dirty="0" smtClean="0">
                <a:solidFill>
                  <a:srgbClr val="262626"/>
                </a:solidFill>
              </a:rPr>
            </a:br>
            <a:r>
              <a:rPr lang="en-US" b="0" dirty="0" smtClean="0">
                <a:solidFill>
                  <a:prstClr val="white"/>
                </a:solidFill>
                <a:latin typeface="+mj-lt"/>
              </a:rPr>
              <a:t>Home Irrigation Control System (HICS)</a:t>
            </a:r>
            <a:endParaRPr lang="en-US" sz="3200" b="0" dirty="0">
              <a:latin typeface="+mj-lt"/>
            </a:endParaRPr>
          </a:p>
        </p:txBody>
      </p:sp>
      <p:sp>
        <p:nvSpPr>
          <p:cNvPr id="7" name="Subtitle 2"/>
          <p:cNvSpPr txBox="1">
            <a:spLocks/>
          </p:cNvSpPr>
          <p:nvPr/>
        </p:nvSpPr>
        <p:spPr>
          <a:xfrm>
            <a:off x="23037" y="533400"/>
            <a:ext cx="3429000" cy="17526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dirty="0" smtClean="0">
                <a:solidFill>
                  <a:schemeClr val="bg1"/>
                </a:solidFill>
                <a:latin typeface="+mj-lt"/>
              </a:rPr>
              <a:t>SRS Gate Review</a:t>
            </a:r>
          </a:p>
          <a:p>
            <a:pPr marL="0" indent="0" algn="ctr">
              <a:buNone/>
            </a:pPr>
            <a:r>
              <a:rPr lang="en-US" sz="2400" dirty="0" smtClean="0">
                <a:solidFill>
                  <a:schemeClr val="bg1"/>
                </a:solidFill>
                <a:latin typeface="+mj-lt"/>
              </a:rPr>
              <a:t>November 5, 2014</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437986" y="6233412"/>
            <a:ext cx="1532791" cy="584775"/>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Haile-Mariam(L)</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432885" cy="2209800"/>
          </a:xfrm>
          <a:prstGeom prst="rect">
            <a:avLst/>
          </a:prstGeom>
          <a:noFill/>
        </p:spPr>
        <p:txBody>
          <a:bodyPr wrap="square" rtlCol="0" anchor="ctr">
            <a:normAutofit/>
          </a:bodyPr>
          <a:lstStyle/>
          <a:p>
            <a:r>
              <a:rPr lang="en-US" sz="2400" b="1" dirty="0" smtClean="0"/>
              <a:t>Local Weather Analysis: </a:t>
            </a:r>
            <a:r>
              <a:rPr lang="en-US" sz="2000" dirty="0" smtClean="0"/>
              <a:t/>
            </a:r>
            <a:br>
              <a:rPr lang="en-US" sz="2000" dirty="0" smtClean="0"/>
            </a:br>
            <a:r>
              <a:rPr lang="en-US" sz="2000" dirty="0" smtClean="0"/>
              <a:t>The </a:t>
            </a:r>
            <a:r>
              <a:rPr lang="en-US" sz="2000" dirty="0"/>
              <a:t>user can set to override watering based on reports from an included rain sensor</a:t>
            </a:r>
            <a:r>
              <a:rPr lang="en-US" sz="2000" dirty="0" smtClean="0"/>
              <a:t>. </a:t>
            </a:r>
            <a:r>
              <a:rPr lang="en-US" sz="2000" dirty="0"/>
              <a:t>HICS will not operate when it is raining at the systems </a:t>
            </a:r>
            <a:r>
              <a:rPr lang="en-US" sz="2000" dirty="0" smtClean="0"/>
              <a:t>location.</a:t>
            </a:r>
          </a:p>
          <a:p>
            <a:endParaRPr lang="en-US" sz="2000" dirty="0"/>
          </a:p>
        </p:txBody>
      </p:sp>
      <p:sp>
        <p:nvSpPr>
          <p:cNvPr id="11" name="TextBox 10"/>
          <p:cNvSpPr txBox="1"/>
          <p:nvPr/>
        </p:nvSpPr>
        <p:spPr>
          <a:xfrm>
            <a:off x="4267200" y="3276600"/>
            <a:ext cx="4724400" cy="3581400"/>
          </a:xfrm>
          <a:prstGeom prst="rect">
            <a:avLst/>
          </a:prstGeom>
          <a:noFill/>
        </p:spPr>
        <p:txBody>
          <a:bodyPr wrap="square" rtlCol="0" anchor="ctr">
            <a:normAutofit/>
          </a:bodyPr>
          <a:lstStyle/>
          <a:p>
            <a:r>
              <a:rPr lang="en-US" sz="2400" b="1" dirty="0" smtClean="0"/>
              <a:t>Web Application with Scalable Interface: </a:t>
            </a:r>
            <a:r>
              <a:rPr lang="en-US" sz="2000" dirty="0" smtClean="0"/>
              <a:t/>
            </a:r>
            <a:br>
              <a:rPr lang="en-US" sz="2000" dirty="0" smtClean="0"/>
            </a:br>
            <a:r>
              <a:rPr lang="en-US" sz="2000" dirty="0"/>
              <a:t>The web application will be built with scalability in mind to enable the same functionality on a mobile </a:t>
            </a:r>
            <a:r>
              <a:rPr lang="en-US" sz="2000" dirty="0" smtClean="0"/>
              <a:t>device </a:t>
            </a:r>
            <a:r>
              <a:rPr lang="en-US" sz="2000" dirty="0"/>
              <a:t>as it would on a desktop computer</a:t>
            </a:r>
            <a:r>
              <a:rPr lang="en-US" sz="2000" dirty="0" smtClean="0"/>
              <a:t>.</a:t>
            </a:r>
          </a:p>
        </p:txBody>
      </p:sp>
      <p:sp>
        <p:nvSpPr>
          <p:cNvPr id="8" name="TextBox 7"/>
          <p:cNvSpPr txBox="1"/>
          <p:nvPr/>
        </p:nvSpPr>
        <p:spPr>
          <a:xfrm>
            <a:off x="76198" y="2386584"/>
            <a:ext cx="4038602" cy="1804416"/>
          </a:xfrm>
          <a:prstGeom prst="rect">
            <a:avLst/>
          </a:prstGeom>
          <a:noFill/>
        </p:spPr>
        <p:txBody>
          <a:bodyPr wrap="square" rtlCol="0" anchor="ctr">
            <a:normAutofit/>
          </a:bodyPr>
          <a:lstStyle/>
          <a:p>
            <a:r>
              <a:rPr lang="en-US" sz="2800" b="1" dirty="0">
                <a:solidFill>
                  <a:prstClr val="black">
                    <a:lumMod val="65000"/>
                    <a:lumOff val="35000"/>
                  </a:prstClr>
                </a:solidFill>
              </a:rPr>
              <a:t>What does the product do and what are its critical functions?</a:t>
            </a:r>
            <a:endParaRPr lang="en-US" sz="2800" b="1" dirty="0">
              <a:solidFill>
                <a:prstClr val="black">
                  <a:lumMod val="75000"/>
                  <a:lumOff val="25000"/>
                </a:prstClr>
              </a:solidFill>
            </a:endParaRPr>
          </a:p>
        </p:txBody>
      </p:sp>
      <p:sp>
        <p:nvSpPr>
          <p:cNvPr id="12" name="Right Arrow 11"/>
          <p:cNvSpPr/>
          <p:nvPr/>
        </p:nvSpPr>
        <p:spPr>
          <a:xfrm>
            <a:off x="3200399" y="4822155"/>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92010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295400"/>
            <a:ext cx="4737685" cy="2895600"/>
          </a:xfrm>
          <a:prstGeom prst="rect">
            <a:avLst/>
          </a:prstGeom>
          <a:noFill/>
        </p:spPr>
        <p:txBody>
          <a:bodyPr wrap="square" rtlCol="0" anchor="ctr">
            <a:normAutofit lnSpcReduction="10000"/>
          </a:bodyPr>
          <a:lstStyle/>
          <a:p>
            <a:r>
              <a:rPr lang="en-US" sz="2400" b="1" dirty="0" smtClean="0"/>
              <a:t>Registration and Account Management: </a:t>
            </a:r>
            <a:r>
              <a:rPr lang="en-US" sz="2000" dirty="0" smtClean="0"/>
              <a:t/>
            </a:r>
            <a:br>
              <a:rPr lang="en-US" sz="2000" dirty="0" smtClean="0"/>
            </a:br>
            <a:r>
              <a:rPr lang="en-US" sz="2000" dirty="0"/>
              <a:t>Each HICS controller will be given a unique serial number that will be used for registration purposes. Once the user creates an account and registers their device they will be granted full access to interface with their device via the web </a:t>
            </a:r>
            <a:r>
              <a:rPr lang="en-US" sz="2000" dirty="0" smtClean="0"/>
              <a:t>application.</a:t>
            </a:r>
          </a:p>
          <a:p>
            <a:endParaRPr lang="en-US" sz="2000" dirty="0"/>
          </a:p>
        </p:txBody>
      </p:sp>
      <p:sp>
        <p:nvSpPr>
          <p:cNvPr id="6" name="TextBox 5"/>
          <p:cNvSpPr txBox="1"/>
          <p:nvPr/>
        </p:nvSpPr>
        <p:spPr>
          <a:xfrm>
            <a:off x="76200" y="1295400"/>
            <a:ext cx="3276600" cy="1804416"/>
          </a:xfrm>
          <a:prstGeom prst="rect">
            <a:avLst/>
          </a:prstGeom>
          <a:noFill/>
        </p:spPr>
        <p:txBody>
          <a:bodyPr wrap="square" rtlCol="0" anchor="ctr">
            <a:normAutofit/>
          </a:bodyPr>
          <a:lstStyle/>
          <a:p>
            <a:r>
              <a:rPr lang="en-US" sz="2800" b="1" dirty="0">
                <a:solidFill>
                  <a:prstClr val="black">
                    <a:lumMod val="65000"/>
                    <a:lumOff val="35000"/>
                  </a:prstClr>
                </a:solidFill>
              </a:rPr>
              <a:t>What does the product do and what are its critical functions?</a:t>
            </a:r>
            <a:endParaRPr lang="en-US" sz="2800" b="1" dirty="0">
              <a:solidFill>
                <a:prstClr val="black">
                  <a:lumMod val="75000"/>
                  <a:lumOff val="25000"/>
                </a:prstClr>
              </a:solidFill>
            </a:endParaRPr>
          </a:p>
        </p:txBody>
      </p:sp>
      <p:sp>
        <p:nvSpPr>
          <p:cNvPr id="7" name="TextBox 6"/>
          <p:cNvSpPr txBox="1"/>
          <p:nvPr/>
        </p:nvSpPr>
        <p:spPr>
          <a:xfrm>
            <a:off x="65565" y="4038600"/>
            <a:ext cx="4038602" cy="1804416"/>
          </a:xfrm>
          <a:prstGeom prst="rect">
            <a:avLst/>
          </a:prstGeom>
          <a:noFill/>
        </p:spPr>
        <p:txBody>
          <a:bodyPr wrap="square" rtlCol="0" anchor="ctr">
            <a:normAutofit/>
          </a:bodyPr>
          <a:lstStyle/>
          <a:p>
            <a:r>
              <a:rPr lang="en-US" sz="2800" b="1" dirty="0" smtClean="0">
                <a:solidFill>
                  <a:prstClr val="black">
                    <a:lumMod val="65000"/>
                    <a:lumOff val="35000"/>
                  </a:prstClr>
                </a:solidFill>
              </a:rPr>
              <a:t>Does the product have any restraints?</a:t>
            </a:r>
            <a:endParaRPr lang="en-US" sz="2800" b="1" dirty="0">
              <a:solidFill>
                <a:prstClr val="black">
                  <a:lumMod val="75000"/>
                  <a:lumOff val="25000"/>
                </a:prstClr>
              </a:solidFill>
            </a:endParaRPr>
          </a:p>
        </p:txBody>
      </p:sp>
      <p:sp>
        <p:nvSpPr>
          <p:cNvPr id="8" name="Right Arrow 7"/>
          <p:cNvSpPr/>
          <p:nvPr/>
        </p:nvSpPr>
        <p:spPr>
          <a:xfrm>
            <a:off x="3061285" y="4860255"/>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4253915" y="3810000"/>
            <a:ext cx="4737685" cy="2895600"/>
          </a:xfrm>
          <a:prstGeom prst="rect">
            <a:avLst/>
          </a:prstGeom>
          <a:noFill/>
        </p:spPr>
        <p:txBody>
          <a:bodyPr wrap="square" rtlCol="0" anchor="ctr">
            <a:normAutofit/>
          </a:bodyPr>
          <a:lstStyle/>
          <a:p>
            <a:r>
              <a:rPr lang="en-US" sz="2000" dirty="0" smtClean="0"/>
              <a:t>Yes. HICS is only usable if the customer currently has an existing sprinkler system or plans to install one in the near future.</a:t>
            </a:r>
          </a:p>
          <a:p>
            <a:endParaRPr lang="en-US" sz="2000" dirty="0"/>
          </a:p>
        </p:txBody>
      </p:sp>
    </p:spTree>
    <p:custDataLst>
      <p:tags r:id="rId1"/>
    </p:custDataLst>
    <p:extLst>
      <p:ext uri="{BB962C8B-B14F-4D97-AF65-F5344CB8AC3E}">
        <p14:creationId xmlns:p14="http://schemas.microsoft.com/office/powerpoint/2010/main" val="360010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Required </a:t>
            </a:r>
            <a:br>
              <a:rPr lang="en-US" sz="4000" cap="none" dirty="0" smtClean="0">
                <a:solidFill>
                  <a:prstClr val="black">
                    <a:lumMod val="85000"/>
                    <a:lumOff val="15000"/>
                  </a:prstClr>
                </a:solidFill>
              </a:rPr>
            </a:br>
            <a:r>
              <a:rPr lang="en-US" sz="4000" cap="none" dirty="0" smtClean="0">
                <a:solidFill>
                  <a:prstClr val="black">
                    <a:lumMod val="85000"/>
                    <a:lumOff val="15000"/>
                  </a:prstClr>
                </a:solidFill>
              </a:rPr>
              <a:t>Inputs and Output</a:t>
            </a:r>
            <a:endParaRPr lang="en-US" sz="2800" dirty="0"/>
          </a:p>
        </p:txBody>
      </p:sp>
      <p:sp>
        <p:nvSpPr>
          <p:cNvPr id="10" name="Text Placeholder 9"/>
          <p:cNvSpPr txBox="1">
            <a:spLocks/>
          </p:cNvSpPr>
          <p:nvPr/>
        </p:nvSpPr>
        <p:spPr>
          <a:xfrm>
            <a:off x="6324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3"/>
            <a:ext cx="1161087" cy="1148466"/>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400" y="4724272"/>
            <a:ext cx="1161087" cy="1148466"/>
          </a:xfrm>
          <a:prstGeom prst="rect">
            <a:avLst/>
          </a:prstGeom>
        </p:spPr>
      </p:pic>
    </p:spTree>
    <p:extLst>
      <p:ext uri="{BB962C8B-B14F-4D97-AF65-F5344CB8AC3E}">
        <p14:creationId xmlns:p14="http://schemas.microsoft.com/office/powerpoint/2010/main" val="256277498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Required Inputs and Outputs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92724541"/>
              </p:ext>
            </p:extLst>
          </p:nvPr>
        </p:nvGraphicFramePr>
        <p:xfrm>
          <a:off x="0" y="914401"/>
          <a:ext cx="9144000" cy="5955257"/>
        </p:xfrm>
        <a:graphic>
          <a:graphicData uri="http://schemas.openxmlformats.org/drawingml/2006/table">
            <a:tbl>
              <a:tblPr firstRow="1" firstCol="1" bandRow="1">
                <a:tableStyleId>{5C22544A-7EE6-4342-B048-85BDC9FD1C3A}</a:tableStyleId>
              </a:tblPr>
              <a:tblGrid>
                <a:gridCol w="1797600"/>
                <a:gridCol w="1296394"/>
                <a:gridCol w="2880876"/>
                <a:gridCol w="3169130"/>
              </a:tblGrid>
              <a:tr h="191543">
                <a:tc>
                  <a:txBody>
                    <a:bodyPr/>
                    <a:lstStyle/>
                    <a:p>
                      <a:pPr marL="0" marR="0" algn="ctr">
                        <a:lnSpc>
                          <a:spcPct val="115000"/>
                        </a:lnSpc>
                        <a:spcBef>
                          <a:spcPts val="0"/>
                        </a:spcBef>
                        <a:spcAft>
                          <a:spcPts val="1000"/>
                        </a:spcAft>
                      </a:pPr>
                      <a:r>
                        <a:rPr lang="en-US" sz="1000" dirty="0">
                          <a:effectLst/>
                        </a:rPr>
                        <a:t>Name</a:t>
                      </a:r>
                      <a:endParaRPr lang="en-US" sz="1000" dirty="0">
                        <a:effectLst/>
                        <a:latin typeface="Times New Roman"/>
                        <a:ea typeface="Times New Roman"/>
                      </a:endParaRPr>
                    </a:p>
                  </a:txBody>
                  <a:tcPr marL="59439" marR="59439" marT="0" marB="0" anchor="ctr"/>
                </a:tc>
                <a:tc>
                  <a:txBody>
                    <a:bodyPr/>
                    <a:lstStyle/>
                    <a:p>
                      <a:pPr marL="0" marR="0" algn="ctr">
                        <a:spcBef>
                          <a:spcPts val="0"/>
                        </a:spcBef>
                        <a:spcAft>
                          <a:spcPts val="0"/>
                        </a:spcAft>
                      </a:pPr>
                      <a:r>
                        <a:rPr lang="en-US" sz="1000">
                          <a:effectLst/>
                        </a:rPr>
                        <a:t>Data Flow</a:t>
                      </a:r>
                      <a:endParaRPr lang="en-US" sz="10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000">
                          <a:effectLst/>
                        </a:rPr>
                        <a:t>Description</a:t>
                      </a:r>
                      <a:endParaRPr lang="en-US" sz="10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000">
                          <a:effectLst/>
                        </a:rPr>
                        <a:t>Use</a:t>
                      </a:r>
                      <a:endParaRPr lang="en-US" sz="100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dirty="0">
                          <a:effectLst/>
                        </a:rPr>
                        <a:t>Soil Moisture Sensors</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Output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sensors send the soil moisture levels to the central control unit.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moisture levels are used to determine the amount of water the lawn needs.</a:t>
                      </a:r>
                      <a:endParaRPr lang="en-US" sz="140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dirty="0">
                          <a:effectLst/>
                        </a:rPr>
                        <a:t>Rain Sensor</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sensor sends an alert signal to the central control unit when it detects rain.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rain sensor is used to alert the central control unit of rain so that the valves can be shut off to conserve water.</a:t>
                      </a:r>
                      <a:endParaRPr lang="en-US" sz="140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Central Control Unit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central control unit relays data between the web server, sensors, and valves.</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unit sends the sensor readings to the web server and receives control commands to toggle the water valves.</a:t>
                      </a:r>
                      <a:endParaRPr lang="en-US" sz="1400" dirty="0">
                        <a:effectLst/>
                        <a:latin typeface="Calibri"/>
                        <a:ea typeface="MS Mincho"/>
                        <a:cs typeface="Times New Roman"/>
                      </a:endParaRPr>
                    </a:p>
                  </a:txBody>
                  <a:tcPr marL="59439" marR="59439" marT="0" marB="0" anchor="ctr"/>
                </a:tc>
              </a:tr>
              <a:tr h="524111">
                <a:tc>
                  <a:txBody>
                    <a:bodyPr/>
                    <a:lstStyle/>
                    <a:p>
                      <a:pPr marL="0" marR="0" algn="ctr">
                        <a:spcBef>
                          <a:spcPts val="0"/>
                        </a:spcBef>
                        <a:spcAft>
                          <a:spcPts val="0"/>
                        </a:spcAft>
                      </a:pPr>
                      <a:r>
                        <a:rPr lang="en-US" sz="1400">
                          <a:effectLst/>
                        </a:rPr>
                        <a:t>Web Server</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server communicates with all devices and stores all information.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server relays data between the application and central control unit.</a:t>
                      </a:r>
                      <a:endParaRPr lang="en-US" sz="140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a:effectLst/>
                        </a:rPr>
                        <a:t>Application – Create/Update Account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Input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will be able to create/modify an account associated with a device.</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The user account is used to login and monitor/control a device.</a:t>
                      </a:r>
                      <a:endParaRPr lang="en-US" sz="1400">
                        <a:effectLst/>
                        <a:latin typeface="Calibri"/>
                        <a:ea typeface="MS Mincho"/>
                        <a:cs typeface="Times New Roman"/>
                      </a:endParaRPr>
                    </a:p>
                  </a:txBody>
                  <a:tcPr marL="59439" marR="59439" marT="0" marB="0" anchor="ctr"/>
                </a:tc>
              </a:tr>
              <a:tr h="636194">
                <a:tc>
                  <a:txBody>
                    <a:bodyPr/>
                    <a:lstStyle/>
                    <a:p>
                      <a:pPr marL="0" marR="0" algn="ctr">
                        <a:spcBef>
                          <a:spcPts val="0"/>
                        </a:spcBef>
                        <a:spcAft>
                          <a:spcPts val="0"/>
                        </a:spcAft>
                      </a:pPr>
                      <a:r>
                        <a:rPr lang="en-US" sz="1400">
                          <a:effectLst/>
                        </a:rPr>
                        <a:t>Application – Create/Update Schedule</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watering schedules communicate with the web server to start/stop watering.</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watering schedules are used to determine when to water the lawn and for how long.</a:t>
                      </a:r>
                      <a:endParaRPr lang="en-US" sz="1400" dirty="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Application – Login</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Input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must login with their registered username and password to access the application.</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login is required to provide security for controlling a HICS device.</a:t>
                      </a:r>
                      <a:endParaRPr lang="en-US" sz="1400" dirty="0">
                        <a:effectLst/>
                        <a:latin typeface="Calibri"/>
                        <a:ea typeface="MS Mincho"/>
                        <a:cs typeface="Times New Roman"/>
                      </a:endParaRPr>
                    </a:p>
                  </a:txBody>
                  <a:tcPr marL="59439" marR="59439" marT="0" marB="0" anchor="ctr"/>
                </a:tc>
              </a:tr>
              <a:tr h="524111">
                <a:tc>
                  <a:txBody>
                    <a:bodyPr/>
                    <a:lstStyle/>
                    <a:p>
                      <a:pPr marL="0" marR="0" algn="ctr">
                        <a:spcBef>
                          <a:spcPts val="0"/>
                        </a:spcBef>
                        <a:spcAft>
                          <a:spcPts val="0"/>
                        </a:spcAft>
                      </a:pPr>
                      <a:r>
                        <a:rPr lang="en-US" sz="1400">
                          <a:effectLst/>
                        </a:rPr>
                        <a:t>Application – Power</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a:effectLst/>
                        </a:rPr>
                        <a:t>Input</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inputs an action to immediate start or stop watering.</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water valve will toggle between open and closed to start or stop watering.</a:t>
                      </a:r>
                      <a:endParaRPr lang="en-US" sz="1400" dirty="0">
                        <a:effectLst/>
                        <a:latin typeface="Calibri"/>
                        <a:ea typeface="MS Mincho"/>
                        <a:cs typeface="Times New Roman"/>
                      </a:endParaRPr>
                    </a:p>
                  </a:txBody>
                  <a:tcPr marL="59439" marR="59439" marT="0" marB="0" anchor="ctr"/>
                </a:tc>
              </a:tr>
              <a:tr h="698813">
                <a:tc>
                  <a:txBody>
                    <a:bodyPr/>
                    <a:lstStyle/>
                    <a:p>
                      <a:pPr marL="0" marR="0" algn="ctr">
                        <a:spcBef>
                          <a:spcPts val="0"/>
                        </a:spcBef>
                        <a:spcAft>
                          <a:spcPts val="0"/>
                        </a:spcAft>
                      </a:pPr>
                      <a:r>
                        <a:rPr lang="en-US" sz="1400">
                          <a:effectLst/>
                        </a:rPr>
                        <a:t>Application - Reports</a:t>
                      </a:r>
                      <a:endParaRPr lang="en-US" sz="140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smtClean="0">
                          <a:effectLst/>
                        </a:rPr>
                        <a:t>Input / Output</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inputs parameters to display specific data from the web server.</a:t>
                      </a:r>
                      <a:endParaRPr lang="en-US" sz="1400" dirty="0">
                        <a:effectLst/>
                        <a:latin typeface="Calibri"/>
                        <a:ea typeface="MS Mincho"/>
                        <a:cs typeface="Times New Roman"/>
                      </a:endParaRPr>
                    </a:p>
                  </a:txBody>
                  <a:tcPr marL="59439" marR="59439" marT="0" marB="0" anchor="ctr"/>
                </a:tc>
                <a:tc>
                  <a:txBody>
                    <a:bodyPr/>
                    <a:lstStyle/>
                    <a:p>
                      <a:pPr marL="0" marR="0" algn="ctr">
                        <a:spcBef>
                          <a:spcPts val="0"/>
                        </a:spcBef>
                        <a:spcAft>
                          <a:spcPts val="0"/>
                        </a:spcAft>
                      </a:pPr>
                      <a:r>
                        <a:rPr lang="en-US" sz="1400" dirty="0">
                          <a:effectLst/>
                        </a:rPr>
                        <a:t>The user can generate reports to display information about current/past soil reading and watering schedules.</a:t>
                      </a:r>
                      <a:endParaRPr lang="en-US" sz="1400" dirty="0">
                        <a:effectLst/>
                        <a:latin typeface="Calibri"/>
                        <a:ea typeface="MS Mincho"/>
                        <a:cs typeface="Times New Roman"/>
                      </a:endParaRPr>
                    </a:p>
                  </a:txBody>
                  <a:tcPr marL="59439" marR="59439" marT="0" marB="0" anchor="ctr"/>
                </a:tc>
              </a:tr>
            </a:tbl>
          </a:graphicData>
        </a:graphic>
      </p:graphicFrame>
    </p:spTree>
    <p:custDataLst>
      <p:tags r:id="rId1"/>
    </p:custDataLst>
    <p:extLst>
      <p:ext uri="{BB962C8B-B14F-4D97-AF65-F5344CB8AC3E}">
        <p14:creationId xmlns:p14="http://schemas.microsoft.com/office/powerpoint/2010/main" val="14304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5943600" cy="1970046"/>
          </a:xfrm>
        </p:spPr>
        <p:txBody>
          <a:bodyPr>
            <a:noAutofit/>
          </a:bodyPr>
          <a:lstStyle/>
          <a:p>
            <a:pPr lvl="0">
              <a:spcBef>
                <a:spcPts val="0"/>
              </a:spcBef>
            </a:pPr>
            <a:r>
              <a:rPr lang="en-US" sz="4000" cap="none" dirty="0" smtClean="0">
                <a:solidFill>
                  <a:prstClr val="black">
                    <a:lumMod val="85000"/>
                    <a:lumOff val="15000"/>
                  </a:prstClr>
                </a:solidFill>
              </a:rPr>
              <a:t>User Interface</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4</a:t>
            </a:r>
            <a:endParaRPr lang="en-US" sz="17000" b="1" dirty="0">
              <a:solidFill>
                <a:srgbClr val="F26200">
                  <a:alpha val="40000"/>
                </a:srgbClr>
              </a:solidFill>
              <a:cs typeface="Arial" pitchFamily="34" charset="0"/>
            </a:endParaRPr>
          </a:p>
        </p:txBody>
      </p:sp>
      <p:sp>
        <p:nvSpPr>
          <p:cNvPr id="8" name="Text Placeholder 9"/>
          <p:cNvSpPr txBox="1">
            <a:spLocks/>
          </p:cNvSpPr>
          <p:nvPr/>
        </p:nvSpPr>
        <p:spPr>
          <a:xfrm>
            <a:off x="6705600" y="5110612"/>
            <a:ext cx="685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3"/>
            <a:ext cx="1161087" cy="1148466"/>
          </a:xfrm>
          <a:prstGeom prst="rect">
            <a:avLst/>
          </a:prstGeom>
        </p:spPr>
      </p:pic>
    </p:spTree>
    <p:extLst>
      <p:ext uri="{BB962C8B-B14F-4D97-AF65-F5344CB8AC3E}">
        <p14:creationId xmlns:p14="http://schemas.microsoft.com/office/powerpoint/2010/main" val="3060361025"/>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8600" y="838200"/>
            <a:ext cx="8610600" cy="9144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User Registration Interface</a:t>
            </a:r>
            <a:endParaRPr lang="en-US" sz="2800" b="1" dirty="0">
              <a:solidFill>
                <a:prstClr val="black">
                  <a:lumMod val="75000"/>
                  <a:lumOff val="2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User Interface Requirements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1525137" y="1600200"/>
            <a:ext cx="6094863" cy="5257800"/>
          </a:xfrm>
          <a:prstGeom prst="rect">
            <a:avLst/>
          </a:prstGeom>
        </p:spPr>
      </p:pic>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sp>
        <p:nvSpPr>
          <p:cNvPr id="6" name="TextBox 5"/>
          <p:cNvSpPr txBox="1"/>
          <p:nvPr/>
        </p:nvSpPr>
        <p:spPr>
          <a:xfrm>
            <a:off x="228600" y="838200"/>
            <a:ext cx="8686800" cy="9144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User Login interface</a:t>
            </a:r>
            <a:endParaRPr lang="en-US" sz="2800" b="1" dirty="0">
              <a:solidFill>
                <a:prstClr val="black">
                  <a:lumMod val="75000"/>
                  <a:lumOff val="25000"/>
                </a:prstClr>
              </a:solidFill>
            </a:endParaRPr>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1371600" y="1544320"/>
            <a:ext cx="6400800" cy="5313680"/>
          </a:xfrm>
          <a:prstGeom prst="rect">
            <a:avLst/>
          </a:prstGeom>
        </p:spPr>
      </p:pic>
    </p:spTree>
    <p:custDataLst>
      <p:tags r:id="rId1"/>
    </p:custDataLst>
    <p:extLst>
      <p:ext uri="{BB962C8B-B14F-4D97-AF65-F5344CB8AC3E}">
        <p14:creationId xmlns:p14="http://schemas.microsoft.com/office/powerpoint/2010/main" val="47967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sp>
        <p:nvSpPr>
          <p:cNvPr id="6" name="TextBox 5"/>
          <p:cNvSpPr txBox="1"/>
          <p:nvPr/>
        </p:nvSpPr>
        <p:spPr>
          <a:xfrm>
            <a:off x="246321" y="3276600"/>
            <a:ext cx="4343400" cy="914400"/>
          </a:xfrm>
          <a:prstGeom prst="rect">
            <a:avLst/>
          </a:prstGeom>
          <a:noFill/>
        </p:spPr>
        <p:txBody>
          <a:bodyPr wrap="square" rtlCol="0" anchor="ctr">
            <a:normAutofit/>
          </a:bodyPr>
          <a:lstStyle/>
          <a:p>
            <a:r>
              <a:rPr lang="en-US" sz="2800" b="1" dirty="0" smtClean="0">
                <a:solidFill>
                  <a:prstClr val="black">
                    <a:lumMod val="65000"/>
                    <a:lumOff val="35000"/>
                  </a:prstClr>
                </a:solidFill>
              </a:rPr>
              <a:t>Home Dashboard interface</a:t>
            </a:r>
            <a:endParaRPr lang="en-US" sz="2800" b="1" dirty="0">
              <a:solidFill>
                <a:prstClr val="black">
                  <a:lumMod val="75000"/>
                  <a:lumOff val="25000"/>
                </a:prstClr>
              </a:solidFill>
            </a:endParaRPr>
          </a:p>
        </p:txBody>
      </p:sp>
      <p:pic>
        <p:nvPicPr>
          <p:cNvPr id="7" name="Picture 6"/>
          <p:cNvPicPr/>
          <p:nvPr/>
        </p:nvPicPr>
        <p:blipFill>
          <a:blip r:embed="rId4" cstate="email">
            <a:extLst>
              <a:ext uri="{28A0092B-C50C-407E-A947-70E740481C1C}">
                <a14:useLocalDpi xmlns:a14="http://schemas.microsoft.com/office/drawing/2010/main" val="0"/>
              </a:ext>
            </a:extLst>
          </a:blip>
          <a:stretch>
            <a:fillRect/>
          </a:stretch>
        </p:blipFill>
        <p:spPr>
          <a:xfrm>
            <a:off x="4724400" y="914400"/>
            <a:ext cx="3657600" cy="5943600"/>
          </a:xfrm>
          <a:prstGeom prst="rect">
            <a:avLst/>
          </a:prstGeom>
        </p:spPr>
      </p:pic>
    </p:spTree>
    <p:custDataLst>
      <p:tags r:id="rId1"/>
    </p:custDataLst>
    <p:extLst>
      <p:ext uri="{BB962C8B-B14F-4D97-AF65-F5344CB8AC3E}">
        <p14:creationId xmlns:p14="http://schemas.microsoft.com/office/powerpoint/2010/main" val="1418586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User Interface Requirements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4724400" y="914400"/>
            <a:ext cx="3657600" cy="5943600"/>
          </a:xfrm>
          <a:prstGeom prst="rect">
            <a:avLst/>
          </a:prstGeom>
        </p:spPr>
      </p:pic>
      <p:sp>
        <p:nvSpPr>
          <p:cNvPr id="7" name="TextBox 6"/>
          <p:cNvSpPr txBox="1"/>
          <p:nvPr/>
        </p:nvSpPr>
        <p:spPr>
          <a:xfrm>
            <a:off x="246321" y="3276600"/>
            <a:ext cx="4343400" cy="914400"/>
          </a:xfrm>
          <a:prstGeom prst="rect">
            <a:avLst/>
          </a:prstGeom>
          <a:noFill/>
        </p:spPr>
        <p:txBody>
          <a:bodyPr wrap="square" rtlCol="0" anchor="ctr">
            <a:normAutofit/>
          </a:bodyPr>
          <a:lstStyle/>
          <a:p>
            <a:r>
              <a:rPr lang="en-US" sz="2800" b="1" dirty="0">
                <a:solidFill>
                  <a:prstClr val="black">
                    <a:lumMod val="65000"/>
                    <a:lumOff val="35000"/>
                  </a:prstClr>
                </a:solidFill>
              </a:rPr>
              <a:t>Scheduler </a:t>
            </a:r>
            <a:r>
              <a:rPr lang="en-US" sz="2800" b="1" dirty="0" smtClean="0">
                <a:solidFill>
                  <a:prstClr val="black">
                    <a:lumMod val="65000"/>
                    <a:lumOff val="35000"/>
                  </a:prstClr>
                </a:solidFill>
              </a:rPr>
              <a:t>Interface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53938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5</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Customer Requirements</a:t>
            </a:r>
            <a:endParaRPr lang="en-US" sz="4000" b="0" cap="none" dirty="0">
              <a:solidFill>
                <a:prstClr val="black">
                  <a:lumMod val="50000"/>
                  <a:lumOff val="50000"/>
                </a:prstClr>
              </a:solidFill>
              <a:ea typeface="+mn-ea"/>
              <a:cs typeface="+mn-cs"/>
            </a:endParaRPr>
          </a:p>
        </p:txBody>
      </p:sp>
      <p:sp>
        <p:nvSpPr>
          <p:cNvPr id="11" name="Text Placeholder 9"/>
          <p:cNvSpPr txBox="1">
            <a:spLocks/>
          </p:cNvSpPr>
          <p:nvPr/>
        </p:nvSpPr>
        <p:spPr>
          <a:xfrm>
            <a:off x="6324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2"/>
            <a:ext cx="1161087" cy="1148466"/>
          </a:xfrm>
          <a:prstGeom prst="rect">
            <a:avLst/>
          </a:prstGeom>
        </p:spPr>
      </p:pic>
    </p:spTree>
    <p:extLst>
      <p:ext uri="{BB962C8B-B14F-4D97-AF65-F5344CB8AC3E}">
        <p14:creationId xmlns:p14="http://schemas.microsoft.com/office/powerpoint/2010/main" val="276096457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Product Concept</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7" name="Text Placeholder 9"/>
          <p:cNvSpPr txBox="1">
            <a:spLocks/>
          </p:cNvSpPr>
          <p:nvPr/>
        </p:nvSpPr>
        <p:spPr>
          <a:xfrm>
            <a:off x="6705600" y="5110612"/>
            <a:ext cx="685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3"/>
            <a:ext cx="1161087" cy="1148466"/>
          </a:xfrm>
          <a:prstGeom prst="rect">
            <a:avLst/>
          </a:prstGeom>
        </p:spPr>
      </p:pic>
    </p:spTree>
    <p:extLst>
      <p:ext uri="{BB962C8B-B14F-4D97-AF65-F5344CB8AC3E}">
        <p14:creationId xmlns:p14="http://schemas.microsoft.com/office/powerpoint/2010/main" val="98863392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lnSpcReduction="10000"/>
          </a:bodyPr>
          <a:lstStyle/>
          <a:p>
            <a:pPr>
              <a:lnSpc>
                <a:spcPct val="150000"/>
              </a:lnSpc>
            </a:pPr>
            <a:r>
              <a:rPr lang="en-US" sz="2400" b="1" dirty="0" smtClean="0"/>
              <a:t>1. Central </a:t>
            </a:r>
            <a:r>
              <a:rPr lang="en-US" sz="2400" b="1" dirty="0"/>
              <a:t>Control Unit</a:t>
            </a:r>
          </a:p>
          <a:p>
            <a:r>
              <a:rPr lang="en-US" sz="2000" b="1" dirty="0"/>
              <a:t>	</a:t>
            </a:r>
            <a:r>
              <a:rPr lang="en-US" sz="2000" b="1" dirty="0" smtClean="0"/>
              <a:t>Description</a:t>
            </a:r>
            <a:r>
              <a:rPr lang="en-US" sz="2000" b="1" dirty="0"/>
              <a:t>:</a:t>
            </a:r>
            <a:r>
              <a:rPr lang="en-US" sz="2000" dirty="0"/>
              <a:t> The central control unit is responsible for all communication </a:t>
            </a:r>
            <a:r>
              <a:rPr lang="en-US" sz="2000" dirty="0" smtClean="0"/>
              <a:t>	between </a:t>
            </a:r>
            <a:r>
              <a:rPr lang="en-US" sz="2000" dirty="0"/>
              <a:t>the web application, soil moisture sensors, and water valves.  </a:t>
            </a:r>
            <a:r>
              <a:rPr lang="en-US" sz="2000" dirty="0" smtClean="0"/>
              <a:t>	The </a:t>
            </a:r>
            <a:r>
              <a:rPr lang="en-US" sz="2000" dirty="0"/>
              <a:t>control unit will transmit the readings from the soil moisture sensors </a:t>
            </a:r>
            <a:r>
              <a:rPr lang="en-US" sz="2000" dirty="0" smtClean="0"/>
              <a:t>	and </a:t>
            </a:r>
            <a:r>
              <a:rPr lang="en-US" sz="2000" dirty="0"/>
              <a:t>report the data to the web application.  The control unit also controls </a:t>
            </a:r>
            <a:r>
              <a:rPr lang="en-US" sz="2000" dirty="0" smtClean="0"/>
              <a:t>	the </a:t>
            </a:r>
            <a:r>
              <a:rPr lang="en-US" sz="2000" dirty="0"/>
              <a:t>water valves, which sets the flow of water to the sprinkler system</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Wires from the water valves must be plugged into the control </a:t>
            </a:r>
            <a:r>
              <a:rPr lang="en-US" sz="2000" dirty="0" smtClean="0"/>
              <a:t>	unit</a:t>
            </a:r>
            <a:r>
              <a:rPr lang="en-US" sz="2000" dirty="0"/>
              <a:t>.  The </a:t>
            </a:r>
            <a:r>
              <a:rPr lang="en-US" sz="2000" dirty="0" smtClean="0"/>
              <a:t> control </a:t>
            </a:r>
            <a:r>
              <a:rPr lang="en-US" sz="2000" dirty="0"/>
              <a:t>unit also requires power from an outlet and must be </a:t>
            </a:r>
            <a:r>
              <a:rPr lang="en-US" sz="2000" dirty="0" smtClean="0"/>
              <a:t>	connected </a:t>
            </a:r>
            <a:r>
              <a:rPr lang="en-US" sz="2000" dirty="0"/>
              <a:t>to the internet. </a:t>
            </a:r>
            <a:endParaRPr lang="en-US" sz="2000" dirty="0" smtClean="0"/>
          </a:p>
          <a:p>
            <a:endParaRPr lang="en-US" sz="2000" dirty="0"/>
          </a:p>
          <a:p>
            <a:r>
              <a:rPr lang="en-US" sz="2000" dirty="0"/>
              <a:t>	</a:t>
            </a:r>
            <a:r>
              <a:rPr lang="en-US" sz="2000" b="1" dirty="0" smtClean="0"/>
              <a:t>Standards</a:t>
            </a:r>
            <a:r>
              <a:rPr lang="en-US" sz="2000" b="1" dirty="0"/>
              <a:t>:</a:t>
            </a:r>
            <a:r>
              <a:rPr lang="en-US" sz="2000" dirty="0"/>
              <a:t> NEMA 5–15R power connector, cat5e Ethernet </a:t>
            </a:r>
            <a:r>
              <a:rPr lang="en-US" sz="2000" dirty="0" smtClean="0"/>
              <a:t>connector</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84727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676400"/>
            <a:ext cx="8763000" cy="4343400"/>
          </a:xfrm>
          <a:prstGeom prst="rect">
            <a:avLst/>
          </a:prstGeom>
          <a:noFill/>
        </p:spPr>
        <p:txBody>
          <a:bodyPr wrap="square" rtlCol="0" anchor="ctr">
            <a:normAutofit/>
          </a:bodyPr>
          <a:lstStyle/>
          <a:p>
            <a:pPr>
              <a:lnSpc>
                <a:spcPct val="150000"/>
              </a:lnSpc>
            </a:pPr>
            <a:r>
              <a:rPr lang="en-US" sz="2400" b="1" dirty="0" smtClean="0"/>
              <a:t>2. Soil </a:t>
            </a:r>
            <a:r>
              <a:rPr lang="en-US" sz="2400" b="1" dirty="0"/>
              <a:t>Moisture Sensors</a:t>
            </a:r>
          </a:p>
          <a:p>
            <a:r>
              <a:rPr lang="en-US" sz="2000" b="1" dirty="0"/>
              <a:t>	</a:t>
            </a:r>
            <a:r>
              <a:rPr lang="en-US" sz="2000" b="1" dirty="0" smtClean="0"/>
              <a:t>Description</a:t>
            </a:r>
            <a:r>
              <a:rPr lang="en-US" sz="2000" b="1" dirty="0"/>
              <a:t>:</a:t>
            </a:r>
            <a:r>
              <a:rPr lang="en-US" sz="2000" dirty="0"/>
              <a:t> In-ground sensors that monitor and report soil moisture </a:t>
            </a:r>
            <a:r>
              <a:rPr lang="en-US" sz="2000" dirty="0" smtClean="0"/>
              <a:t>	levels.</a:t>
            </a:r>
          </a:p>
          <a:p>
            <a:endParaRPr lang="en-US" sz="2000" dirty="0"/>
          </a:p>
          <a:p>
            <a:r>
              <a:rPr lang="en-US" sz="2000" dirty="0"/>
              <a:t>	</a:t>
            </a:r>
            <a:r>
              <a:rPr lang="en-US" sz="2000" b="1" dirty="0" smtClean="0"/>
              <a:t>Constraints</a:t>
            </a:r>
            <a:r>
              <a:rPr lang="en-US" sz="2000" b="1" dirty="0"/>
              <a:t>:</a:t>
            </a:r>
            <a:r>
              <a:rPr lang="en-US" sz="2000" dirty="0"/>
              <a:t> Must be connected directly to the central control unit and </a:t>
            </a:r>
            <a:r>
              <a:rPr lang="en-US" sz="2000" dirty="0" smtClean="0"/>
              <a:t>	must </a:t>
            </a:r>
            <a:r>
              <a:rPr lang="en-US" sz="2000" dirty="0"/>
              <a:t>be placed in the ground in close proximity to an irrigation zone</a:t>
            </a:r>
            <a:r>
              <a:rPr lang="en-US" sz="2000" dirty="0" smtClean="0"/>
              <a:t>.</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42319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3. Web </a:t>
            </a:r>
            <a:r>
              <a:rPr lang="en-US" sz="2400" b="1" dirty="0"/>
              <a:t>Application </a:t>
            </a:r>
          </a:p>
          <a:p>
            <a:r>
              <a:rPr lang="en-US" sz="2000" b="1" dirty="0"/>
              <a:t>	</a:t>
            </a:r>
            <a:r>
              <a:rPr lang="en-US" sz="2000" b="1" dirty="0" smtClean="0"/>
              <a:t>Description</a:t>
            </a:r>
            <a:r>
              <a:rPr lang="en-US" sz="2000" b="1" dirty="0"/>
              <a:t>:</a:t>
            </a:r>
            <a:r>
              <a:rPr lang="en-US" sz="2000" dirty="0"/>
              <a:t> The web application will be used to interface with the central </a:t>
            </a:r>
            <a:r>
              <a:rPr lang="en-US" sz="2000" dirty="0" smtClean="0"/>
              <a:t>	control </a:t>
            </a:r>
            <a:r>
              <a:rPr lang="en-US" sz="2000" dirty="0"/>
              <a:t>unit.  The application is responsible for scheduling watering times </a:t>
            </a:r>
            <a:r>
              <a:rPr lang="en-US" sz="2000" dirty="0" smtClean="0"/>
              <a:t>	as </a:t>
            </a:r>
            <a:r>
              <a:rPr lang="en-US" sz="2000" dirty="0"/>
              <a:t>well as interfacing with the central control unit to control the water </a:t>
            </a:r>
            <a:r>
              <a:rPr lang="en-US" sz="2000" dirty="0" smtClean="0"/>
              <a:t>	valves</a:t>
            </a:r>
            <a:r>
              <a:rPr lang="en-US" sz="2000" dirty="0"/>
              <a:t>.  The web application will be built with a scalable interface to </a:t>
            </a:r>
            <a:r>
              <a:rPr lang="en-US" sz="2000" dirty="0" smtClean="0"/>
              <a:t>	enable </a:t>
            </a:r>
            <a:r>
              <a:rPr lang="en-US" sz="2000" dirty="0"/>
              <a:t>the same functionality on a mobile device as it would on a desktop </a:t>
            </a:r>
            <a:r>
              <a:rPr lang="en-US" sz="2000" dirty="0" smtClean="0"/>
              <a:t>	computer </a:t>
            </a:r>
            <a:r>
              <a:rPr lang="en-US" sz="2000" dirty="0"/>
              <a:t>while maintaining a similar look and feel</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Must be hosted on an online server and maintain a maximum </a:t>
            </a:r>
            <a:r>
              <a:rPr lang="en-US" sz="2000" dirty="0" smtClean="0"/>
              <a:t>	uptime</a:t>
            </a:r>
            <a:r>
              <a:rPr lang="en-US" sz="2000" dirty="0"/>
              <a:t>.  Access to the application requires an internet connection and a </a:t>
            </a:r>
            <a:r>
              <a:rPr lang="en-US" sz="2000" dirty="0" smtClean="0"/>
              <a:t>	supported </a:t>
            </a:r>
            <a:r>
              <a:rPr lang="en-US" sz="2000" dirty="0"/>
              <a:t>web browser. </a:t>
            </a:r>
            <a:endParaRPr lang="en-US" sz="2000" dirty="0" smtClean="0"/>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95258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smtClean="0"/>
              <a:t>4. Watering </a:t>
            </a:r>
            <a:r>
              <a:rPr lang="en-US" sz="2400" b="1" dirty="0"/>
              <a:t>Scheduler </a:t>
            </a:r>
          </a:p>
          <a:p>
            <a:r>
              <a:rPr lang="en-US" sz="2000" b="1" dirty="0"/>
              <a:t>	</a:t>
            </a:r>
            <a:r>
              <a:rPr lang="en-US" sz="2000" b="1" dirty="0" smtClean="0"/>
              <a:t>Description</a:t>
            </a:r>
            <a:r>
              <a:rPr lang="en-US" sz="2000" b="1" dirty="0"/>
              <a:t>:</a:t>
            </a:r>
            <a:r>
              <a:rPr lang="en-US" sz="2000" dirty="0"/>
              <a:t> The web application can schedule watering times and </a:t>
            </a:r>
            <a:r>
              <a:rPr lang="en-US" sz="2000" dirty="0" smtClean="0"/>
              <a:t>	durations </a:t>
            </a:r>
            <a:r>
              <a:rPr lang="en-US" sz="2000" dirty="0"/>
              <a:t>for the sprinkler system.  The scheduler will display upcoming </a:t>
            </a:r>
            <a:r>
              <a:rPr lang="en-US" sz="2000" dirty="0" smtClean="0"/>
              <a:t>	watering </a:t>
            </a:r>
            <a:r>
              <a:rPr lang="en-US" sz="2000" dirty="0"/>
              <a:t>schedules and allow users to create, edit, or delete them. </a:t>
            </a:r>
            <a:endParaRPr lang="en-US" sz="2000" dirty="0" smtClean="0"/>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97093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a:t>5</a:t>
            </a:r>
            <a:r>
              <a:rPr lang="en-US" sz="2400" b="1" dirty="0" smtClean="0"/>
              <a:t>. Soil Moisture Reports</a:t>
            </a:r>
          </a:p>
          <a:p>
            <a:r>
              <a:rPr lang="en-US" sz="2000" b="1" dirty="0" smtClean="0"/>
              <a:t>	Description:</a:t>
            </a:r>
            <a:r>
              <a:rPr lang="en-US" sz="2000" dirty="0" smtClean="0"/>
              <a:t> The web application will generate visual reports of the 	current soil moisture levels.  The reports will be generated as graphic 	representations of the data and will be filterable by zone, year, month, 	and day. </a:t>
            </a:r>
          </a:p>
          <a:p>
            <a:endParaRPr lang="en-US" sz="2000" dirty="0" smtClean="0"/>
          </a:p>
          <a:p>
            <a:r>
              <a:rPr lang="en-US" sz="2000" dirty="0" smtClean="0"/>
              <a:t>	</a:t>
            </a:r>
            <a:r>
              <a:rPr lang="en-US" sz="2000" b="1" dirty="0" smtClean="0"/>
              <a:t>Constraints:</a:t>
            </a:r>
            <a:r>
              <a:rPr lang="en-US" sz="2000" dirty="0" smtClean="0"/>
              <a:t> None</a:t>
            </a:r>
          </a:p>
          <a:p>
            <a:endParaRPr lang="en-US" sz="2000" dirty="0" smtClean="0"/>
          </a:p>
          <a:p>
            <a:r>
              <a:rPr lang="en-US" sz="2000" dirty="0" smtClean="0"/>
              <a:t>	</a:t>
            </a:r>
            <a:r>
              <a:rPr lang="en-US" sz="2000" b="1" dirty="0" smtClean="0"/>
              <a:t>Priority:</a:t>
            </a:r>
            <a:r>
              <a:rPr lang="en-US" sz="2000" dirty="0" smtClean="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4625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133600"/>
            <a:ext cx="8763000" cy="4343400"/>
          </a:xfrm>
          <a:prstGeom prst="rect">
            <a:avLst/>
          </a:prstGeom>
          <a:noFill/>
        </p:spPr>
        <p:txBody>
          <a:bodyPr wrap="square" rtlCol="0" anchor="ctr">
            <a:normAutofit/>
          </a:bodyPr>
          <a:lstStyle/>
          <a:p>
            <a:pPr>
              <a:lnSpc>
                <a:spcPct val="150000"/>
              </a:lnSpc>
            </a:pPr>
            <a:r>
              <a:rPr lang="en-US" sz="2400" b="1" dirty="0" smtClean="0"/>
              <a:t>6. User </a:t>
            </a:r>
            <a:r>
              <a:rPr lang="en-US" sz="2400" b="1" dirty="0"/>
              <a:t>Login</a:t>
            </a:r>
          </a:p>
          <a:p>
            <a:r>
              <a:rPr lang="en-US" sz="2000" b="1" dirty="0"/>
              <a:t>	</a:t>
            </a:r>
            <a:r>
              <a:rPr lang="en-US" sz="2000" b="1" dirty="0" smtClean="0"/>
              <a:t>Description</a:t>
            </a:r>
            <a:r>
              <a:rPr lang="en-US" sz="2000" b="1" dirty="0"/>
              <a:t>:</a:t>
            </a:r>
            <a:r>
              <a:rPr lang="en-US" sz="2000" dirty="0"/>
              <a:t> The user must login to the web application using the correct </a:t>
            </a:r>
            <a:r>
              <a:rPr lang="en-US" sz="2000" dirty="0" smtClean="0"/>
              <a:t>	credentials </a:t>
            </a:r>
            <a:r>
              <a:rPr lang="en-US" sz="2000" dirty="0"/>
              <a:t>to be able to remotely control features of HICS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user must have an active internet connection and access </a:t>
            </a:r>
            <a:r>
              <a:rPr lang="en-US" sz="2000" dirty="0" smtClean="0"/>
              <a:t>	to </a:t>
            </a:r>
            <a:r>
              <a:rPr lang="en-US" sz="2000" dirty="0"/>
              <a:t>a supported web browser on their device.  Additionally, a user account </a:t>
            </a:r>
            <a:r>
              <a:rPr lang="en-US" sz="2000" dirty="0" smtClean="0"/>
              <a:t>	and </a:t>
            </a:r>
            <a:r>
              <a:rPr lang="en-US" sz="2000" dirty="0"/>
              <a:t>correct credentials must be provided in order to login</a:t>
            </a:r>
            <a:r>
              <a:rPr lang="en-US" sz="2000" dirty="0" smtClean="0"/>
              <a:t>.</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701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828800"/>
            <a:ext cx="8763000" cy="4343400"/>
          </a:xfrm>
          <a:prstGeom prst="rect">
            <a:avLst/>
          </a:prstGeom>
          <a:noFill/>
        </p:spPr>
        <p:txBody>
          <a:bodyPr wrap="square" rtlCol="0" anchor="ctr">
            <a:normAutofit/>
          </a:bodyPr>
          <a:lstStyle/>
          <a:p>
            <a:pPr>
              <a:lnSpc>
                <a:spcPct val="150000"/>
              </a:lnSpc>
            </a:pPr>
            <a:r>
              <a:rPr lang="en-US" sz="2400" b="1" dirty="0" smtClean="0"/>
              <a:t>7. Active </a:t>
            </a:r>
            <a:r>
              <a:rPr lang="en-US" sz="2400" b="1" dirty="0"/>
              <a:t>Status </a:t>
            </a:r>
          </a:p>
          <a:p>
            <a:r>
              <a:rPr lang="en-US" sz="2000" b="1" dirty="0"/>
              <a:t>	</a:t>
            </a:r>
            <a:r>
              <a:rPr lang="en-US" sz="2000" b="1" dirty="0" smtClean="0"/>
              <a:t>Description</a:t>
            </a:r>
            <a:r>
              <a:rPr lang="en-US" sz="2000" b="1" dirty="0"/>
              <a:t>:</a:t>
            </a:r>
            <a:r>
              <a:rPr lang="en-US" sz="2000" dirty="0"/>
              <a:t> The web application will have a status indicator on the home </a:t>
            </a:r>
            <a:r>
              <a:rPr lang="en-US" sz="2000" dirty="0" smtClean="0"/>
              <a:t>	dashboard </a:t>
            </a:r>
            <a:r>
              <a:rPr lang="en-US" sz="2000" dirty="0"/>
              <a:t>to display whether a zone is actively being watered or not. </a:t>
            </a:r>
            <a:endParaRPr lang="en-US" sz="2000" dirty="0" smtClean="0"/>
          </a:p>
          <a:p>
            <a:endParaRPr lang="en-US" sz="2000" dirty="0"/>
          </a:p>
          <a:p>
            <a:r>
              <a:rPr lang="en-US" sz="2000" b="1"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4 – Low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3781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8. Rain </a:t>
            </a:r>
            <a:r>
              <a:rPr lang="en-US" sz="2400" b="1" dirty="0"/>
              <a:t>Sensor</a:t>
            </a:r>
          </a:p>
          <a:p>
            <a:r>
              <a:rPr lang="en-US" sz="2000" b="1" dirty="0"/>
              <a:t>	</a:t>
            </a:r>
            <a:r>
              <a:rPr lang="en-US" sz="2000" b="1" dirty="0" smtClean="0"/>
              <a:t>Description</a:t>
            </a:r>
            <a:r>
              <a:rPr lang="en-US" sz="2000" b="1" dirty="0"/>
              <a:t>:</a:t>
            </a:r>
            <a:r>
              <a:rPr lang="en-US" sz="2000" dirty="0"/>
              <a:t> An external rain sensor will monitor the weather conditions </a:t>
            </a:r>
            <a:r>
              <a:rPr lang="en-US" sz="2000" dirty="0" smtClean="0"/>
              <a:t>	and </a:t>
            </a:r>
            <a:r>
              <a:rPr lang="en-US" sz="2000" dirty="0"/>
              <a:t>will send an alert to the central control unit in the event of rain.  The </a:t>
            </a:r>
            <a:r>
              <a:rPr lang="en-US" sz="2000" dirty="0" smtClean="0"/>
              <a:t>	user </a:t>
            </a:r>
            <a:r>
              <a:rPr lang="en-US" sz="2000" dirty="0"/>
              <a:t>preferences will dictate whether this event will turn the sprinklers off </a:t>
            </a:r>
            <a:r>
              <a:rPr lang="en-US" sz="2000" dirty="0" smtClean="0"/>
              <a:t>	or </a:t>
            </a:r>
            <a:r>
              <a:rPr lang="en-US" sz="2000" dirty="0"/>
              <a:t>not</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Rain sensor must be mounted outside and connected to the </a:t>
            </a:r>
            <a:r>
              <a:rPr lang="en-US" sz="2000" dirty="0" smtClean="0"/>
              <a:t>	control </a:t>
            </a:r>
            <a:r>
              <a:rPr lang="en-US" sz="2000" dirty="0"/>
              <a:t>unit</a:t>
            </a:r>
            <a:r>
              <a:rPr lang="en-US" sz="2000" dirty="0" smtClean="0"/>
              <a:t>.</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79806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smtClean="0"/>
              <a:t>9. Web </a:t>
            </a:r>
            <a:r>
              <a:rPr lang="en-US" sz="2400" b="1" dirty="0"/>
              <a:t>Hosting Server</a:t>
            </a:r>
          </a:p>
          <a:p>
            <a:r>
              <a:rPr lang="en-US" sz="2000" b="1" dirty="0"/>
              <a:t>	</a:t>
            </a:r>
            <a:r>
              <a:rPr lang="en-US" sz="2000" b="1" dirty="0" smtClean="0"/>
              <a:t>Description</a:t>
            </a:r>
            <a:r>
              <a:rPr lang="en-US" sz="2000" b="1" dirty="0"/>
              <a:t>:</a:t>
            </a:r>
            <a:r>
              <a:rPr lang="en-US" sz="2000" dirty="0"/>
              <a:t> There will be a server hosting our web application with an </a:t>
            </a:r>
            <a:r>
              <a:rPr lang="en-US" sz="2000" dirty="0" smtClean="0"/>
              <a:t>	associated </a:t>
            </a:r>
            <a:r>
              <a:rPr lang="en-US" sz="2000" dirty="0"/>
              <a:t>URL for domain user access</a:t>
            </a:r>
            <a:r>
              <a:rPr lang="en-US" sz="2000" dirty="0" smtClean="0"/>
              <a:t>.</a:t>
            </a:r>
          </a:p>
          <a:p>
            <a:endParaRPr lang="en-US" sz="2000" dirty="0"/>
          </a:p>
          <a:p>
            <a:r>
              <a:rPr lang="en-US" sz="2000" b="1" dirty="0"/>
              <a:t>	</a:t>
            </a:r>
            <a:r>
              <a:rPr lang="en-US" sz="2000" b="1" dirty="0" smtClean="0"/>
              <a:t>Constraints</a:t>
            </a:r>
            <a:r>
              <a:rPr lang="en-US" sz="2000" b="1" dirty="0"/>
              <a:t>:</a:t>
            </a:r>
            <a:r>
              <a:rPr lang="en-US" sz="2000" dirty="0"/>
              <a:t> A subscription to a web hosting service must be acquired.  A </a:t>
            </a:r>
            <a:r>
              <a:rPr lang="en-US" sz="2000" dirty="0" smtClean="0"/>
              <a:t>	URL </a:t>
            </a:r>
            <a:r>
              <a:rPr lang="en-US" sz="2000" dirty="0"/>
              <a:t>must </a:t>
            </a:r>
            <a:r>
              <a:rPr lang="en-US" sz="2000" dirty="0" smtClean="0"/>
              <a:t>also </a:t>
            </a:r>
            <a:r>
              <a:rPr lang="en-US" sz="2000" dirty="0"/>
              <a:t>be registered and associated with the domain</a:t>
            </a:r>
            <a:r>
              <a:rPr lang="en-US" sz="2000" dirty="0" smtClean="0"/>
              <a:t>.</a:t>
            </a:r>
          </a:p>
          <a:p>
            <a:endParaRPr lang="en-US" sz="2000" dirty="0"/>
          </a:p>
          <a:p>
            <a:r>
              <a:rPr lang="en-US" sz="2000" b="1"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48767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10. Database </a:t>
            </a:r>
            <a:r>
              <a:rPr lang="en-US" sz="2400" b="1" dirty="0"/>
              <a:t>Management System </a:t>
            </a:r>
          </a:p>
          <a:p>
            <a:r>
              <a:rPr lang="en-US" sz="2000" b="1" dirty="0"/>
              <a:t>	</a:t>
            </a:r>
            <a:r>
              <a:rPr lang="en-US" sz="2000" dirty="0" smtClean="0"/>
              <a:t>There </a:t>
            </a:r>
            <a:r>
              <a:rPr lang="en-US" sz="2000" dirty="0"/>
              <a:t>will be a DBMS that will store all data from soil sensor readings as </a:t>
            </a:r>
            <a:r>
              <a:rPr lang="en-US" sz="2000" dirty="0" smtClean="0"/>
              <a:t>	well </a:t>
            </a:r>
            <a:r>
              <a:rPr lang="en-US" sz="2000" dirty="0"/>
              <a:t>as all the information for the web application.  This information </a:t>
            </a:r>
            <a:r>
              <a:rPr lang="en-US" sz="2000" dirty="0" smtClean="0"/>
              <a:t>	includes </a:t>
            </a:r>
            <a:r>
              <a:rPr lang="en-US" sz="2000" dirty="0"/>
              <a:t>user account information, settings, reports, and weather data </a:t>
            </a:r>
            <a:r>
              <a:rPr lang="en-US" sz="2000" dirty="0" smtClean="0"/>
              <a:t>	necessary </a:t>
            </a:r>
            <a:r>
              <a:rPr lang="en-US" sz="2000" dirty="0"/>
              <a:t>for the application to perform as expected. </a:t>
            </a:r>
            <a:endParaRPr lang="en-US" sz="2000" dirty="0" smtClean="0"/>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5509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43000"/>
            <a:ext cx="32766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is the product?</a:t>
            </a:r>
            <a:endParaRPr lang="en-US" sz="2800" b="1" dirty="0">
              <a:solidFill>
                <a:prstClr val="black">
                  <a:lumMod val="75000"/>
                  <a:lumOff val="25000"/>
                </a:prstClr>
              </a:solidFill>
            </a:endParaRPr>
          </a:p>
        </p:txBody>
      </p:sp>
      <p:sp>
        <p:nvSpPr>
          <p:cNvPr id="19" name="TextBox 18"/>
          <p:cNvSpPr txBox="1"/>
          <p:nvPr/>
        </p:nvSpPr>
        <p:spPr>
          <a:xfrm>
            <a:off x="4572000" y="3857614"/>
            <a:ext cx="4114800" cy="2331720"/>
          </a:xfrm>
          <a:prstGeom prst="rect">
            <a:avLst/>
          </a:prstGeom>
          <a:noFill/>
        </p:spPr>
        <p:txBody>
          <a:bodyPr wrap="square" rtlCol="0" anchor="ctr">
            <a:normAutofit/>
          </a:bodyPr>
          <a:lstStyle/>
          <a:p>
            <a:r>
              <a:rPr lang="en-US" sz="2000" dirty="0" smtClean="0"/>
              <a:t>This </a:t>
            </a:r>
            <a:r>
              <a:rPr lang="en-US" sz="2000" dirty="0"/>
              <a:t>product is </a:t>
            </a:r>
            <a:r>
              <a:rPr lang="en-US" sz="2000" dirty="0" smtClean="0"/>
              <a:t>made to </a:t>
            </a:r>
            <a:r>
              <a:rPr lang="en-US" sz="2000" dirty="0"/>
              <a:t>make home irrigation easier by providing customers with an automated </a:t>
            </a:r>
            <a:r>
              <a:rPr lang="en-US" sz="2000" dirty="0" smtClean="0"/>
              <a:t>and smart watering </a:t>
            </a:r>
            <a:r>
              <a:rPr lang="en-US" sz="2000" dirty="0"/>
              <a:t>solution that helps with water conservation while providing remote access through an easy to </a:t>
            </a:r>
            <a:r>
              <a:rPr lang="en-US" sz="2000" dirty="0" smtClean="0"/>
              <a:t>use web </a:t>
            </a:r>
            <a:r>
              <a:rPr lang="en-US" sz="2000" dirty="0"/>
              <a:t>application</a:t>
            </a:r>
            <a:endParaRPr lang="en-US" dirty="0">
              <a:solidFill>
                <a:prstClr val="black"/>
              </a:solidFill>
            </a:endParaRPr>
          </a:p>
        </p:txBody>
      </p:sp>
      <p:sp>
        <p:nvSpPr>
          <p:cNvPr id="20" name="Right Arrow 19"/>
          <p:cNvSpPr/>
          <p:nvPr/>
        </p:nvSpPr>
        <p:spPr>
          <a:xfrm>
            <a:off x="32766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2766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0" name="TextBox 9"/>
          <p:cNvSpPr txBox="1"/>
          <p:nvPr/>
        </p:nvSpPr>
        <p:spPr>
          <a:xfrm>
            <a:off x="4572000" y="1295400"/>
            <a:ext cx="4267200" cy="2185416"/>
          </a:xfrm>
          <a:prstGeom prst="rect">
            <a:avLst/>
          </a:prstGeom>
          <a:noFill/>
        </p:spPr>
        <p:txBody>
          <a:bodyPr wrap="square" rtlCol="0" anchor="ctr">
            <a:normAutofit/>
          </a:bodyPr>
          <a:lstStyle/>
          <a:p>
            <a:r>
              <a:rPr lang="en-US" sz="2000" dirty="0" smtClean="0"/>
              <a:t>HICS is an intelligent </a:t>
            </a:r>
            <a:r>
              <a:rPr lang="en-US" sz="2000" dirty="0"/>
              <a:t>home irrigation system that collects soil moisture readings from in-ground sensors and analyzes the data to determine the necessary amount of water needed for the user’s lawn</a:t>
            </a:r>
            <a:endParaRPr lang="en-US" sz="2000" dirty="0">
              <a:solidFill>
                <a:prstClr val="black">
                  <a:lumMod val="75000"/>
                  <a:lumOff val="25000"/>
                </a:prstClr>
              </a:solidFill>
            </a:endParaRPr>
          </a:p>
        </p:txBody>
      </p:sp>
      <p:sp>
        <p:nvSpPr>
          <p:cNvPr id="14" name="TextBox 13"/>
          <p:cNvSpPr txBox="1"/>
          <p:nvPr/>
        </p:nvSpPr>
        <p:spPr>
          <a:xfrm>
            <a:off x="76200" y="3453384"/>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problem does it solve ?</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71542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11. Device </a:t>
            </a:r>
            <a:r>
              <a:rPr lang="en-US" sz="2400" b="1" dirty="0"/>
              <a:t>Registration </a:t>
            </a:r>
          </a:p>
          <a:p>
            <a:r>
              <a:rPr lang="en-US" sz="2000" b="1" dirty="0"/>
              <a:t>	</a:t>
            </a:r>
            <a:r>
              <a:rPr lang="en-US" sz="2000" b="1" dirty="0" smtClean="0"/>
              <a:t>Description</a:t>
            </a:r>
            <a:r>
              <a:rPr lang="en-US" sz="2000" b="1" dirty="0"/>
              <a:t>:</a:t>
            </a:r>
            <a:r>
              <a:rPr lang="en-US" sz="2000" dirty="0"/>
              <a:t> A user must register their HICS device with their account in </a:t>
            </a:r>
            <a:r>
              <a:rPr lang="en-US" sz="2000" dirty="0" smtClean="0"/>
              <a:t>	order </a:t>
            </a:r>
            <a:r>
              <a:rPr lang="en-US" sz="2000" dirty="0"/>
              <a:t>to interface with it via the web application. The central control unit </a:t>
            </a:r>
            <a:r>
              <a:rPr lang="en-US" sz="2000" dirty="0" smtClean="0"/>
              <a:t>	will </a:t>
            </a:r>
            <a:r>
              <a:rPr lang="en-US" sz="2000" dirty="0"/>
              <a:t>have a unique serial number on it that will be used to register the </a:t>
            </a:r>
            <a:r>
              <a:rPr lang="en-US" sz="2000" dirty="0" smtClean="0"/>
              <a:t>	device </a:t>
            </a:r>
            <a:r>
              <a:rPr lang="en-US" sz="2000" dirty="0"/>
              <a:t>to a user account</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central control unit must have a valid serial number on it </a:t>
            </a:r>
            <a:r>
              <a:rPr lang="en-US" sz="2000" dirty="0" smtClean="0"/>
              <a:t>	in </a:t>
            </a:r>
            <a:r>
              <a:rPr lang="en-US" sz="2000" dirty="0"/>
              <a:t>order for a user to register the device</a:t>
            </a:r>
            <a:r>
              <a:rPr lang="en-US" sz="2000" dirty="0" smtClean="0"/>
              <a:t>.</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50121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12. Region </a:t>
            </a:r>
            <a:r>
              <a:rPr lang="en-US" sz="2400" b="1" dirty="0"/>
              <a:t>Grouping </a:t>
            </a:r>
          </a:p>
          <a:p>
            <a:r>
              <a:rPr lang="en-US" sz="2000" b="1" dirty="0"/>
              <a:t>	</a:t>
            </a:r>
            <a:r>
              <a:rPr lang="en-US" sz="2000" b="1" dirty="0" smtClean="0"/>
              <a:t>Description</a:t>
            </a:r>
            <a:r>
              <a:rPr lang="en-US" sz="2000" b="1" dirty="0"/>
              <a:t>:</a:t>
            </a:r>
            <a:r>
              <a:rPr lang="en-US" sz="2000" dirty="0"/>
              <a:t> A user may group their sprinkler zones into regions through </a:t>
            </a:r>
            <a:r>
              <a:rPr lang="en-US" sz="2000" dirty="0" smtClean="0"/>
              <a:t>	the </a:t>
            </a:r>
            <a:r>
              <a:rPr lang="en-US" sz="2000" dirty="0"/>
              <a:t>web application.  This functionality will allow the user to setup </a:t>
            </a:r>
            <a:r>
              <a:rPr lang="en-US" sz="2000" dirty="0" smtClean="0"/>
              <a:t>	watering </a:t>
            </a:r>
            <a:r>
              <a:rPr lang="en-US" sz="2000" dirty="0"/>
              <a:t>schedules for multiple zones at once without having to configure </a:t>
            </a:r>
            <a:r>
              <a:rPr lang="en-US" sz="2000" dirty="0" smtClean="0"/>
              <a:t>	each </a:t>
            </a:r>
            <a:r>
              <a:rPr lang="en-US" sz="2000" dirty="0"/>
              <a:t>individual zone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Each zone will have exactly one valve and each region must </a:t>
            </a:r>
            <a:r>
              <a:rPr lang="en-US" sz="2000" dirty="0" smtClean="0"/>
              <a:t>	contain </a:t>
            </a:r>
            <a:r>
              <a:rPr lang="en-US" sz="2000" dirty="0"/>
              <a:t>a minimum of one zone</a:t>
            </a:r>
            <a:r>
              <a:rPr lang="en-US" sz="2000" dirty="0" smtClean="0"/>
              <a:t>.</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537848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Customer Requirements</a:t>
            </a:r>
            <a:endParaRPr lang="en-US" dirty="0"/>
          </a:p>
        </p:txBody>
      </p:sp>
      <p:sp>
        <p:nvSpPr>
          <p:cNvPr id="10" name="TextBox 9"/>
          <p:cNvSpPr txBox="1"/>
          <p:nvPr/>
        </p:nvSpPr>
        <p:spPr>
          <a:xfrm>
            <a:off x="228600" y="1905000"/>
            <a:ext cx="8763000" cy="4343400"/>
          </a:xfrm>
          <a:prstGeom prst="rect">
            <a:avLst/>
          </a:prstGeom>
          <a:noFill/>
        </p:spPr>
        <p:txBody>
          <a:bodyPr wrap="square" rtlCol="0" anchor="ctr">
            <a:normAutofit/>
          </a:bodyPr>
          <a:lstStyle/>
          <a:p>
            <a:pPr>
              <a:lnSpc>
                <a:spcPct val="150000"/>
              </a:lnSpc>
            </a:pPr>
            <a:r>
              <a:rPr lang="en-US" sz="2400" b="1" dirty="0" smtClean="0"/>
              <a:t>13. Auto </a:t>
            </a:r>
            <a:r>
              <a:rPr lang="en-US" sz="2400" b="1" dirty="0"/>
              <a:t>Off </a:t>
            </a:r>
          </a:p>
          <a:p>
            <a:r>
              <a:rPr lang="en-US" sz="2000" b="1" dirty="0"/>
              <a:t>	</a:t>
            </a:r>
            <a:r>
              <a:rPr lang="en-US" sz="2000" b="1" dirty="0" smtClean="0"/>
              <a:t>Description</a:t>
            </a:r>
            <a:r>
              <a:rPr lang="en-US" sz="2000" b="1" dirty="0"/>
              <a:t>:</a:t>
            </a:r>
            <a:r>
              <a:rPr lang="en-US" sz="2000" dirty="0"/>
              <a:t> The user can set an auto off timer via the web application </a:t>
            </a:r>
            <a:r>
              <a:rPr lang="en-US" sz="2000" dirty="0" smtClean="0"/>
              <a:t>	that </a:t>
            </a:r>
            <a:r>
              <a:rPr lang="en-US" sz="2000" dirty="0"/>
              <a:t>terminates watering if the duration lasts longer than the set time. </a:t>
            </a:r>
            <a:endParaRPr lang="en-US" sz="2000" dirty="0" smtClean="0"/>
          </a:p>
          <a:p>
            <a:r>
              <a:rPr lang="en-US" sz="2000" dirty="0" smtClean="0"/>
              <a:t> </a:t>
            </a:r>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What are the most critical functions of this product from a customer perspective?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2877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6</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Packaging Requirements</a:t>
            </a:r>
            <a:endParaRPr lang="en-US" sz="2800" dirty="0"/>
          </a:p>
        </p:txBody>
      </p:sp>
      <p:sp>
        <p:nvSpPr>
          <p:cNvPr id="10" name="Text Placeholder 9"/>
          <p:cNvSpPr txBox="1">
            <a:spLocks/>
          </p:cNvSpPr>
          <p:nvPr/>
        </p:nvSpPr>
        <p:spPr>
          <a:xfrm>
            <a:off x="6705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2"/>
            <a:ext cx="1161087" cy="1148466"/>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348925983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Packaging Requirements</a:t>
            </a:r>
            <a:endParaRPr lang="en-US" dirty="0"/>
          </a:p>
        </p:txBody>
      </p:sp>
      <p:sp>
        <p:nvSpPr>
          <p:cNvPr id="10" name="TextBox 9"/>
          <p:cNvSpPr txBox="1"/>
          <p:nvPr/>
        </p:nvSpPr>
        <p:spPr>
          <a:xfrm>
            <a:off x="228600" y="2133600"/>
            <a:ext cx="8763000" cy="4343400"/>
          </a:xfrm>
          <a:prstGeom prst="rect">
            <a:avLst/>
          </a:prstGeom>
          <a:noFill/>
        </p:spPr>
        <p:txBody>
          <a:bodyPr wrap="square" rtlCol="0" anchor="ctr">
            <a:normAutofit/>
          </a:bodyPr>
          <a:lstStyle/>
          <a:p>
            <a:pPr>
              <a:lnSpc>
                <a:spcPct val="150000"/>
              </a:lnSpc>
            </a:pPr>
            <a:r>
              <a:rPr lang="en-US" sz="2400" b="1" dirty="0" smtClean="0"/>
              <a:t>1. Control </a:t>
            </a:r>
            <a:r>
              <a:rPr lang="en-US" sz="2400" b="1" dirty="0"/>
              <a:t>Unit Housing</a:t>
            </a:r>
          </a:p>
          <a:p>
            <a:r>
              <a:rPr lang="en-US" sz="2000" b="1" dirty="0"/>
              <a:t>	</a:t>
            </a:r>
            <a:r>
              <a:rPr lang="en-US" sz="2000" b="1" dirty="0" smtClean="0"/>
              <a:t>Description</a:t>
            </a:r>
            <a:r>
              <a:rPr lang="en-US" sz="2000" b="1" dirty="0"/>
              <a:t>:</a:t>
            </a:r>
            <a:r>
              <a:rPr lang="en-US" sz="2000" dirty="0"/>
              <a:t> The components of the control unit, including its accessories, </a:t>
            </a:r>
            <a:r>
              <a:rPr lang="en-US" sz="2000" dirty="0" smtClean="0"/>
              <a:t>	will </a:t>
            </a:r>
            <a:r>
              <a:rPr lang="en-US" sz="2000" dirty="0"/>
              <a:t>be contained inside a mountable hard plastic container</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This component needs to be wall mountable and must be </a:t>
            </a:r>
            <a:r>
              <a:rPr lang="en-US" sz="2000" dirty="0" smtClean="0"/>
              <a:t>	packaged </a:t>
            </a:r>
            <a:r>
              <a:rPr lang="en-US" sz="2000" dirty="0"/>
              <a:t>in a convenient form factor for the </a:t>
            </a:r>
            <a:r>
              <a:rPr lang="en-US" sz="2000" dirty="0" smtClean="0"/>
              <a:t>user.</a:t>
            </a:r>
          </a:p>
          <a:p>
            <a:endParaRPr lang="en-US" sz="2000" dirty="0"/>
          </a:p>
          <a:p>
            <a:r>
              <a:rPr lang="en-US" sz="2000" dirty="0"/>
              <a:t>	</a:t>
            </a:r>
            <a:r>
              <a:rPr lang="en-US" sz="2000" b="1" dirty="0" smtClean="0"/>
              <a:t>Priority</a:t>
            </a:r>
            <a:r>
              <a:rPr lang="en-US" sz="2000" b="1" dirty="0"/>
              <a:t>: </a:t>
            </a:r>
            <a:r>
              <a:rPr lang="en-US" sz="2000" dirty="0"/>
              <a:t>1 – Critical Priority</a:t>
            </a:r>
          </a:p>
          <a:p>
            <a:endParaRPr lang="en-US" sz="2000" dirty="0">
              <a:solidFill>
                <a:prstClr val="black">
                  <a:lumMod val="75000"/>
                  <a:lumOff val="25000"/>
                </a:prstClr>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400371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2. Soil </a:t>
            </a:r>
            <a:r>
              <a:rPr lang="en-US" sz="2400" b="1" dirty="0"/>
              <a:t>Moisture Sensors Packaging</a:t>
            </a:r>
          </a:p>
          <a:p>
            <a:r>
              <a:rPr lang="en-US" sz="2000" b="1" dirty="0"/>
              <a:t>	</a:t>
            </a:r>
            <a:r>
              <a:rPr lang="en-US" sz="2000" b="1" dirty="0" smtClean="0"/>
              <a:t>Description</a:t>
            </a:r>
            <a:r>
              <a:rPr lang="en-US" sz="2000" b="1" dirty="0"/>
              <a:t>:</a:t>
            </a:r>
            <a:r>
              <a:rPr lang="en-US" sz="2000" dirty="0"/>
              <a:t> (4) Soil sensors will be included in the final packaging of HICS.  </a:t>
            </a:r>
            <a:r>
              <a:rPr lang="en-US" sz="2000" dirty="0" smtClean="0"/>
              <a:t>	They </a:t>
            </a:r>
            <a:r>
              <a:rPr lang="en-US" sz="2000" dirty="0"/>
              <a:t>will be located within their own boxes and will have corresponding </a:t>
            </a:r>
            <a:r>
              <a:rPr lang="en-US" sz="2000" dirty="0" smtClean="0"/>
              <a:t>	documentation </a:t>
            </a:r>
            <a:r>
              <a:rPr lang="en-US" sz="2000" dirty="0"/>
              <a:t>that describes their proper installation.  The user will be </a:t>
            </a:r>
            <a:r>
              <a:rPr lang="en-US" sz="2000" dirty="0" smtClean="0"/>
              <a:t>	able </a:t>
            </a:r>
            <a:r>
              <a:rPr lang="en-US" sz="2000" dirty="0"/>
              <a:t>to purchase additional soil moisture sensors and add them to their </a:t>
            </a:r>
            <a:r>
              <a:rPr lang="en-US" sz="2000" dirty="0" smtClean="0"/>
              <a:t>	system.</a:t>
            </a:r>
          </a:p>
          <a:p>
            <a:endParaRPr lang="en-US" sz="2000" dirty="0"/>
          </a:p>
          <a:p>
            <a:r>
              <a:rPr lang="en-US" sz="2000" dirty="0"/>
              <a:t>	</a:t>
            </a:r>
            <a:r>
              <a:rPr lang="en-US" sz="2000" b="1" dirty="0" smtClean="0"/>
              <a:t>Constraints</a:t>
            </a:r>
            <a:r>
              <a:rPr lang="en-US" sz="2000" b="1" dirty="0"/>
              <a:t>:</a:t>
            </a:r>
            <a:r>
              <a:rPr lang="en-US" sz="2000" dirty="0"/>
              <a:t> The user will be responsible for the proper installation of the </a:t>
            </a:r>
            <a:r>
              <a:rPr lang="en-US" sz="2000" dirty="0" smtClean="0"/>
              <a:t>	soil </a:t>
            </a:r>
            <a:r>
              <a:rPr lang="en-US" sz="2000" dirty="0"/>
              <a:t>sensors according to the included instructions</a:t>
            </a:r>
            <a:r>
              <a:rPr lang="en-US" sz="2000" dirty="0" smtClean="0"/>
              <a:t>.</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0478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09800"/>
            <a:ext cx="8763000" cy="4343400"/>
          </a:xfrm>
          <a:prstGeom prst="rect">
            <a:avLst/>
          </a:prstGeom>
          <a:noFill/>
        </p:spPr>
        <p:txBody>
          <a:bodyPr wrap="square" rtlCol="0" anchor="ctr">
            <a:normAutofit/>
          </a:bodyPr>
          <a:lstStyle/>
          <a:p>
            <a:pPr>
              <a:lnSpc>
                <a:spcPct val="150000"/>
              </a:lnSpc>
            </a:pPr>
            <a:r>
              <a:rPr lang="en-US" sz="2400" b="1" dirty="0" smtClean="0"/>
              <a:t>3. Rain </a:t>
            </a:r>
            <a:r>
              <a:rPr lang="en-US" sz="2400" b="1" dirty="0"/>
              <a:t>Sensor Packaging</a:t>
            </a:r>
          </a:p>
          <a:p>
            <a:r>
              <a:rPr lang="en-US" sz="2000" b="1" dirty="0"/>
              <a:t>	</a:t>
            </a:r>
            <a:r>
              <a:rPr lang="en-US" sz="2000" b="1" dirty="0" smtClean="0"/>
              <a:t>Description</a:t>
            </a:r>
            <a:r>
              <a:rPr lang="en-US" sz="2000" b="1" dirty="0"/>
              <a:t>:</a:t>
            </a:r>
            <a:r>
              <a:rPr lang="en-US" sz="2000" dirty="0"/>
              <a:t> (1) Rain sensor will be included in the final packaging of HICS.  </a:t>
            </a:r>
            <a:r>
              <a:rPr lang="en-US" sz="2000" dirty="0" smtClean="0"/>
              <a:t>	It </a:t>
            </a:r>
            <a:r>
              <a:rPr lang="en-US" sz="2000" dirty="0"/>
              <a:t>will be located within its own box and will have corresponding </a:t>
            </a:r>
            <a:r>
              <a:rPr lang="en-US" sz="2000" dirty="0" smtClean="0"/>
              <a:t>	documentation </a:t>
            </a:r>
            <a:r>
              <a:rPr lang="en-US" sz="2000" dirty="0"/>
              <a:t>that describes its proper instillation</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user will be responsible for the proper installation of the </a:t>
            </a:r>
            <a:r>
              <a:rPr lang="en-US" sz="2000" dirty="0" smtClean="0"/>
              <a:t>	rain </a:t>
            </a:r>
            <a:r>
              <a:rPr lang="en-US" sz="2000" dirty="0"/>
              <a:t>sensor according to the included instructions</a:t>
            </a:r>
            <a:r>
              <a:rPr lang="en-US" sz="2000" dirty="0" smtClean="0"/>
              <a:t>.</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6375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a:t>4</a:t>
            </a:r>
            <a:r>
              <a:rPr lang="en-US" sz="2400" b="1" dirty="0" smtClean="0"/>
              <a:t>. Connecting </a:t>
            </a:r>
            <a:r>
              <a:rPr lang="en-US" sz="2400" b="1" dirty="0"/>
              <a:t>Cables</a:t>
            </a:r>
          </a:p>
          <a:p>
            <a:r>
              <a:rPr lang="en-US" sz="2000" b="1" dirty="0"/>
              <a:t>	</a:t>
            </a:r>
            <a:r>
              <a:rPr lang="en-US" sz="2000" b="1" dirty="0" smtClean="0"/>
              <a:t>Description</a:t>
            </a:r>
            <a:r>
              <a:rPr lang="en-US" sz="2000" b="1" dirty="0"/>
              <a:t>:</a:t>
            </a:r>
            <a:r>
              <a:rPr lang="en-US" sz="2000" dirty="0"/>
              <a:t> (1) Power cable and (1) Ethernet cable will be included in the </a:t>
            </a:r>
            <a:r>
              <a:rPr lang="en-US" sz="2000" dirty="0" smtClean="0"/>
              <a:t>	packaging </a:t>
            </a:r>
            <a:r>
              <a:rPr lang="en-US" sz="2000" dirty="0"/>
              <a:t>of HICS.  Their intended purpose is to be used with the central </a:t>
            </a:r>
            <a:r>
              <a:rPr lang="en-US" sz="2000" dirty="0" smtClean="0"/>
              <a:t>	control </a:t>
            </a:r>
            <a:r>
              <a:rPr lang="en-US" sz="2000" dirty="0"/>
              <a:t>unit</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None </a:t>
            </a:r>
            <a:endParaRPr lang="en-US" sz="2000" dirty="0" smtClean="0"/>
          </a:p>
          <a:p>
            <a:endParaRPr lang="en-US" sz="2000" dirty="0"/>
          </a:p>
          <a:p>
            <a:r>
              <a:rPr lang="en-US" sz="2000" dirty="0"/>
              <a:t>	</a:t>
            </a:r>
            <a:r>
              <a:rPr lang="en-US" sz="2000" b="1" dirty="0" smtClean="0"/>
              <a:t>Standards</a:t>
            </a:r>
            <a:r>
              <a:rPr lang="en-US" sz="2000" b="1" dirty="0"/>
              <a:t>:</a:t>
            </a:r>
            <a:r>
              <a:rPr lang="en-US" sz="2000" dirty="0"/>
              <a:t>  NEMA 5–15R power connector, cat5e Ethernet </a:t>
            </a:r>
            <a:r>
              <a:rPr lang="en-US" sz="2000" dirty="0" smtClean="0"/>
              <a:t>connector</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63798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5. Software </a:t>
            </a:r>
            <a:r>
              <a:rPr lang="en-US" sz="2400" b="1" dirty="0"/>
              <a:t>Application</a:t>
            </a:r>
          </a:p>
          <a:p>
            <a:r>
              <a:rPr lang="en-US" sz="2000" b="1" dirty="0"/>
              <a:t>	</a:t>
            </a:r>
            <a:r>
              <a:rPr lang="en-US" sz="2000" b="1" dirty="0" smtClean="0"/>
              <a:t>Description</a:t>
            </a:r>
            <a:r>
              <a:rPr lang="en-US" sz="2000" b="1" dirty="0"/>
              <a:t>:</a:t>
            </a:r>
            <a:r>
              <a:rPr lang="en-US" sz="2000" dirty="0"/>
              <a:t> The HICS software should be a stand-alone web application </a:t>
            </a:r>
            <a:r>
              <a:rPr lang="en-US" sz="2000" dirty="0" smtClean="0"/>
              <a:t>	that </a:t>
            </a:r>
            <a:r>
              <a:rPr lang="en-US" sz="2000" dirty="0"/>
              <a:t>requires no set up from the user.  The user must register an account </a:t>
            </a:r>
            <a:r>
              <a:rPr lang="en-US" sz="2000" dirty="0" smtClean="0"/>
              <a:t>	with </a:t>
            </a:r>
            <a:r>
              <a:rPr lang="en-US" sz="2000" dirty="0"/>
              <a:t>a valid product serial number to access the web application.  Once </a:t>
            </a:r>
            <a:r>
              <a:rPr lang="en-US" sz="2000" dirty="0" smtClean="0"/>
              <a:t>	they </a:t>
            </a:r>
            <a:r>
              <a:rPr lang="en-US" sz="2000" dirty="0"/>
              <a:t>are logged into their account and their device has been connected, </a:t>
            </a:r>
            <a:r>
              <a:rPr lang="en-US" sz="2000" dirty="0" smtClean="0"/>
              <a:t>	they </a:t>
            </a:r>
            <a:r>
              <a:rPr lang="en-US" sz="2000" dirty="0"/>
              <a:t>will be able to access the features of the HICS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user needs an active internet connection in order to </a:t>
            </a:r>
            <a:r>
              <a:rPr lang="en-US" sz="2000" dirty="0" smtClean="0"/>
              <a:t>	interface </a:t>
            </a:r>
            <a:r>
              <a:rPr lang="en-US" sz="2000" dirty="0"/>
              <a:t>with the web application. The central control unit must be </a:t>
            </a:r>
            <a:r>
              <a:rPr lang="en-US" sz="2000" dirty="0" smtClean="0"/>
              <a:t>	connected </a:t>
            </a:r>
            <a:r>
              <a:rPr lang="en-US" sz="2000" dirty="0"/>
              <a:t>to the internet via the included Ethernet cable and registered </a:t>
            </a:r>
            <a:r>
              <a:rPr lang="en-US" sz="2000" dirty="0" smtClean="0"/>
              <a:t>	with </a:t>
            </a:r>
            <a:r>
              <a:rPr lang="en-US" sz="2000" dirty="0"/>
              <a:t>the user’s account before it can be controlled</a:t>
            </a:r>
            <a:r>
              <a:rPr lang="en-US" sz="2000" dirty="0" smtClean="0"/>
              <a:t>.</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2590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Packaging 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smtClean="0"/>
              <a:t>6. User </a:t>
            </a:r>
            <a:r>
              <a:rPr lang="en-US" sz="2400" b="1" dirty="0"/>
              <a:t>Manual </a:t>
            </a:r>
          </a:p>
          <a:p>
            <a:r>
              <a:rPr lang="en-US" sz="2000" b="1" dirty="0"/>
              <a:t>	</a:t>
            </a:r>
            <a:r>
              <a:rPr lang="en-US" sz="2000" b="1" dirty="0" smtClean="0"/>
              <a:t>Description</a:t>
            </a:r>
            <a:r>
              <a:rPr lang="en-US" sz="2000" b="1" dirty="0"/>
              <a:t>:</a:t>
            </a:r>
            <a:r>
              <a:rPr lang="en-US" sz="2000" dirty="0"/>
              <a:t> A user manual will be presented to the user that details the </a:t>
            </a:r>
            <a:r>
              <a:rPr lang="en-US" sz="2000" dirty="0" smtClean="0"/>
              <a:t>	use </a:t>
            </a:r>
            <a:r>
              <a:rPr lang="en-US" sz="2000" dirty="0"/>
              <a:t>and operation of HICS.  It will be provided in the final packaging as a </a:t>
            </a:r>
            <a:r>
              <a:rPr lang="en-US" sz="2000" dirty="0" smtClean="0"/>
              <a:t>	CD-ROM </a:t>
            </a:r>
            <a:r>
              <a:rPr lang="en-US" sz="2000" dirty="0"/>
              <a:t>and will also be made available online via the web application. </a:t>
            </a:r>
            <a:endParaRPr lang="en-US" sz="2000" dirty="0" smtClean="0"/>
          </a:p>
          <a:p>
            <a:endParaRPr lang="en-US" sz="2000" dirty="0"/>
          </a:p>
          <a:p>
            <a:r>
              <a:rPr lang="en-US" sz="2000" dirty="0" smtClean="0"/>
              <a:t>	</a:t>
            </a:r>
            <a:r>
              <a:rPr lang="en-US" sz="2000" b="1" dirty="0" smtClean="0"/>
              <a:t>Constraints</a:t>
            </a:r>
            <a:r>
              <a:rPr lang="en-US" sz="2000" b="1" dirty="0"/>
              <a:t>:</a:t>
            </a:r>
            <a:r>
              <a:rPr lang="en-US" sz="2000" dirty="0"/>
              <a:t>  The manual will only be provided in </a:t>
            </a:r>
            <a:r>
              <a:rPr lang="en-US" sz="2000" dirty="0" smtClean="0"/>
              <a:t>English.</a:t>
            </a:r>
          </a:p>
          <a:p>
            <a:endParaRPr lang="en-US" sz="2000" dirty="0"/>
          </a:p>
          <a:p>
            <a:r>
              <a:rPr lang="en-US" sz="2000" dirty="0"/>
              <a:t>	</a:t>
            </a:r>
            <a:r>
              <a:rPr lang="en-US" sz="2000" b="1" dirty="0" smtClean="0"/>
              <a:t>Priority</a:t>
            </a:r>
            <a:r>
              <a:rPr lang="en-US" sz="2000" b="1" dirty="0"/>
              <a:t>:</a:t>
            </a:r>
            <a:r>
              <a:rPr lang="en-US" sz="2000" dirty="0"/>
              <a:t>  3 – Moderate</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will be physically delivered to the customer?</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78276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43000"/>
            <a:ext cx="31242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Who is the intended audience?</a:t>
            </a:r>
            <a:endParaRPr lang="en-US" sz="2800" b="1" dirty="0">
              <a:solidFill>
                <a:prstClr val="black">
                  <a:lumMod val="75000"/>
                  <a:lumOff val="25000"/>
                </a:prstClr>
              </a:solidFill>
            </a:endParaRPr>
          </a:p>
        </p:txBody>
      </p:sp>
      <p:sp>
        <p:nvSpPr>
          <p:cNvPr id="19" name="TextBox 18"/>
          <p:cNvSpPr txBox="1"/>
          <p:nvPr/>
        </p:nvSpPr>
        <p:spPr>
          <a:xfrm>
            <a:off x="4800600" y="4267200"/>
            <a:ext cx="3886200" cy="1769734"/>
          </a:xfrm>
          <a:prstGeom prst="rect">
            <a:avLst/>
          </a:prstGeom>
          <a:noFill/>
        </p:spPr>
        <p:txBody>
          <a:bodyPr wrap="square" rtlCol="0" anchor="ctr">
            <a:normAutofit/>
          </a:bodyPr>
          <a:lstStyle/>
          <a:p>
            <a:r>
              <a:rPr lang="en-US" sz="2000" dirty="0" smtClean="0"/>
              <a:t>The product looks like the sprinkler controller box on most sprinkler systems only HICS has no front facing button or interface on the controller.</a:t>
            </a:r>
            <a:endParaRPr lang="en-US" sz="2000" dirty="0"/>
          </a:p>
        </p:txBody>
      </p:sp>
      <p:sp>
        <p:nvSpPr>
          <p:cNvPr id="20" name="Right Arrow 19"/>
          <p:cNvSpPr/>
          <p:nvPr/>
        </p:nvSpPr>
        <p:spPr>
          <a:xfrm>
            <a:off x="34290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3528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0" name="TextBox 9"/>
          <p:cNvSpPr txBox="1"/>
          <p:nvPr/>
        </p:nvSpPr>
        <p:spPr>
          <a:xfrm>
            <a:off x="4419600" y="1295400"/>
            <a:ext cx="4495800" cy="2971800"/>
          </a:xfrm>
          <a:prstGeom prst="rect">
            <a:avLst/>
          </a:prstGeom>
          <a:noFill/>
        </p:spPr>
        <p:txBody>
          <a:bodyPr wrap="square" rtlCol="0" anchor="ctr">
            <a:normAutofit/>
          </a:bodyPr>
          <a:lstStyle/>
          <a:p>
            <a:pPr marL="342900" indent="-342900">
              <a:buFont typeface="Wingdings" panose="05000000000000000000" pitchFamily="2" charset="2"/>
              <a:buChar char="ü"/>
            </a:pPr>
            <a:r>
              <a:rPr lang="en-US" sz="2000" dirty="0"/>
              <a:t>Home owners that either have or plan on installing a sprinkler </a:t>
            </a:r>
            <a:r>
              <a:rPr lang="en-US" sz="2000" dirty="0" smtClean="0"/>
              <a:t>system</a:t>
            </a:r>
            <a:endParaRPr lang="en-US" sz="2000" dirty="0"/>
          </a:p>
          <a:p>
            <a:pPr marL="342900" indent="-342900">
              <a:buFont typeface="Wingdings" panose="05000000000000000000" pitchFamily="2" charset="2"/>
              <a:buChar char="ü"/>
            </a:pPr>
            <a:r>
              <a:rPr lang="en-US" sz="2000" dirty="0"/>
              <a:t>The irrigation/landscaping companies that install </a:t>
            </a:r>
            <a:r>
              <a:rPr lang="en-US" sz="2000" dirty="0" smtClean="0"/>
              <a:t>sprinkler systems </a:t>
            </a:r>
            <a:r>
              <a:rPr lang="en-US" sz="2000" dirty="0"/>
              <a:t>for their </a:t>
            </a:r>
            <a:r>
              <a:rPr lang="en-US" sz="2000" dirty="0" smtClean="0"/>
              <a:t>customers</a:t>
            </a:r>
            <a:endParaRPr lang="en-US" sz="2000" dirty="0"/>
          </a:p>
          <a:p>
            <a:pPr marL="342900" indent="-342900">
              <a:buFont typeface="Wingdings" panose="05000000000000000000" pitchFamily="2" charset="2"/>
              <a:buChar char="ü"/>
            </a:pPr>
            <a:r>
              <a:rPr lang="en-US" sz="2000" dirty="0" smtClean="0"/>
              <a:t>Water conservationists</a:t>
            </a:r>
            <a:endParaRPr lang="en-US" sz="2000" dirty="0"/>
          </a:p>
          <a:p>
            <a:pPr marL="342900" indent="-342900">
              <a:buFont typeface="Wingdings" panose="05000000000000000000" pitchFamily="2" charset="2"/>
              <a:buChar char="ü"/>
            </a:pPr>
            <a:r>
              <a:rPr lang="en-US" sz="2000" dirty="0" smtClean="0"/>
              <a:t>Individuals who </a:t>
            </a:r>
            <a:r>
              <a:rPr lang="en-US" sz="2000" dirty="0"/>
              <a:t>find themselves away from their homes for extended periods of time</a:t>
            </a:r>
          </a:p>
        </p:txBody>
      </p:sp>
      <p:sp>
        <p:nvSpPr>
          <p:cNvPr id="14" name="TextBox 13"/>
          <p:cNvSpPr txBox="1"/>
          <p:nvPr/>
        </p:nvSpPr>
        <p:spPr>
          <a:xfrm>
            <a:off x="76200" y="3910584"/>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does is look like?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1953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Performance Requirements</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7</a:t>
            </a:r>
            <a:endParaRPr lang="en-US" sz="17000" b="1" dirty="0">
              <a:solidFill>
                <a:srgbClr val="F26200">
                  <a:alpha val="40000"/>
                </a:srgbClr>
              </a:solidFill>
              <a:cs typeface="Arial" pitchFamily="34" charset="0"/>
            </a:endParaRPr>
          </a:p>
        </p:txBody>
      </p:sp>
      <p:sp>
        <p:nvSpPr>
          <p:cNvPr id="8" name="Text Placeholder 9"/>
          <p:cNvSpPr txBox="1">
            <a:spLocks/>
          </p:cNvSpPr>
          <p:nvPr/>
        </p:nvSpPr>
        <p:spPr>
          <a:xfrm>
            <a:off x="6705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562756652"/>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1. Sensor </a:t>
            </a:r>
            <a:r>
              <a:rPr lang="en-US" sz="2400" b="1" dirty="0"/>
              <a:t>Accuracy</a:t>
            </a:r>
          </a:p>
          <a:p>
            <a:r>
              <a:rPr lang="en-US" sz="2000" dirty="0"/>
              <a:t>	</a:t>
            </a:r>
            <a:r>
              <a:rPr lang="en-US" sz="2000" b="1" dirty="0" smtClean="0"/>
              <a:t>Description</a:t>
            </a:r>
            <a:r>
              <a:rPr lang="en-US" sz="2000" b="1" dirty="0"/>
              <a:t>: </a:t>
            </a:r>
            <a:r>
              <a:rPr lang="en-US" sz="2000" dirty="0"/>
              <a:t>Proper sensor readings of soil moisture levels must be </a:t>
            </a:r>
            <a:r>
              <a:rPr lang="en-US" sz="2000" dirty="0" smtClean="0"/>
              <a:t>	captured </a:t>
            </a:r>
            <a:r>
              <a:rPr lang="en-US" sz="2000" dirty="0"/>
              <a:t>to ensure accurate and efficient watering schedules. This </a:t>
            </a:r>
            <a:r>
              <a:rPr lang="en-US" sz="2000" dirty="0" smtClean="0"/>
              <a:t>	requires </a:t>
            </a:r>
            <a:r>
              <a:rPr lang="en-US" sz="2000" dirty="0"/>
              <a:t>solid construction of the sensor modules and proper software </a:t>
            </a:r>
            <a:r>
              <a:rPr lang="en-US" sz="2000" dirty="0" smtClean="0"/>
              <a:t>	analysis </a:t>
            </a:r>
            <a:r>
              <a:rPr lang="en-US" sz="2000" dirty="0"/>
              <a:t>of the data provided by the sensors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Soil moisture sensors must be properly installed according to </a:t>
            </a:r>
            <a:r>
              <a:rPr lang="en-US" sz="2000" dirty="0" smtClean="0"/>
              <a:t>	the </a:t>
            </a:r>
            <a:r>
              <a:rPr lang="en-US" sz="2000" dirty="0"/>
              <a:t>provided </a:t>
            </a:r>
            <a:r>
              <a:rPr lang="en-US" sz="2000" dirty="0" smtClean="0"/>
              <a:t>instructions.</a:t>
            </a:r>
          </a:p>
          <a:p>
            <a:endParaRPr lang="en-US" sz="2000" dirty="0"/>
          </a:p>
          <a:p>
            <a:r>
              <a:rPr lang="en-US" sz="2000" dirty="0"/>
              <a:t>	</a:t>
            </a:r>
            <a:r>
              <a:rPr lang="en-US" sz="2000" b="1" dirty="0" smtClean="0"/>
              <a:t>Priority</a:t>
            </a:r>
            <a:r>
              <a:rPr lang="en-US" sz="2000" b="1" dirty="0"/>
              <a:t>: </a:t>
            </a:r>
            <a:r>
              <a:rPr lang="en-US" sz="2000" dirty="0"/>
              <a:t>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48726"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performance affect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44975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057400"/>
            <a:ext cx="8763000" cy="4343400"/>
          </a:xfrm>
          <a:prstGeom prst="rect">
            <a:avLst/>
          </a:prstGeom>
          <a:noFill/>
        </p:spPr>
        <p:txBody>
          <a:bodyPr wrap="square" rtlCol="0" anchor="ctr">
            <a:normAutofit/>
          </a:bodyPr>
          <a:lstStyle/>
          <a:p>
            <a:pPr>
              <a:lnSpc>
                <a:spcPct val="150000"/>
              </a:lnSpc>
            </a:pPr>
            <a:r>
              <a:rPr lang="en-US" sz="2400" b="1" dirty="0" smtClean="0"/>
              <a:t>2. Rain </a:t>
            </a:r>
            <a:r>
              <a:rPr lang="en-US" sz="2400" b="1" dirty="0"/>
              <a:t>Detection</a:t>
            </a:r>
          </a:p>
          <a:p>
            <a:r>
              <a:rPr lang="en-US" sz="2000" dirty="0"/>
              <a:t>	</a:t>
            </a:r>
            <a:r>
              <a:rPr lang="en-US" sz="2000" b="1" dirty="0" smtClean="0"/>
              <a:t>Description</a:t>
            </a:r>
            <a:r>
              <a:rPr lang="en-US" sz="2000" b="1" dirty="0"/>
              <a:t>: </a:t>
            </a:r>
            <a:r>
              <a:rPr lang="en-US" sz="2000" dirty="0"/>
              <a:t>In the event of rainy weather, the rain sensor must quickly </a:t>
            </a:r>
            <a:r>
              <a:rPr lang="en-US" sz="2000" dirty="0" smtClean="0"/>
              <a:t>	transmit </a:t>
            </a:r>
            <a:r>
              <a:rPr lang="en-US" sz="2000" dirty="0"/>
              <a:t>an alert to the control unit to interrupt or delay any active </a:t>
            </a:r>
            <a:r>
              <a:rPr lang="en-US" sz="2000" dirty="0" smtClean="0"/>
              <a:t>	watering.</a:t>
            </a:r>
          </a:p>
          <a:p>
            <a:endParaRPr lang="en-US" sz="2000" dirty="0"/>
          </a:p>
          <a:p>
            <a:r>
              <a:rPr lang="en-US" sz="2000" dirty="0"/>
              <a:t>	</a:t>
            </a:r>
            <a:r>
              <a:rPr lang="en-US" sz="2000" b="1" dirty="0" smtClean="0"/>
              <a:t>Constraints</a:t>
            </a:r>
            <a:r>
              <a:rPr lang="en-US" sz="2000" b="1" dirty="0"/>
              <a:t>:</a:t>
            </a:r>
            <a:r>
              <a:rPr lang="en-US" sz="2000" dirty="0"/>
              <a:t> The rain sensor must be properly placed and installed in </a:t>
            </a:r>
            <a:r>
              <a:rPr lang="en-US" sz="2000" dirty="0" smtClean="0"/>
              <a:t>	order </a:t>
            </a:r>
            <a:r>
              <a:rPr lang="en-US" sz="2000" dirty="0"/>
              <a:t>to ensure </a:t>
            </a:r>
            <a:r>
              <a:rPr lang="en-US" sz="2000" dirty="0" smtClean="0"/>
              <a:t>this </a:t>
            </a:r>
            <a:r>
              <a:rPr lang="en-US" sz="2000" dirty="0"/>
              <a:t>functionality</a:t>
            </a:r>
            <a:r>
              <a:rPr lang="en-US" sz="2000" dirty="0" smtClean="0"/>
              <a:t>.</a:t>
            </a:r>
          </a:p>
          <a:p>
            <a:endParaRPr lang="en-US" sz="2000" dirty="0"/>
          </a:p>
          <a:p>
            <a:r>
              <a:rPr lang="en-US" sz="2000" dirty="0"/>
              <a:t>	</a:t>
            </a:r>
            <a:r>
              <a:rPr lang="en-US" sz="2000" b="1" dirty="0" smtClean="0"/>
              <a:t>Priority</a:t>
            </a:r>
            <a:r>
              <a:rPr lang="en-US" sz="2000" b="1" dirty="0"/>
              <a:t>: </a:t>
            </a:r>
            <a:r>
              <a:rPr lang="en-US" sz="2000" dirty="0"/>
              <a:t>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48726"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performance affect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r>
              <a:rPr lang="en-US" sz="2400" b="1" dirty="0" smtClean="0"/>
              <a:t>3. Communication </a:t>
            </a:r>
            <a:r>
              <a:rPr lang="en-US" sz="2400" b="1" dirty="0"/>
              <a:t>Between the Web Application and Central Control </a:t>
            </a:r>
            <a:r>
              <a:rPr lang="en-US" sz="2400" b="1" dirty="0" smtClean="0"/>
              <a:t>Unit</a:t>
            </a:r>
            <a:endParaRPr lang="en-US" sz="2400" b="1" dirty="0"/>
          </a:p>
          <a:p>
            <a:r>
              <a:rPr lang="en-US" sz="2000" dirty="0"/>
              <a:t>	</a:t>
            </a:r>
            <a:r>
              <a:rPr lang="en-US" sz="2000" b="1" dirty="0" smtClean="0"/>
              <a:t>Description</a:t>
            </a:r>
            <a:r>
              <a:rPr lang="en-US" sz="2000" b="1" dirty="0"/>
              <a:t>: </a:t>
            </a:r>
            <a:r>
              <a:rPr lang="en-US" sz="2000" dirty="0"/>
              <a:t>The user will be able to set watering schedules through the </a:t>
            </a:r>
            <a:r>
              <a:rPr lang="en-US" sz="2000" dirty="0" smtClean="0"/>
              <a:t>	web </a:t>
            </a:r>
            <a:r>
              <a:rPr lang="en-US" sz="2000" dirty="0"/>
              <a:t>application to send a signal to the central control unit to initiate </a:t>
            </a:r>
            <a:r>
              <a:rPr lang="en-US" sz="2000" dirty="0" smtClean="0"/>
              <a:t>	watering</a:t>
            </a:r>
            <a:r>
              <a:rPr lang="en-US" sz="2000" dirty="0"/>
              <a:t>.  This must happen in a timely manner to ensure consistency </a:t>
            </a:r>
            <a:r>
              <a:rPr lang="en-US" sz="2000" dirty="0" smtClean="0"/>
              <a:t>	between </a:t>
            </a:r>
            <a:r>
              <a:rPr lang="en-US" sz="2000" dirty="0"/>
              <a:t>the scheduled start/end times and the actual start/end times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 </a:t>
            </a:r>
            <a:r>
              <a:rPr lang="en-US" sz="2000" dirty="0"/>
              <a:t>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48726"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performance affect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r>
              <a:rPr lang="en-US" sz="2400" b="1" dirty="0" smtClean="0"/>
              <a:t>4. Communication </a:t>
            </a:r>
            <a:r>
              <a:rPr lang="en-US" sz="2400" b="1" dirty="0"/>
              <a:t>Between the Soil Moisture Sensors and Central Control Unit</a:t>
            </a:r>
          </a:p>
          <a:p>
            <a:r>
              <a:rPr lang="en-US" sz="2000" b="1" dirty="0"/>
              <a:t>	</a:t>
            </a:r>
            <a:r>
              <a:rPr lang="en-US" sz="2000" b="1" dirty="0" smtClean="0"/>
              <a:t>Description</a:t>
            </a:r>
            <a:r>
              <a:rPr lang="en-US" sz="2000" b="1" dirty="0"/>
              <a:t>: </a:t>
            </a:r>
            <a:r>
              <a:rPr lang="en-US" sz="2000" dirty="0"/>
              <a:t>The soil moisture sensors will communicate with the central </a:t>
            </a:r>
            <a:r>
              <a:rPr lang="en-US" sz="2000" dirty="0" smtClean="0"/>
              <a:t>	control </a:t>
            </a:r>
            <a:r>
              <a:rPr lang="en-US" sz="2000" dirty="0"/>
              <a:t>unit to relay information about soil moisture levels. This must be </a:t>
            </a:r>
            <a:r>
              <a:rPr lang="en-US" sz="2000" dirty="0" smtClean="0"/>
              <a:t>	accomplished </a:t>
            </a:r>
            <a:r>
              <a:rPr lang="en-US" sz="2000" dirty="0"/>
              <a:t>periodically in an accurate and timely manner in order to </a:t>
            </a:r>
            <a:r>
              <a:rPr lang="en-US" sz="2000" dirty="0" smtClean="0"/>
              <a:t>	avoid </a:t>
            </a:r>
            <a:r>
              <a:rPr lang="en-US" sz="2000" dirty="0"/>
              <a:t>errors and to ensure consistency throughout the system</a:t>
            </a:r>
            <a:r>
              <a:rPr lang="en-US" sz="2000" b="1"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48726"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performance affect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24589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Performance </a:t>
            </a:r>
            <a:r>
              <a:rPr lang="en-US" b="1" dirty="0">
                <a:solidFill>
                  <a:prstClr val="white"/>
                </a:solidFill>
              </a:rPr>
              <a:t>Requirements</a:t>
            </a:r>
            <a:endParaRPr lang="en-US" dirty="0"/>
          </a:p>
        </p:txBody>
      </p:sp>
      <p:sp>
        <p:nvSpPr>
          <p:cNvPr id="10" name="TextBox 9"/>
          <p:cNvSpPr txBox="1"/>
          <p:nvPr/>
        </p:nvSpPr>
        <p:spPr>
          <a:xfrm>
            <a:off x="228600" y="2133600"/>
            <a:ext cx="8763000" cy="4343400"/>
          </a:xfrm>
          <a:prstGeom prst="rect">
            <a:avLst/>
          </a:prstGeom>
          <a:noFill/>
        </p:spPr>
        <p:txBody>
          <a:bodyPr wrap="square" rtlCol="0" anchor="ctr">
            <a:normAutofit/>
          </a:bodyPr>
          <a:lstStyle/>
          <a:p>
            <a:pPr>
              <a:lnSpc>
                <a:spcPct val="150000"/>
              </a:lnSpc>
            </a:pPr>
            <a:r>
              <a:rPr lang="en-US" sz="2400" b="1" dirty="0" smtClean="0"/>
              <a:t>5. Device </a:t>
            </a:r>
            <a:r>
              <a:rPr lang="en-US" sz="2400" b="1" dirty="0"/>
              <a:t>Power Malfunction</a:t>
            </a:r>
          </a:p>
          <a:p>
            <a:r>
              <a:rPr lang="en-US" sz="2000" b="1" dirty="0"/>
              <a:t>	</a:t>
            </a:r>
            <a:r>
              <a:rPr lang="en-US" sz="2000" b="1" dirty="0" smtClean="0"/>
              <a:t>Description</a:t>
            </a:r>
            <a:r>
              <a:rPr lang="en-US" sz="2000" b="1" dirty="0"/>
              <a:t>:</a:t>
            </a:r>
            <a:r>
              <a:rPr lang="en-US" sz="2000" dirty="0"/>
              <a:t> If the server fails to receive communication from the central </a:t>
            </a:r>
            <a:r>
              <a:rPr lang="en-US" sz="2000" dirty="0" smtClean="0"/>
              <a:t>	control </a:t>
            </a:r>
            <a:r>
              <a:rPr lang="en-US" sz="2000" dirty="0"/>
              <a:t>unit for a specified period of time, it will notify the user that the </a:t>
            </a:r>
            <a:r>
              <a:rPr lang="en-US" sz="2000" dirty="0" smtClean="0"/>
              <a:t>	system </a:t>
            </a:r>
            <a:r>
              <a:rPr lang="en-US" sz="2000" dirty="0"/>
              <a:t>is offline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Control unit must be without power for a specified period of </a:t>
            </a:r>
            <a:r>
              <a:rPr lang="en-US" sz="2000" dirty="0" smtClean="0"/>
              <a:t>	time.</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48726"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performance affect the product?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18232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8</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Safety Requirements</a:t>
            </a:r>
            <a:endParaRPr lang="en-US" sz="4000" b="0" cap="none" dirty="0">
              <a:solidFill>
                <a:prstClr val="black">
                  <a:lumMod val="50000"/>
                  <a:lumOff val="50000"/>
                </a:prstClr>
              </a:solidFill>
              <a:ea typeface="+mn-ea"/>
              <a:cs typeface="+mn-cs"/>
            </a:endParaRPr>
          </a:p>
        </p:txBody>
      </p:sp>
      <p:sp>
        <p:nvSpPr>
          <p:cNvPr id="11" name="Text Placeholder 9"/>
          <p:cNvSpPr txBox="1">
            <a:spLocks/>
          </p:cNvSpPr>
          <p:nvPr/>
        </p:nvSpPr>
        <p:spPr>
          <a:xfrm>
            <a:off x="64008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1552657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Safety </a:t>
            </a:r>
            <a:r>
              <a:rPr lang="en-US" b="1" dirty="0">
                <a:solidFill>
                  <a:prstClr val="white"/>
                </a:solidFill>
              </a:rPr>
              <a:t>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smtClean="0"/>
              <a:t>1. Soil </a:t>
            </a:r>
            <a:r>
              <a:rPr lang="en-US" sz="2400" b="1" dirty="0"/>
              <a:t>Moisture Sensor Insulation</a:t>
            </a:r>
          </a:p>
          <a:p>
            <a:r>
              <a:rPr lang="en-US" sz="2000" b="1" dirty="0"/>
              <a:t>	</a:t>
            </a:r>
            <a:r>
              <a:rPr lang="en-US" sz="2000" b="1" dirty="0" smtClean="0"/>
              <a:t>Description</a:t>
            </a:r>
            <a:r>
              <a:rPr lang="en-US" sz="2000" b="1" dirty="0"/>
              <a:t>:</a:t>
            </a:r>
            <a:r>
              <a:rPr lang="en-US" sz="2000" dirty="0"/>
              <a:t> The electronic components of the soil moisture sensors must </a:t>
            </a:r>
            <a:r>
              <a:rPr lang="en-US" sz="2000" dirty="0" smtClean="0"/>
              <a:t>	be </a:t>
            </a:r>
            <a:r>
              <a:rPr lang="en-US" sz="2000" dirty="0"/>
              <a:t>properly insulated against external environmental conditions.  This is </a:t>
            </a:r>
            <a:r>
              <a:rPr lang="en-US" sz="2000" dirty="0" smtClean="0"/>
              <a:t>	to </a:t>
            </a:r>
            <a:r>
              <a:rPr lang="en-US" sz="2000" dirty="0"/>
              <a:t>ensure that they do not malfunction while in use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does the product handle safety concerns?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83830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Safety Requirements</a:t>
            </a:r>
            <a:endParaRPr lang="en-US" dirty="0"/>
          </a:p>
        </p:txBody>
      </p:sp>
      <p:sp>
        <p:nvSpPr>
          <p:cNvPr id="10" name="TextBox 9"/>
          <p:cNvSpPr txBox="1"/>
          <p:nvPr/>
        </p:nvSpPr>
        <p:spPr>
          <a:xfrm>
            <a:off x="228600" y="2133600"/>
            <a:ext cx="8763000" cy="4343400"/>
          </a:xfrm>
          <a:prstGeom prst="rect">
            <a:avLst/>
          </a:prstGeom>
          <a:noFill/>
        </p:spPr>
        <p:txBody>
          <a:bodyPr wrap="square" rtlCol="0" anchor="ctr">
            <a:normAutofit/>
          </a:bodyPr>
          <a:lstStyle/>
          <a:p>
            <a:pPr>
              <a:lnSpc>
                <a:spcPct val="150000"/>
              </a:lnSpc>
            </a:pPr>
            <a:r>
              <a:rPr lang="en-US" sz="2400" b="1" dirty="0" smtClean="0"/>
              <a:t>2. Central </a:t>
            </a:r>
            <a:r>
              <a:rPr lang="en-US" sz="2400" b="1" dirty="0"/>
              <a:t>Control Unit Temperature</a:t>
            </a:r>
          </a:p>
          <a:p>
            <a:r>
              <a:rPr lang="en-US" sz="2000" b="1" dirty="0"/>
              <a:t>	</a:t>
            </a:r>
            <a:r>
              <a:rPr lang="en-US" sz="2000" b="1" dirty="0" smtClean="0"/>
              <a:t>Description</a:t>
            </a:r>
            <a:r>
              <a:rPr lang="en-US" sz="2000" b="1" dirty="0"/>
              <a:t>:</a:t>
            </a:r>
            <a:r>
              <a:rPr lang="en-US" sz="2000" dirty="0"/>
              <a:t> Efficient air flow and low temperatures must be established </a:t>
            </a:r>
            <a:r>
              <a:rPr lang="en-US" sz="2000" dirty="0" smtClean="0"/>
              <a:t>	while </a:t>
            </a:r>
            <a:r>
              <a:rPr lang="en-US" sz="2000" dirty="0"/>
              <a:t>the central control unit is in operation.  Computer fans and proper </a:t>
            </a:r>
            <a:r>
              <a:rPr lang="en-US" sz="2000" dirty="0" smtClean="0"/>
              <a:t>	ventilation </a:t>
            </a:r>
            <a:r>
              <a:rPr lang="en-US" sz="2000" dirty="0"/>
              <a:t>in the housing container will be used to cool the device and </a:t>
            </a:r>
            <a:r>
              <a:rPr lang="en-US" sz="2000" dirty="0" smtClean="0"/>
              <a:t>	prevent </a:t>
            </a:r>
            <a:r>
              <a:rPr lang="en-US" sz="2000" dirty="0"/>
              <a:t>it from overheating and possibly starting a fire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How does the product handle safety concerns?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194577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Safety 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smtClean="0"/>
              <a:t>3. Proper </a:t>
            </a:r>
            <a:r>
              <a:rPr lang="en-US" sz="2400" b="1" dirty="0"/>
              <a:t>Wiring of Central Control Unit</a:t>
            </a:r>
          </a:p>
          <a:p>
            <a:r>
              <a:rPr lang="en-US" sz="2000" b="1" dirty="0"/>
              <a:t>	</a:t>
            </a:r>
            <a:r>
              <a:rPr lang="en-US" sz="2000" b="1" dirty="0" smtClean="0"/>
              <a:t>Description</a:t>
            </a:r>
            <a:r>
              <a:rPr lang="en-US" sz="2000" b="1" dirty="0"/>
              <a:t>:</a:t>
            </a:r>
            <a:r>
              <a:rPr lang="en-US" sz="2000" dirty="0"/>
              <a:t> The central control unit will be powered from an external </a:t>
            </a:r>
            <a:r>
              <a:rPr lang="en-US" sz="2000" dirty="0" smtClean="0"/>
              <a:t>	wall </a:t>
            </a:r>
            <a:r>
              <a:rPr lang="en-US" sz="2000" dirty="0"/>
              <a:t>plug. The source will be 120v and improper wiring could leave the </a:t>
            </a:r>
            <a:r>
              <a:rPr lang="en-US" sz="2000" dirty="0" smtClean="0"/>
              <a:t>	user </a:t>
            </a:r>
            <a:r>
              <a:rPr lang="en-US" sz="2000" dirty="0"/>
              <a:t>exposed to currents in the range of 15-20 amps.  It is crucial that the </a:t>
            </a:r>
            <a:r>
              <a:rPr lang="en-US" sz="2000" dirty="0" smtClean="0"/>
              <a:t>	control </a:t>
            </a:r>
            <a:r>
              <a:rPr lang="en-US" sz="2000" dirty="0"/>
              <a:t>unit is wired properly to accept this input and cause no harm to </a:t>
            </a:r>
            <a:r>
              <a:rPr lang="en-US" sz="2000" dirty="0" smtClean="0"/>
              <a:t>	the </a:t>
            </a:r>
            <a:r>
              <a:rPr lang="en-US" sz="2000" dirty="0"/>
              <a:t>device or the user</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Standards</a:t>
            </a:r>
            <a:r>
              <a:rPr lang="en-US" sz="2000" b="1" dirty="0"/>
              <a:t>:</a:t>
            </a:r>
            <a:r>
              <a:rPr lang="en-US" sz="2000" dirty="0"/>
              <a:t> NEMA 5–15R power </a:t>
            </a:r>
            <a:r>
              <a:rPr lang="en-US" sz="2000" dirty="0" smtClean="0"/>
              <a:t>connector</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a:solidFill>
                  <a:prstClr val="black">
                    <a:lumMod val="65000"/>
                    <a:lumOff val="35000"/>
                  </a:prstClr>
                </a:solidFill>
              </a:rPr>
              <a:t>How does the product handle safety concerns?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05319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sp>
        <p:nvSpPr>
          <p:cNvPr id="14" name="TextBox 13"/>
          <p:cNvSpPr txBox="1"/>
          <p:nvPr/>
        </p:nvSpPr>
        <p:spPr>
          <a:xfrm>
            <a:off x="304800" y="914400"/>
            <a:ext cx="8534400" cy="832993"/>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does is look like?</a:t>
            </a:r>
            <a:endParaRPr lang="en-US" sz="2800" b="1" dirty="0">
              <a:solidFill>
                <a:prstClr val="black">
                  <a:lumMod val="75000"/>
                  <a:lumOff val="25000"/>
                </a:prstClr>
              </a:solidFill>
            </a:endParaRPr>
          </a:p>
        </p:txBody>
      </p:sp>
      <p:pic>
        <p:nvPicPr>
          <p:cNvPr id="2050" name="Picture 2" descr="C:\Users\Succcess\Google Drive\CSE 4316 - 002_ Senior Design I\Pictures for power point\img_wiring_valves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47393"/>
            <a:ext cx="6324600" cy="45010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6188691"/>
            <a:ext cx="8077200" cy="516909"/>
          </a:xfrm>
          <a:prstGeom prst="rect">
            <a:avLst/>
          </a:prstGeom>
          <a:noFill/>
        </p:spPr>
        <p:txBody>
          <a:bodyPr wrap="square" rtlCol="0" anchor="ctr">
            <a:normAutofit/>
          </a:bodyPr>
          <a:lstStyle/>
          <a:p>
            <a:pPr algn="ctr"/>
            <a:r>
              <a:rPr lang="en-US" sz="2000" dirty="0" smtClean="0"/>
              <a:t>Regular Home Irrigation System</a:t>
            </a:r>
            <a:endParaRPr lang="en-US" sz="2000" dirty="0"/>
          </a:p>
        </p:txBody>
      </p:sp>
    </p:spTree>
    <p:custDataLst>
      <p:tags r:id="rId1"/>
    </p:custDataLst>
    <p:extLst>
      <p:ext uri="{BB962C8B-B14F-4D97-AF65-F5344CB8AC3E}">
        <p14:creationId xmlns:p14="http://schemas.microsoft.com/office/powerpoint/2010/main" val="367159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9</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Maintenance and Support Requirements</a:t>
            </a:r>
            <a:endParaRPr lang="en-US" sz="2800" dirty="0"/>
          </a:p>
        </p:txBody>
      </p:sp>
      <p:sp>
        <p:nvSpPr>
          <p:cNvPr id="10" name="Text Placeholder 9"/>
          <p:cNvSpPr txBox="1">
            <a:spLocks/>
          </p:cNvSpPr>
          <p:nvPr/>
        </p:nvSpPr>
        <p:spPr>
          <a:xfrm>
            <a:off x="64008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132118813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057400"/>
            <a:ext cx="8763000" cy="4343400"/>
          </a:xfrm>
          <a:prstGeom prst="rect">
            <a:avLst/>
          </a:prstGeom>
          <a:noFill/>
        </p:spPr>
        <p:txBody>
          <a:bodyPr wrap="square" rtlCol="0" anchor="ctr">
            <a:normAutofit/>
          </a:bodyPr>
          <a:lstStyle/>
          <a:p>
            <a:pPr>
              <a:lnSpc>
                <a:spcPct val="150000"/>
              </a:lnSpc>
            </a:pPr>
            <a:r>
              <a:rPr lang="en-US" sz="2400" b="1" dirty="0" smtClean="0"/>
              <a:t>1. Sensor </a:t>
            </a:r>
            <a:r>
              <a:rPr lang="en-US" sz="2400" b="1" dirty="0"/>
              <a:t>Maintenance</a:t>
            </a:r>
          </a:p>
          <a:p>
            <a:r>
              <a:rPr lang="en-US" sz="2000" b="1" dirty="0"/>
              <a:t>	</a:t>
            </a:r>
            <a:r>
              <a:rPr lang="en-US" sz="2000" b="1" dirty="0" smtClean="0"/>
              <a:t>Description</a:t>
            </a:r>
            <a:r>
              <a:rPr lang="en-US" sz="2000" b="1" dirty="0"/>
              <a:t>:</a:t>
            </a:r>
            <a:r>
              <a:rPr lang="en-US" sz="2000" dirty="0"/>
              <a:t> The soil and rain sensors will be replaceable in the event of </a:t>
            </a:r>
            <a:r>
              <a:rPr lang="en-US" sz="2000" dirty="0" smtClean="0"/>
              <a:t>	hardware </a:t>
            </a:r>
            <a:r>
              <a:rPr lang="en-US" sz="2000" dirty="0"/>
              <a:t>failure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Replacement sensor must be compatible with the device</a:t>
            </a:r>
            <a:r>
              <a:rPr lang="en-US" sz="2000" dirty="0" smtClean="0"/>
              <a:t>.</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1400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286000"/>
            <a:ext cx="8763000" cy="4343400"/>
          </a:xfrm>
          <a:prstGeom prst="rect">
            <a:avLst/>
          </a:prstGeom>
          <a:noFill/>
        </p:spPr>
        <p:txBody>
          <a:bodyPr wrap="square" rtlCol="0" anchor="ctr">
            <a:normAutofit/>
          </a:bodyPr>
          <a:lstStyle/>
          <a:p>
            <a:pPr>
              <a:lnSpc>
                <a:spcPct val="150000"/>
              </a:lnSpc>
            </a:pPr>
            <a:r>
              <a:rPr lang="en-US" sz="2400" b="1" dirty="0"/>
              <a:t>2</a:t>
            </a:r>
            <a:r>
              <a:rPr lang="en-US" sz="2400" b="1" dirty="0" smtClean="0"/>
              <a:t>. Software </a:t>
            </a:r>
            <a:r>
              <a:rPr lang="en-US" sz="2400" b="1" dirty="0"/>
              <a:t>Maintenance</a:t>
            </a:r>
          </a:p>
          <a:p>
            <a:r>
              <a:rPr lang="en-US" sz="2000" b="1" dirty="0"/>
              <a:t>	</a:t>
            </a:r>
            <a:r>
              <a:rPr lang="en-US" sz="2000" b="1" dirty="0" smtClean="0"/>
              <a:t>Description</a:t>
            </a:r>
            <a:r>
              <a:rPr lang="en-US" sz="2000" b="1" dirty="0"/>
              <a:t>: </a:t>
            </a:r>
            <a:r>
              <a:rPr lang="en-US" sz="2000" dirty="0"/>
              <a:t>All source code files and relevant documentation must be </a:t>
            </a:r>
            <a:r>
              <a:rPr lang="en-US" sz="2000" dirty="0" smtClean="0"/>
              <a:t>	available </a:t>
            </a:r>
            <a:r>
              <a:rPr lang="en-US" sz="2000" dirty="0"/>
              <a:t>for software maintenance and troubleshooting.  The required </a:t>
            </a:r>
            <a:r>
              <a:rPr lang="en-US" sz="2000" dirty="0" smtClean="0"/>
              <a:t>	files </a:t>
            </a:r>
            <a:r>
              <a:rPr lang="en-US" sz="2000" dirty="0"/>
              <a:t>and documentation will be available via the GitHub repository. The </a:t>
            </a:r>
            <a:r>
              <a:rPr lang="en-US" sz="2000" dirty="0" smtClean="0"/>
              <a:t>	software </a:t>
            </a:r>
            <a:r>
              <a:rPr lang="en-US" sz="2000" dirty="0"/>
              <a:t>will be split into loosely coupled parts so it would be easier to </a:t>
            </a:r>
            <a:r>
              <a:rPr lang="en-US" sz="2000" dirty="0" smtClean="0"/>
              <a:t>	make </a:t>
            </a:r>
            <a:r>
              <a:rPr lang="en-US" sz="2000" dirty="0"/>
              <a:t>changes and improvements to the system over time</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93486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1981200"/>
            <a:ext cx="8763000" cy="4343400"/>
          </a:xfrm>
          <a:prstGeom prst="rect">
            <a:avLst/>
          </a:prstGeom>
          <a:noFill/>
        </p:spPr>
        <p:txBody>
          <a:bodyPr wrap="square" rtlCol="0" anchor="ctr">
            <a:normAutofit/>
          </a:bodyPr>
          <a:lstStyle/>
          <a:p>
            <a:pPr>
              <a:lnSpc>
                <a:spcPct val="150000"/>
              </a:lnSpc>
            </a:pPr>
            <a:r>
              <a:rPr lang="en-US" sz="2400" b="1" dirty="0" smtClean="0"/>
              <a:t>3. Source </a:t>
            </a:r>
            <a:r>
              <a:rPr lang="en-US" sz="2400" b="1" dirty="0"/>
              <a:t>Code Documentation</a:t>
            </a:r>
          </a:p>
          <a:p>
            <a:r>
              <a:rPr lang="en-US" sz="2000" b="1" dirty="0"/>
              <a:t>	</a:t>
            </a:r>
            <a:r>
              <a:rPr lang="en-US" sz="2000" b="1" dirty="0" smtClean="0"/>
              <a:t>Description</a:t>
            </a:r>
            <a:r>
              <a:rPr lang="en-US" sz="2000" b="1" dirty="0"/>
              <a:t>:  </a:t>
            </a:r>
            <a:r>
              <a:rPr lang="en-US" sz="2000" dirty="0"/>
              <a:t>All source code files required for HICS will be </a:t>
            </a:r>
            <a:r>
              <a:rPr lang="en-US" sz="2000" dirty="0" smtClean="0"/>
              <a:t>extensively 	commented to support future updates and troubleshooting.</a:t>
            </a:r>
          </a:p>
          <a:p>
            <a:endParaRPr lang="en-US" sz="2000" dirty="0" smtClean="0"/>
          </a:p>
          <a:p>
            <a:r>
              <a:rPr lang="en-US" sz="2000" dirty="0" smtClean="0"/>
              <a:t> </a:t>
            </a:r>
            <a:r>
              <a:rPr lang="en-US" sz="2000" dirty="0"/>
              <a:t>	</a:t>
            </a:r>
            <a:r>
              <a:rPr lang="en-US" sz="2000" b="1" dirty="0" smtClean="0"/>
              <a:t>Constraints</a:t>
            </a:r>
            <a:r>
              <a:rPr lang="en-US" sz="2000" b="1" dirty="0"/>
              <a:t>:</a:t>
            </a:r>
            <a:r>
              <a:rPr lang="en-US" sz="2000" dirty="0"/>
              <a:t> </a:t>
            </a:r>
            <a:r>
              <a:rPr lang="en-US" sz="2000" dirty="0" smtClean="0"/>
              <a:t>None</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72232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Maintenance and Support </a:t>
            </a:r>
            <a:r>
              <a:rPr lang="en-US" b="1" dirty="0">
                <a:solidFill>
                  <a:prstClr val="white"/>
                </a:solidFill>
              </a:rPr>
              <a:t>Requirements</a:t>
            </a:r>
            <a:endParaRPr lang="en-US" dirty="0"/>
          </a:p>
        </p:txBody>
      </p:sp>
      <p:sp>
        <p:nvSpPr>
          <p:cNvPr id="10" name="TextBox 9"/>
          <p:cNvSpPr txBox="1"/>
          <p:nvPr/>
        </p:nvSpPr>
        <p:spPr>
          <a:xfrm>
            <a:off x="228600" y="2057400"/>
            <a:ext cx="8763000" cy="4343400"/>
          </a:xfrm>
          <a:prstGeom prst="rect">
            <a:avLst/>
          </a:prstGeom>
          <a:noFill/>
        </p:spPr>
        <p:txBody>
          <a:bodyPr wrap="square" rtlCol="0" anchor="ctr">
            <a:normAutofit/>
          </a:bodyPr>
          <a:lstStyle/>
          <a:p>
            <a:pPr>
              <a:lnSpc>
                <a:spcPct val="150000"/>
              </a:lnSpc>
            </a:pPr>
            <a:r>
              <a:rPr lang="en-US" sz="2400" b="1" dirty="0" smtClean="0"/>
              <a:t>4. Scalability</a:t>
            </a:r>
            <a:endParaRPr lang="en-US" sz="2400" b="1" dirty="0"/>
          </a:p>
          <a:p>
            <a:r>
              <a:rPr lang="en-US" sz="2000" b="1" dirty="0"/>
              <a:t>	</a:t>
            </a:r>
            <a:r>
              <a:rPr lang="en-US" sz="2000" b="1" dirty="0" smtClean="0"/>
              <a:t>Description</a:t>
            </a:r>
            <a:r>
              <a:rPr lang="en-US" sz="2000" b="1" dirty="0"/>
              <a:t>:  </a:t>
            </a:r>
            <a:r>
              <a:rPr lang="en-US" sz="2000" dirty="0"/>
              <a:t>The central control unit will support adding additional valves </a:t>
            </a:r>
            <a:r>
              <a:rPr lang="en-US" sz="2000" dirty="0" smtClean="0"/>
              <a:t>	or </a:t>
            </a:r>
            <a:r>
              <a:rPr lang="en-US" sz="2000" dirty="0"/>
              <a:t>soil sensors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central control unit will support up to thirty-two valves </a:t>
            </a:r>
            <a:r>
              <a:rPr lang="en-US" sz="2000" dirty="0" smtClean="0"/>
              <a:t>	and </a:t>
            </a:r>
            <a:r>
              <a:rPr lang="en-US" sz="2000" dirty="0"/>
              <a:t>thirty-two corresponding soil sensors</a:t>
            </a:r>
            <a:r>
              <a:rPr lang="en-US" sz="2000" dirty="0" smtClean="0"/>
              <a:t>.</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
        <p:nvSpPr>
          <p:cNvPr id="7" name="Right Arrow 6"/>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How will the product be maintained and supported?</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847102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Other Requirements</a:t>
            </a:r>
            <a:endParaRPr lang="en-US" sz="2800" dirty="0"/>
          </a:p>
        </p:txBody>
      </p:sp>
      <p:sp>
        <p:nvSpPr>
          <p:cNvPr id="6" name="TextBox 5"/>
          <p:cNvSpPr txBox="1"/>
          <p:nvPr/>
        </p:nvSpPr>
        <p:spPr>
          <a:xfrm>
            <a:off x="1066800" y="2209800"/>
            <a:ext cx="1469408" cy="1569660"/>
          </a:xfrm>
          <a:prstGeom prst="rect">
            <a:avLst/>
          </a:prstGeom>
          <a:noFill/>
        </p:spPr>
        <p:txBody>
          <a:bodyPr wrap="square" rtlCol="0">
            <a:spAutoFit/>
          </a:bodyPr>
          <a:lstStyle/>
          <a:p>
            <a:r>
              <a:rPr lang="en-US" sz="9600" b="1" dirty="0" smtClean="0">
                <a:solidFill>
                  <a:srgbClr val="F26200">
                    <a:alpha val="40000"/>
                  </a:srgbClr>
                </a:solidFill>
                <a:cs typeface="Arial" pitchFamily="34" charset="0"/>
              </a:rPr>
              <a:t>10</a:t>
            </a:r>
            <a:endParaRPr lang="en-US" sz="9600" b="1" dirty="0">
              <a:solidFill>
                <a:srgbClr val="F26200">
                  <a:alpha val="40000"/>
                </a:srgbClr>
              </a:solidFill>
              <a:cs typeface="Arial" pitchFamily="34" charset="0"/>
            </a:endParaRPr>
          </a:p>
        </p:txBody>
      </p:sp>
      <p:sp>
        <p:nvSpPr>
          <p:cNvPr id="8" name="Text Placeholder 9"/>
          <p:cNvSpPr txBox="1">
            <a:spLocks/>
          </p:cNvSpPr>
          <p:nvPr/>
        </p:nvSpPr>
        <p:spPr>
          <a:xfrm>
            <a:off x="64008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225446841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pPr>
              <a:lnSpc>
                <a:spcPct val="150000"/>
              </a:lnSpc>
            </a:pPr>
            <a:r>
              <a:rPr lang="en-US" sz="2400" b="1" dirty="0" smtClean="0"/>
              <a:t>1. Mapping </a:t>
            </a:r>
            <a:r>
              <a:rPr lang="en-US" sz="2400" b="1" dirty="0"/>
              <a:t>the Soil Moisture Sensors to Irrigation Valves</a:t>
            </a:r>
          </a:p>
          <a:p>
            <a:r>
              <a:rPr lang="en-US" sz="2000" b="1" dirty="0"/>
              <a:t>	</a:t>
            </a:r>
            <a:r>
              <a:rPr lang="en-US" sz="2000" b="1" dirty="0" smtClean="0"/>
              <a:t>Description</a:t>
            </a:r>
            <a:r>
              <a:rPr lang="en-US" sz="2000" b="1" dirty="0"/>
              <a:t>:</a:t>
            </a:r>
            <a:r>
              <a:rPr lang="en-US" sz="2000" dirty="0"/>
              <a:t> HICS requires that the user properly maps the soil moisture </a:t>
            </a:r>
            <a:r>
              <a:rPr lang="en-US" sz="2000" dirty="0" smtClean="0"/>
              <a:t>	sensors </a:t>
            </a:r>
            <a:r>
              <a:rPr lang="en-US" sz="2000" dirty="0"/>
              <a:t>to the irrigation valves.  The central control unit will feature a </a:t>
            </a:r>
            <a:r>
              <a:rPr lang="en-US" sz="2000" dirty="0" smtClean="0"/>
              <a:t>	diagram </a:t>
            </a:r>
            <a:r>
              <a:rPr lang="en-US" sz="2000" dirty="0"/>
              <a:t>showing the one-to-one relationship between soil moisture </a:t>
            </a:r>
            <a:r>
              <a:rPr lang="en-US" sz="2000" dirty="0" smtClean="0"/>
              <a:t>	sensor </a:t>
            </a:r>
            <a:r>
              <a:rPr lang="en-US" sz="2000" dirty="0"/>
              <a:t>inputs and irrigation valve inputs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The user must follow the included diagram and instructions </a:t>
            </a:r>
            <a:r>
              <a:rPr lang="en-US" sz="2000" dirty="0" smtClean="0"/>
              <a:t>	to </a:t>
            </a:r>
            <a:r>
              <a:rPr lang="en-US" sz="2000" dirty="0"/>
              <a:t>properly map the sensors and valves</a:t>
            </a:r>
            <a:r>
              <a:rPr lang="en-US" sz="2000" dirty="0" smtClean="0"/>
              <a:t>.</a:t>
            </a:r>
          </a:p>
          <a:p>
            <a:endParaRPr lang="en-US" sz="2000" dirty="0"/>
          </a:p>
          <a:p>
            <a:r>
              <a:rPr lang="en-US" sz="2000" dirty="0"/>
              <a:t>	</a:t>
            </a:r>
            <a:r>
              <a:rPr lang="en-US" sz="2000" b="1" dirty="0" smtClean="0"/>
              <a:t>Priority</a:t>
            </a:r>
            <a:r>
              <a:rPr lang="en-US" sz="2000" b="1" dirty="0"/>
              <a:t>:</a:t>
            </a:r>
            <a:r>
              <a:rPr lang="en-US" sz="2000" dirty="0"/>
              <a:t> 1 – Critical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8320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pPr>
              <a:lnSpc>
                <a:spcPct val="150000"/>
              </a:lnSpc>
            </a:pPr>
            <a:r>
              <a:rPr lang="en-US" sz="2400" b="1" dirty="0" smtClean="0"/>
              <a:t>2. Browser </a:t>
            </a:r>
            <a:r>
              <a:rPr lang="en-US" sz="2400" b="1" dirty="0"/>
              <a:t>Support</a:t>
            </a:r>
          </a:p>
          <a:p>
            <a:r>
              <a:rPr lang="en-US" sz="2000" b="1" dirty="0"/>
              <a:t>	</a:t>
            </a:r>
            <a:r>
              <a:rPr lang="en-US" sz="2000" b="1" dirty="0" smtClean="0"/>
              <a:t>Description</a:t>
            </a:r>
            <a:r>
              <a:rPr lang="en-US" sz="2000" b="1" dirty="0"/>
              <a:t>:</a:t>
            </a:r>
            <a:r>
              <a:rPr lang="en-US" sz="2000" dirty="0"/>
              <a:t> The web application should be scalable and responsive in all </a:t>
            </a:r>
            <a:r>
              <a:rPr lang="en-US" sz="2000" dirty="0" smtClean="0"/>
              <a:t>	of </a:t>
            </a:r>
            <a:r>
              <a:rPr lang="en-US" sz="2000" dirty="0"/>
              <a:t>the latest versions of Mozilla Firefox, Google Chrome, and Internet </a:t>
            </a:r>
            <a:r>
              <a:rPr lang="en-US" sz="2000" dirty="0" smtClean="0"/>
              <a:t>	Explorer.</a:t>
            </a:r>
          </a:p>
          <a:p>
            <a:endParaRPr lang="en-US" sz="2000" dirty="0"/>
          </a:p>
          <a:p>
            <a:r>
              <a:rPr lang="en-US" sz="2000" dirty="0"/>
              <a:t>	</a:t>
            </a:r>
            <a:r>
              <a:rPr lang="en-US" sz="2000" b="1" dirty="0" smtClean="0"/>
              <a:t>Constraints</a:t>
            </a:r>
            <a:r>
              <a:rPr lang="en-US" sz="2000" b="1" dirty="0"/>
              <a:t>:</a:t>
            </a:r>
            <a:r>
              <a:rPr lang="en-US" sz="2000" dirty="0"/>
              <a:t> Versions of Internet Explorer older than IE9.0 will not be </a:t>
            </a:r>
            <a:r>
              <a:rPr lang="en-US" sz="2000" dirty="0" smtClean="0"/>
              <a:t>	supported</a:t>
            </a:r>
            <a:r>
              <a:rPr lang="en-US" sz="2000" dirty="0"/>
              <a:t>.  Browsers other than the ones listed above may not </a:t>
            </a:r>
            <a:r>
              <a:rPr lang="en-US" sz="2000" dirty="0" smtClean="0"/>
              <a:t>	necessarily </a:t>
            </a:r>
            <a:r>
              <a:rPr lang="en-US" sz="2000" dirty="0"/>
              <a:t>be supported</a:t>
            </a:r>
            <a:r>
              <a:rPr lang="en-US" sz="2000" dirty="0" smtClean="0"/>
              <a:t>.</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66449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pPr>
              <a:lnSpc>
                <a:spcPct val="150000"/>
              </a:lnSpc>
            </a:pPr>
            <a:r>
              <a:rPr lang="en-US" sz="2400" b="1" dirty="0" smtClean="0"/>
              <a:t>3. Central </a:t>
            </a:r>
            <a:r>
              <a:rPr lang="en-US" sz="2400" b="1" dirty="0"/>
              <a:t>Control Unit Mounting</a:t>
            </a:r>
          </a:p>
          <a:p>
            <a:r>
              <a:rPr lang="en-US" sz="2000" b="1" dirty="0"/>
              <a:t>	</a:t>
            </a:r>
            <a:r>
              <a:rPr lang="en-US" sz="2000" b="1" dirty="0" smtClean="0"/>
              <a:t>Description</a:t>
            </a:r>
            <a:r>
              <a:rPr lang="en-US" sz="2000" b="1" dirty="0"/>
              <a:t>:</a:t>
            </a:r>
            <a:r>
              <a:rPr lang="en-US" sz="2000" dirty="0"/>
              <a:t> The central control unit must be mounted in a location </a:t>
            </a:r>
            <a:r>
              <a:rPr lang="en-US" sz="2000" dirty="0" smtClean="0"/>
              <a:t>	where </a:t>
            </a:r>
            <a:r>
              <a:rPr lang="en-US" sz="2000" dirty="0"/>
              <a:t>it can interface with wires from the water valves and soil moisture </a:t>
            </a:r>
            <a:r>
              <a:rPr lang="en-US" sz="2000" dirty="0" smtClean="0"/>
              <a:t>	sensors</a:t>
            </a:r>
            <a:r>
              <a:rPr lang="en-US" sz="2000" dirty="0"/>
              <a:t>.  It must also be within range of Ethernet and power outlets</a:t>
            </a:r>
            <a:r>
              <a:rPr lang="en-US" sz="2000" dirty="0" smtClean="0"/>
              <a:t>.</a:t>
            </a:r>
          </a:p>
          <a:p>
            <a:r>
              <a:rPr lang="en-US" sz="2000" dirty="0" smtClean="0"/>
              <a:t>  </a:t>
            </a:r>
            <a:endParaRPr lang="en-US" sz="2000" dirty="0"/>
          </a:p>
          <a:p>
            <a:r>
              <a:rPr lang="en-US" sz="2000" dirty="0"/>
              <a:t>	</a:t>
            </a:r>
            <a:r>
              <a:rPr lang="en-US" sz="2000" b="1" dirty="0" smtClean="0"/>
              <a:t>Constraints</a:t>
            </a:r>
            <a:r>
              <a:rPr lang="en-US" sz="2000" b="1" dirty="0"/>
              <a:t>:</a:t>
            </a:r>
            <a:r>
              <a:rPr lang="en-US" sz="2000" dirty="0"/>
              <a:t> Mounting location must be within range of Ethernet and </a:t>
            </a:r>
            <a:r>
              <a:rPr lang="en-US" sz="2000" dirty="0" smtClean="0"/>
              <a:t>	power </a:t>
            </a:r>
            <a:r>
              <a:rPr lang="en-US" sz="2000" dirty="0"/>
              <a:t>outlets</a:t>
            </a:r>
            <a:r>
              <a:rPr lang="en-US" sz="2000" dirty="0" smtClean="0"/>
              <a:t>.</a:t>
            </a:r>
          </a:p>
          <a:p>
            <a:endParaRPr lang="en-US" sz="2000" dirty="0"/>
          </a:p>
          <a:p>
            <a:r>
              <a:rPr lang="en-US" sz="2000" dirty="0"/>
              <a:t>	</a:t>
            </a:r>
            <a:r>
              <a:rPr lang="en-US" sz="2000" b="1" dirty="0" smtClean="0"/>
              <a:t>Priority</a:t>
            </a:r>
            <a:r>
              <a:rPr lang="en-US" sz="2000" b="1" dirty="0"/>
              <a:t>:</a:t>
            </a:r>
            <a:r>
              <a:rPr lang="en-US" sz="2000" dirty="0"/>
              <a:t> 2 – High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364463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pPr>
              <a:lnSpc>
                <a:spcPct val="150000"/>
              </a:lnSpc>
            </a:pPr>
            <a:r>
              <a:rPr lang="en-US" sz="2400" b="1" dirty="0" smtClean="0"/>
              <a:t>4. Rain </a:t>
            </a:r>
            <a:r>
              <a:rPr lang="en-US" sz="2400" b="1" dirty="0"/>
              <a:t>Sensor Mounting</a:t>
            </a:r>
          </a:p>
          <a:p>
            <a:r>
              <a:rPr lang="en-US" sz="2000" b="1" dirty="0"/>
              <a:t>	</a:t>
            </a:r>
            <a:r>
              <a:rPr lang="en-US" sz="2000" b="1" dirty="0" smtClean="0"/>
              <a:t>Description</a:t>
            </a:r>
            <a:r>
              <a:rPr lang="en-US" sz="2000" b="1" dirty="0"/>
              <a:t>:</a:t>
            </a:r>
            <a:r>
              <a:rPr lang="en-US" sz="2000" dirty="0"/>
              <a:t> The rain sensor must be placed outdoors in a location where </a:t>
            </a:r>
            <a:r>
              <a:rPr lang="en-US" sz="2000" dirty="0" smtClean="0"/>
              <a:t>	there </a:t>
            </a:r>
            <a:r>
              <a:rPr lang="en-US" sz="2000" dirty="0"/>
              <a:t>are no obstructions directly above it.  The best placement for this </a:t>
            </a:r>
            <a:r>
              <a:rPr lang="en-US" sz="2000" dirty="0" smtClean="0"/>
              <a:t>	sensor </a:t>
            </a:r>
            <a:r>
              <a:rPr lang="en-US" sz="2000" dirty="0"/>
              <a:t>is on the roof of the user’s home in a location where other water </a:t>
            </a:r>
            <a:r>
              <a:rPr lang="en-US" sz="2000" dirty="0" smtClean="0"/>
              <a:t>	sources </a:t>
            </a:r>
            <a:r>
              <a:rPr lang="en-US" sz="2000" dirty="0"/>
              <a:t>will not interfere with it</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Rain sensor must be mounted in a location free from </a:t>
            </a:r>
            <a:r>
              <a:rPr lang="en-US" sz="2000" dirty="0" smtClean="0"/>
              <a:t>	obstructions </a:t>
            </a:r>
            <a:r>
              <a:rPr lang="en-US" sz="2000" dirty="0"/>
              <a:t>and must be properly connected to the central control unit</a:t>
            </a:r>
            <a:r>
              <a:rPr lang="en-US" sz="2000" dirty="0" smtClean="0"/>
              <a:t>.</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9477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Concept</a:t>
            </a:r>
            <a:endParaRPr lang="en-US" dirty="0"/>
          </a:p>
        </p:txBody>
      </p:sp>
      <p:pic>
        <p:nvPicPr>
          <p:cNvPr id="2050" name="Picture 2" descr="C:\Users\Succcess\Google Drive\CSE 4316 - 002_ Senior Design I\Pictures for power point\img_wiring_valves_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90700" y="2266937"/>
            <a:ext cx="5562600" cy="39587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 y="6225654"/>
            <a:ext cx="8077200" cy="479946"/>
          </a:xfrm>
          <a:prstGeom prst="rect">
            <a:avLst/>
          </a:prstGeom>
          <a:noFill/>
        </p:spPr>
        <p:txBody>
          <a:bodyPr wrap="square" rtlCol="0" anchor="ctr">
            <a:normAutofit/>
          </a:bodyPr>
          <a:lstStyle/>
          <a:p>
            <a:pPr algn="ctr"/>
            <a:r>
              <a:rPr lang="en-US" sz="2000" dirty="0" err="1" smtClean="0"/>
              <a:t>SmartGrass</a:t>
            </a:r>
            <a:r>
              <a:rPr lang="en-US" sz="2000" dirty="0" smtClean="0"/>
              <a:t> - Home Irrigation Control System</a:t>
            </a:r>
            <a:endParaRPr lang="en-US" sz="2000" dirty="0"/>
          </a:p>
        </p:txBody>
      </p:sp>
      <p:pic>
        <p:nvPicPr>
          <p:cNvPr id="6" name="Picture 5"/>
          <p:cNvPicPr/>
          <p:nvPr/>
        </p:nvPicPr>
        <p:blipFill rotWithShape="1">
          <a:blip r:embed="rId5" cstate="email">
            <a:extLst>
              <a:ext uri="{28A0092B-C50C-407E-A947-70E740481C1C}">
                <a14:useLocalDpi xmlns:a14="http://schemas.microsoft.com/office/drawing/2010/main" val="0"/>
              </a:ext>
            </a:extLst>
          </a:blip>
          <a:srcRect/>
          <a:stretch/>
        </p:blipFill>
        <p:spPr>
          <a:xfrm>
            <a:off x="1066800" y="990600"/>
            <a:ext cx="2427923" cy="5235054"/>
          </a:xfrm>
          <a:prstGeom prst="rect">
            <a:avLst/>
          </a:prstGeom>
        </p:spPr>
      </p:pic>
      <p:cxnSp>
        <p:nvCxnSpPr>
          <p:cNvPr id="3" name="Straight Connector 2"/>
          <p:cNvCxnSpPr/>
          <p:nvPr/>
        </p:nvCxnSpPr>
        <p:spPr>
          <a:xfrm>
            <a:off x="3494723" y="990600"/>
            <a:ext cx="0" cy="5029200"/>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3581400" y="1823656"/>
            <a:ext cx="5029200" cy="516909"/>
          </a:xfrm>
          <a:prstGeom prst="rect">
            <a:avLst/>
          </a:prstGeom>
          <a:noFill/>
        </p:spPr>
        <p:txBody>
          <a:bodyPr wrap="square" rtlCol="0" anchor="ctr">
            <a:normAutofit/>
          </a:bodyPr>
          <a:lstStyle/>
          <a:p>
            <a:pPr algn="ctr"/>
            <a:r>
              <a:rPr lang="en-US" sz="1400" dirty="0" smtClean="0"/>
              <a:t>Existing Irrigation System</a:t>
            </a:r>
            <a:endParaRPr lang="en-US" sz="1400" dirty="0"/>
          </a:p>
        </p:txBody>
      </p:sp>
    </p:spTree>
    <p:custDataLst>
      <p:tags r:id="rId1"/>
    </p:custDataLst>
    <p:extLst>
      <p:ext uri="{BB962C8B-B14F-4D97-AF65-F5344CB8AC3E}">
        <p14:creationId xmlns:p14="http://schemas.microsoft.com/office/powerpoint/2010/main" val="175692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1219200"/>
            <a:ext cx="8763000" cy="4343400"/>
          </a:xfrm>
          <a:prstGeom prst="rect">
            <a:avLst/>
          </a:prstGeom>
          <a:noFill/>
        </p:spPr>
        <p:txBody>
          <a:bodyPr wrap="square" rtlCol="0" anchor="ctr">
            <a:normAutofit/>
          </a:bodyPr>
          <a:lstStyle/>
          <a:p>
            <a:pPr>
              <a:lnSpc>
                <a:spcPct val="150000"/>
              </a:lnSpc>
            </a:pPr>
            <a:r>
              <a:rPr lang="en-US" sz="2400" b="1" dirty="0" smtClean="0"/>
              <a:t>5. Application </a:t>
            </a:r>
            <a:r>
              <a:rPr lang="en-US" sz="2400" b="1" dirty="0"/>
              <a:t>Security and Privacy</a:t>
            </a:r>
          </a:p>
          <a:p>
            <a:r>
              <a:rPr lang="en-US" sz="2000" b="1" dirty="0"/>
              <a:t>	</a:t>
            </a:r>
            <a:r>
              <a:rPr lang="en-US" sz="2000" b="1" dirty="0" smtClean="0"/>
              <a:t>Description</a:t>
            </a:r>
            <a:r>
              <a:rPr lang="en-US" sz="2000" b="1" dirty="0"/>
              <a:t>:</a:t>
            </a:r>
            <a:r>
              <a:rPr lang="en-US" sz="2000" dirty="0"/>
              <a:t> All user data and account information will be stored on a </a:t>
            </a:r>
            <a:r>
              <a:rPr lang="en-US" sz="2000" dirty="0" smtClean="0"/>
              <a:t>	secure </a:t>
            </a:r>
            <a:r>
              <a:rPr lang="en-US" sz="2000" dirty="0"/>
              <a:t>server.  Users will only be allowed to access their HICS devices and </a:t>
            </a:r>
            <a:r>
              <a:rPr lang="en-US" sz="2000" dirty="0" smtClean="0"/>
              <a:t>	account </a:t>
            </a:r>
            <a:r>
              <a:rPr lang="en-US" sz="2000" dirty="0"/>
              <a:t>information if they provide the correct login credentials.  In </a:t>
            </a:r>
            <a:r>
              <a:rPr lang="en-US" sz="2000" dirty="0" smtClean="0"/>
              <a:t>	addition</a:t>
            </a:r>
            <a:r>
              <a:rPr lang="en-US" sz="2000" dirty="0"/>
              <a:t>, all user passwords will be encrypted and stored only as hash </a:t>
            </a:r>
            <a:r>
              <a:rPr lang="en-US" sz="2000" dirty="0" smtClean="0"/>
              <a:t>	values.</a:t>
            </a:r>
          </a:p>
          <a:p>
            <a:endParaRPr lang="en-US" sz="2000" dirty="0"/>
          </a:p>
          <a:p>
            <a:r>
              <a:rPr lang="en-US" sz="2000" dirty="0"/>
              <a:t>	</a:t>
            </a:r>
            <a:r>
              <a:rPr lang="en-US" sz="2000" b="1" dirty="0" smtClean="0"/>
              <a:t>Constraints</a:t>
            </a:r>
            <a:r>
              <a:rPr lang="en-US" sz="2000" b="1" dirty="0"/>
              <a:t>:</a:t>
            </a:r>
            <a:r>
              <a:rPr lang="en-US" sz="2000" dirty="0"/>
              <a:t> User passwords are required to be six characters in length </a:t>
            </a:r>
            <a:r>
              <a:rPr lang="en-US" sz="2000" dirty="0" smtClean="0"/>
              <a:t>	and </a:t>
            </a:r>
            <a:r>
              <a:rPr lang="en-US" sz="2000" dirty="0"/>
              <a:t>contain one upper case and numerical character</a:t>
            </a:r>
            <a:r>
              <a:rPr lang="en-US" sz="2000" dirty="0" smtClean="0"/>
              <a:t>.</a:t>
            </a:r>
          </a:p>
          <a:p>
            <a:endParaRPr lang="en-US" sz="2000" dirty="0"/>
          </a:p>
          <a:p>
            <a:r>
              <a:rPr lang="en-US" sz="2000" dirty="0"/>
              <a:t>	</a:t>
            </a:r>
            <a:r>
              <a:rPr lang="en-US" sz="2000" b="1" dirty="0" smtClean="0"/>
              <a:t>Standards</a:t>
            </a:r>
            <a:r>
              <a:rPr lang="en-US" sz="2000" b="1" dirty="0"/>
              <a:t>:</a:t>
            </a:r>
            <a:r>
              <a:rPr lang="en-US" sz="2000" dirty="0"/>
              <a:t> OWASP Web Application Security </a:t>
            </a:r>
            <a:r>
              <a:rPr lang="en-US" sz="2000" dirty="0" smtClean="0"/>
              <a:t>Standards</a:t>
            </a:r>
          </a:p>
          <a:p>
            <a:endParaRPr lang="en-US" sz="2000" dirty="0"/>
          </a:p>
          <a:p>
            <a:r>
              <a:rPr lang="en-US" sz="2000" dirty="0"/>
              <a:t>	</a:t>
            </a:r>
            <a:r>
              <a:rPr lang="en-US" sz="2000" b="1" dirty="0" smtClean="0"/>
              <a:t>Priority</a:t>
            </a:r>
            <a:r>
              <a:rPr lang="en-US" sz="2000" b="1" dirty="0"/>
              <a:t>:</a:t>
            </a:r>
            <a:r>
              <a:rPr lang="en-US" sz="2000" dirty="0"/>
              <a:t> 3 – Moderate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52033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Other Requirements</a:t>
            </a:r>
            <a:endParaRPr lang="en-US" dirty="0"/>
          </a:p>
        </p:txBody>
      </p:sp>
      <p:sp>
        <p:nvSpPr>
          <p:cNvPr id="10" name="TextBox 9"/>
          <p:cNvSpPr txBox="1"/>
          <p:nvPr/>
        </p:nvSpPr>
        <p:spPr>
          <a:xfrm>
            <a:off x="228600" y="685800"/>
            <a:ext cx="8763000" cy="4343400"/>
          </a:xfrm>
          <a:prstGeom prst="rect">
            <a:avLst/>
          </a:prstGeom>
          <a:noFill/>
        </p:spPr>
        <p:txBody>
          <a:bodyPr wrap="square" rtlCol="0" anchor="ctr">
            <a:normAutofit/>
          </a:bodyPr>
          <a:lstStyle/>
          <a:p>
            <a:r>
              <a:rPr lang="en-US" sz="2000" dirty="0"/>
              <a:t> </a:t>
            </a:r>
          </a:p>
          <a:p>
            <a:pPr>
              <a:lnSpc>
                <a:spcPct val="150000"/>
              </a:lnSpc>
            </a:pPr>
            <a:r>
              <a:rPr lang="en-US" sz="2400" b="1" dirty="0" smtClean="0"/>
              <a:t>6. User </a:t>
            </a:r>
            <a:r>
              <a:rPr lang="en-US" sz="2400" b="1" dirty="0"/>
              <a:t>Administration Account</a:t>
            </a:r>
          </a:p>
          <a:p>
            <a:r>
              <a:rPr lang="en-US" sz="2000" b="1" dirty="0"/>
              <a:t>	</a:t>
            </a:r>
            <a:r>
              <a:rPr lang="en-US" sz="2000" b="1" dirty="0" smtClean="0"/>
              <a:t>Description</a:t>
            </a:r>
            <a:r>
              <a:rPr lang="en-US" sz="2000" b="1" dirty="0"/>
              <a:t>:</a:t>
            </a:r>
            <a:r>
              <a:rPr lang="en-US" sz="2000" dirty="0"/>
              <a:t>  The web application will allow for administrative accounts to </a:t>
            </a:r>
            <a:r>
              <a:rPr lang="en-US" sz="2000" dirty="0" smtClean="0"/>
              <a:t>	create</a:t>
            </a:r>
            <a:r>
              <a:rPr lang="en-US" sz="2000" dirty="0"/>
              <a:t>, edit, and delete user accounts and their associated devices</a:t>
            </a:r>
            <a:r>
              <a:rPr lang="en-US" sz="2000" dirty="0" smtClean="0"/>
              <a:t>.</a:t>
            </a:r>
          </a:p>
          <a:p>
            <a:endParaRPr lang="en-US" sz="2000" dirty="0"/>
          </a:p>
          <a:p>
            <a:r>
              <a:rPr lang="en-US" sz="2000" b="1" dirty="0" smtClean="0"/>
              <a:t>	Constraints</a:t>
            </a:r>
            <a:r>
              <a:rPr lang="en-US" sz="2000" b="1" dirty="0"/>
              <a:t>:</a:t>
            </a:r>
            <a:r>
              <a:rPr lang="en-US" sz="2000" dirty="0"/>
              <a:t> </a:t>
            </a:r>
            <a:r>
              <a:rPr lang="en-US" sz="2000" dirty="0" smtClean="0"/>
              <a:t>None</a:t>
            </a:r>
          </a:p>
          <a:p>
            <a:endParaRPr lang="en-US" sz="2000" dirty="0"/>
          </a:p>
          <a:p>
            <a:r>
              <a:rPr lang="en-US" sz="2000" b="1" dirty="0" smtClean="0"/>
              <a:t>	Priority</a:t>
            </a:r>
            <a:r>
              <a:rPr lang="en-US" sz="2000" b="1" dirty="0"/>
              <a:t>:</a:t>
            </a:r>
            <a:r>
              <a:rPr lang="en-US" sz="2000" dirty="0"/>
              <a:t> 2 – High Priority</a:t>
            </a:r>
          </a:p>
          <a:p>
            <a:endParaRPr lang="en-US" sz="2000"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91190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884664" y="1946209"/>
            <a:ext cx="1812072" cy="1908215"/>
          </a:xfrm>
          <a:prstGeom prst="rect">
            <a:avLst/>
          </a:prstGeom>
          <a:noFill/>
        </p:spPr>
        <p:txBody>
          <a:bodyPr wrap="square" rtlCol="0">
            <a:spAutoFit/>
          </a:bodyPr>
          <a:lstStyle/>
          <a:p>
            <a:r>
              <a:rPr lang="en-US" sz="11800" b="1" dirty="0" smtClean="0">
                <a:solidFill>
                  <a:srgbClr val="2A7A9E">
                    <a:alpha val="40000"/>
                  </a:srgbClr>
                </a:solidFill>
                <a:cs typeface="Arial" pitchFamily="34" charset="0"/>
              </a:rPr>
              <a:t>11</a:t>
            </a:r>
            <a:endParaRPr lang="en-US" sz="118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Acceptance Criteria</a:t>
            </a:r>
            <a:endParaRPr lang="en-US" sz="4000" b="0" cap="none" dirty="0">
              <a:solidFill>
                <a:prstClr val="black">
                  <a:lumMod val="50000"/>
                  <a:lumOff val="50000"/>
                </a:prstClr>
              </a:solidFill>
              <a:ea typeface="+mn-ea"/>
              <a:cs typeface="+mn-cs"/>
            </a:endParaRPr>
          </a:p>
        </p:txBody>
      </p:sp>
      <p:sp>
        <p:nvSpPr>
          <p:cNvPr id="11" name="Text Placeholder 9"/>
          <p:cNvSpPr txBox="1">
            <a:spLocks/>
          </p:cNvSpPr>
          <p:nvPr/>
        </p:nvSpPr>
        <p:spPr>
          <a:xfrm>
            <a:off x="64008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err="1" smtClean="0">
                <a:solidFill>
                  <a:prstClr val="black">
                    <a:lumMod val="75000"/>
                    <a:lumOff val="25000"/>
                  </a:prstClr>
                </a:solidFill>
              </a:rPr>
              <a:t>Gautam</a:t>
            </a:r>
            <a:endParaRPr lang="en-US" sz="1700" b="1" dirty="0">
              <a:solidFill>
                <a:prstClr val="black">
                  <a:lumMod val="75000"/>
                  <a:lumOff val="25000"/>
                </a:prstClr>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2495597456"/>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5181600"/>
          </a:xfrm>
          <a:prstGeom prst="rect">
            <a:avLst/>
          </a:prstGeom>
          <a:noFill/>
        </p:spPr>
        <p:txBody>
          <a:bodyPr wrap="square" rtlCol="0" anchor="ctr">
            <a:normAutofit fontScale="92500" lnSpcReduction="10000"/>
          </a:bodyPr>
          <a:lstStyle/>
          <a:p>
            <a:pPr>
              <a:lnSpc>
                <a:spcPct val="160000"/>
              </a:lnSpc>
            </a:pPr>
            <a:r>
              <a:rPr lang="en-US" sz="2600" b="1" dirty="0" smtClean="0"/>
              <a:t>1. Verify User Account</a:t>
            </a:r>
            <a:endParaRPr lang="en-US" sz="2600" b="1" dirty="0"/>
          </a:p>
          <a:p>
            <a:r>
              <a:rPr lang="en-US" sz="2000" b="1" dirty="0" smtClean="0"/>
              <a:t>1.1 - Requirement(s</a:t>
            </a:r>
            <a:r>
              <a:rPr lang="en-US" sz="2000" b="1" dirty="0"/>
              <a:t>)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smtClean="0"/>
              <a:t>1.2 - Verification </a:t>
            </a:r>
            <a:r>
              <a:rPr lang="en-US" sz="2000" b="1" dirty="0"/>
              <a:t>Procedure:</a:t>
            </a:r>
            <a:r>
              <a:rPr lang="en-US" sz="2000" dirty="0"/>
              <a:t> The user will open a web browser where they will create an account by clicking on the “Register” button on the login </a:t>
            </a:r>
            <a:r>
              <a:rPr lang="en-US" sz="2000" dirty="0" smtClean="0"/>
              <a:t>page. </a:t>
            </a:r>
            <a:r>
              <a:rPr lang="en-US" sz="2000" dirty="0"/>
              <a:t>The user will then enter their credentials into the form. The system will validate the information provided by the user and successfully create the account if the information is </a:t>
            </a:r>
            <a:r>
              <a:rPr lang="en-US" sz="2000" dirty="0" smtClean="0"/>
              <a:t>valid.</a:t>
            </a:r>
            <a:endParaRPr lang="en-US" sz="2000" b="1" dirty="0" smtClean="0"/>
          </a:p>
          <a:p>
            <a:endParaRPr lang="en-US" sz="2000" dirty="0">
              <a:solidFill>
                <a:prstClr val="black">
                  <a:lumMod val="75000"/>
                  <a:lumOff val="2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80692053"/>
              </p:ext>
            </p:extLst>
          </p:nvPr>
        </p:nvGraphicFramePr>
        <p:xfrm>
          <a:off x="457200" y="2387601"/>
          <a:ext cx="8077200" cy="2260599"/>
        </p:xfrm>
        <a:graphic>
          <a:graphicData uri="http://schemas.openxmlformats.org/drawingml/2006/table">
            <a:tbl>
              <a:tblPr firstRow="1" firstCol="1" bandRow="1">
                <a:tableStyleId>{5C22544A-7EE6-4342-B048-85BDC9FD1C3A}</a:tableStyleId>
              </a:tblPr>
              <a:tblGrid>
                <a:gridCol w="4038600"/>
                <a:gridCol w="4038600"/>
              </a:tblGrid>
              <a:tr h="376767">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Name</a:t>
                      </a:r>
                      <a:endParaRPr lang="en-US" sz="2000" dirty="0">
                        <a:effectLst/>
                        <a:latin typeface="Times New Roman"/>
                        <a:ea typeface="Times New Roman"/>
                      </a:endParaRPr>
                    </a:p>
                  </a:txBody>
                  <a:tcPr marL="68580" marR="68580" marT="0" marB="0"/>
                </a:tc>
              </a:tr>
              <a:tr h="398929">
                <a:tc>
                  <a:txBody>
                    <a:bodyPr/>
                    <a:lstStyle/>
                    <a:p>
                      <a:pPr marL="0" marR="0">
                        <a:lnSpc>
                          <a:spcPct val="115000"/>
                        </a:lnSpc>
                        <a:spcBef>
                          <a:spcPts val="1200"/>
                        </a:spcBef>
                        <a:spcAft>
                          <a:spcPts val="1200"/>
                        </a:spcAft>
                        <a:tabLst>
                          <a:tab pos="514350" algn="l"/>
                        </a:tabLst>
                      </a:pPr>
                      <a:r>
                        <a:rPr lang="en-US" sz="2000" dirty="0" smtClean="0">
                          <a:effectLst/>
                          <a:latin typeface="+mn-lt"/>
                        </a:rPr>
                        <a:t>3.3</a:t>
                      </a:r>
                      <a:endParaRPr lang="en-US" sz="2000" dirty="0">
                        <a:effectLst/>
                        <a:latin typeface="+mn-lt"/>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smtClean="0">
                          <a:effectLst/>
                          <a:latin typeface="+mn-lt"/>
                        </a:rPr>
                        <a:t>Web Application</a:t>
                      </a:r>
                      <a:endParaRPr lang="en-US" sz="2000" dirty="0">
                        <a:effectLst/>
                        <a:latin typeface="+mn-lt"/>
                        <a:ea typeface="Times New Roman"/>
                      </a:endParaRPr>
                    </a:p>
                  </a:txBody>
                  <a:tcPr marL="68580" marR="68580" marT="0" marB="0"/>
                </a:tc>
              </a:tr>
              <a:tr h="398929">
                <a:tc>
                  <a:txBody>
                    <a:bodyPr/>
                    <a:lstStyle/>
                    <a:p>
                      <a:pPr marL="0" marR="0">
                        <a:lnSpc>
                          <a:spcPct val="115000"/>
                        </a:lnSpc>
                        <a:spcBef>
                          <a:spcPts val="1200"/>
                        </a:spcBef>
                        <a:spcAft>
                          <a:spcPts val="1200"/>
                        </a:spcAft>
                        <a:tabLst>
                          <a:tab pos="514350" algn="l"/>
                        </a:tabLst>
                      </a:pPr>
                      <a:r>
                        <a:rPr lang="en-US" sz="2000" dirty="0" smtClean="0">
                          <a:effectLst/>
                          <a:latin typeface="+mn-lt"/>
                        </a:rPr>
                        <a:t>8.6</a:t>
                      </a:r>
                      <a:endParaRPr lang="en-US" sz="2000" dirty="0">
                        <a:effectLst/>
                        <a:latin typeface="+mn-lt"/>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smtClean="0">
                          <a:effectLst/>
                          <a:latin typeface="+mn-lt"/>
                        </a:rPr>
                        <a:t>User Administration Account</a:t>
                      </a:r>
                      <a:endParaRPr lang="en-US" sz="2000" dirty="0">
                        <a:effectLst/>
                        <a:latin typeface="+mn-lt"/>
                        <a:ea typeface="Times New Roman"/>
                      </a:endParaRPr>
                    </a:p>
                  </a:txBody>
                  <a:tcPr marL="68580" marR="68580" marT="0" marB="0"/>
                </a:tc>
              </a:tr>
              <a:tr h="398929">
                <a:tc>
                  <a:txBody>
                    <a:bodyPr/>
                    <a:lstStyle/>
                    <a:p>
                      <a:pPr marL="0" marR="0">
                        <a:lnSpc>
                          <a:spcPct val="115000"/>
                        </a:lnSpc>
                        <a:spcBef>
                          <a:spcPts val="1200"/>
                        </a:spcBef>
                        <a:spcAft>
                          <a:spcPts val="1200"/>
                        </a:spcAft>
                        <a:tabLst>
                          <a:tab pos="514350" algn="l"/>
                        </a:tabLst>
                      </a:pPr>
                      <a:r>
                        <a:rPr lang="en-US" sz="2000" dirty="0" smtClean="0">
                          <a:effectLst/>
                          <a:latin typeface="+mn-lt"/>
                          <a:ea typeface="Times New Roman"/>
                        </a:rPr>
                        <a:t>3.6</a:t>
                      </a:r>
                      <a:endParaRPr lang="en-US" sz="2000" dirty="0">
                        <a:effectLst/>
                        <a:latin typeface="+mn-lt"/>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smtClean="0">
                          <a:effectLst/>
                          <a:latin typeface="+mn-lt"/>
                          <a:ea typeface="Times New Roman"/>
                        </a:rPr>
                        <a:t>User Login</a:t>
                      </a:r>
                      <a:endParaRPr lang="en-US" sz="2000" dirty="0">
                        <a:effectLst/>
                        <a:latin typeface="+mn-lt"/>
                        <a:ea typeface="Times New Roman"/>
                      </a:endParaRPr>
                    </a:p>
                  </a:txBody>
                  <a:tcPr marL="68580" marR="68580" marT="0" marB="0"/>
                </a:tc>
              </a:tr>
              <a:tr h="687045">
                <a:tc>
                  <a:txBody>
                    <a:bodyPr/>
                    <a:lstStyle/>
                    <a:p>
                      <a:pPr marL="0" marR="0">
                        <a:lnSpc>
                          <a:spcPct val="115000"/>
                        </a:lnSpc>
                        <a:spcBef>
                          <a:spcPts val="1200"/>
                        </a:spcBef>
                        <a:spcAft>
                          <a:spcPts val="1200"/>
                        </a:spcAft>
                        <a:tabLst>
                          <a:tab pos="514350" algn="l"/>
                        </a:tabLst>
                      </a:pPr>
                      <a:r>
                        <a:rPr lang="en-US" sz="2000" dirty="0" smtClean="0">
                          <a:effectLst/>
                          <a:latin typeface="+mn-lt"/>
                          <a:ea typeface="Times New Roman"/>
                        </a:rPr>
                        <a:t>3.10</a:t>
                      </a:r>
                      <a:endParaRPr lang="en-US" sz="2000" dirty="0">
                        <a:effectLst/>
                        <a:latin typeface="+mn-lt"/>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smtClean="0">
                          <a:effectLst/>
                          <a:latin typeface="+mn-lt"/>
                          <a:ea typeface="Times New Roman"/>
                        </a:rPr>
                        <a:t>Database Management System</a:t>
                      </a:r>
                      <a:endParaRPr lang="en-US" sz="2000" dirty="0">
                        <a:effectLst/>
                        <a:latin typeface="+mn-lt"/>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246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371600"/>
            <a:ext cx="8763000" cy="4724400"/>
          </a:xfrm>
          <a:prstGeom prst="rect">
            <a:avLst/>
          </a:prstGeom>
          <a:noFill/>
        </p:spPr>
        <p:txBody>
          <a:bodyPr wrap="square" rtlCol="0" anchor="ctr">
            <a:normAutofit fontScale="92500" lnSpcReduction="10000"/>
          </a:bodyPr>
          <a:lstStyle/>
          <a:p>
            <a:r>
              <a:rPr lang="en-US" sz="2600" b="1" dirty="0" smtClean="0"/>
              <a:t>2. Verify Water Control</a:t>
            </a:r>
            <a:endParaRPr lang="en-US" sz="2600" b="1" dirty="0"/>
          </a:p>
          <a:p>
            <a:r>
              <a:rPr lang="en-US" sz="2000" b="1" dirty="0" smtClean="0"/>
              <a:t>2.1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2.2 </a:t>
            </a:r>
            <a:r>
              <a:rPr lang="en-US" sz="2000" b="1" dirty="0"/>
              <a:t>- Verification Procedure:</a:t>
            </a:r>
            <a:r>
              <a:rPr lang="en-US" sz="2000" dirty="0"/>
              <a:t> After the user successfully logs in, they are directed to the home dashboard </a:t>
            </a:r>
            <a:r>
              <a:rPr lang="en-US" sz="2000" dirty="0" smtClean="0"/>
              <a:t>screen.  </a:t>
            </a:r>
            <a:r>
              <a:rPr lang="en-US" sz="2000" dirty="0"/>
              <a:t>The user will tap/click the “On/Off” toggle under the heading “Valve Status” to toggle the water for that zone on and off.</a:t>
            </a:r>
            <a:endParaRPr lang="en-US" sz="2000" b="1" dirty="0" smtClean="0"/>
          </a:p>
          <a:p>
            <a:endParaRPr lang="en-US" sz="2000" dirty="0">
              <a:solidFill>
                <a:prstClr val="black">
                  <a:lumMod val="75000"/>
                  <a:lumOff val="2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5160511"/>
              </p:ext>
            </p:extLst>
          </p:nvPr>
        </p:nvGraphicFramePr>
        <p:xfrm>
          <a:off x="457200" y="2413000"/>
          <a:ext cx="8077200" cy="2006600"/>
        </p:xfrm>
        <a:graphic>
          <a:graphicData uri="http://schemas.openxmlformats.org/drawingml/2006/table">
            <a:tbl>
              <a:tblPr firstRow="1" firstCol="1" bandRow="1">
                <a:tableStyleId>{5C22544A-7EE6-4342-B048-85BDC9FD1C3A}</a:tableStyleId>
              </a:tblPr>
              <a:tblGrid>
                <a:gridCol w="4038600"/>
                <a:gridCol w="4038600"/>
              </a:tblGrid>
              <a:tr h="431800">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Name</a:t>
                      </a:r>
                      <a:endParaRPr lang="en-US" sz="2000" dirty="0">
                        <a:effectLst/>
                        <a:latin typeface="Times New Roman"/>
                        <a:ea typeface="Times New Roman"/>
                      </a:endParaRPr>
                    </a:p>
                  </a:txBody>
                  <a:tcPr marL="68580" marR="68580" marT="0" marB="0"/>
                </a:tc>
              </a:tr>
              <a:tr h="787400">
                <a:tc>
                  <a:txBody>
                    <a:bodyPr/>
                    <a:lstStyle/>
                    <a:p>
                      <a:pPr marL="0" marR="0">
                        <a:lnSpc>
                          <a:spcPct val="115000"/>
                        </a:lnSpc>
                        <a:spcBef>
                          <a:spcPts val="1200"/>
                        </a:spcBef>
                        <a:spcAft>
                          <a:spcPts val="1200"/>
                        </a:spcAft>
                        <a:tabLst>
                          <a:tab pos="514350" algn="l"/>
                        </a:tabLst>
                      </a:pPr>
                      <a:r>
                        <a:rPr lang="en-US" sz="2000" dirty="0">
                          <a:effectLst/>
                        </a:rPr>
                        <a:t>3.1</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Central Control Unit</a:t>
                      </a:r>
                      <a:endParaRPr lang="en-US" sz="2000" dirty="0">
                        <a:effectLst/>
                        <a:latin typeface="Times New Roman"/>
                        <a:ea typeface="Times New Roman"/>
                      </a:endParaRPr>
                    </a:p>
                  </a:txBody>
                  <a:tcPr marL="68580" marR="68580" marT="0" marB="0"/>
                </a:tc>
              </a:tr>
              <a:tr h="787400">
                <a:tc>
                  <a:txBody>
                    <a:bodyPr/>
                    <a:lstStyle/>
                    <a:p>
                      <a:pPr marL="0" marR="0">
                        <a:lnSpc>
                          <a:spcPct val="115000"/>
                        </a:lnSpc>
                        <a:spcBef>
                          <a:spcPts val="1200"/>
                        </a:spcBef>
                        <a:spcAft>
                          <a:spcPts val="1200"/>
                        </a:spcAft>
                        <a:tabLst>
                          <a:tab pos="514350" algn="l"/>
                        </a:tabLst>
                      </a:pPr>
                      <a:r>
                        <a:rPr lang="en-US" sz="2000" dirty="0">
                          <a:effectLst/>
                        </a:rPr>
                        <a:t>3.3</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Web Application</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9303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219200"/>
            <a:ext cx="8763000" cy="5334000"/>
          </a:xfrm>
          <a:prstGeom prst="rect">
            <a:avLst/>
          </a:prstGeom>
          <a:noFill/>
        </p:spPr>
        <p:txBody>
          <a:bodyPr wrap="square" rtlCol="0" anchor="ctr">
            <a:normAutofit fontScale="92500" lnSpcReduction="10000"/>
          </a:bodyPr>
          <a:lstStyle/>
          <a:p>
            <a:pPr>
              <a:lnSpc>
                <a:spcPct val="160000"/>
              </a:lnSpc>
            </a:pPr>
            <a:r>
              <a:rPr lang="en-US" sz="2600" b="1" dirty="0" smtClean="0"/>
              <a:t>3. Verify Soil Sensor Readings</a:t>
            </a:r>
            <a:r>
              <a:rPr lang="en-US" sz="2000" dirty="0"/>
              <a:t> </a:t>
            </a:r>
            <a:endParaRPr lang="en-US" sz="2000" dirty="0" smtClean="0"/>
          </a:p>
          <a:p>
            <a:r>
              <a:rPr lang="en-US" sz="2000" b="1" dirty="0" smtClean="0"/>
              <a:t>3.1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3.2 </a:t>
            </a:r>
            <a:r>
              <a:rPr lang="en-US" sz="2000" b="1" dirty="0"/>
              <a:t>- Verification Procedure:</a:t>
            </a:r>
            <a:r>
              <a:rPr lang="en-US" sz="2000" dirty="0"/>
              <a:t> The soil sensors will provide the user with the details regarding the moisture conditions of their soil.  Once the user is successfully logged in they will be redirected to the home dashboard screen </a:t>
            </a:r>
            <a:r>
              <a:rPr lang="en-US" sz="2000" dirty="0" smtClean="0"/>
              <a:t>where </a:t>
            </a:r>
            <a:r>
              <a:rPr lang="en-US" sz="2000" dirty="0"/>
              <a:t>they can view the soil moisture levels for each zone in their lawn.</a:t>
            </a:r>
          </a:p>
          <a:p>
            <a:endParaRPr lang="en-US" sz="2000"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44779361"/>
              </p:ext>
            </p:extLst>
          </p:nvPr>
        </p:nvGraphicFramePr>
        <p:xfrm>
          <a:off x="609597" y="2286000"/>
          <a:ext cx="7924802" cy="2697472"/>
        </p:xfrm>
        <a:graphic>
          <a:graphicData uri="http://schemas.openxmlformats.org/drawingml/2006/table">
            <a:tbl>
              <a:tblPr firstRow="1" firstCol="1" bandRow="1">
                <a:tableStyleId>{5C22544A-7EE6-4342-B048-85BDC9FD1C3A}</a:tableStyleId>
              </a:tblPr>
              <a:tblGrid>
                <a:gridCol w="3962401"/>
                <a:gridCol w="3962401"/>
              </a:tblGrid>
              <a:tr h="380996">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Name</a:t>
                      </a:r>
                      <a:endParaRPr lang="en-US" sz="200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2000" dirty="0">
                          <a:effectLst/>
                        </a:rPr>
                        <a:t>3.1</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2000" dirty="0">
                          <a:effectLst/>
                        </a:rPr>
                        <a:t>3.2</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Soil Moisture Sensors</a:t>
                      </a:r>
                      <a:endParaRPr lang="en-US" sz="2000" dirty="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2000" dirty="0">
                          <a:effectLst/>
                        </a:rPr>
                        <a:t>3.3</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Web Application</a:t>
                      </a:r>
                      <a:endParaRPr lang="en-US" sz="2000" dirty="0">
                        <a:effectLst/>
                        <a:latin typeface="Times New Roman"/>
                        <a:ea typeface="Times New Roman"/>
                      </a:endParaRPr>
                    </a:p>
                  </a:txBody>
                  <a:tcPr marL="68580" marR="68580" marT="0" marB="0"/>
                </a:tc>
              </a:tr>
              <a:tr h="579119">
                <a:tc>
                  <a:txBody>
                    <a:bodyPr/>
                    <a:lstStyle/>
                    <a:p>
                      <a:pPr marL="0" marR="0">
                        <a:lnSpc>
                          <a:spcPct val="115000"/>
                        </a:lnSpc>
                        <a:spcBef>
                          <a:spcPts val="1200"/>
                        </a:spcBef>
                        <a:spcAft>
                          <a:spcPts val="1200"/>
                        </a:spcAft>
                        <a:tabLst>
                          <a:tab pos="514350" algn="l"/>
                        </a:tabLst>
                      </a:pPr>
                      <a:r>
                        <a:rPr lang="en-US" sz="2000">
                          <a:effectLst/>
                        </a:rPr>
                        <a:t>3.5</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Soil Moisture Reports</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75302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066800"/>
            <a:ext cx="8763000" cy="5334000"/>
          </a:xfrm>
          <a:prstGeom prst="rect">
            <a:avLst/>
          </a:prstGeom>
          <a:noFill/>
        </p:spPr>
        <p:txBody>
          <a:bodyPr wrap="square" rtlCol="0" anchor="ctr">
            <a:normAutofit/>
          </a:bodyPr>
          <a:lstStyle/>
          <a:p>
            <a:pPr>
              <a:lnSpc>
                <a:spcPct val="160000"/>
              </a:lnSpc>
            </a:pPr>
            <a:r>
              <a:rPr lang="en-US" sz="2400" b="1" dirty="0" smtClean="0"/>
              <a:t>4. Verify Rain Detection Control</a:t>
            </a:r>
            <a:r>
              <a:rPr lang="en-US" sz="2000" dirty="0"/>
              <a:t> </a:t>
            </a:r>
            <a:endParaRPr lang="en-US" sz="2000" dirty="0" smtClean="0"/>
          </a:p>
          <a:p>
            <a:r>
              <a:rPr lang="en-US" sz="2000" b="1" dirty="0" smtClean="0"/>
              <a:t>4.1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r>
              <a:rPr lang="en-US" sz="2000" b="1" dirty="0" smtClean="0"/>
              <a:t>4.2 </a:t>
            </a:r>
            <a:r>
              <a:rPr lang="en-US" sz="2000" b="1" dirty="0"/>
              <a:t>- Verification Procedure:</a:t>
            </a:r>
            <a:r>
              <a:rPr lang="en-US" sz="2000" dirty="0"/>
              <a:t> If the rain sensor detects rainfall it will signal the central control unit to close all watering valves.  To verify the user can turn on watering in a zone </a:t>
            </a:r>
            <a:r>
              <a:rPr lang="en-US" sz="2000" dirty="0" smtClean="0"/>
              <a:t>and </a:t>
            </a:r>
            <a:r>
              <a:rPr lang="en-US" sz="2000" dirty="0"/>
              <a:t>pour water into the rain sensor to trigger a watering stoppage.</a:t>
            </a:r>
            <a:endParaRPr lang="en-US" sz="2000" dirty="0">
              <a:solidFill>
                <a:prstClr val="black">
                  <a:lumMod val="75000"/>
                  <a:lumOff val="25000"/>
                </a:prst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86273324"/>
              </p:ext>
            </p:extLst>
          </p:nvPr>
        </p:nvGraphicFramePr>
        <p:xfrm>
          <a:off x="533397" y="2550740"/>
          <a:ext cx="7924802" cy="2021260"/>
        </p:xfrm>
        <a:graphic>
          <a:graphicData uri="http://schemas.openxmlformats.org/drawingml/2006/table">
            <a:tbl>
              <a:tblPr firstRow="1" firstCol="1" bandRow="1">
                <a:tableStyleId>{5C22544A-7EE6-4342-B048-85BDC9FD1C3A}</a:tableStyleId>
              </a:tblPr>
              <a:tblGrid>
                <a:gridCol w="3962401"/>
                <a:gridCol w="3962401"/>
              </a:tblGrid>
              <a:tr h="481236">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Name</a:t>
                      </a:r>
                      <a:endParaRPr lang="en-US" sz="2000" dirty="0">
                        <a:effectLst/>
                        <a:latin typeface="Times New Roman"/>
                        <a:ea typeface="Times New Roman"/>
                      </a:endParaRPr>
                    </a:p>
                  </a:txBody>
                  <a:tcPr marL="68580" marR="68580" marT="0" marB="0"/>
                </a:tc>
              </a:tr>
              <a:tr h="770012">
                <a:tc>
                  <a:txBody>
                    <a:bodyPr/>
                    <a:lstStyle/>
                    <a:p>
                      <a:pPr marL="0" marR="0">
                        <a:lnSpc>
                          <a:spcPct val="115000"/>
                        </a:lnSpc>
                        <a:spcBef>
                          <a:spcPts val="1200"/>
                        </a:spcBef>
                        <a:spcAft>
                          <a:spcPts val="1200"/>
                        </a:spcAft>
                        <a:tabLst>
                          <a:tab pos="514350" algn="l"/>
                        </a:tabLst>
                      </a:pPr>
                      <a:r>
                        <a:rPr lang="en-US" sz="2000" dirty="0">
                          <a:effectLst/>
                        </a:rPr>
                        <a:t>3.1</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770012">
                <a:tc>
                  <a:txBody>
                    <a:bodyPr/>
                    <a:lstStyle/>
                    <a:p>
                      <a:pPr marL="0" marR="0">
                        <a:lnSpc>
                          <a:spcPct val="115000"/>
                        </a:lnSpc>
                        <a:spcBef>
                          <a:spcPts val="1200"/>
                        </a:spcBef>
                        <a:spcAft>
                          <a:spcPts val="1200"/>
                        </a:spcAft>
                        <a:tabLst>
                          <a:tab pos="514350" algn="l"/>
                        </a:tabLst>
                      </a:pPr>
                      <a:r>
                        <a:rPr lang="en-US" sz="2000" dirty="0">
                          <a:effectLst/>
                        </a:rPr>
                        <a:t>3.8</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Rain Sensor</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19278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066800"/>
            <a:ext cx="8763000" cy="5486400"/>
          </a:xfrm>
          <a:prstGeom prst="rect">
            <a:avLst/>
          </a:prstGeom>
          <a:noFill/>
        </p:spPr>
        <p:txBody>
          <a:bodyPr wrap="square" rtlCol="0" anchor="ctr">
            <a:normAutofit fontScale="92500" lnSpcReduction="10000"/>
          </a:bodyPr>
          <a:lstStyle/>
          <a:p>
            <a:pPr>
              <a:lnSpc>
                <a:spcPct val="170000"/>
              </a:lnSpc>
            </a:pPr>
            <a:r>
              <a:rPr lang="en-US" sz="2600" b="1" dirty="0" smtClean="0"/>
              <a:t>5. Verify Valve/Region Control</a:t>
            </a:r>
            <a:r>
              <a:rPr lang="en-US" sz="2600" b="1" dirty="0"/>
              <a:t> </a:t>
            </a:r>
            <a:endParaRPr lang="en-US" sz="2600" b="1" dirty="0" smtClean="0"/>
          </a:p>
          <a:p>
            <a:r>
              <a:rPr lang="en-US" sz="2000" b="1" dirty="0" smtClean="0"/>
              <a:t>5.1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smtClean="0"/>
              <a:t>5.2 </a:t>
            </a:r>
            <a:r>
              <a:rPr lang="en-US" sz="2000" b="1" dirty="0"/>
              <a:t>- Verification Procedure:</a:t>
            </a:r>
            <a:r>
              <a:rPr lang="en-US" sz="2000" dirty="0"/>
              <a:t> Each valve will have a soil sensor that detects the moisture of that zone. The user can water any individual zone or region any time via the web </a:t>
            </a:r>
            <a:r>
              <a:rPr lang="en-US" sz="2000" dirty="0" smtClean="0"/>
              <a:t>application. Users </a:t>
            </a:r>
            <a:r>
              <a:rPr lang="en-US" sz="2000" dirty="0"/>
              <a:t>will have the ability to create “Regions” which are groups of zones.  For example the user could group all zones where the valves lead to backyard and they could define that region as “backyard”.  This allows users to control watering for multiple zones by regions.</a:t>
            </a:r>
            <a:endParaRPr lang="en-US" sz="2000" dirty="0">
              <a:solidFill>
                <a:prstClr val="black">
                  <a:lumMod val="75000"/>
                  <a:lumOff val="2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89842688"/>
              </p:ext>
            </p:extLst>
          </p:nvPr>
        </p:nvGraphicFramePr>
        <p:xfrm>
          <a:off x="457199" y="2138706"/>
          <a:ext cx="8153400" cy="2661894"/>
        </p:xfrm>
        <a:graphic>
          <a:graphicData uri="http://schemas.openxmlformats.org/drawingml/2006/table">
            <a:tbl>
              <a:tblPr firstRow="1" firstCol="1" bandRow="1">
                <a:tableStyleId>{5C22544A-7EE6-4342-B048-85BDC9FD1C3A}</a:tableStyleId>
              </a:tblPr>
              <a:tblGrid>
                <a:gridCol w="4076700"/>
                <a:gridCol w="4076700"/>
              </a:tblGrid>
              <a:tr h="443649">
                <a:tc>
                  <a:txBody>
                    <a:bodyPr/>
                    <a:lstStyle/>
                    <a:p>
                      <a:pPr marL="0" marR="0">
                        <a:lnSpc>
                          <a:spcPct val="115000"/>
                        </a:lnSpc>
                        <a:spcBef>
                          <a:spcPts val="1200"/>
                        </a:spcBef>
                        <a:spcAft>
                          <a:spcPts val="1200"/>
                        </a:spcAft>
                        <a:tabLst>
                          <a:tab pos="514350" algn="l"/>
                        </a:tabLst>
                      </a:pPr>
                      <a:r>
                        <a:rPr lang="en-US" sz="1800" dirty="0">
                          <a:effectLst/>
                        </a:rPr>
                        <a:t>Requirement Number</a:t>
                      </a:r>
                      <a:endParaRPr lang="en-US" sz="18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Name</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dirty="0">
                          <a:effectLst/>
                        </a:rPr>
                        <a:t>Central Control Unit</a:t>
                      </a:r>
                      <a:endParaRPr lang="en-US" sz="1800" dirty="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dirty="0">
                          <a:effectLst/>
                        </a:rPr>
                        <a:t>3.2</a:t>
                      </a:r>
                      <a:endParaRPr lang="en-US" sz="18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Soil Moisture Sensors</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dirty="0">
                          <a:effectLst/>
                        </a:rPr>
                        <a:t>3.3</a:t>
                      </a:r>
                      <a:endParaRPr lang="en-US" sz="18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a:effectLst/>
                        </a:rPr>
                        <a:t>Web Application</a:t>
                      </a:r>
                      <a:endParaRPr lang="en-US" sz="180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3.10</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dirty="0">
                          <a:effectLst/>
                        </a:rPr>
                        <a:t>Database Management System</a:t>
                      </a:r>
                      <a:endParaRPr lang="en-US" sz="1800" dirty="0">
                        <a:effectLst/>
                        <a:latin typeface="Times New Roman"/>
                        <a:ea typeface="Times New Roman"/>
                      </a:endParaRPr>
                    </a:p>
                  </a:txBody>
                  <a:tcPr marL="68580" marR="68580" marT="0" marB="0"/>
                </a:tc>
              </a:tr>
              <a:tr h="443649">
                <a:tc>
                  <a:txBody>
                    <a:bodyPr/>
                    <a:lstStyle/>
                    <a:p>
                      <a:pPr marL="0" marR="0">
                        <a:lnSpc>
                          <a:spcPct val="115000"/>
                        </a:lnSpc>
                        <a:spcBef>
                          <a:spcPts val="1200"/>
                        </a:spcBef>
                        <a:spcAft>
                          <a:spcPts val="1200"/>
                        </a:spcAft>
                        <a:tabLst>
                          <a:tab pos="514350" algn="l"/>
                        </a:tabLst>
                      </a:pPr>
                      <a:r>
                        <a:rPr lang="en-US" sz="1800">
                          <a:effectLst/>
                        </a:rPr>
                        <a:t>3.12</a:t>
                      </a:r>
                      <a:endParaRPr lang="en-US" sz="18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1800" dirty="0">
                          <a:effectLst/>
                        </a:rPr>
                        <a:t>Region Grouping</a:t>
                      </a:r>
                      <a:endParaRPr lang="en-US" sz="18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05614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Acceptance Criteria</a:t>
            </a:r>
            <a:endParaRPr lang="en-US" dirty="0"/>
          </a:p>
        </p:txBody>
      </p:sp>
      <p:sp>
        <p:nvSpPr>
          <p:cNvPr id="10" name="TextBox 9"/>
          <p:cNvSpPr txBox="1"/>
          <p:nvPr/>
        </p:nvSpPr>
        <p:spPr>
          <a:xfrm>
            <a:off x="209550" y="1066800"/>
            <a:ext cx="8763000" cy="5638800"/>
          </a:xfrm>
          <a:prstGeom prst="rect">
            <a:avLst/>
          </a:prstGeom>
          <a:noFill/>
        </p:spPr>
        <p:txBody>
          <a:bodyPr wrap="square" rtlCol="0" anchor="ctr">
            <a:normAutofit fontScale="85000" lnSpcReduction="20000"/>
          </a:bodyPr>
          <a:lstStyle/>
          <a:p>
            <a:pPr>
              <a:lnSpc>
                <a:spcPct val="160000"/>
              </a:lnSpc>
            </a:pPr>
            <a:r>
              <a:rPr lang="en-US" sz="2800" b="1" dirty="0" smtClean="0"/>
              <a:t>6. Verify Watering Schedule</a:t>
            </a:r>
            <a:r>
              <a:rPr lang="en-US" sz="2800" b="1" dirty="0"/>
              <a:t> </a:t>
            </a:r>
            <a:endParaRPr lang="en-US" sz="2800" b="1" dirty="0" smtClean="0"/>
          </a:p>
          <a:p>
            <a:r>
              <a:rPr lang="en-US" sz="2000" b="1" dirty="0" smtClean="0"/>
              <a:t>6.1 </a:t>
            </a:r>
            <a:r>
              <a:rPr lang="en-US" sz="2000" b="1" dirty="0"/>
              <a:t>- Requirement(s) addressed</a:t>
            </a:r>
            <a:r>
              <a:rPr lang="en-US" sz="2000" b="1" dirty="0" smtClean="0"/>
              <a:t>:</a:t>
            </a:r>
          </a:p>
          <a:p>
            <a:endParaRPr lang="en-US" sz="2000" b="1" dirty="0"/>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smtClean="0"/>
              <a:t>6.2 </a:t>
            </a:r>
            <a:r>
              <a:rPr lang="en-US" sz="2000" b="1" dirty="0"/>
              <a:t>- Verification Procedure:</a:t>
            </a:r>
            <a:r>
              <a:rPr lang="en-US" sz="2000" dirty="0"/>
              <a:t> </a:t>
            </a:r>
            <a:r>
              <a:rPr lang="en-US" sz="2100" dirty="0"/>
              <a:t>Users have the option of scheduling watering time instead of manually toggling their sprinkler system as seen in section 9.2.  To create or modify a schedule the user must successfully login to the application and navigate to the schedules </a:t>
            </a:r>
            <a:r>
              <a:rPr lang="en-US" sz="2100" dirty="0" smtClean="0"/>
              <a:t>page.  </a:t>
            </a:r>
            <a:r>
              <a:rPr lang="en-US" sz="2100" dirty="0"/>
              <a:t>From the schedules page users can create, edit, or delete watering schedules for each zone.  This page also provides the user with past watering events and displays their duration and completion.  To verify a watering schedule the user must create a schedule by clicking on the calendar </a:t>
            </a:r>
            <a:r>
              <a:rPr lang="en-US" sz="2100" dirty="0" smtClean="0"/>
              <a:t>icon.  </a:t>
            </a:r>
            <a:r>
              <a:rPr lang="en-US" sz="2100" dirty="0"/>
              <a:t>They must then select a date and time for watering and select whether the event should reoccur.  Once a time has been scheduled they must simple visit to scheduled zones during their watering time and observed the activity.</a:t>
            </a:r>
            <a:endParaRPr lang="en-US" sz="2100" dirty="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67298"/>
              </p:ext>
            </p:extLst>
          </p:nvPr>
        </p:nvGraphicFramePr>
        <p:xfrm>
          <a:off x="457200" y="2209800"/>
          <a:ext cx="7924800" cy="2057400"/>
        </p:xfrm>
        <a:graphic>
          <a:graphicData uri="http://schemas.openxmlformats.org/drawingml/2006/table">
            <a:tbl>
              <a:tblPr firstRow="1" firstCol="1" bandRow="1">
                <a:tableStyleId>{5C22544A-7EE6-4342-B048-85BDC9FD1C3A}</a:tableStyleId>
              </a:tblPr>
              <a:tblGrid>
                <a:gridCol w="3962400"/>
                <a:gridCol w="3962400"/>
              </a:tblGrid>
              <a:tr h="457200">
                <a:tc>
                  <a:txBody>
                    <a:bodyPr/>
                    <a:lstStyle/>
                    <a:p>
                      <a:pPr marL="0" marR="0">
                        <a:lnSpc>
                          <a:spcPct val="115000"/>
                        </a:lnSpc>
                        <a:spcBef>
                          <a:spcPts val="1200"/>
                        </a:spcBef>
                        <a:spcAft>
                          <a:spcPts val="1200"/>
                        </a:spcAft>
                        <a:tabLst>
                          <a:tab pos="514350" algn="l"/>
                        </a:tabLst>
                      </a:pPr>
                      <a:r>
                        <a:rPr lang="en-US" sz="2000" dirty="0">
                          <a:effectLst/>
                        </a:rPr>
                        <a:t>Requirement Number</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Name</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dirty="0">
                          <a:effectLst/>
                        </a:rPr>
                        <a:t>3.1</a:t>
                      </a:r>
                      <a:endParaRPr lang="en-US" sz="2000" dirty="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a:effectLst/>
                        </a:rPr>
                        <a:t>Central Control Unit</a:t>
                      </a:r>
                      <a:endParaRPr lang="en-US" sz="200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3.3</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Web Application</a:t>
                      </a:r>
                      <a:endParaRPr lang="en-US" sz="2000" dirty="0">
                        <a:effectLst/>
                        <a:latin typeface="Times New Roman"/>
                        <a:ea typeface="Times New Roman"/>
                      </a:endParaRPr>
                    </a:p>
                  </a:txBody>
                  <a:tcPr marL="68580" marR="68580" marT="0" marB="0"/>
                </a:tc>
              </a:tr>
              <a:tr h="533400">
                <a:tc>
                  <a:txBody>
                    <a:bodyPr/>
                    <a:lstStyle/>
                    <a:p>
                      <a:pPr marL="0" marR="0">
                        <a:lnSpc>
                          <a:spcPct val="115000"/>
                        </a:lnSpc>
                        <a:spcBef>
                          <a:spcPts val="1200"/>
                        </a:spcBef>
                        <a:spcAft>
                          <a:spcPts val="1200"/>
                        </a:spcAft>
                        <a:tabLst>
                          <a:tab pos="514350" algn="l"/>
                        </a:tabLst>
                      </a:pPr>
                      <a:r>
                        <a:rPr lang="en-US" sz="2000">
                          <a:effectLst/>
                        </a:rPr>
                        <a:t>3.10</a:t>
                      </a:r>
                      <a:endParaRPr lang="en-US" sz="2000">
                        <a:effectLst/>
                        <a:latin typeface="Times New Roman"/>
                        <a:ea typeface="Times New Roman"/>
                      </a:endParaRPr>
                    </a:p>
                  </a:txBody>
                  <a:tcPr marL="68580" marR="68580" marT="0" marB="0"/>
                </a:tc>
                <a:tc>
                  <a:txBody>
                    <a:bodyPr/>
                    <a:lstStyle/>
                    <a:p>
                      <a:pPr marL="0" marR="0">
                        <a:lnSpc>
                          <a:spcPct val="115000"/>
                        </a:lnSpc>
                        <a:spcBef>
                          <a:spcPts val="1200"/>
                        </a:spcBef>
                        <a:spcAft>
                          <a:spcPts val="1200"/>
                        </a:spcAft>
                        <a:tabLst>
                          <a:tab pos="514350" algn="l"/>
                        </a:tabLst>
                      </a:pPr>
                      <a:r>
                        <a:rPr lang="en-US" sz="2000" dirty="0">
                          <a:effectLst/>
                        </a:rPr>
                        <a:t>Database Management System</a:t>
                      </a:r>
                      <a:endParaRPr lang="en-US" sz="2000" dirty="0">
                        <a:effectLst/>
                        <a:latin typeface="Times New Roman"/>
                        <a:ea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44516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007328" y="2133600"/>
            <a:ext cx="1661532" cy="1600438"/>
          </a:xfrm>
          <a:prstGeom prst="rect">
            <a:avLst/>
          </a:prstGeom>
          <a:noFill/>
        </p:spPr>
        <p:txBody>
          <a:bodyPr wrap="square" rtlCol="0">
            <a:spAutoFit/>
          </a:bodyPr>
          <a:lstStyle/>
          <a:p>
            <a:r>
              <a:rPr lang="en-US" sz="9800" b="1" dirty="0" smtClean="0">
                <a:solidFill>
                  <a:srgbClr val="65B131">
                    <a:alpha val="64000"/>
                  </a:srgbClr>
                </a:solidFill>
                <a:cs typeface="Arial" pitchFamily="34" charset="0"/>
              </a:rPr>
              <a:t>12</a:t>
            </a:r>
            <a:endParaRPr lang="en-US" sz="98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Use Cases</a:t>
            </a:r>
            <a:endParaRPr lang="en-US" sz="2800" dirty="0"/>
          </a:p>
        </p:txBody>
      </p:sp>
      <p:sp>
        <p:nvSpPr>
          <p:cNvPr id="10" name="Text Placeholder 9"/>
          <p:cNvSpPr txBox="1">
            <a:spLocks/>
          </p:cNvSpPr>
          <p:nvPr/>
        </p:nvSpPr>
        <p:spPr>
          <a:xfrm>
            <a:off x="6705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Billy</a:t>
            </a:r>
            <a:endParaRPr lang="en-US" sz="1700" b="1" dirty="0">
              <a:solidFill>
                <a:prstClr val="black">
                  <a:lumMod val="75000"/>
                  <a:lumOff val="25000"/>
                </a:prstClr>
              </a:solidFill>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399" y="4724272"/>
            <a:ext cx="1161087" cy="1148466"/>
          </a:xfrm>
          <a:prstGeom prst="rect">
            <a:avLst/>
          </a:prstGeom>
        </p:spPr>
      </p:pic>
    </p:spTree>
    <p:extLst>
      <p:ext uri="{BB962C8B-B14F-4D97-AF65-F5344CB8AC3E}">
        <p14:creationId xmlns:p14="http://schemas.microsoft.com/office/powerpoint/2010/main" val="3627055212"/>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Product Features and Functional Overview</a:t>
            </a:r>
            <a:endParaRPr lang="en-US" sz="4000" b="0" cap="none" dirty="0">
              <a:solidFill>
                <a:prstClr val="black">
                  <a:lumMod val="50000"/>
                  <a:lumOff val="50000"/>
                </a:prstClr>
              </a:solidFill>
              <a:ea typeface="+mn-ea"/>
              <a:cs typeface="+mn-cs"/>
            </a:endParaRPr>
          </a:p>
        </p:txBody>
      </p:sp>
      <p:sp>
        <p:nvSpPr>
          <p:cNvPr id="23" name="Text Placeholder 9"/>
          <p:cNvSpPr txBox="1">
            <a:spLocks/>
          </p:cNvSpPr>
          <p:nvPr/>
        </p:nvSpPr>
        <p:spPr>
          <a:xfrm>
            <a:off x="6705600" y="5110612"/>
            <a:ext cx="685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pic>
        <p:nvPicPr>
          <p:cNvPr id="24" name="Picture 2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3"/>
            <a:ext cx="1161087" cy="1148466"/>
          </a:xfrm>
          <a:prstGeom prst="rect">
            <a:avLst/>
          </a:prstGeom>
        </p:spPr>
      </p:pic>
    </p:spTree>
    <p:extLst>
      <p:ext uri="{BB962C8B-B14F-4D97-AF65-F5344CB8AC3E}">
        <p14:creationId xmlns:p14="http://schemas.microsoft.com/office/powerpoint/2010/main" val="956653323"/>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395984"/>
            <a:ext cx="3442284"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does a user register a device with an account?</a:t>
            </a:r>
            <a:endParaRPr lang="en-US" sz="2800" b="1" dirty="0">
              <a:solidFill>
                <a:prstClr val="black">
                  <a:lumMod val="65000"/>
                  <a:lumOff val="35000"/>
                </a:prstClr>
              </a:solidFill>
            </a:endParaRPr>
          </a:p>
        </p:txBody>
      </p:sp>
      <p:sp>
        <p:nvSpPr>
          <p:cNvPr id="19" name="TextBox 18"/>
          <p:cNvSpPr txBox="1"/>
          <p:nvPr/>
        </p:nvSpPr>
        <p:spPr>
          <a:xfrm>
            <a:off x="4557214" y="3857614"/>
            <a:ext cx="4281985" cy="2331720"/>
          </a:xfrm>
          <a:prstGeom prst="rect">
            <a:avLst/>
          </a:prstGeom>
          <a:noFill/>
        </p:spPr>
        <p:txBody>
          <a:bodyPr wrap="square" rtlCol="0" anchor="ctr">
            <a:normAutofit/>
          </a:bodyPr>
          <a:lstStyle/>
          <a:p>
            <a:r>
              <a:rPr lang="en-US" sz="2000" dirty="0" smtClean="0"/>
              <a:t>Once successfully logged in the user can access the HICS settings page by clicking on the settings button from the dropdown menu.  From this page the user can update their </a:t>
            </a:r>
            <a:r>
              <a:rPr lang="en-US" sz="2000" dirty="0" smtClean="0"/>
              <a:t>auto-off, alerts </a:t>
            </a:r>
            <a:r>
              <a:rPr lang="en-US" sz="2000" dirty="0" smtClean="0"/>
              <a:t>opt-in </a:t>
            </a:r>
            <a:r>
              <a:rPr lang="en-US" sz="2000" dirty="0" smtClean="0"/>
              <a:t>settings, etc.</a:t>
            </a:r>
            <a:endParaRPr lang="en-US" sz="2000" dirty="0"/>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1999" y="1295400"/>
            <a:ext cx="4267199" cy="2185416"/>
          </a:xfrm>
          <a:prstGeom prst="rect">
            <a:avLst/>
          </a:prstGeom>
          <a:noFill/>
        </p:spPr>
        <p:txBody>
          <a:bodyPr wrap="square" rtlCol="0" anchor="ctr">
            <a:normAutofit/>
          </a:bodyPr>
          <a:lstStyle/>
          <a:p>
            <a:r>
              <a:rPr lang="en-US" sz="2000" dirty="0" smtClean="0"/>
              <a:t>The user will click on the registration button on the login screen.  After being directed to the registration page the user will enter their account information along with their device serial key.</a:t>
            </a:r>
            <a:endParaRPr lang="en-US" sz="2000" dirty="0"/>
          </a:p>
        </p:txBody>
      </p:sp>
      <p:sp>
        <p:nvSpPr>
          <p:cNvPr id="14" name="TextBox 13"/>
          <p:cNvSpPr txBox="1"/>
          <p:nvPr/>
        </p:nvSpPr>
        <p:spPr>
          <a:xfrm>
            <a:off x="76200" y="3810000"/>
            <a:ext cx="3969042"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can a user change their HICS settings?</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26827"/>
            <a:ext cx="38862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would a user sign in?</a:t>
            </a:r>
            <a:endParaRPr lang="en-US" sz="2800" b="1" dirty="0">
              <a:solidFill>
                <a:prstClr val="black">
                  <a:lumMod val="65000"/>
                  <a:lumOff val="35000"/>
                </a:prstClr>
              </a:solidFill>
            </a:endParaRPr>
          </a:p>
        </p:txBody>
      </p:sp>
      <p:sp>
        <p:nvSpPr>
          <p:cNvPr id="19" name="TextBox 18"/>
          <p:cNvSpPr txBox="1"/>
          <p:nvPr/>
        </p:nvSpPr>
        <p:spPr>
          <a:xfrm>
            <a:off x="4557214" y="3857614"/>
            <a:ext cx="4281985" cy="2331720"/>
          </a:xfrm>
          <a:prstGeom prst="rect">
            <a:avLst/>
          </a:prstGeom>
          <a:noFill/>
        </p:spPr>
        <p:txBody>
          <a:bodyPr wrap="square" rtlCol="0" anchor="ctr">
            <a:normAutofit/>
          </a:bodyPr>
          <a:lstStyle/>
          <a:p>
            <a:r>
              <a:rPr lang="en-US" sz="2000" dirty="0"/>
              <a:t>The user will access the web application from a web browser. After logging in successfully, the user will be taken to </a:t>
            </a:r>
            <a:r>
              <a:rPr lang="en-US" sz="2000" dirty="0" smtClean="0"/>
              <a:t>the home </a:t>
            </a:r>
            <a:r>
              <a:rPr lang="en-US" sz="2000" dirty="0"/>
              <a:t>dashboard </a:t>
            </a:r>
            <a:r>
              <a:rPr lang="en-US" sz="2000" dirty="0" smtClean="0"/>
              <a:t>of </a:t>
            </a:r>
            <a:r>
              <a:rPr lang="en-US" sz="2000" dirty="0"/>
              <a:t>their HICS and be able to view its current </a:t>
            </a:r>
            <a:r>
              <a:rPr lang="en-US" sz="2000" dirty="0" smtClean="0"/>
              <a:t>status.</a:t>
            </a:r>
            <a:endParaRPr lang="en-US" sz="2000" dirty="0"/>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1999" y="1295400"/>
            <a:ext cx="4267199" cy="2185416"/>
          </a:xfrm>
          <a:prstGeom prst="rect">
            <a:avLst/>
          </a:prstGeom>
          <a:noFill/>
        </p:spPr>
        <p:txBody>
          <a:bodyPr wrap="square" rtlCol="0" anchor="ctr">
            <a:normAutofit/>
          </a:bodyPr>
          <a:lstStyle/>
          <a:p>
            <a:r>
              <a:rPr lang="en-US" sz="2000" dirty="0"/>
              <a:t>The user will access the web application from a web browser and be directed to the login </a:t>
            </a:r>
            <a:r>
              <a:rPr lang="en-US" sz="2000" dirty="0" smtClean="0"/>
              <a:t>screen.  At </a:t>
            </a:r>
            <a:r>
              <a:rPr lang="en-US" sz="2000" dirty="0"/>
              <a:t>the login screen the user will enter their username and password and click/tap the login </a:t>
            </a:r>
            <a:r>
              <a:rPr lang="en-US" sz="2000" dirty="0" smtClean="0"/>
              <a:t>button. </a:t>
            </a:r>
            <a:endParaRPr lang="en-US" sz="2000" dirty="0"/>
          </a:p>
        </p:txBody>
      </p:sp>
      <p:sp>
        <p:nvSpPr>
          <p:cNvPr id="14" name="TextBox 13"/>
          <p:cNvSpPr txBox="1"/>
          <p:nvPr/>
        </p:nvSpPr>
        <p:spPr>
          <a:xfrm>
            <a:off x="76200" y="3453384"/>
            <a:ext cx="3969042"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can a user check the status of their HICS?</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12398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26827"/>
            <a:ext cx="43434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can a user turn their sprinkler valves on and </a:t>
            </a:r>
          </a:p>
          <a:p>
            <a:r>
              <a:rPr lang="en-US" sz="2800" b="1" dirty="0" smtClean="0">
                <a:solidFill>
                  <a:prstClr val="black">
                    <a:lumMod val="65000"/>
                    <a:lumOff val="35000"/>
                  </a:prstClr>
                </a:solidFill>
              </a:rPr>
              <a:t>off?</a:t>
            </a:r>
            <a:endParaRPr lang="en-US" sz="2800" b="1" dirty="0">
              <a:solidFill>
                <a:prstClr val="black">
                  <a:lumMod val="65000"/>
                  <a:lumOff val="35000"/>
                </a:prstClr>
              </a:solidFill>
            </a:endParaRPr>
          </a:p>
        </p:txBody>
      </p:sp>
      <p:sp>
        <p:nvSpPr>
          <p:cNvPr id="19" name="TextBox 18"/>
          <p:cNvSpPr txBox="1"/>
          <p:nvPr/>
        </p:nvSpPr>
        <p:spPr>
          <a:xfrm>
            <a:off x="4557214" y="3733800"/>
            <a:ext cx="4281985" cy="2438400"/>
          </a:xfrm>
          <a:prstGeom prst="rect">
            <a:avLst/>
          </a:prstGeom>
          <a:noFill/>
        </p:spPr>
        <p:txBody>
          <a:bodyPr wrap="square" rtlCol="0" anchor="ctr">
            <a:noAutofit/>
          </a:bodyPr>
          <a:lstStyle/>
          <a:p>
            <a:r>
              <a:rPr lang="en-US" sz="2000" dirty="0"/>
              <a:t>After logging in successfully the user will be directed to the home </a:t>
            </a:r>
            <a:r>
              <a:rPr lang="en-US" sz="2000" dirty="0" smtClean="0"/>
              <a:t>dashboard. </a:t>
            </a:r>
            <a:r>
              <a:rPr lang="en-US" sz="2000" dirty="0"/>
              <a:t>From this page, the user must click/tap on the menu dropdown and select the “History” option. The user will be directed to the schedules </a:t>
            </a:r>
            <a:r>
              <a:rPr lang="en-US" sz="2000" dirty="0" smtClean="0"/>
              <a:t>page where </a:t>
            </a:r>
            <a:r>
              <a:rPr lang="en-US" sz="2000" dirty="0"/>
              <a:t>they can view watering history by zone, region, or </a:t>
            </a:r>
            <a:r>
              <a:rPr lang="en-US" sz="2000" dirty="0" smtClean="0"/>
              <a:t>valve.</a:t>
            </a:r>
            <a:endParaRPr lang="en-US" sz="2000" dirty="0"/>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2000" y="1143000"/>
            <a:ext cx="4267200" cy="2185416"/>
          </a:xfrm>
          <a:prstGeom prst="rect">
            <a:avLst/>
          </a:prstGeom>
          <a:noFill/>
        </p:spPr>
        <p:txBody>
          <a:bodyPr wrap="square" rtlCol="0" anchor="ctr">
            <a:normAutofit/>
          </a:bodyPr>
          <a:lstStyle/>
          <a:p>
            <a:r>
              <a:rPr lang="en-US" sz="2000" dirty="0"/>
              <a:t>After logging in successfully the user will be directed to the home </a:t>
            </a:r>
            <a:r>
              <a:rPr lang="en-US" sz="2000" dirty="0" smtClean="0"/>
              <a:t>dashboard. </a:t>
            </a:r>
            <a:r>
              <a:rPr lang="en-US" sz="2000" dirty="0"/>
              <a:t>From this page, there is a switch that allows users to turn on or turns off water valves for each </a:t>
            </a:r>
            <a:r>
              <a:rPr lang="en-US" sz="2000" dirty="0" smtClean="0"/>
              <a:t>zone.</a:t>
            </a:r>
            <a:endParaRPr lang="en-US" sz="2000" dirty="0"/>
          </a:p>
        </p:txBody>
      </p:sp>
      <p:sp>
        <p:nvSpPr>
          <p:cNvPr id="14" name="TextBox 13"/>
          <p:cNvSpPr txBox="1"/>
          <p:nvPr/>
        </p:nvSpPr>
        <p:spPr>
          <a:xfrm>
            <a:off x="76200" y="3758184"/>
            <a:ext cx="4495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would a user check their watering history?</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364344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26827"/>
            <a:ext cx="3442284"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would a user create or change a watering schedule?</a:t>
            </a:r>
            <a:endParaRPr lang="en-US" sz="2800" b="1" dirty="0">
              <a:solidFill>
                <a:prstClr val="black">
                  <a:lumMod val="65000"/>
                  <a:lumOff val="35000"/>
                </a:prstClr>
              </a:solidFill>
            </a:endParaRPr>
          </a:p>
        </p:txBody>
      </p:sp>
      <p:sp>
        <p:nvSpPr>
          <p:cNvPr id="20" name="Right Arrow 19"/>
          <p:cNvSpPr/>
          <p:nvPr/>
        </p:nvSpPr>
        <p:spPr>
          <a:xfrm>
            <a:off x="3518485"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1999" y="1066800"/>
            <a:ext cx="4267199" cy="2743200"/>
          </a:xfrm>
          <a:prstGeom prst="rect">
            <a:avLst/>
          </a:prstGeom>
          <a:noFill/>
        </p:spPr>
        <p:txBody>
          <a:bodyPr wrap="square" rtlCol="0" anchor="ctr">
            <a:noAutofit/>
          </a:bodyPr>
          <a:lstStyle/>
          <a:p>
            <a:r>
              <a:rPr lang="en-US" sz="2000" dirty="0"/>
              <a:t>After logging in successfully the user will be directed to the home </a:t>
            </a:r>
            <a:r>
              <a:rPr lang="en-US" sz="2000" dirty="0" smtClean="0"/>
              <a:t>dashboard. </a:t>
            </a:r>
            <a:r>
              <a:rPr lang="en-US" sz="2000" dirty="0"/>
              <a:t>From this page, the user must click/tap on the menu dropdown and select the “Schedules” option. The user will be directed to the schedules page </a:t>
            </a:r>
            <a:r>
              <a:rPr lang="en-US" sz="2000" dirty="0" smtClean="0"/>
              <a:t>where </a:t>
            </a:r>
            <a:r>
              <a:rPr lang="en-US" sz="2000" dirty="0"/>
              <a:t>they can view, create, or change watering schedules for each zone. </a:t>
            </a:r>
            <a:endParaRPr lang="en-US" sz="2000" dirty="0">
              <a:solidFill>
                <a:prstClr val="black">
                  <a:lumMod val="65000"/>
                  <a:lumOff val="35000"/>
                </a:prstClr>
              </a:solidFill>
            </a:endParaRPr>
          </a:p>
        </p:txBody>
      </p:sp>
      <p:sp>
        <p:nvSpPr>
          <p:cNvPr id="6" name="TextBox 5"/>
          <p:cNvSpPr txBox="1"/>
          <p:nvPr/>
        </p:nvSpPr>
        <p:spPr>
          <a:xfrm>
            <a:off x="4557214" y="4038600"/>
            <a:ext cx="4281985" cy="2133600"/>
          </a:xfrm>
          <a:prstGeom prst="rect">
            <a:avLst/>
          </a:prstGeom>
          <a:noFill/>
        </p:spPr>
        <p:txBody>
          <a:bodyPr wrap="square" rtlCol="0" anchor="ctr">
            <a:noAutofit/>
          </a:bodyPr>
          <a:lstStyle/>
          <a:p>
            <a:r>
              <a:rPr lang="en-US" sz="2000" dirty="0" smtClean="0"/>
              <a:t>From the schedules page the user can select separate zones from their sprinkler system and assign them into a user defined region.</a:t>
            </a:r>
            <a:endParaRPr lang="en-US" sz="2000" dirty="0"/>
          </a:p>
        </p:txBody>
      </p:sp>
      <p:sp>
        <p:nvSpPr>
          <p:cNvPr id="7" name="Right Arrow 6"/>
          <p:cNvSpPr/>
          <p:nvPr/>
        </p:nvSpPr>
        <p:spPr>
          <a:xfrm>
            <a:off x="3518485" y="47783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76200" y="3758184"/>
            <a:ext cx="4495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can a user create a watering region?</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361998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2133600"/>
            <a:ext cx="3581400" cy="2987973"/>
          </a:xfrm>
          <a:prstGeom prst="rect">
            <a:avLst/>
          </a:prstGeom>
          <a:noFill/>
        </p:spPr>
        <p:txBody>
          <a:bodyPr wrap="square" rtlCol="0" anchor="ctr">
            <a:normAutofit/>
          </a:bodyPr>
          <a:lstStyle/>
          <a:p>
            <a:r>
              <a:rPr lang="en-US" sz="2800" b="1" dirty="0" smtClean="0">
                <a:solidFill>
                  <a:prstClr val="black">
                    <a:lumMod val="65000"/>
                    <a:lumOff val="35000"/>
                  </a:prstClr>
                </a:solidFill>
              </a:rPr>
              <a:t>How would a user or admin </a:t>
            </a:r>
            <a:r>
              <a:rPr lang="en-US" sz="2800" b="1" dirty="0" smtClean="0">
                <a:solidFill>
                  <a:prstClr val="black">
                    <a:lumMod val="65000"/>
                    <a:lumOff val="35000"/>
                  </a:prstClr>
                </a:solidFill>
              </a:rPr>
              <a:t>manage </a:t>
            </a:r>
            <a:r>
              <a:rPr lang="en-US" sz="2800" b="1" dirty="0" smtClean="0">
                <a:solidFill>
                  <a:prstClr val="black">
                    <a:lumMod val="65000"/>
                    <a:lumOff val="35000"/>
                  </a:prstClr>
                </a:solidFill>
              </a:rPr>
              <a:t>their account?  How can admins change specific user accounts?</a:t>
            </a:r>
            <a:endParaRPr lang="en-US" sz="2800" b="1" dirty="0">
              <a:solidFill>
                <a:prstClr val="black">
                  <a:lumMod val="65000"/>
                  <a:lumOff val="35000"/>
                </a:prstClr>
              </a:solidFill>
            </a:endParaRPr>
          </a:p>
        </p:txBody>
      </p:sp>
      <p:sp>
        <p:nvSpPr>
          <p:cNvPr id="20" name="Right Arrow 19"/>
          <p:cNvSpPr/>
          <p:nvPr/>
        </p:nvSpPr>
        <p:spPr>
          <a:xfrm>
            <a:off x="3518485" y="3193591"/>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sp>
        <p:nvSpPr>
          <p:cNvPr id="10" name="TextBox 9"/>
          <p:cNvSpPr txBox="1"/>
          <p:nvPr/>
        </p:nvSpPr>
        <p:spPr>
          <a:xfrm>
            <a:off x="4571999" y="1066800"/>
            <a:ext cx="4419601" cy="5410200"/>
          </a:xfrm>
          <a:prstGeom prst="rect">
            <a:avLst/>
          </a:prstGeom>
          <a:noFill/>
        </p:spPr>
        <p:txBody>
          <a:bodyPr wrap="square" rtlCol="0" anchor="ctr">
            <a:noAutofit/>
          </a:bodyPr>
          <a:lstStyle/>
          <a:p>
            <a:r>
              <a:rPr lang="en-US" sz="2000" dirty="0"/>
              <a:t>After logging in successfully the user or admin will be directed to the home </a:t>
            </a:r>
            <a:r>
              <a:rPr lang="en-US" sz="2000" dirty="0" smtClean="0"/>
              <a:t>dashboard. </a:t>
            </a:r>
            <a:r>
              <a:rPr lang="en-US" sz="2000" dirty="0"/>
              <a:t>From this page, the user or admin must click/tap on the menu dropdown and select the “Account Management” option. The user or admin will be directed to the account management page where they can view or update their account/device information as well as delete their </a:t>
            </a:r>
            <a:r>
              <a:rPr lang="en-US" sz="2000" dirty="0" smtClean="0"/>
              <a:t>account.  </a:t>
            </a:r>
          </a:p>
          <a:p>
            <a:endParaRPr lang="en-US" sz="2000" dirty="0"/>
          </a:p>
          <a:p>
            <a:r>
              <a:rPr lang="en-US" sz="2000" dirty="0" smtClean="0"/>
              <a:t>In the case of the user being an admin the user will be presented with a list and search field to locate a specific user’s account to manage.</a:t>
            </a:r>
            <a:endParaRPr lang="en-US" sz="2000"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349226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11" name="Picture 10"/>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28800" y="1905000"/>
            <a:ext cx="5664231" cy="4648200"/>
          </a:xfrm>
          <a:prstGeom prst="rect">
            <a:avLst/>
          </a:prstGeom>
          <a:noFill/>
          <a:ln>
            <a:noFill/>
          </a:ln>
        </p:spPr>
      </p:pic>
      <p:sp>
        <p:nvSpPr>
          <p:cNvPr id="5" name="TextBox 4"/>
          <p:cNvSpPr txBox="1"/>
          <p:nvPr/>
        </p:nvSpPr>
        <p:spPr>
          <a:xfrm>
            <a:off x="381000" y="992988"/>
            <a:ext cx="830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Valve Control Diagram</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40134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1000" y="992988"/>
            <a:ext cx="830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User Control Diagram</a:t>
            </a:r>
            <a:endParaRPr lang="en-US" sz="2800" b="1" dirty="0">
              <a:solidFill>
                <a:prstClr val="black">
                  <a:lumMod val="65000"/>
                  <a:lumOff val="35000"/>
                </a:prstClr>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09800" y="1628496"/>
            <a:ext cx="4800600" cy="5077104"/>
          </a:xfrm>
          <a:prstGeom prst="rect">
            <a:avLst/>
          </a:prstGeom>
          <a:noFill/>
          <a:ln>
            <a:noFill/>
          </a:ln>
        </p:spPr>
      </p:pic>
    </p:spTree>
    <p:custDataLst>
      <p:tags r:id="rId1"/>
    </p:custDataLst>
    <p:extLst>
      <p:ext uri="{BB962C8B-B14F-4D97-AF65-F5344CB8AC3E}">
        <p14:creationId xmlns:p14="http://schemas.microsoft.com/office/powerpoint/2010/main" val="240134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6" name="Picture 5"/>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286000" y="1870050"/>
            <a:ext cx="4953000" cy="4683150"/>
          </a:xfrm>
          <a:prstGeom prst="rect">
            <a:avLst/>
          </a:prstGeom>
          <a:noFill/>
          <a:ln>
            <a:noFill/>
          </a:ln>
        </p:spPr>
      </p:pic>
      <p:sp>
        <p:nvSpPr>
          <p:cNvPr id="5" name="TextBox 4"/>
          <p:cNvSpPr txBox="1"/>
          <p:nvPr/>
        </p:nvSpPr>
        <p:spPr>
          <a:xfrm>
            <a:off x="381000" y="992988"/>
            <a:ext cx="830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Check Status Diagram</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161841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Use Cases</a:t>
            </a:r>
            <a:endParaRPr lang="en-US" dirty="0"/>
          </a:p>
        </p:txBody>
      </p:sp>
      <p:pic>
        <p:nvPicPr>
          <p:cNvPr id="5" name="Picture 4"/>
          <p:cNvPicPr/>
          <p:nvPr/>
        </p:nvPicPr>
        <p:blipFill>
          <a:blip r:embed="rId4" cstate="email">
            <a:extLst>
              <a:ext uri="{28A0092B-C50C-407E-A947-70E740481C1C}">
                <a14:useLocalDpi xmlns:a14="http://schemas.microsoft.com/office/drawing/2010/main" val="0"/>
              </a:ext>
            </a:extLst>
          </a:blip>
          <a:stretch>
            <a:fillRect/>
          </a:stretch>
        </p:blipFill>
        <p:spPr>
          <a:xfrm>
            <a:off x="1869440" y="1641450"/>
            <a:ext cx="5445760" cy="4987950"/>
          </a:xfrm>
          <a:prstGeom prst="rect">
            <a:avLst/>
          </a:prstGeom>
        </p:spPr>
      </p:pic>
      <p:sp>
        <p:nvSpPr>
          <p:cNvPr id="6" name="TextBox 5"/>
          <p:cNvSpPr txBox="1"/>
          <p:nvPr/>
        </p:nvSpPr>
        <p:spPr>
          <a:xfrm>
            <a:off x="381000" y="992988"/>
            <a:ext cx="8305800" cy="635508"/>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Account Management Diagram</a:t>
            </a:r>
            <a:endParaRPr lang="en-US" sz="28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109369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54"/>
            <a:ext cx="6096000" cy="1970046"/>
          </a:xfrm>
        </p:spPr>
        <p:txBody>
          <a:bodyPr>
            <a:noAutofit/>
          </a:bodyPr>
          <a:lstStyle/>
          <a:p>
            <a:pPr lvl="0">
              <a:spcBef>
                <a:spcPts val="0"/>
              </a:spcBef>
            </a:pPr>
            <a:r>
              <a:rPr lang="en-US" sz="4000" cap="none" dirty="0" smtClean="0">
                <a:solidFill>
                  <a:prstClr val="black">
                    <a:lumMod val="85000"/>
                    <a:lumOff val="15000"/>
                  </a:prstClr>
                </a:solidFill>
              </a:rPr>
              <a:t>Feasibility Assessment</a:t>
            </a:r>
            <a:endParaRPr lang="en-US" sz="2800" dirty="0"/>
          </a:p>
        </p:txBody>
      </p:sp>
      <p:sp>
        <p:nvSpPr>
          <p:cNvPr id="6" name="TextBox 5"/>
          <p:cNvSpPr txBox="1"/>
          <p:nvPr/>
        </p:nvSpPr>
        <p:spPr>
          <a:xfrm>
            <a:off x="1066800" y="2209800"/>
            <a:ext cx="1469408" cy="1569660"/>
          </a:xfrm>
          <a:prstGeom prst="rect">
            <a:avLst/>
          </a:prstGeom>
          <a:noFill/>
        </p:spPr>
        <p:txBody>
          <a:bodyPr wrap="square" rtlCol="0">
            <a:spAutoFit/>
          </a:bodyPr>
          <a:lstStyle/>
          <a:p>
            <a:r>
              <a:rPr lang="en-US" sz="9600" b="1" dirty="0" smtClean="0">
                <a:solidFill>
                  <a:srgbClr val="F26200">
                    <a:alpha val="40000"/>
                  </a:srgbClr>
                </a:solidFill>
                <a:cs typeface="Arial" pitchFamily="34" charset="0"/>
              </a:rPr>
              <a:t>13</a:t>
            </a:r>
            <a:endParaRPr lang="en-US" sz="9600" b="1" dirty="0">
              <a:solidFill>
                <a:srgbClr val="F26200">
                  <a:alpha val="40000"/>
                </a:srgbClr>
              </a:solidFill>
              <a:cs typeface="Arial" pitchFamily="34" charset="0"/>
            </a:endParaRPr>
          </a:p>
        </p:txBody>
      </p:sp>
      <p:sp>
        <p:nvSpPr>
          <p:cNvPr id="8" name="Text Placeholder 9"/>
          <p:cNvSpPr txBox="1">
            <a:spLocks/>
          </p:cNvSpPr>
          <p:nvPr/>
        </p:nvSpPr>
        <p:spPr>
          <a:xfrm>
            <a:off x="6324600" y="5110612"/>
            <a:ext cx="1066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Jeremiah</a:t>
            </a:r>
            <a:endParaRPr lang="en-US" sz="1700" b="1" dirty="0">
              <a:solidFill>
                <a:prstClr val="black">
                  <a:lumMod val="75000"/>
                  <a:lumOff val="25000"/>
                </a:prstClr>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2"/>
            <a:ext cx="1161087" cy="1148466"/>
          </a:xfrm>
          <a:prstGeom prst="rect">
            <a:avLst/>
          </a:prstGeom>
        </p:spPr>
      </p:pic>
    </p:spTree>
    <p:extLst>
      <p:ext uri="{BB962C8B-B14F-4D97-AF65-F5344CB8AC3E}">
        <p14:creationId xmlns:p14="http://schemas.microsoft.com/office/powerpoint/2010/main" val="1000767201"/>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198" y="2386584"/>
            <a:ext cx="4038602" cy="1804416"/>
          </a:xfrm>
          <a:prstGeom prst="rect">
            <a:avLst/>
          </a:prstGeom>
          <a:noFill/>
        </p:spPr>
        <p:txBody>
          <a:bodyPr wrap="square" rtlCol="0" anchor="ctr">
            <a:normAutofit/>
          </a:bodyPr>
          <a:lstStyle/>
          <a:p>
            <a:r>
              <a:rPr lang="en-US" sz="2800" b="1" dirty="0">
                <a:solidFill>
                  <a:prstClr val="black">
                    <a:lumMod val="65000"/>
                    <a:lumOff val="35000"/>
                  </a:prstClr>
                </a:solidFill>
              </a:rPr>
              <a:t>What does the product do and what are its critical functions?</a:t>
            </a:r>
            <a:endParaRPr lang="en-US" sz="2800" b="1" dirty="0">
              <a:solidFill>
                <a:prstClr val="black">
                  <a:lumMod val="75000"/>
                  <a:lumOff val="25000"/>
                </a:prstClr>
              </a:solidFill>
            </a:endParaRPr>
          </a:p>
        </p:txBody>
      </p:sp>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Product Features and Functional Overview</a:t>
            </a:r>
            <a:endParaRPr lang="en-US" dirty="0"/>
          </a:p>
        </p:txBody>
      </p:sp>
      <p:sp>
        <p:nvSpPr>
          <p:cNvPr id="10" name="TextBox 9"/>
          <p:cNvSpPr txBox="1"/>
          <p:nvPr/>
        </p:nvSpPr>
        <p:spPr>
          <a:xfrm>
            <a:off x="4253915" y="1295400"/>
            <a:ext cx="4432885" cy="2185416"/>
          </a:xfrm>
          <a:prstGeom prst="rect">
            <a:avLst/>
          </a:prstGeom>
          <a:noFill/>
        </p:spPr>
        <p:txBody>
          <a:bodyPr wrap="square" rtlCol="0" anchor="ctr">
            <a:normAutofit/>
          </a:bodyPr>
          <a:lstStyle/>
          <a:p>
            <a:r>
              <a:rPr lang="en-US" sz="2400" b="1" dirty="0" smtClean="0"/>
              <a:t>Soil Moisture Reading: </a:t>
            </a:r>
            <a:r>
              <a:rPr lang="en-US" sz="2000" dirty="0" smtClean="0"/>
              <a:t/>
            </a:r>
            <a:br>
              <a:rPr lang="en-US" sz="2000" dirty="0" smtClean="0"/>
            </a:br>
            <a:r>
              <a:rPr lang="en-US" sz="2000" dirty="0" smtClean="0"/>
              <a:t>The sensors </a:t>
            </a:r>
            <a:r>
              <a:rPr lang="en-US" sz="2000" dirty="0"/>
              <a:t>monitor soil moisture levels in the user’s lawn and sends that information to the central control </a:t>
            </a:r>
            <a:r>
              <a:rPr lang="en-US" sz="2000" dirty="0" smtClean="0"/>
              <a:t>unit.</a:t>
            </a:r>
          </a:p>
          <a:p>
            <a:endParaRPr lang="en-US" sz="2000" dirty="0" smtClean="0"/>
          </a:p>
          <a:p>
            <a:endParaRPr lang="en-US" sz="2000" dirty="0"/>
          </a:p>
        </p:txBody>
      </p:sp>
      <p:sp>
        <p:nvSpPr>
          <p:cNvPr id="11" name="TextBox 10"/>
          <p:cNvSpPr txBox="1"/>
          <p:nvPr/>
        </p:nvSpPr>
        <p:spPr>
          <a:xfrm>
            <a:off x="4267200" y="3300984"/>
            <a:ext cx="4724400" cy="2490216"/>
          </a:xfrm>
          <a:prstGeom prst="rect">
            <a:avLst/>
          </a:prstGeom>
          <a:noFill/>
        </p:spPr>
        <p:txBody>
          <a:bodyPr wrap="square" rtlCol="0" anchor="ctr">
            <a:normAutofit/>
          </a:bodyPr>
          <a:lstStyle/>
          <a:p>
            <a:r>
              <a:rPr lang="en-US" sz="2400" b="1" dirty="0" smtClean="0"/>
              <a:t>Web Services: </a:t>
            </a:r>
            <a:r>
              <a:rPr lang="en-US" sz="2000" dirty="0" smtClean="0"/>
              <a:t/>
            </a:r>
            <a:br>
              <a:rPr lang="en-US" sz="2000" dirty="0" smtClean="0"/>
            </a:br>
            <a:r>
              <a:rPr lang="en-US" sz="2000" dirty="0"/>
              <a:t>HICS utilizes a web server to store all soil readings from the </a:t>
            </a:r>
            <a:r>
              <a:rPr lang="en-US" sz="2000" dirty="0" smtClean="0"/>
              <a:t>microcontroller, </a:t>
            </a:r>
            <a:r>
              <a:rPr lang="en-US" sz="2000" dirty="0"/>
              <a:t>analyzed to determine what water amounts the lawn requires and allows the user to adjust the watering schedule </a:t>
            </a:r>
            <a:r>
              <a:rPr lang="en-US" sz="2000" dirty="0" smtClean="0"/>
              <a:t>accordingly.</a:t>
            </a:r>
          </a:p>
          <a:p>
            <a:endParaRPr lang="en-US" sz="2000" dirty="0" smtClean="0"/>
          </a:p>
          <a:p>
            <a:endParaRPr lang="en-US" sz="2000" dirty="0"/>
          </a:p>
        </p:txBody>
      </p:sp>
      <p:sp>
        <p:nvSpPr>
          <p:cNvPr id="7" name="Right Arrow 6"/>
          <p:cNvSpPr/>
          <p:nvPr/>
        </p:nvSpPr>
        <p:spPr>
          <a:xfrm>
            <a:off x="3198628" y="4002024"/>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180500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43000"/>
            <a:ext cx="32766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primary components examined for the overall scope?</a:t>
            </a:r>
            <a:endParaRPr lang="en-US" sz="2800" b="1" dirty="0">
              <a:solidFill>
                <a:prstClr val="black">
                  <a:lumMod val="75000"/>
                  <a:lumOff val="25000"/>
                </a:prstClr>
              </a:solidFill>
            </a:endParaRPr>
          </a:p>
        </p:txBody>
      </p:sp>
      <p:sp>
        <p:nvSpPr>
          <p:cNvPr id="19" name="TextBox 18"/>
          <p:cNvSpPr txBox="1"/>
          <p:nvPr/>
        </p:nvSpPr>
        <p:spPr>
          <a:xfrm>
            <a:off x="4572000" y="3857614"/>
            <a:ext cx="4343400" cy="2331720"/>
          </a:xfrm>
          <a:prstGeom prst="rect">
            <a:avLst/>
          </a:prstGeom>
          <a:noFill/>
        </p:spPr>
        <p:txBody>
          <a:bodyPr wrap="square" rtlCol="0" anchor="ctr">
            <a:normAutofit/>
          </a:bodyPr>
          <a:lstStyle/>
          <a:p>
            <a:pPr marL="285750" indent="-285750">
              <a:buFont typeface="Wingdings" pitchFamily="2" charset="2"/>
              <a:buChar char="Ø"/>
            </a:pPr>
            <a:r>
              <a:rPr lang="en-US" dirty="0" smtClean="0">
                <a:solidFill>
                  <a:prstClr val="black"/>
                </a:solidFill>
              </a:rPr>
              <a:t>Hardware:  soil sensors, water valves, and rain sensors</a:t>
            </a:r>
          </a:p>
          <a:p>
            <a:pPr marL="285750" indent="-285750">
              <a:buFont typeface="Wingdings" pitchFamily="2" charset="2"/>
              <a:buChar char="Ø"/>
            </a:pPr>
            <a:r>
              <a:rPr lang="en-US" dirty="0" smtClean="0">
                <a:solidFill>
                  <a:prstClr val="black"/>
                </a:solidFill>
              </a:rPr>
              <a:t>Software:  low level microcontroller programming</a:t>
            </a:r>
            <a:endParaRPr lang="en-US" dirty="0">
              <a:solidFill>
                <a:prstClr val="black"/>
              </a:solidFill>
            </a:endParaRPr>
          </a:p>
        </p:txBody>
      </p:sp>
      <p:sp>
        <p:nvSpPr>
          <p:cNvPr id="20" name="Right Arrow 19"/>
          <p:cNvSpPr/>
          <p:nvPr/>
        </p:nvSpPr>
        <p:spPr>
          <a:xfrm>
            <a:off x="32766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2766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Feasibility Assessment</a:t>
            </a:r>
            <a:endParaRPr lang="en-US" dirty="0"/>
          </a:p>
        </p:txBody>
      </p:sp>
      <p:sp>
        <p:nvSpPr>
          <p:cNvPr id="10" name="TextBox 9"/>
          <p:cNvSpPr txBox="1"/>
          <p:nvPr/>
        </p:nvSpPr>
        <p:spPr>
          <a:xfrm>
            <a:off x="4572000" y="1295400"/>
            <a:ext cx="4343400" cy="2185416"/>
          </a:xfrm>
          <a:prstGeom prst="rect">
            <a:avLst/>
          </a:prstGeom>
          <a:noFill/>
        </p:spPr>
        <p:txBody>
          <a:bodyPr wrap="square" rtlCol="0" anchor="ctr">
            <a:normAutofit lnSpcReduction="10000"/>
          </a:bodyPr>
          <a:lstStyle/>
          <a:p>
            <a:pPr marL="342900" indent="-342900">
              <a:buFont typeface="Wingdings" pitchFamily="2" charset="2"/>
              <a:buChar char="Ø"/>
            </a:pPr>
            <a:r>
              <a:rPr lang="en-US" sz="2000" dirty="0"/>
              <a:t>Control water valves</a:t>
            </a:r>
          </a:p>
          <a:p>
            <a:pPr marL="342900" indent="-342900">
              <a:buFont typeface="Wingdings" pitchFamily="2" charset="2"/>
              <a:buChar char="Ø"/>
            </a:pPr>
            <a:r>
              <a:rPr lang="en-US" sz="2000" dirty="0"/>
              <a:t>Read soil moisture levels from in-ground sensors</a:t>
            </a:r>
          </a:p>
          <a:p>
            <a:pPr marL="342900" indent="-342900">
              <a:buFont typeface="Wingdings" pitchFamily="2" charset="2"/>
              <a:buChar char="Ø"/>
            </a:pPr>
            <a:r>
              <a:rPr lang="en-US" sz="2000" dirty="0"/>
              <a:t>Detect rainfall and terminated watering</a:t>
            </a:r>
          </a:p>
          <a:p>
            <a:pPr marL="342900" indent="-342900">
              <a:buFont typeface="Wingdings" pitchFamily="2" charset="2"/>
              <a:buChar char="Ø"/>
            </a:pPr>
            <a:r>
              <a:rPr lang="en-US" sz="2000" dirty="0"/>
              <a:t>Control all features remotely from web application</a:t>
            </a:r>
          </a:p>
        </p:txBody>
      </p:sp>
      <p:sp>
        <p:nvSpPr>
          <p:cNvPr id="14" name="TextBox 13"/>
          <p:cNvSpPr txBox="1"/>
          <p:nvPr/>
        </p:nvSpPr>
        <p:spPr>
          <a:xfrm>
            <a:off x="76200" y="3866049"/>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research has been done to determine feasibility?</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3497267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43000"/>
            <a:ext cx="3276600" cy="2185416"/>
          </a:xfrm>
          <a:prstGeom prst="rect">
            <a:avLst/>
          </a:prstGeom>
          <a:noFill/>
        </p:spPr>
        <p:txBody>
          <a:bodyPr wrap="square" rtlCol="0" anchor="ctr">
            <a:normAutofit lnSpcReduction="10000"/>
          </a:bodyPr>
          <a:lstStyle/>
          <a:p>
            <a:r>
              <a:rPr lang="en-US" sz="2800" b="1" dirty="0" smtClean="0">
                <a:solidFill>
                  <a:prstClr val="black">
                    <a:lumMod val="65000"/>
                    <a:lumOff val="35000"/>
                  </a:prstClr>
                </a:solidFill>
              </a:rPr>
              <a:t>What experiences does the team posses that influenced the technical analysis?</a:t>
            </a:r>
            <a:endParaRPr lang="en-US" sz="2800" b="1" dirty="0">
              <a:solidFill>
                <a:prstClr val="black">
                  <a:lumMod val="75000"/>
                  <a:lumOff val="25000"/>
                </a:prstClr>
              </a:solidFill>
            </a:endParaRPr>
          </a:p>
        </p:txBody>
      </p:sp>
      <p:sp>
        <p:nvSpPr>
          <p:cNvPr id="19" name="TextBox 18"/>
          <p:cNvSpPr txBox="1"/>
          <p:nvPr/>
        </p:nvSpPr>
        <p:spPr>
          <a:xfrm>
            <a:off x="4572000" y="3857614"/>
            <a:ext cx="4343400" cy="2331720"/>
          </a:xfrm>
          <a:prstGeom prst="rect">
            <a:avLst/>
          </a:prstGeom>
          <a:noFill/>
        </p:spPr>
        <p:txBody>
          <a:bodyPr wrap="square" rtlCol="0" anchor="ctr">
            <a:normAutofit/>
          </a:bodyPr>
          <a:lstStyle/>
          <a:p>
            <a:pPr marL="285750" indent="-285750">
              <a:buFont typeface="Wingdings" pitchFamily="2" charset="2"/>
              <a:buChar char="Ø"/>
            </a:pPr>
            <a:r>
              <a:rPr lang="en-US" sz="2000" dirty="0" smtClean="0">
                <a:solidFill>
                  <a:prstClr val="black"/>
                </a:solidFill>
              </a:rPr>
              <a:t>Soil and rain sensors</a:t>
            </a:r>
          </a:p>
          <a:p>
            <a:pPr marL="285750" indent="-285750">
              <a:buFont typeface="Wingdings" pitchFamily="2" charset="2"/>
              <a:buChar char="Ø"/>
            </a:pPr>
            <a:r>
              <a:rPr lang="en-US" sz="2000" dirty="0" smtClean="0">
                <a:solidFill>
                  <a:prstClr val="black"/>
                </a:solidFill>
              </a:rPr>
              <a:t>Water valves and home irrigation</a:t>
            </a:r>
          </a:p>
          <a:p>
            <a:pPr marL="285750" indent="-285750">
              <a:buFont typeface="Wingdings" pitchFamily="2" charset="2"/>
              <a:buChar char="Ø"/>
            </a:pPr>
            <a:r>
              <a:rPr lang="en-US" sz="2000" dirty="0" smtClean="0">
                <a:solidFill>
                  <a:prstClr val="black"/>
                </a:solidFill>
              </a:rPr>
              <a:t>Sprinkler system controllers</a:t>
            </a:r>
          </a:p>
          <a:p>
            <a:pPr marL="285750" indent="-285750">
              <a:buFont typeface="Wingdings" pitchFamily="2" charset="2"/>
              <a:buChar char="Ø"/>
            </a:pPr>
            <a:endParaRPr lang="en-US" sz="2000" dirty="0">
              <a:solidFill>
                <a:prstClr val="black"/>
              </a:solidFill>
            </a:endParaRPr>
          </a:p>
        </p:txBody>
      </p:sp>
      <p:sp>
        <p:nvSpPr>
          <p:cNvPr id="20" name="Right Arrow 19"/>
          <p:cNvSpPr/>
          <p:nvPr/>
        </p:nvSpPr>
        <p:spPr>
          <a:xfrm>
            <a:off x="32766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2766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Feasibility Assessment</a:t>
            </a:r>
            <a:endParaRPr lang="en-US" dirty="0"/>
          </a:p>
        </p:txBody>
      </p:sp>
      <p:sp>
        <p:nvSpPr>
          <p:cNvPr id="10" name="TextBox 9"/>
          <p:cNvSpPr txBox="1"/>
          <p:nvPr/>
        </p:nvSpPr>
        <p:spPr>
          <a:xfrm>
            <a:off x="4572000" y="1295400"/>
            <a:ext cx="4343400" cy="2185416"/>
          </a:xfrm>
          <a:prstGeom prst="rect">
            <a:avLst/>
          </a:prstGeom>
          <a:noFill/>
        </p:spPr>
        <p:txBody>
          <a:bodyPr wrap="square" rtlCol="0" anchor="ctr">
            <a:normAutofit/>
          </a:bodyPr>
          <a:lstStyle/>
          <a:p>
            <a:pPr marL="342900" indent="-342900">
              <a:buFont typeface="Wingdings" pitchFamily="2" charset="2"/>
              <a:buChar char="Ø"/>
            </a:pPr>
            <a:r>
              <a:rPr lang="en-US" sz="2000" dirty="0" smtClean="0">
                <a:solidFill>
                  <a:prstClr val="black">
                    <a:lumMod val="75000"/>
                    <a:lumOff val="25000"/>
                  </a:prstClr>
                </a:solidFill>
              </a:rPr>
              <a:t>Microcontrollers (both Raspberry Pi and </a:t>
            </a:r>
            <a:r>
              <a:rPr lang="en-US" sz="2000" dirty="0" err="1" smtClean="0">
                <a:solidFill>
                  <a:prstClr val="black">
                    <a:lumMod val="75000"/>
                    <a:lumOff val="25000"/>
                  </a:prstClr>
                </a:solidFill>
              </a:rPr>
              <a:t>Adruino</a:t>
            </a:r>
            <a:r>
              <a:rPr lang="en-US" sz="2000" dirty="0" smtClean="0">
                <a:solidFill>
                  <a:prstClr val="black">
                    <a:lumMod val="75000"/>
                    <a:lumOff val="25000"/>
                  </a:prstClr>
                </a:solidFill>
              </a:rPr>
              <a:t>)</a:t>
            </a:r>
            <a:endParaRPr lang="en-US" sz="2000" dirty="0">
              <a:solidFill>
                <a:prstClr val="black">
                  <a:lumMod val="75000"/>
                  <a:lumOff val="25000"/>
                </a:prstClr>
              </a:solidFill>
            </a:endParaRPr>
          </a:p>
          <a:p>
            <a:pPr marL="342900" indent="-342900">
              <a:buFont typeface="Wingdings" pitchFamily="2" charset="2"/>
              <a:buChar char="Ø"/>
            </a:pPr>
            <a:r>
              <a:rPr lang="en-US" sz="2000" dirty="0" smtClean="0">
                <a:solidFill>
                  <a:prstClr val="black">
                    <a:lumMod val="75000"/>
                    <a:lumOff val="25000"/>
                  </a:prstClr>
                </a:solidFill>
              </a:rPr>
              <a:t>Web Development</a:t>
            </a:r>
            <a:endParaRPr lang="en-US" sz="2000" dirty="0">
              <a:solidFill>
                <a:prstClr val="black">
                  <a:lumMod val="75000"/>
                  <a:lumOff val="25000"/>
                </a:prstClr>
              </a:solidFill>
            </a:endParaRPr>
          </a:p>
          <a:p>
            <a:pPr marL="342900" indent="-342900">
              <a:buFont typeface="Wingdings" pitchFamily="2" charset="2"/>
              <a:buChar char="Ø"/>
            </a:pPr>
            <a:r>
              <a:rPr lang="en-US" sz="2000" dirty="0" smtClean="0">
                <a:solidFill>
                  <a:prstClr val="black">
                    <a:lumMod val="75000"/>
                    <a:lumOff val="25000"/>
                  </a:prstClr>
                </a:solidFill>
              </a:rPr>
              <a:t>Database creation and index optimization</a:t>
            </a:r>
            <a:endParaRPr lang="en-US" sz="2000" dirty="0">
              <a:solidFill>
                <a:prstClr val="black">
                  <a:lumMod val="75000"/>
                  <a:lumOff val="25000"/>
                </a:prstClr>
              </a:solidFill>
            </a:endParaRPr>
          </a:p>
        </p:txBody>
      </p:sp>
      <p:sp>
        <p:nvSpPr>
          <p:cNvPr id="14" name="TextBox 13"/>
          <p:cNvSpPr txBox="1"/>
          <p:nvPr/>
        </p:nvSpPr>
        <p:spPr>
          <a:xfrm>
            <a:off x="76200" y="3866049"/>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areas does the team lack experience?</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368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a:t>
            </a:r>
            <a:endParaRPr lang="en-US" dirty="0"/>
          </a:p>
        </p:txBody>
      </p:sp>
      <p:sp>
        <p:nvSpPr>
          <p:cNvPr id="11" name="TextBox 10"/>
          <p:cNvSpPr txBox="1"/>
          <p:nvPr/>
        </p:nvSpPr>
        <p:spPr>
          <a:xfrm>
            <a:off x="228600" y="11430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Cost </a:t>
            </a:r>
            <a:r>
              <a:rPr lang="en-US" sz="2400" b="1" dirty="0">
                <a:solidFill>
                  <a:prstClr val="black">
                    <a:lumMod val="65000"/>
                    <a:lumOff val="35000"/>
                  </a:prstClr>
                </a:solidFill>
              </a:rPr>
              <a:t>Breakdown </a:t>
            </a:r>
            <a:r>
              <a:rPr lang="en-US" sz="2400" b="1" dirty="0" smtClean="0">
                <a:solidFill>
                  <a:prstClr val="black">
                    <a:lumMod val="65000"/>
                    <a:lumOff val="35000"/>
                  </a:prstClr>
                </a:solidFill>
              </a:rPr>
              <a:t>Analysis</a:t>
            </a:r>
            <a:endParaRPr lang="en-US" sz="2400" b="1" dirty="0">
              <a:solidFill>
                <a:prstClr val="black">
                  <a:lumMod val="65000"/>
                  <a:lumOff val="3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36047354"/>
              </p:ext>
            </p:extLst>
          </p:nvPr>
        </p:nvGraphicFramePr>
        <p:xfrm>
          <a:off x="304800" y="1722120"/>
          <a:ext cx="8534400" cy="4678680"/>
        </p:xfrm>
        <a:graphic>
          <a:graphicData uri="http://schemas.openxmlformats.org/drawingml/2006/table">
            <a:tbl>
              <a:tblPr firstRow="1" firstCol="1" bandRow="1">
                <a:tableStyleId>{5C22544A-7EE6-4342-B048-85BDC9FD1C3A}</a:tableStyleId>
              </a:tblPr>
              <a:tblGrid>
                <a:gridCol w="5797715"/>
                <a:gridCol w="2736685"/>
              </a:tblGrid>
              <a:tr h="389890">
                <a:tc>
                  <a:txBody>
                    <a:bodyPr/>
                    <a:lstStyle/>
                    <a:p>
                      <a:pPr marL="0" marR="0">
                        <a:spcBef>
                          <a:spcPts val="0"/>
                        </a:spcBef>
                        <a:spcAft>
                          <a:spcPts val="0"/>
                        </a:spcAft>
                      </a:pPr>
                      <a:r>
                        <a:rPr lang="en-US" sz="1600" dirty="0">
                          <a:effectLst/>
                        </a:rPr>
                        <a:t>Part</a:t>
                      </a:r>
                      <a:endParaRPr lang="en-US" sz="1600" dirty="0">
                        <a:effectLst/>
                        <a:latin typeface="Calibri"/>
                        <a:ea typeface="MS Mincho"/>
                        <a:cs typeface="Times New Roman"/>
                      </a:endParaRPr>
                    </a:p>
                  </a:txBody>
                  <a:tcPr marL="68580" marR="68580" marT="0" marB="0"/>
                </a:tc>
                <a:tc>
                  <a:txBody>
                    <a:bodyPr/>
                    <a:lstStyle/>
                    <a:p>
                      <a:pPr marL="0" marR="0">
                        <a:spcBef>
                          <a:spcPts val="0"/>
                        </a:spcBef>
                        <a:spcAft>
                          <a:spcPts val="0"/>
                        </a:spcAft>
                      </a:pPr>
                      <a:r>
                        <a:rPr lang="en-US" sz="1600">
                          <a:effectLst/>
                        </a:rPr>
                        <a:t>Cost</a:t>
                      </a:r>
                      <a:endParaRPr lang="en-US" sz="160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dirty="0">
                          <a:effectLst/>
                        </a:rPr>
                        <a:t>Raspberry Pi microcontroller</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$70.00</a:t>
                      </a:r>
                      <a:endParaRPr lang="en-US" sz="160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dirty="0">
                          <a:effectLst/>
                        </a:rPr>
                        <a:t>Soil moisture sensor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$20.00</a:t>
                      </a:r>
                      <a:endParaRPr lang="en-US" sz="160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dirty="0">
                          <a:effectLst/>
                        </a:rPr>
                        <a:t>Water valve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$60.00</a:t>
                      </a:r>
                      <a:endParaRPr lang="en-US" sz="160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dirty="0">
                          <a:effectLst/>
                        </a:rPr>
                        <a:t>Web hosting subscription (6 months)</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$120.00</a:t>
                      </a:r>
                      <a:endParaRPr lang="en-US" sz="160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dirty="0">
                          <a:effectLst/>
                        </a:rPr>
                        <a:t>Rain sensor </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$15.00</a:t>
                      </a:r>
                      <a:endParaRPr lang="en-US" sz="1600" dirty="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a:effectLst/>
                        </a:rPr>
                        <a:t>Plumbing materials</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$25.00</a:t>
                      </a:r>
                      <a:endParaRPr lang="en-US" sz="1600" dirty="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a:effectLst/>
                        </a:rPr>
                        <a:t>Microcontroller case</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$20.00</a:t>
                      </a:r>
                      <a:endParaRPr lang="en-US" sz="1600" dirty="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a:effectLst/>
                        </a:rPr>
                        <a:t>Sprinkler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$10.00</a:t>
                      </a:r>
                      <a:endParaRPr lang="en-US" sz="1600" dirty="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a:effectLst/>
                        </a:rPr>
                        <a:t>Waterproof sensor case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$45.00</a:t>
                      </a:r>
                      <a:endParaRPr lang="en-US" sz="1600" dirty="0">
                        <a:effectLst/>
                        <a:latin typeface="Calibri"/>
                        <a:ea typeface="MS Mincho"/>
                        <a:cs typeface="Times New Roman"/>
                      </a:endParaRPr>
                    </a:p>
                  </a:txBody>
                  <a:tcPr marL="68580" marR="68580" marT="0" marB="0"/>
                </a:tc>
              </a:tr>
              <a:tr h="389890">
                <a:tc>
                  <a:txBody>
                    <a:bodyPr/>
                    <a:lstStyle/>
                    <a:p>
                      <a:pPr marL="0" marR="0">
                        <a:spcBef>
                          <a:spcPts val="0"/>
                        </a:spcBef>
                        <a:spcAft>
                          <a:spcPts val="0"/>
                        </a:spcAft>
                      </a:pPr>
                      <a:r>
                        <a:rPr lang="en-US" sz="1600">
                          <a:effectLst/>
                        </a:rPr>
                        <a:t>Miscellaneous parts (wires, adapters, etc)</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$50.00</a:t>
                      </a:r>
                      <a:endParaRPr lang="en-US" sz="1600" dirty="0">
                        <a:effectLst/>
                        <a:latin typeface="Calibri"/>
                        <a:ea typeface="MS Mincho"/>
                        <a:cs typeface="Times New Roman"/>
                      </a:endParaRPr>
                    </a:p>
                  </a:txBody>
                  <a:tcPr marL="68580" marR="68580" marT="0" marB="0"/>
                </a:tc>
              </a:tr>
              <a:tr h="389890">
                <a:tc>
                  <a:txBody>
                    <a:bodyPr/>
                    <a:lstStyle/>
                    <a:p>
                      <a:pPr marL="0" marR="0" algn="r">
                        <a:spcBef>
                          <a:spcPts val="0"/>
                        </a:spcBef>
                        <a:spcAft>
                          <a:spcPts val="0"/>
                        </a:spcAft>
                      </a:pPr>
                      <a:r>
                        <a:rPr lang="en-US" sz="1600">
                          <a:effectLst/>
                        </a:rPr>
                        <a:t>Total</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$435.00</a:t>
                      </a:r>
                      <a:endParaRPr lang="en-US" sz="1600" dirty="0">
                        <a:effectLst/>
                        <a:latin typeface="Calibri"/>
                        <a:ea typeface="MS Mincho"/>
                        <a:cs typeface="Times New Roman"/>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142364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1143000"/>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are the different disciplines that make up </a:t>
            </a:r>
            <a:r>
              <a:rPr lang="en-US" sz="2800" b="1" dirty="0" err="1" smtClean="0">
                <a:solidFill>
                  <a:prstClr val="black">
                    <a:lumMod val="65000"/>
                    <a:lumOff val="35000"/>
                  </a:prstClr>
                </a:solidFill>
              </a:rPr>
              <a:t>SmartGrass</a:t>
            </a:r>
            <a:r>
              <a:rPr lang="en-US" sz="2800" b="1" dirty="0" smtClean="0">
                <a:solidFill>
                  <a:prstClr val="black">
                    <a:lumMod val="65000"/>
                    <a:lumOff val="35000"/>
                  </a:prstClr>
                </a:solidFill>
              </a:rPr>
              <a:t>?</a:t>
            </a:r>
            <a:endParaRPr lang="en-US" sz="2800" b="1" dirty="0">
              <a:solidFill>
                <a:prstClr val="black">
                  <a:lumMod val="75000"/>
                  <a:lumOff val="25000"/>
                </a:prstClr>
              </a:solidFill>
            </a:endParaRPr>
          </a:p>
        </p:txBody>
      </p:sp>
      <p:sp>
        <p:nvSpPr>
          <p:cNvPr id="19" name="TextBox 18"/>
          <p:cNvSpPr txBox="1"/>
          <p:nvPr/>
        </p:nvSpPr>
        <p:spPr>
          <a:xfrm>
            <a:off x="4572000" y="3857614"/>
            <a:ext cx="4114800" cy="2331720"/>
          </a:xfrm>
          <a:prstGeom prst="rect">
            <a:avLst/>
          </a:prstGeom>
          <a:noFill/>
        </p:spPr>
        <p:txBody>
          <a:bodyPr wrap="square" rtlCol="0" anchor="ctr">
            <a:normAutofit/>
          </a:bodyPr>
          <a:lstStyle/>
          <a:p>
            <a:pPr marL="285750" indent="-285750">
              <a:buFont typeface="Wingdings" pitchFamily="2" charset="2"/>
              <a:buChar char="Ø"/>
            </a:pPr>
            <a:r>
              <a:rPr lang="en-US" dirty="0"/>
              <a:t>C</a:t>
            </a:r>
            <a:r>
              <a:rPr lang="en-US" dirty="0" smtClean="0"/>
              <a:t>E will focus on the hardware (microcontroller and sensors)</a:t>
            </a:r>
          </a:p>
          <a:p>
            <a:pPr marL="285750" indent="-285750">
              <a:buFont typeface="Wingdings" pitchFamily="2" charset="2"/>
              <a:buChar char="Ø"/>
            </a:pPr>
            <a:r>
              <a:rPr lang="en-US" dirty="0" smtClean="0"/>
              <a:t>SE will focus on hardware programming and the web application</a:t>
            </a:r>
          </a:p>
          <a:p>
            <a:pPr marL="285750" indent="-285750">
              <a:buFont typeface="Wingdings" pitchFamily="2" charset="2"/>
              <a:buChar char="Ø"/>
            </a:pPr>
            <a:r>
              <a:rPr lang="en-US" dirty="0" smtClean="0"/>
              <a:t>(1) CS will be focused on the hardware programming</a:t>
            </a:r>
          </a:p>
          <a:p>
            <a:pPr marL="285750" indent="-285750">
              <a:buFont typeface="Wingdings" pitchFamily="2" charset="2"/>
              <a:buChar char="Ø"/>
            </a:pPr>
            <a:r>
              <a:rPr lang="en-US" dirty="0" smtClean="0"/>
              <a:t>(1) CS will be focused on the web application development</a:t>
            </a:r>
          </a:p>
          <a:p>
            <a:pPr marL="285750" indent="-285750">
              <a:buFont typeface="Wingdings" pitchFamily="2" charset="2"/>
              <a:buChar char="Ø"/>
            </a:pPr>
            <a:endParaRPr lang="en-US" dirty="0"/>
          </a:p>
        </p:txBody>
      </p:sp>
      <p:sp>
        <p:nvSpPr>
          <p:cNvPr id="20" name="Right Arrow 19"/>
          <p:cNvSpPr/>
          <p:nvPr/>
        </p:nvSpPr>
        <p:spPr>
          <a:xfrm>
            <a:off x="32766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3276600" y="4730216"/>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Feasibility Assessment</a:t>
            </a:r>
            <a:endParaRPr lang="en-US" dirty="0"/>
          </a:p>
        </p:txBody>
      </p:sp>
      <p:sp>
        <p:nvSpPr>
          <p:cNvPr id="10" name="TextBox 9"/>
          <p:cNvSpPr txBox="1"/>
          <p:nvPr/>
        </p:nvSpPr>
        <p:spPr>
          <a:xfrm>
            <a:off x="4572000" y="1295400"/>
            <a:ext cx="4267200" cy="2185416"/>
          </a:xfrm>
          <a:prstGeom prst="rect">
            <a:avLst/>
          </a:prstGeom>
          <a:noFill/>
        </p:spPr>
        <p:txBody>
          <a:bodyPr wrap="square" rtlCol="0" anchor="ctr">
            <a:normAutofit/>
          </a:bodyPr>
          <a:lstStyle/>
          <a:p>
            <a:pPr marL="342900" indent="-342900">
              <a:buFont typeface="Wingdings" pitchFamily="2" charset="2"/>
              <a:buChar char="Ø"/>
            </a:pPr>
            <a:r>
              <a:rPr lang="en-US" sz="2000" dirty="0" smtClean="0"/>
              <a:t>1 Computer Engineer</a:t>
            </a:r>
          </a:p>
          <a:p>
            <a:pPr marL="342900" indent="-342900">
              <a:buFont typeface="Wingdings" pitchFamily="2" charset="2"/>
              <a:buChar char="Ø"/>
            </a:pPr>
            <a:r>
              <a:rPr lang="en-US" sz="2000" dirty="0" smtClean="0"/>
              <a:t>1 Software Engineer</a:t>
            </a:r>
          </a:p>
          <a:p>
            <a:pPr marL="342900" indent="-342900">
              <a:buFont typeface="Wingdings" pitchFamily="2" charset="2"/>
              <a:buChar char="Ø"/>
            </a:pPr>
            <a:r>
              <a:rPr lang="en-US" sz="2000" dirty="0" smtClean="0"/>
              <a:t>2 Computer Scientists</a:t>
            </a:r>
            <a:endParaRPr lang="en-US" sz="2000" dirty="0"/>
          </a:p>
        </p:txBody>
      </p:sp>
      <p:sp>
        <p:nvSpPr>
          <p:cNvPr id="14" name="TextBox 13"/>
          <p:cNvSpPr txBox="1"/>
          <p:nvPr/>
        </p:nvSpPr>
        <p:spPr>
          <a:xfrm>
            <a:off x="76200" y="3866049"/>
            <a:ext cx="3352800"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How will they be assigned to optimize development?</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57836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Feasibility Assessment – Schedule Analysis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892003518"/>
              </p:ext>
            </p:extLst>
          </p:nvPr>
        </p:nvGraphicFramePr>
        <p:xfrm>
          <a:off x="381000" y="1828800"/>
          <a:ext cx="8458200" cy="4648200"/>
        </p:xfrm>
        <a:graphic>
          <a:graphicData uri="http://schemas.openxmlformats.org/drawingml/2006/table">
            <a:tbl>
              <a:tblPr firstRow="1" firstCol="1" bandRow="1">
                <a:tableStyleId>{5C22544A-7EE6-4342-B048-85BDC9FD1C3A}</a:tableStyleId>
              </a:tblPr>
              <a:tblGrid>
                <a:gridCol w="2382814"/>
                <a:gridCol w="1227351"/>
                <a:gridCol w="1805082"/>
                <a:gridCol w="1805082"/>
                <a:gridCol w="1237871"/>
              </a:tblGrid>
              <a:tr h="549040">
                <a:tc>
                  <a:txBody>
                    <a:bodyPr/>
                    <a:lstStyle/>
                    <a:p>
                      <a:pPr marL="0" marR="0">
                        <a:lnSpc>
                          <a:spcPct val="115000"/>
                        </a:lnSpc>
                        <a:spcBef>
                          <a:spcPts val="0"/>
                        </a:spcBef>
                        <a:spcAft>
                          <a:spcPts val="1000"/>
                        </a:spcAft>
                      </a:pPr>
                      <a:r>
                        <a:rPr lang="en-US" sz="1600" dirty="0">
                          <a:effectLst/>
                        </a:rPr>
                        <a:t>Program Characteristic</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600">
                          <a:effectLst/>
                        </a:rPr>
                        <a:t>Low Complexity</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Medium Complexity</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High</a:t>
                      </a:r>
                    </a:p>
                    <a:p>
                      <a:pPr marL="0" marR="0" algn="ctr">
                        <a:spcBef>
                          <a:spcPts val="0"/>
                        </a:spcBef>
                        <a:spcAft>
                          <a:spcPts val="0"/>
                        </a:spcAft>
                      </a:pPr>
                      <a:r>
                        <a:rPr lang="en-US" sz="1600">
                          <a:effectLst/>
                        </a:rPr>
                        <a:t>Complexity</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Totals</a:t>
                      </a:r>
                      <a:endParaRPr lang="en-US" sz="1600">
                        <a:effectLst/>
                        <a:latin typeface="Calibri"/>
                        <a:ea typeface="MS Mincho"/>
                        <a:cs typeface="Times New Roman"/>
                      </a:endParaRPr>
                    </a:p>
                  </a:txBody>
                  <a:tcPr marL="68580" marR="68580" marT="0" marB="0"/>
                </a:tc>
              </a:tr>
              <a:tr h="739447">
                <a:tc>
                  <a:txBody>
                    <a:bodyPr/>
                    <a:lstStyle/>
                    <a:p>
                      <a:pPr marL="0" marR="0">
                        <a:spcBef>
                          <a:spcPts val="0"/>
                        </a:spcBef>
                        <a:spcAft>
                          <a:spcPts val="0"/>
                        </a:spcAft>
                      </a:pPr>
                      <a:r>
                        <a:rPr lang="en-US" sz="1600" dirty="0">
                          <a:effectLst/>
                        </a:rPr>
                        <a:t>Number of Inputs</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5 x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 x 3</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0 x 6</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21</a:t>
                      </a:r>
                      <a:endParaRPr lang="en-US" sz="1600">
                        <a:effectLst/>
                        <a:latin typeface="Calibri"/>
                        <a:ea typeface="MS Mincho"/>
                        <a:cs typeface="Times New Roman"/>
                      </a:endParaRPr>
                    </a:p>
                  </a:txBody>
                  <a:tcPr marL="68580" marR="68580" marT="0" marB="0"/>
                </a:tc>
              </a:tr>
              <a:tr h="788924">
                <a:tc>
                  <a:txBody>
                    <a:bodyPr/>
                    <a:lstStyle/>
                    <a:p>
                      <a:pPr marL="0" marR="0">
                        <a:spcBef>
                          <a:spcPts val="0"/>
                        </a:spcBef>
                        <a:spcAft>
                          <a:spcPts val="0"/>
                        </a:spcAft>
                      </a:pPr>
                      <a:r>
                        <a:rPr lang="en-US" sz="1600" dirty="0">
                          <a:effectLst/>
                        </a:rPr>
                        <a:t>Number of Outputs</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3 x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 x 5</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0 x 7</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14</a:t>
                      </a:r>
                      <a:endParaRPr lang="en-US" sz="1600">
                        <a:effectLst/>
                        <a:latin typeface="Calibri"/>
                        <a:ea typeface="MS Mincho"/>
                        <a:cs typeface="Times New Roman"/>
                      </a:endParaRPr>
                    </a:p>
                  </a:txBody>
                  <a:tcPr marL="68580" marR="68580" marT="0" marB="0"/>
                </a:tc>
              </a:tr>
              <a:tr h="725701">
                <a:tc>
                  <a:txBody>
                    <a:bodyPr/>
                    <a:lstStyle/>
                    <a:p>
                      <a:pPr marL="0" marR="0">
                        <a:spcBef>
                          <a:spcPts val="0"/>
                        </a:spcBef>
                        <a:spcAft>
                          <a:spcPts val="0"/>
                        </a:spcAft>
                      </a:pPr>
                      <a:r>
                        <a:rPr lang="en-US" sz="1600">
                          <a:effectLst/>
                        </a:rPr>
                        <a:t>Inquiries</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2 x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0 x 3</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 x 6</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12</a:t>
                      </a:r>
                      <a:endParaRPr lang="en-US" sz="1600">
                        <a:effectLst/>
                        <a:latin typeface="Calibri"/>
                        <a:ea typeface="MS Mincho"/>
                        <a:cs typeface="Times New Roman"/>
                      </a:endParaRPr>
                    </a:p>
                  </a:txBody>
                  <a:tcPr marL="68580" marR="68580" marT="0" marB="0"/>
                </a:tc>
              </a:tr>
              <a:tr h="725701">
                <a:tc>
                  <a:txBody>
                    <a:bodyPr/>
                    <a:lstStyle/>
                    <a:p>
                      <a:pPr marL="0" marR="0">
                        <a:spcBef>
                          <a:spcPts val="0"/>
                        </a:spcBef>
                        <a:spcAft>
                          <a:spcPts val="0"/>
                        </a:spcAft>
                      </a:pPr>
                      <a:r>
                        <a:rPr lang="en-US" sz="1600">
                          <a:effectLst/>
                        </a:rPr>
                        <a:t>Logical Internal Files</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 x 7</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1 x 10</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0 x 15</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24</a:t>
                      </a:r>
                      <a:endParaRPr lang="en-US" sz="1600">
                        <a:effectLst/>
                        <a:latin typeface="Calibri"/>
                        <a:ea typeface="MS Mincho"/>
                        <a:cs typeface="Times New Roman"/>
                      </a:endParaRPr>
                    </a:p>
                  </a:txBody>
                  <a:tcPr marL="68580" marR="68580" marT="0" marB="0"/>
                </a:tc>
              </a:tr>
              <a:tr h="725701">
                <a:tc>
                  <a:txBody>
                    <a:bodyPr/>
                    <a:lstStyle/>
                    <a:p>
                      <a:pPr marL="0" marR="0">
                        <a:spcBef>
                          <a:spcPts val="0"/>
                        </a:spcBef>
                        <a:spcAft>
                          <a:spcPts val="0"/>
                        </a:spcAft>
                      </a:pPr>
                      <a:r>
                        <a:rPr lang="en-US" sz="1600">
                          <a:effectLst/>
                        </a:rPr>
                        <a:t>External Interface Files</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1 x 5</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a:effectLst/>
                        </a:rPr>
                        <a:t>2 x 7</a:t>
                      </a:r>
                      <a:endParaRPr lang="en-US" sz="16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1 x 10</a:t>
                      </a:r>
                      <a:endParaRPr lang="en-US" sz="16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600" dirty="0">
                          <a:effectLst/>
                        </a:rPr>
                        <a:t>29</a:t>
                      </a:r>
                      <a:endParaRPr lang="en-US" sz="1600" dirty="0">
                        <a:effectLst/>
                        <a:latin typeface="Calibri"/>
                        <a:ea typeface="MS Mincho"/>
                        <a:cs typeface="Times New Roman"/>
                      </a:endParaRPr>
                    </a:p>
                  </a:txBody>
                  <a:tcPr marL="68580" marR="68580" marT="0" marB="0"/>
                </a:tc>
              </a:tr>
              <a:tr h="393686">
                <a:tc gridSpan="4">
                  <a:txBody>
                    <a:bodyPr/>
                    <a:lstStyle/>
                    <a:p>
                      <a:pPr marL="0" marR="0" algn="r">
                        <a:spcBef>
                          <a:spcPts val="0"/>
                        </a:spcBef>
                        <a:spcAft>
                          <a:spcPts val="0"/>
                        </a:spcAft>
                      </a:pPr>
                      <a:r>
                        <a:rPr lang="en-US" sz="1600">
                          <a:effectLst/>
                        </a:rPr>
                        <a:t>Unadjusted Function-Point Total</a:t>
                      </a:r>
                      <a:endParaRPr lang="en-US" sz="1600">
                        <a:effectLst/>
                        <a:latin typeface="Calibri"/>
                        <a:ea typeface="MS Mincho"/>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600" dirty="0">
                          <a:effectLst/>
                        </a:rPr>
                        <a:t>100</a:t>
                      </a:r>
                      <a:endParaRPr lang="en-US" sz="16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228600" y="11430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Function Point Estimation</a:t>
            </a:r>
            <a:endParaRPr lang="en-US" sz="24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23850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 – Schedule Analysis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08524689"/>
              </p:ext>
            </p:extLst>
          </p:nvPr>
        </p:nvGraphicFramePr>
        <p:xfrm>
          <a:off x="381000" y="1828800"/>
          <a:ext cx="8458200" cy="4800596"/>
        </p:xfrm>
        <a:graphic>
          <a:graphicData uri="http://schemas.openxmlformats.org/drawingml/2006/table">
            <a:tbl>
              <a:tblPr firstRow="1" firstCol="1" bandRow="1">
                <a:tableStyleId>{5C22544A-7EE6-4342-B048-85BDC9FD1C3A}</a:tableStyleId>
              </a:tblPr>
              <a:tblGrid>
                <a:gridCol w="5745951"/>
                <a:gridCol w="2712249"/>
              </a:tblGrid>
              <a:tr h="282388">
                <a:tc>
                  <a:txBody>
                    <a:bodyPr/>
                    <a:lstStyle/>
                    <a:p>
                      <a:pPr marL="0" marR="0">
                        <a:spcBef>
                          <a:spcPts val="0"/>
                        </a:spcBef>
                        <a:spcAft>
                          <a:spcPts val="0"/>
                        </a:spcAft>
                      </a:pPr>
                      <a:r>
                        <a:rPr lang="en-US" sz="1400" dirty="0">
                          <a:effectLst/>
                        </a:rPr>
                        <a:t>General System Characteristics</a:t>
                      </a:r>
                      <a:endParaRPr lang="en-US" sz="14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dirty="0">
                          <a:effectLst/>
                        </a:rPr>
                        <a:t>Priority Rating (0-5)</a:t>
                      </a:r>
                      <a:endParaRPr lang="en-US" sz="1400" dirty="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Data Communications</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5</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Distributed Data Processing</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Performance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5</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dirty="0">
                          <a:effectLst/>
                        </a:rPr>
                        <a:t>Heavily Used Configuration</a:t>
                      </a:r>
                      <a:endParaRPr lang="en-US" sz="14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2</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Transaction Rate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On-Line Data Entry</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End-User Efficiency</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On-Line Update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0</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Complex Processing</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Reusability</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1</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Installation Ease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Operational Ease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Multiple Sites</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1</a:t>
                      </a:r>
                      <a:endParaRPr lang="en-US" sz="1400">
                        <a:effectLst/>
                        <a:latin typeface="Calibri"/>
                        <a:ea typeface="MS Mincho"/>
                        <a:cs typeface="Times New Roman"/>
                      </a:endParaRPr>
                    </a:p>
                  </a:txBody>
                  <a:tcPr marL="68580" marR="68580" marT="0" marB="0"/>
                </a:tc>
              </a:tr>
              <a:tr h="282388">
                <a:tc>
                  <a:txBody>
                    <a:bodyPr/>
                    <a:lstStyle/>
                    <a:p>
                      <a:pPr marL="0" marR="0">
                        <a:spcBef>
                          <a:spcPts val="0"/>
                        </a:spcBef>
                        <a:spcAft>
                          <a:spcPts val="0"/>
                        </a:spcAft>
                      </a:pPr>
                      <a:r>
                        <a:rPr lang="en-US" sz="1400">
                          <a:effectLst/>
                        </a:rPr>
                        <a:t>Facilitate Change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2</a:t>
                      </a:r>
                      <a:endParaRPr lang="en-US" sz="1400">
                        <a:effectLst/>
                        <a:latin typeface="Calibri"/>
                        <a:ea typeface="MS Mincho"/>
                        <a:cs typeface="Times New Roman"/>
                      </a:endParaRPr>
                    </a:p>
                  </a:txBody>
                  <a:tcPr marL="68580" marR="68580" marT="0" marB="0"/>
                </a:tc>
              </a:tr>
              <a:tr h="282388">
                <a:tc>
                  <a:txBody>
                    <a:bodyPr/>
                    <a:lstStyle/>
                    <a:p>
                      <a:pPr marL="0" marR="0" algn="r">
                        <a:spcBef>
                          <a:spcPts val="0"/>
                        </a:spcBef>
                        <a:spcAft>
                          <a:spcPts val="0"/>
                        </a:spcAft>
                      </a:pPr>
                      <a:r>
                        <a:rPr lang="en-US" sz="1400">
                          <a:effectLst/>
                        </a:rPr>
                        <a:t>Total</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30</a:t>
                      </a:r>
                      <a:endParaRPr lang="en-US" sz="1400">
                        <a:effectLst/>
                        <a:latin typeface="Calibri"/>
                        <a:ea typeface="MS Mincho"/>
                        <a:cs typeface="Times New Roman"/>
                      </a:endParaRPr>
                    </a:p>
                  </a:txBody>
                  <a:tcPr marL="68580" marR="68580" marT="0" marB="0"/>
                </a:tc>
              </a:tr>
              <a:tr h="282388">
                <a:tc>
                  <a:txBody>
                    <a:bodyPr/>
                    <a:lstStyle/>
                    <a:p>
                      <a:pPr marL="0" marR="0" algn="r">
                        <a:spcBef>
                          <a:spcPts val="0"/>
                        </a:spcBef>
                        <a:spcAft>
                          <a:spcPts val="0"/>
                        </a:spcAft>
                      </a:pPr>
                      <a:r>
                        <a:rPr lang="en-US" sz="1400">
                          <a:effectLst/>
                        </a:rPr>
                        <a:t>Adjustment Factor</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dirty="0">
                          <a:effectLst/>
                        </a:rPr>
                        <a:t>1.05</a:t>
                      </a:r>
                      <a:endParaRPr lang="en-US" sz="1400" dirty="0">
                        <a:effectLst/>
                        <a:latin typeface="Calibri"/>
                        <a:ea typeface="MS Mincho"/>
                        <a:cs typeface="Times New Roman"/>
                      </a:endParaRPr>
                    </a:p>
                  </a:txBody>
                  <a:tcPr marL="68580" marR="68580" marT="0" marB="0"/>
                </a:tc>
              </a:tr>
            </a:tbl>
          </a:graphicData>
        </a:graphic>
      </p:graphicFrame>
      <p:sp>
        <p:nvSpPr>
          <p:cNvPr id="5" name="TextBox 4"/>
          <p:cNvSpPr txBox="1"/>
          <p:nvPr/>
        </p:nvSpPr>
        <p:spPr>
          <a:xfrm>
            <a:off x="228600" y="11430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Influence Multipliers</a:t>
            </a:r>
            <a:endParaRPr lang="en-US" sz="24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269079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 – Schedule Analysis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93667299"/>
              </p:ext>
            </p:extLst>
          </p:nvPr>
        </p:nvGraphicFramePr>
        <p:xfrm>
          <a:off x="381000" y="2057400"/>
          <a:ext cx="8305800" cy="1001713"/>
        </p:xfrm>
        <a:graphic>
          <a:graphicData uri="http://schemas.openxmlformats.org/drawingml/2006/table">
            <a:tbl>
              <a:tblPr firstRow="1" firstCol="1" bandRow="1">
                <a:tableStyleId>{5C22544A-7EE6-4342-B048-85BDC9FD1C3A}</a:tableStyleId>
              </a:tblPr>
              <a:tblGrid>
                <a:gridCol w="2354567"/>
                <a:gridCol w="1798333"/>
                <a:gridCol w="2076450"/>
                <a:gridCol w="2076450"/>
              </a:tblGrid>
              <a:tr h="404038">
                <a:tc>
                  <a:txBody>
                    <a:bodyPr/>
                    <a:lstStyle/>
                    <a:p>
                      <a:pPr marL="0" marR="0">
                        <a:spcBef>
                          <a:spcPts val="0"/>
                        </a:spcBef>
                        <a:spcAft>
                          <a:spcPts val="0"/>
                        </a:spcAft>
                      </a:pPr>
                      <a:r>
                        <a:rPr lang="en-US" sz="2000" dirty="0">
                          <a:effectLst/>
                        </a:rPr>
                        <a:t>Kind of Software</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Best in Class</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Average</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Worst in Class</a:t>
                      </a:r>
                      <a:endParaRPr lang="en-US" sz="2000" dirty="0">
                        <a:effectLst/>
                        <a:latin typeface="Calibri"/>
                        <a:ea typeface="MS Mincho"/>
                        <a:cs typeface="Times New Roman"/>
                      </a:endParaRPr>
                    </a:p>
                  </a:txBody>
                  <a:tcPr marL="68580" marR="68580" marT="0" marB="0"/>
                </a:tc>
              </a:tr>
              <a:tr h="597675">
                <a:tc>
                  <a:txBody>
                    <a:bodyPr/>
                    <a:lstStyle/>
                    <a:p>
                      <a:pPr marL="0" marR="0">
                        <a:spcBef>
                          <a:spcPts val="0"/>
                        </a:spcBef>
                        <a:spcAft>
                          <a:spcPts val="0"/>
                        </a:spcAft>
                      </a:pPr>
                      <a:r>
                        <a:rPr lang="en-US" sz="2000">
                          <a:effectLst/>
                        </a:rPr>
                        <a:t>Systems</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0.43</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0.45</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0.48</a:t>
                      </a:r>
                      <a:endParaRPr lang="en-US" sz="2000" dirty="0">
                        <a:effectLst/>
                        <a:latin typeface="Calibri"/>
                        <a:ea typeface="MS Mincho"/>
                        <a:cs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5333753"/>
              </p:ext>
            </p:extLst>
          </p:nvPr>
        </p:nvGraphicFramePr>
        <p:xfrm>
          <a:off x="430619" y="4368691"/>
          <a:ext cx="8256180" cy="1803509"/>
        </p:xfrm>
        <a:graphic>
          <a:graphicData uri="http://schemas.openxmlformats.org/drawingml/2006/table">
            <a:tbl>
              <a:tblPr firstRow="1" firstCol="1" bandRow="1">
                <a:tableStyleId>{5C22544A-7EE6-4342-B048-85BDC9FD1C3A}</a:tableStyleId>
              </a:tblPr>
              <a:tblGrid>
                <a:gridCol w="2064045"/>
                <a:gridCol w="2064045"/>
                <a:gridCol w="2064045"/>
                <a:gridCol w="2064045"/>
              </a:tblGrid>
              <a:tr h="432499">
                <a:tc>
                  <a:txBody>
                    <a:bodyPr/>
                    <a:lstStyle/>
                    <a:p>
                      <a:pPr marL="0" marR="0">
                        <a:spcBef>
                          <a:spcPts val="0"/>
                        </a:spcBef>
                        <a:spcAft>
                          <a:spcPts val="0"/>
                        </a:spcAft>
                      </a:pPr>
                      <a:r>
                        <a:rPr lang="en-US" sz="2000" dirty="0">
                          <a:effectLst/>
                        </a:rPr>
                        <a:t> </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Best Case</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Average Case</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Worst Case</a:t>
                      </a:r>
                      <a:endParaRPr lang="en-US" sz="2000">
                        <a:effectLst/>
                        <a:latin typeface="Calibri"/>
                        <a:ea typeface="MS Mincho"/>
                        <a:cs typeface="Times New Roman"/>
                      </a:endParaRPr>
                    </a:p>
                  </a:txBody>
                  <a:tcPr marL="68580" marR="68580" marT="0" marB="0"/>
                </a:tc>
              </a:tr>
              <a:tr h="863491">
                <a:tc>
                  <a:txBody>
                    <a:bodyPr/>
                    <a:lstStyle/>
                    <a:p>
                      <a:pPr marL="0" marR="0">
                        <a:spcBef>
                          <a:spcPts val="0"/>
                        </a:spcBef>
                        <a:spcAft>
                          <a:spcPts val="0"/>
                        </a:spcAft>
                      </a:pPr>
                      <a:r>
                        <a:rPr lang="en-US" sz="2000">
                          <a:effectLst/>
                        </a:rPr>
                        <a:t>Adjusted Function-Point Total</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105^0.43</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105^0.45</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105^0.48</a:t>
                      </a:r>
                      <a:endParaRPr lang="en-US" sz="2000" dirty="0">
                        <a:effectLst/>
                        <a:latin typeface="Calibri"/>
                        <a:ea typeface="MS Mincho"/>
                        <a:cs typeface="Times New Roman"/>
                      </a:endParaRPr>
                    </a:p>
                  </a:txBody>
                  <a:tcPr marL="68580" marR="68580" marT="0" marB="0"/>
                </a:tc>
              </a:tr>
              <a:tr h="456610">
                <a:tc>
                  <a:txBody>
                    <a:bodyPr/>
                    <a:lstStyle/>
                    <a:p>
                      <a:pPr marL="0" marR="0">
                        <a:spcBef>
                          <a:spcPts val="0"/>
                        </a:spcBef>
                        <a:spcAft>
                          <a:spcPts val="0"/>
                        </a:spcAft>
                      </a:pPr>
                      <a:r>
                        <a:rPr lang="en-US" sz="2000" dirty="0">
                          <a:effectLst/>
                        </a:rPr>
                        <a:t>Total Months</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7.40</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8.12</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9.34</a:t>
                      </a:r>
                      <a:endParaRPr lang="en-US" sz="2000" dirty="0">
                        <a:effectLst/>
                        <a:latin typeface="Calibri"/>
                        <a:ea typeface="MS Mincho"/>
                        <a:cs typeface="Times New Roman"/>
                      </a:endParaRPr>
                    </a:p>
                  </a:txBody>
                  <a:tcPr marL="68580" marR="68580" marT="0" marB="0"/>
                </a:tc>
              </a:tr>
            </a:tbl>
          </a:graphicData>
        </a:graphic>
      </p:graphicFrame>
      <p:sp>
        <p:nvSpPr>
          <p:cNvPr id="8" name="TextBox 7"/>
          <p:cNvSpPr txBox="1"/>
          <p:nvPr/>
        </p:nvSpPr>
        <p:spPr>
          <a:xfrm>
            <a:off x="228600" y="11430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Jones’ First Order Estimation Class Averages</a:t>
            </a:r>
            <a:endParaRPr lang="en-US" sz="2400" b="1" dirty="0">
              <a:solidFill>
                <a:prstClr val="black">
                  <a:lumMod val="65000"/>
                  <a:lumOff val="35000"/>
                </a:prstClr>
              </a:solidFill>
            </a:endParaRPr>
          </a:p>
        </p:txBody>
      </p:sp>
      <p:sp>
        <p:nvSpPr>
          <p:cNvPr id="10" name="TextBox 9"/>
          <p:cNvSpPr txBox="1"/>
          <p:nvPr/>
        </p:nvSpPr>
        <p:spPr>
          <a:xfrm>
            <a:off x="163033" y="35814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Jones’ First Order Estimation</a:t>
            </a:r>
            <a:endParaRPr lang="en-US" sz="24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76781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 – Schedule Analysis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75400812"/>
              </p:ext>
            </p:extLst>
          </p:nvPr>
        </p:nvGraphicFramePr>
        <p:xfrm>
          <a:off x="285307" y="1525772"/>
          <a:ext cx="8649586" cy="1155405"/>
        </p:xfrm>
        <a:graphic>
          <a:graphicData uri="http://schemas.openxmlformats.org/drawingml/2006/table">
            <a:tbl>
              <a:tblPr firstRow="1" firstCol="1" bandRow="1">
                <a:tableStyleId>{5C22544A-7EE6-4342-B048-85BDC9FD1C3A}</a:tableStyleId>
              </a:tblPr>
              <a:tblGrid>
                <a:gridCol w="1961620"/>
                <a:gridCol w="1498215"/>
                <a:gridCol w="1729917"/>
                <a:gridCol w="1729917"/>
                <a:gridCol w="1729917"/>
              </a:tblGrid>
              <a:tr h="563179">
                <a:tc>
                  <a:txBody>
                    <a:bodyPr/>
                    <a:lstStyle/>
                    <a:p>
                      <a:pPr marL="0" marR="0">
                        <a:spcBef>
                          <a:spcPts val="0"/>
                        </a:spcBef>
                        <a:spcAft>
                          <a:spcPts val="0"/>
                        </a:spcAft>
                      </a:pPr>
                      <a:r>
                        <a:rPr lang="en-US" sz="2000" dirty="0">
                          <a:effectLst/>
                        </a:rPr>
                        <a:t>Coefficient</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a</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b</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c</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d</a:t>
                      </a:r>
                      <a:endParaRPr lang="en-US" sz="2000">
                        <a:effectLst/>
                        <a:latin typeface="Calibri"/>
                        <a:ea typeface="MS Mincho"/>
                        <a:cs typeface="Times New Roman"/>
                      </a:endParaRPr>
                    </a:p>
                  </a:txBody>
                  <a:tcPr marL="68580" marR="68580" marT="0" marB="0"/>
                </a:tc>
              </a:tr>
              <a:tr h="592226">
                <a:tc>
                  <a:txBody>
                    <a:bodyPr/>
                    <a:lstStyle/>
                    <a:p>
                      <a:pPr marL="0" marR="0">
                        <a:spcBef>
                          <a:spcPts val="0"/>
                        </a:spcBef>
                        <a:spcAft>
                          <a:spcPts val="0"/>
                        </a:spcAft>
                      </a:pPr>
                      <a:r>
                        <a:rPr lang="en-US" sz="2000">
                          <a:effectLst/>
                        </a:rPr>
                        <a:t>Semi-detached</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3.0</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1.12</a:t>
                      </a:r>
                      <a:endParaRPr lang="en-US" sz="20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a:effectLst/>
                        </a:rPr>
                        <a:t>2.5</a:t>
                      </a:r>
                      <a:endParaRPr lang="en-US" sz="20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2000" dirty="0">
                          <a:effectLst/>
                        </a:rPr>
                        <a:t>0.35</a:t>
                      </a:r>
                      <a:endParaRPr lang="en-US" sz="2000" dirty="0">
                        <a:effectLst/>
                        <a:latin typeface="Calibri"/>
                        <a:ea typeface="MS Mincho"/>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2166955"/>
              </p:ext>
            </p:extLst>
          </p:nvPr>
        </p:nvGraphicFramePr>
        <p:xfrm>
          <a:off x="304800" y="4648200"/>
          <a:ext cx="8610600" cy="1828800"/>
        </p:xfrm>
        <a:graphic>
          <a:graphicData uri="http://schemas.openxmlformats.org/drawingml/2006/table">
            <a:tbl>
              <a:tblPr firstRow="1" firstCol="1" bandRow="1">
                <a:tableStyleId>{5C22544A-7EE6-4342-B048-85BDC9FD1C3A}</a:tableStyleId>
              </a:tblPr>
              <a:tblGrid>
                <a:gridCol w="2870200"/>
                <a:gridCol w="2870200"/>
                <a:gridCol w="2870200"/>
              </a:tblGrid>
              <a:tr h="565675">
                <a:tc>
                  <a:txBody>
                    <a:bodyPr/>
                    <a:lstStyle/>
                    <a:p>
                      <a:pPr marL="0" marR="0">
                        <a:spcBef>
                          <a:spcPts val="0"/>
                        </a:spcBef>
                        <a:spcAft>
                          <a:spcPts val="0"/>
                        </a:spcAft>
                      </a:pPr>
                      <a:r>
                        <a:rPr lang="en-US" sz="1400" dirty="0">
                          <a:effectLst/>
                        </a:rPr>
                        <a:t> </a:t>
                      </a:r>
                      <a:endParaRPr lang="en-US" sz="1400" dirty="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Low Side</a:t>
                      </a:r>
                    </a:p>
                    <a:p>
                      <a:pPr marL="0" marR="0" algn="ctr">
                        <a:spcBef>
                          <a:spcPts val="0"/>
                        </a:spcBef>
                        <a:spcAft>
                          <a:spcPts val="0"/>
                        </a:spcAft>
                      </a:pPr>
                      <a:r>
                        <a:rPr lang="en-US" sz="1400">
                          <a:effectLst/>
                        </a:rPr>
                        <a:t>(Aggressive)</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High Side</a:t>
                      </a:r>
                    </a:p>
                    <a:p>
                      <a:pPr marL="0" marR="0" algn="ctr">
                        <a:spcBef>
                          <a:spcPts val="0"/>
                        </a:spcBef>
                        <a:spcAft>
                          <a:spcPts val="0"/>
                        </a:spcAft>
                      </a:pPr>
                      <a:r>
                        <a:rPr lang="en-US" sz="1400">
                          <a:effectLst/>
                        </a:rPr>
                        <a:t>(Conservative)</a:t>
                      </a:r>
                      <a:endParaRPr lang="en-US" sz="1400">
                        <a:effectLst/>
                        <a:latin typeface="Calibri"/>
                        <a:ea typeface="MS Mincho"/>
                        <a:cs typeface="Times New Roman"/>
                      </a:endParaRPr>
                    </a:p>
                  </a:txBody>
                  <a:tcPr marL="68580" marR="68580" marT="0" marB="0"/>
                </a:tc>
              </a:tr>
              <a:tr h="613885">
                <a:tc>
                  <a:txBody>
                    <a:bodyPr/>
                    <a:lstStyle/>
                    <a:p>
                      <a:pPr marL="0" marR="0">
                        <a:spcBef>
                          <a:spcPts val="0"/>
                        </a:spcBef>
                        <a:spcAft>
                          <a:spcPts val="0"/>
                        </a:spcAft>
                      </a:pPr>
                      <a:r>
                        <a:rPr lang="en-US" sz="1400">
                          <a:effectLst/>
                        </a:rPr>
                        <a:t>Effort - person months</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10.27</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dirty="0">
                          <a:effectLst/>
                        </a:rPr>
                        <a:t>18.20</a:t>
                      </a:r>
                      <a:endParaRPr lang="en-US" sz="1400" dirty="0">
                        <a:effectLst/>
                        <a:latin typeface="Calibri"/>
                        <a:ea typeface="MS Mincho"/>
                        <a:cs typeface="Times New Roman"/>
                      </a:endParaRPr>
                    </a:p>
                  </a:txBody>
                  <a:tcPr marL="68580" marR="68580" marT="0" marB="0"/>
                </a:tc>
              </a:tr>
              <a:tr h="324620">
                <a:tc>
                  <a:txBody>
                    <a:bodyPr/>
                    <a:lstStyle/>
                    <a:p>
                      <a:pPr marL="0" marR="0">
                        <a:spcBef>
                          <a:spcPts val="0"/>
                        </a:spcBef>
                        <a:spcAft>
                          <a:spcPts val="0"/>
                        </a:spcAft>
                      </a:pPr>
                      <a:r>
                        <a:rPr lang="en-US" sz="1400">
                          <a:effectLst/>
                        </a:rPr>
                        <a:t>Duration - months</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5.64</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dirty="0">
                          <a:effectLst/>
                        </a:rPr>
                        <a:t>6.90</a:t>
                      </a:r>
                      <a:endParaRPr lang="en-US" sz="1400" dirty="0">
                        <a:effectLst/>
                        <a:latin typeface="Calibri"/>
                        <a:ea typeface="MS Mincho"/>
                        <a:cs typeface="Times New Roman"/>
                      </a:endParaRPr>
                    </a:p>
                  </a:txBody>
                  <a:tcPr marL="68580" marR="68580" marT="0" marB="0"/>
                </a:tc>
              </a:tr>
              <a:tr h="324620">
                <a:tc>
                  <a:txBody>
                    <a:bodyPr/>
                    <a:lstStyle/>
                    <a:p>
                      <a:pPr marL="0" marR="0">
                        <a:spcBef>
                          <a:spcPts val="0"/>
                        </a:spcBef>
                        <a:spcAft>
                          <a:spcPts val="0"/>
                        </a:spcAft>
                      </a:pPr>
                      <a:r>
                        <a:rPr lang="en-US" sz="1400">
                          <a:effectLst/>
                        </a:rPr>
                        <a:t>People Required</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a:effectLst/>
                        </a:rPr>
                        <a:t>1.82</a:t>
                      </a:r>
                      <a:endParaRPr lang="en-US" sz="1400">
                        <a:effectLst/>
                        <a:latin typeface="Calibri"/>
                        <a:ea typeface="MS Mincho"/>
                        <a:cs typeface="Times New Roman"/>
                      </a:endParaRPr>
                    </a:p>
                  </a:txBody>
                  <a:tcPr marL="68580" marR="68580" marT="0" marB="0"/>
                </a:tc>
                <a:tc>
                  <a:txBody>
                    <a:bodyPr/>
                    <a:lstStyle/>
                    <a:p>
                      <a:pPr marL="0" marR="0" algn="ctr">
                        <a:spcBef>
                          <a:spcPts val="0"/>
                        </a:spcBef>
                        <a:spcAft>
                          <a:spcPts val="0"/>
                        </a:spcAft>
                      </a:pPr>
                      <a:r>
                        <a:rPr lang="en-US" sz="1400" dirty="0">
                          <a:effectLst/>
                        </a:rPr>
                        <a:t>2.63</a:t>
                      </a:r>
                      <a:endParaRPr lang="en-US" sz="1400" dirty="0">
                        <a:effectLst/>
                        <a:latin typeface="Calibri"/>
                        <a:ea typeface="MS Mincho"/>
                        <a:cs typeface="Times New Roman"/>
                      </a:endParaRPr>
                    </a:p>
                  </a:txBody>
                  <a:tcPr marL="68580" marR="68580" marT="0" marB="0"/>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1981200" y="2895600"/>
                <a:ext cx="2819400" cy="1203406"/>
              </a:xfrm>
              <a:prstGeom prst="rect">
                <a:avLst/>
              </a:prstGeom>
              <a:noFill/>
            </p:spPr>
            <p:txBody>
              <a:bodyPr wrap="square" rtlCol="0">
                <a:spAutoFit/>
              </a:bodyPr>
              <a:lstStyle/>
              <a:p>
                <a:pPr algn="ctr"/>
                <a:r>
                  <a:rPr lang="en-US" b="1" dirty="0" smtClean="0">
                    <a:solidFill>
                      <a:schemeClr val="tx1"/>
                    </a:solidFill>
                  </a:rPr>
                  <a:t>Aggressive Estimate</a:t>
                </a:r>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a:rPr>
                        <m:t>𝐸</m:t>
                      </m:r>
                      <m:r>
                        <a:rPr lang="en-US" i="1">
                          <a:solidFill>
                            <a:schemeClr val="tx1"/>
                          </a:solidFill>
                          <a:latin typeface="Cambria Math"/>
                        </a:rPr>
                        <m:t>=3.0</m:t>
                      </m:r>
                      <m:d>
                        <m:dPr>
                          <m:ctrlPr>
                            <a:rPr lang="en-US" i="1">
                              <a:solidFill>
                                <a:schemeClr val="tx1"/>
                              </a:solidFill>
                              <a:latin typeface="Cambria Math"/>
                            </a:rPr>
                          </m:ctrlPr>
                        </m:dPr>
                        <m:e>
                          <m:sSup>
                            <m:sSupPr>
                              <m:ctrlPr>
                                <a:rPr lang="en-US" i="1">
                                  <a:solidFill>
                                    <a:schemeClr val="tx1"/>
                                  </a:solidFill>
                                  <a:latin typeface="Cambria Math"/>
                                </a:rPr>
                              </m:ctrlPr>
                            </m:sSupPr>
                            <m:e>
                              <m:r>
                                <a:rPr lang="en-US" i="1">
                                  <a:solidFill>
                                    <a:schemeClr val="tx1"/>
                                  </a:solidFill>
                                  <a:latin typeface="Cambria Math"/>
                                </a:rPr>
                                <m:t>3</m:t>
                              </m:r>
                            </m:e>
                            <m:sup>
                              <m:r>
                                <a:rPr lang="en-US" i="1">
                                  <a:solidFill>
                                    <a:schemeClr val="tx1"/>
                                  </a:solidFill>
                                  <a:latin typeface="Cambria Math"/>
                                </a:rPr>
                                <m:t>1.12</m:t>
                              </m:r>
                            </m:sup>
                          </m:sSup>
                        </m:e>
                      </m:d>
                    </m:oMath>
                  </m:oMathPara>
                </a14:m>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a:rPr>
                        <m:t>𝐷</m:t>
                      </m:r>
                      <m:r>
                        <a:rPr lang="en-US" i="1">
                          <a:solidFill>
                            <a:schemeClr val="tx1"/>
                          </a:solidFill>
                          <a:latin typeface="Cambria Math"/>
                        </a:rPr>
                        <m:t>=2.5(</m:t>
                      </m:r>
                      <m:sSup>
                        <m:sSupPr>
                          <m:ctrlPr>
                            <a:rPr lang="en-US" i="1">
                              <a:solidFill>
                                <a:schemeClr val="tx1"/>
                              </a:solidFill>
                              <a:latin typeface="Cambria Math"/>
                            </a:rPr>
                          </m:ctrlPr>
                        </m:sSupPr>
                        <m:e>
                          <m:r>
                            <a:rPr lang="en-US" i="1">
                              <a:solidFill>
                                <a:schemeClr val="tx1"/>
                              </a:solidFill>
                              <a:latin typeface="Cambria Math"/>
                            </a:rPr>
                            <m:t>𝐸</m:t>
                          </m:r>
                        </m:e>
                        <m:sup>
                          <m:r>
                            <a:rPr lang="en-US" i="1">
                              <a:solidFill>
                                <a:schemeClr val="tx1"/>
                              </a:solidFill>
                              <a:latin typeface="Cambria Math"/>
                            </a:rPr>
                            <m:t>0.35</m:t>
                          </m:r>
                        </m:sup>
                      </m:sSup>
                      <m:r>
                        <a:rPr lang="en-US" i="1">
                          <a:solidFill>
                            <a:schemeClr val="tx1"/>
                          </a:solidFill>
                          <a:latin typeface="Cambria Math"/>
                        </a:rPr>
                        <m:t>)</m:t>
                      </m:r>
                    </m:oMath>
                  </m:oMathPara>
                </a14:m>
                <a:endParaRPr lang="en-US" dirty="0">
                  <a:solidFill>
                    <a:schemeClr val="tx1"/>
                  </a:solidFill>
                </a:endParaRPr>
              </a:p>
              <a:p>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81200" y="2895600"/>
                <a:ext cx="2819400" cy="1203406"/>
              </a:xfrm>
              <a:prstGeom prst="rect">
                <a:avLst/>
              </a:prstGeom>
              <a:blipFill rotWithShape="1">
                <a:blip r:embed="rId4"/>
                <a:stretch>
                  <a:fillRect l="-1728" t="-2538" b="-7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78202" y="2890021"/>
                <a:ext cx="2819400" cy="1203406"/>
              </a:xfrm>
              <a:prstGeom prst="rect">
                <a:avLst/>
              </a:prstGeom>
              <a:noFill/>
            </p:spPr>
            <p:txBody>
              <a:bodyPr wrap="square" rtlCol="0">
                <a:spAutoFit/>
              </a:bodyPr>
              <a:lstStyle/>
              <a:p>
                <a:pPr algn="ctr"/>
                <a:r>
                  <a:rPr lang="en-US" b="1" dirty="0" smtClean="0">
                    <a:solidFill>
                      <a:schemeClr val="tx1"/>
                    </a:solidFill>
                  </a:rPr>
                  <a:t>Conservative Estimate</a:t>
                </a:r>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a:rPr>
                        <m:t>𝐸</m:t>
                      </m:r>
                      <m:r>
                        <a:rPr lang="en-US" i="1">
                          <a:solidFill>
                            <a:schemeClr val="tx1"/>
                          </a:solidFill>
                          <a:latin typeface="Cambria Math"/>
                        </a:rPr>
                        <m:t>=3.0</m:t>
                      </m:r>
                      <m:d>
                        <m:dPr>
                          <m:ctrlPr>
                            <a:rPr lang="en-US" i="1">
                              <a:solidFill>
                                <a:schemeClr val="tx1"/>
                              </a:solidFill>
                              <a:latin typeface="Cambria Math"/>
                            </a:rPr>
                          </m:ctrlPr>
                        </m:dPr>
                        <m:e>
                          <m:sSup>
                            <m:sSupPr>
                              <m:ctrlPr>
                                <a:rPr lang="en-US" i="1">
                                  <a:solidFill>
                                    <a:schemeClr val="tx1"/>
                                  </a:solidFill>
                                  <a:latin typeface="Cambria Math"/>
                                </a:rPr>
                              </m:ctrlPr>
                            </m:sSupPr>
                            <m:e>
                              <m:r>
                                <a:rPr lang="en-US" i="1">
                                  <a:solidFill>
                                    <a:schemeClr val="tx1"/>
                                  </a:solidFill>
                                  <a:latin typeface="Cambria Math"/>
                                </a:rPr>
                                <m:t>5</m:t>
                              </m:r>
                            </m:e>
                            <m:sup>
                              <m:r>
                                <a:rPr lang="en-US" i="1">
                                  <a:solidFill>
                                    <a:schemeClr val="tx1"/>
                                  </a:solidFill>
                                  <a:latin typeface="Cambria Math"/>
                                </a:rPr>
                                <m:t>1.12</m:t>
                              </m:r>
                            </m:sup>
                          </m:sSup>
                        </m:e>
                      </m:d>
                    </m:oMath>
                  </m:oMathPara>
                </a14:m>
                <a:endParaRPr lang="en-US" dirty="0">
                  <a:solidFill>
                    <a:schemeClr val="tx1"/>
                  </a:solidFill>
                </a:endParaRPr>
              </a:p>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a:rPr>
                        <m:t>𝐷</m:t>
                      </m:r>
                      <m:r>
                        <a:rPr lang="en-US" i="1">
                          <a:solidFill>
                            <a:schemeClr val="tx1"/>
                          </a:solidFill>
                          <a:latin typeface="Cambria Math"/>
                        </a:rPr>
                        <m:t>=2.5(</m:t>
                      </m:r>
                      <m:sSup>
                        <m:sSupPr>
                          <m:ctrlPr>
                            <a:rPr lang="en-US" i="1">
                              <a:solidFill>
                                <a:schemeClr val="tx1"/>
                              </a:solidFill>
                              <a:latin typeface="Cambria Math"/>
                            </a:rPr>
                          </m:ctrlPr>
                        </m:sSupPr>
                        <m:e>
                          <m:r>
                            <a:rPr lang="en-US" i="1">
                              <a:solidFill>
                                <a:schemeClr val="tx1"/>
                              </a:solidFill>
                              <a:latin typeface="Cambria Math"/>
                            </a:rPr>
                            <m:t>𝐸</m:t>
                          </m:r>
                        </m:e>
                        <m:sup>
                          <m:r>
                            <a:rPr lang="en-US" i="1">
                              <a:solidFill>
                                <a:schemeClr val="tx1"/>
                              </a:solidFill>
                              <a:latin typeface="Cambria Math"/>
                            </a:rPr>
                            <m:t>0.35</m:t>
                          </m:r>
                        </m:sup>
                      </m:sSup>
                      <m:r>
                        <a:rPr lang="en-US" i="1">
                          <a:solidFill>
                            <a:schemeClr val="tx1"/>
                          </a:solidFill>
                          <a:latin typeface="Cambria Math"/>
                        </a:rPr>
                        <m:t>)</m:t>
                      </m:r>
                    </m:oMath>
                  </m:oMathPara>
                </a14:m>
                <a:endParaRPr lang="en-US" dirty="0">
                  <a:solidFill>
                    <a:schemeClr val="tx1"/>
                  </a:solidFill>
                </a:endParaRPr>
              </a:p>
              <a:p>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578202" y="2890021"/>
                <a:ext cx="2819400" cy="1203406"/>
              </a:xfrm>
              <a:prstGeom prst="rect">
                <a:avLst/>
              </a:prstGeom>
              <a:blipFill rotWithShape="1">
                <a:blip r:embed="rId5"/>
                <a:stretch>
                  <a:fillRect l="-1728" t="-2538" b="-7614"/>
                </a:stretch>
              </a:blipFill>
            </p:spPr>
            <p:txBody>
              <a:bodyPr/>
              <a:lstStyle/>
              <a:p>
                <a:r>
                  <a:rPr lang="en-US">
                    <a:noFill/>
                  </a:rPr>
                  <a:t> </a:t>
                </a:r>
              </a:p>
            </p:txBody>
          </p:sp>
        </mc:Fallback>
      </mc:AlternateContent>
      <p:sp>
        <p:nvSpPr>
          <p:cNvPr id="12" name="TextBox 11"/>
          <p:cNvSpPr txBox="1"/>
          <p:nvPr/>
        </p:nvSpPr>
        <p:spPr>
          <a:xfrm>
            <a:off x="228600" y="9906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Basic </a:t>
            </a:r>
            <a:r>
              <a:rPr lang="en-US" sz="2400" b="1" dirty="0" err="1" smtClean="0">
                <a:solidFill>
                  <a:prstClr val="black">
                    <a:lumMod val="65000"/>
                    <a:lumOff val="35000"/>
                  </a:prstClr>
                </a:solidFill>
              </a:rPr>
              <a:t>CoCoMo</a:t>
            </a:r>
            <a:r>
              <a:rPr lang="en-US" sz="2400" b="1" dirty="0" smtClean="0">
                <a:solidFill>
                  <a:prstClr val="black">
                    <a:lumMod val="65000"/>
                    <a:lumOff val="35000"/>
                  </a:prstClr>
                </a:solidFill>
              </a:rPr>
              <a:t> Estimation Coefficients</a:t>
            </a:r>
            <a:endParaRPr lang="en-US" sz="2400" b="1" dirty="0">
              <a:solidFill>
                <a:prstClr val="black">
                  <a:lumMod val="65000"/>
                  <a:lumOff val="35000"/>
                </a:prstClr>
              </a:solidFill>
            </a:endParaRPr>
          </a:p>
        </p:txBody>
      </p:sp>
      <p:sp>
        <p:nvSpPr>
          <p:cNvPr id="13" name="TextBox 12"/>
          <p:cNvSpPr txBox="1"/>
          <p:nvPr/>
        </p:nvSpPr>
        <p:spPr>
          <a:xfrm>
            <a:off x="228600" y="41148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Semi-Detached Basic </a:t>
            </a:r>
            <a:r>
              <a:rPr lang="en-US" sz="2400" b="1" dirty="0" err="1" smtClean="0">
                <a:solidFill>
                  <a:prstClr val="black">
                    <a:lumMod val="65000"/>
                    <a:lumOff val="35000"/>
                  </a:prstClr>
                </a:solidFill>
              </a:rPr>
              <a:t>CoCoMo</a:t>
            </a:r>
            <a:r>
              <a:rPr lang="en-US" sz="2400" b="1" dirty="0" smtClean="0">
                <a:solidFill>
                  <a:prstClr val="black">
                    <a:lumMod val="65000"/>
                    <a:lumOff val="35000"/>
                  </a:prstClr>
                </a:solidFill>
              </a:rPr>
              <a:t> Estimation</a:t>
            </a:r>
            <a:endParaRPr lang="en-US" sz="2400" b="1" dirty="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402995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Feasibility Assessment – Schedule Analysis</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2402188" y="1828800"/>
                <a:ext cx="4415824" cy="629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r>
                        <a:rPr lang="en-US" i="1">
                          <a:latin typeface="Cambria Math"/>
                        </a:rPr>
                        <m:t>=</m:t>
                      </m:r>
                      <m:f>
                        <m:fPr>
                          <m:ctrlPr>
                            <a:rPr lang="en-US" i="1">
                              <a:latin typeface="Cambria Math"/>
                            </a:rPr>
                          </m:ctrlPr>
                        </m:fPr>
                        <m:num>
                          <m:r>
                            <a:rPr lang="en-US" i="1">
                              <a:latin typeface="Cambria Math"/>
                            </a:rPr>
                            <m:t>5.64+3</m:t>
                          </m:r>
                          <m:d>
                            <m:dPr>
                              <m:ctrlPr>
                                <a:rPr lang="en-US" i="1">
                                  <a:latin typeface="Cambria Math"/>
                                </a:rPr>
                              </m:ctrlPr>
                            </m:dPr>
                            <m:e>
                              <m:r>
                                <a:rPr lang="en-US" i="1">
                                  <a:latin typeface="Cambria Math"/>
                                </a:rPr>
                                <m:t>6.90</m:t>
                              </m:r>
                            </m:e>
                          </m:d>
                          <m:r>
                            <a:rPr lang="en-US" i="1">
                              <a:latin typeface="Cambria Math"/>
                            </a:rPr>
                            <m:t>+9.34</m:t>
                          </m:r>
                        </m:num>
                        <m:den>
                          <m:r>
                            <a:rPr lang="en-US" i="1">
                              <a:latin typeface="Cambria Math"/>
                            </a:rPr>
                            <m:t>6</m:t>
                          </m:r>
                        </m:den>
                      </m:f>
                      <m:r>
                        <a:rPr lang="en-US" i="1">
                          <a:latin typeface="Cambria Math"/>
                        </a:rPr>
                        <m:t>=5.95 </m:t>
                      </m:r>
                      <m:r>
                        <a:rPr lang="en-US" i="1">
                          <a:latin typeface="Cambria Math"/>
                        </a:rPr>
                        <m:t>𝑚𝑜𝑛𝑡h𝑠</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402188" y="1828800"/>
                <a:ext cx="4415824" cy="629852"/>
              </a:xfrm>
              <a:prstGeom prst="rect">
                <a:avLst/>
              </a:prstGeom>
              <a:blipFill rotWithShape="1">
                <a:blip r:embed="rId4"/>
                <a:stretch>
                  <a:fillRect r="-1519"/>
                </a:stretch>
              </a:blipFill>
            </p:spPr>
            <p:txBody>
              <a:bodyPr/>
              <a:lstStyle/>
              <a:p>
                <a:r>
                  <a:rPr lang="en-US">
                    <a:noFill/>
                  </a:rPr>
                  <a:t> </a:t>
                </a:r>
              </a:p>
            </p:txBody>
          </p:sp>
        </mc:Fallback>
      </mc:AlternateContent>
      <p:sp>
        <p:nvSpPr>
          <p:cNvPr id="7" name="TextBox 6"/>
          <p:cNvSpPr txBox="1"/>
          <p:nvPr/>
        </p:nvSpPr>
        <p:spPr>
          <a:xfrm>
            <a:off x="4495800" y="2971800"/>
            <a:ext cx="4495800" cy="3139321"/>
          </a:xfrm>
          <a:prstGeom prst="rect">
            <a:avLst/>
          </a:prstGeom>
          <a:noFill/>
        </p:spPr>
        <p:txBody>
          <a:bodyPr wrap="square" rtlCol="0">
            <a:spAutoFit/>
          </a:bodyPr>
          <a:lstStyle/>
          <a:p>
            <a:pPr marL="285750" indent="-285750">
              <a:buFont typeface="Wingdings" pitchFamily="2" charset="2"/>
              <a:buChar char="Ø"/>
            </a:pPr>
            <a:r>
              <a:rPr lang="en-US" dirty="0" smtClean="0"/>
              <a:t>Since 40 hour work weeks isn’t possible if we consider half the hours that’s 12 months for completion!</a:t>
            </a:r>
          </a:p>
          <a:p>
            <a:pPr marL="285750" indent="-285750">
              <a:buFont typeface="Wingdings" pitchFamily="2" charset="2"/>
              <a:buChar char="Ø"/>
            </a:pPr>
            <a:r>
              <a:rPr lang="en-US" dirty="0" smtClean="0"/>
              <a:t>If we factor in our team of 4 and average our aggressive/conservative estimations our estimated completion time is around 7 months</a:t>
            </a:r>
          </a:p>
          <a:p>
            <a:pPr marL="285750" indent="-285750">
              <a:buFont typeface="Wingdings" pitchFamily="2" charset="2"/>
              <a:buChar char="Ø"/>
            </a:pPr>
            <a:r>
              <a:rPr lang="en-US" dirty="0" smtClean="0"/>
              <a:t>Just to be safe we recalculated our duration months for 4 team members and recalculated the sanity test which brought us to right around 8 months for completion</a:t>
            </a:r>
            <a:endParaRPr lang="en-US" dirty="0"/>
          </a:p>
        </p:txBody>
      </p:sp>
      <p:sp>
        <p:nvSpPr>
          <p:cNvPr id="8" name="TextBox 7"/>
          <p:cNvSpPr txBox="1"/>
          <p:nvPr/>
        </p:nvSpPr>
        <p:spPr>
          <a:xfrm>
            <a:off x="228600" y="990600"/>
            <a:ext cx="8763000" cy="533400"/>
          </a:xfrm>
          <a:prstGeom prst="rect">
            <a:avLst/>
          </a:prstGeom>
          <a:noFill/>
        </p:spPr>
        <p:txBody>
          <a:bodyPr wrap="square" rtlCol="0" anchor="t">
            <a:normAutofit/>
          </a:bodyPr>
          <a:lstStyle/>
          <a:p>
            <a:pPr algn="ctr"/>
            <a:r>
              <a:rPr lang="en-US" sz="2400" b="1" dirty="0" smtClean="0">
                <a:solidFill>
                  <a:prstClr val="black">
                    <a:lumMod val="65000"/>
                    <a:lumOff val="35000"/>
                  </a:prstClr>
                </a:solidFill>
              </a:rPr>
              <a:t>Weiss &amp; </a:t>
            </a:r>
            <a:r>
              <a:rPr lang="en-US" sz="2400" b="1" dirty="0" err="1" smtClean="0">
                <a:solidFill>
                  <a:prstClr val="black">
                    <a:lumMod val="65000"/>
                    <a:lumOff val="35000"/>
                  </a:prstClr>
                </a:solidFill>
              </a:rPr>
              <a:t>Wysocki</a:t>
            </a:r>
            <a:r>
              <a:rPr lang="en-US" sz="2400" b="1" dirty="0" smtClean="0">
                <a:solidFill>
                  <a:prstClr val="black">
                    <a:lumMod val="65000"/>
                    <a:lumOff val="35000"/>
                  </a:prstClr>
                </a:solidFill>
              </a:rPr>
              <a:t> Sanity Test</a:t>
            </a:r>
            <a:endParaRPr lang="en-US" sz="2400" b="1" dirty="0">
              <a:solidFill>
                <a:prstClr val="black">
                  <a:lumMod val="65000"/>
                  <a:lumOff val="35000"/>
                </a:prstClr>
              </a:solidFill>
            </a:endParaRPr>
          </a:p>
        </p:txBody>
      </p:sp>
      <p:sp>
        <p:nvSpPr>
          <p:cNvPr id="12" name="Right Arrow 11"/>
          <p:cNvSpPr/>
          <p:nvPr/>
        </p:nvSpPr>
        <p:spPr>
          <a:xfrm>
            <a:off x="3276600" y="419100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p:nvPr/>
        </p:nvSpPr>
        <p:spPr>
          <a:xfrm>
            <a:off x="76199" y="3276600"/>
            <a:ext cx="3727157" cy="2185416"/>
          </a:xfrm>
          <a:prstGeom prst="rect">
            <a:avLst/>
          </a:prstGeom>
          <a:noFill/>
        </p:spPr>
        <p:txBody>
          <a:bodyPr wrap="square" rtlCol="0" anchor="ctr">
            <a:normAutofit/>
          </a:bodyPr>
          <a:lstStyle/>
          <a:p>
            <a:r>
              <a:rPr lang="en-US" sz="2800" b="1" dirty="0" smtClean="0">
                <a:solidFill>
                  <a:prstClr val="black">
                    <a:lumMod val="65000"/>
                    <a:lumOff val="35000"/>
                  </a:prstClr>
                </a:solidFill>
              </a:rPr>
              <a:t>What do all these numbers mean? What is the conclusion?</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406474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884664" y="1946209"/>
            <a:ext cx="1812072" cy="1908215"/>
          </a:xfrm>
          <a:prstGeom prst="rect">
            <a:avLst/>
          </a:prstGeom>
          <a:noFill/>
        </p:spPr>
        <p:txBody>
          <a:bodyPr wrap="square" rtlCol="0">
            <a:spAutoFit/>
          </a:bodyPr>
          <a:lstStyle/>
          <a:p>
            <a:r>
              <a:rPr lang="en-US" sz="11800" b="1" dirty="0" smtClean="0">
                <a:solidFill>
                  <a:srgbClr val="2A7A9E">
                    <a:alpha val="40000"/>
                  </a:srgbClr>
                </a:solidFill>
                <a:cs typeface="Arial" pitchFamily="34" charset="0"/>
              </a:rPr>
              <a:t>14</a:t>
            </a:r>
            <a:endParaRPr lang="en-US" sz="118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rPr>
              <a:t>Future Items</a:t>
            </a:r>
            <a:endParaRPr lang="en-US" sz="4000" b="0" cap="none" dirty="0">
              <a:solidFill>
                <a:prstClr val="black">
                  <a:lumMod val="50000"/>
                  <a:lumOff val="50000"/>
                </a:prstClr>
              </a:solidFill>
              <a:ea typeface="+mn-ea"/>
              <a:cs typeface="+mn-cs"/>
            </a:endParaRPr>
          </a:p>
        </p:txBody>
      </p:sp>
      <p:sp>
        <p:nvSpPr>
          <p:cNvPr id="11" name="Text Placeholder 9"/>
          <p:cNvSpPr txBox="1">
            <a:spLocks/>
          </p:cNvSpPr>
          <p:nvPr/>
        </p:nvSpPr>
        <p:spPr>
          <a:xfrm>
            <a:off x="6705600" y="5110612"/>
            <a:ext cx="685800" cy="375787"/>
          </a:xfrm>
          <a:prstGeom prst="rect">
            <a:avLst/>
          </a:prstGeom>
        </p:spPr>
        <p:txBody>
          <a:bodyPr vert="horz" lIns="91440" tIns="45720" rIns="91440" bIns="45720" rtlCol="0" anchor="b">
            <a:normAutofit/>
          </a:bodyPr>
          <a:lstStyle>
            <a:lvl1pPr marL="0" indent="0" algn="r" defTabSz="914400" rtl="0" eaLnBrk="1" latinLnBrk="0" hangingPunct="1">
              <a:spcBef>
                <a:spcPct val="20000"/>
              </a:spcBef>
              <a:buFont typeface="Arial" pitchFamily="34" charset="0"/>
              <a:buNone/>
              <a:defRPr sz="1800" kern="1200">
                <a:solidFill>
                  <a:schemeClr val="tx1">
                    <a:lumMod val="65000"/>
                    <a:lumOff val="3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l">
              <a:spcBef>
                <a:spcPts val="0"/>
              </a:spcBef>
            </a:pPr>
            <a:r>
              <a:rPr lang="en-US" sz="1700" b="1" dirty="0" smtClean="0">
                <a:solidFill>
                  <a:prstClr val="black">
                    <a:lumMod val="75000"/>
                    <a:lumOff val="25000"/>
                  </a:prstClr>
                </a:solidFill>
              </a:rPr>
              <a:t>Tung</a:t>
            </a:r>
            <a:endParaRPr lang="en-US" sz="1700" b="1" dirty="0">
              <a:solidFill>
                <a:prstClr val="black">
                  <a:lumMod val="75000"/>
                  <a:lumOff val="25000"/>
                </a:prstClr>
              </a:solidFill>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91400" y="4724273"/>
            <a:ext cx="1161087" cy="1148466"/>
          </a:xfrm>
          <a:prstGeom prst="rect">
            <a:avLst/>
          </a:prstGeom>
        </p:spPr>
      </p:pic>
    </p:spTree>
    <p:extLst>
      <p:ext uri="{BB962C8B-B14F-4D97-AF65-F5344CB8AC3E}">
        <p14:creationId xmlns:p14="http://schemas.microsoft.com/office/powerpoint/2010/main" val="240976170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200400" y="197439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a:solidFill>
                  <a:prstClr val="white"/>
                </a:solidFill>
              </a:rPr>
              <a:t>Product Features and Functional Overview</a:t>
            </a:r>
            <a:endParaRPr lang="en-US" dirty="0"/>
          </a:p>
        </p:txBody>
      </p:sp>
      <p:sp>
        <p:nvSpPr>
          <p:cNvPr id="10" name="TextBox 9"/>
          <p:cNvSpPr txBox="1"/>
          <p:nvPr/>
        </p:nvSpPr>
        <p:spPr>
          <a:xfrm>
            <a:off x="4253915" y="1066800"/>
            <a:ext cx="4737685" cy="2895600"/>
          </a:xfrm>
          <a:prstGeom prst="rect">
            <a:avLst/>
          </a:prstGeom>
          <a:noFill/>
        </p:spPr>
        <p:txBody>
          <a:bodyPr wrap="square" rtlCol="0" anchor="ctr">
            <a:normAutofit/>
          </a:bodyPr>
          <a:lstStyle/>
          <a:p>
            <a:r>
              <a:rPr lang="en-US" sz="2400" b="1" dirty="0" smtClean="0"/>
              <a:t>Remote Control: </a:t>
            </a:r>
            <a:r>
              <a:rPr lang="en-US" sz="2000" dirty="0" smtClean="0"/>
              <a:t/>
            </a:r>
            <a:br>
              <a:rPr lang="en-US" sz="2000" dirty="0" smtClean="0"/>
            </a:br>
            <a:r>
              <a:rPr lang="en-US" sz="2000" dirty="0" smtClean="0"/>
              <a:t>A web </a:t>
            </a:r>
            <a:r>
              <a:rPr lang="en-US" sz="2000" dirty="0"/>
              <a:t>application will provide control features to adjust watering schedules, read and record data collected by the moisture sensors, and turn the sprinkler valves on and off</a:t>
            </a:r>
            <a:r>
              <a:rPr lang="en-US" sz="2000" dirty="0" smtClean="0"/>
              <a:t>. </a:t>
            </a:r>
            <a:r>
              <a:rPr lang="en-US" sz="2000" dirty="0"/>
              <a:t>This will allow the user to maintain complete control over their home irrigation system regardless of their physical location. </a:t>
            </a:r>
            <a:endParaRPr lang="en-US" sz="2000" dirty="0" smtClean="0"/>
          </a:p>
          <a:p>
            <a:endParaRPr lang="en-US" sz="2000" dirty="0"/>
          </a:p>
        </p:txBody>
      </p:sp>
      <p:sp>
        <p:nvSpPr>
          <p:cNvPr id="11" name="TextBox 10"/>
          <p:cNvSpPr txBox="1"/>
          <p:nvPr/>
        </p:nvSpPr>
        <p:spPr>
          <a:xfrm>
            <a:off x="4267200" y="4038600"/>
            <a:ext cx="4724400" cy="2819400"/>
          </a:xfrm>
          <a:prstGeom prst="rect">
            <a:avLst/>
          </a:prstGeom>
          <a:noFill/>
        </p:spPr>
        <p:txBody>
          <a:bodyPr wrap="square" rtlCol="0" anchor="ctr">
            <a:normAutofit lnSpcReduction="10000"/>
          </a:bodyPr>
          <a:lstStyle/>
          <a:p>
            <a:r>
              <a:rPr lang="en-US" sz="2400" b="1" dirty="0" smtClean="0"/>
              <a:t>Scheduling: </a:t>
            </a:r>
            <a:r>
              <a:rPr lang="en-US" sz="2000" dirty="0" smtClean="0"/>
              <a:t/>
            </a:r>
            <a:br>
              <a:rPr lang="en-US" sz="2000" dirty="0" smtClean="0"/>
            </a:br>
            <a:r>
              <a:rPr lang="en-US" sz="2000" dirty="0"/>
              <a:t>Users will </a:t>
            </a:r>
            <a:r>
              <a:rPr lang="en-US" sz="2000" dirty="0" smtClean="0"/>
              <a:t>be able </a:t>
            </a:r>
            <a:r>
              <a:rPr lang="en-US" sz="2000" dirty="0"/>
              <a:t>to create and edit watering schedules for the HICS via its mobile web application</a:t>
            </a:r>
            <a:r>
              <a:rPr lang="en-US" sz="2000" dirty="0" smtClean="0"/>
              <a:t>. </a:t>
            </a:r>
            <a:r>
              <a:rPr lang="en-US" sz="2000" dirty="0"/>
              <a:t>The web server will provide its own suggested watering schedule that will be created based on soil moisture levels</a:t>
            </a:r>
            <a:r>
              <a:rPr lang="en-US" sz="2000" u="sng" dirty="0"/>
              <a:t>, </a:t>
            </a:r>
            <a:r>
              <a:rPr lang="en-US" sz="2000" dirty="0"/>
              <a:t>upcoming and current weather conditions, and previous watering history</a:t>
            </a:r>
            <a:r>
              <a:rPr lang="en-US" sz="2000" dirty="0" smtClean="0"/>
              <a:t>.</a:t>
            </a:r>
          </a:p>
          <a:p>
            <a:endParaRPr lang="en-US" sz="2000" dirty="0"/>
          </a:p>
        </p:txBody>
      </p:sp>
      <p:sp>
        <p:nvSpPr>
          <p:cNvPr id="8" name="TextBox 7"/>
          <p:cNvSpPr txBox="1"/>
          <p:nvPr/>
        </p:nvSpPr>
        <p:spPr>
          <a:xfrm>
            <a:off x="76198" y="2386584"/>
            <a:ext cx="4038602" cy="1804416"/>
          </a:xfrm>
          <a:prstGeom prst="rect">
            <a:avLst/>
          </a:prstGeom>
          <a:noFill/>
        </p:spPr>
        <p:txBody>
          <a:bodyPr wrap="square" rtlCol="0" anchor="ctr">
            <a:normAutofit/>
          </a:bodyPr>
          <a:lstStyle/>
          <a:p>
            <a:r>
              <a:rPr lang="en-US" sz="2800" b="1" dirty="0">
                <a:solidFill>
                  <a:prstClr val="black">
                    <a:lumMod val="65000"/>
                    <a:lumOff val="35000"/>
                  </a:prstClr>
                </a:solidFill>
              </a:rPr>
              <a:t>What does the product do and what are its critical functions?</a:t>
            </a:r>
            <a:endParaRPr lang="en-US" sz="2800" b="1" dirty="0">
              <a:solidFill>
                <a:prstClr val="black">
                  <a:lumMod val="75000"/>
                  <a:lumOff val="25000"/>
                </a:prstClr>
              </a:solidFill>
            </a:endParaRPr>
          </a:p>
        </p:txBody>
      </p:sp>
      <p:sp>
        <p:nvSpPr>
          <p:cNvPr id="12" name="Right Arrow 11"/>
          <p:cNvSpPr/>
          <p:nvPr/>
        </p:nvSpPr>
        <p:spPr>
          <a:xfrm>
            <a:off x="3200399" y="5203155"/>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custDataLst>
      <p:tags r:id="rId1"/>
    </p:custDataLst>
    <p:extLst>
      <p:ext uri="{BB962C8B-B14F-4D97-AF65-F5344CB8AC3E}">
        <p14:creationId xmlns:p14="http://schemas.microsoft.com/office/powerpoint/2010/main" val="332676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163628" y="2286000"/>
            <a:ext cx="8763000" cy="4343400"/>
          </a:xfrm>
          <a:prstGeom prst="rect">
            <a:avLst/>
          </a:prstGeom>
          <a:noFill/>
        </p:spPr>
        <p:txBody>
          <a:bodyPr wrap="square" rtlCol="0" anchor="ctr">
            <a:normAutofit/>
          </a:bodyPr>
          <a:lstStyle/>
          <a:p>
            <a:pPr>
              <a:lnSpc>
                <a:spcPct val="150000"/>
              </a:lnSpc>
            </a:pPr>
            <a:r>
              <a:rPr lang="en-US" sz="2400" b="1" dirty="0" smtClean="0"/>
              <a:t>1. Wireless </a:t>
            </a:r>
            <a:r>
              <a:rPr lang="en-US" sz="2400" b="1" dirty="0"/>
              <a:t>Sensors Network</a:t>
            </a:r>
          </a:p>
          <a:p>
            <a:r>
              <a:rPr lang="en-US" sz="2000" b="1" dirty="0"/>
              <a:t>	</a:t>
            </a:r>
            <a:r>
              <a:rPr lang="en-US" sz="2000" b="1" dirty="0" smtClean="0"/>
              <a:t>Description</a:t>
            </a:r>
            <a:r>
              <a:rPr lang="en-US" sz="2000" b="1" dirty="0"/>
              <a:t>:</a:t>
            </a:r>
            <a:r>
              <a:rPr lang="en-US" sz="2000" dirty="0"/>
              <a:t> Soil moisture sensors could be upgraded to wireless sensors </a:t>
            </a:r>
            <a:r>
              <a:rPr lang="en-US" sz="2000" dirty="0" smtClean="0"/>
              <a:t>	to </a:t>
            </a:r>
            <a:r>
              <a:rPr lang="en-US" sz="2000" dirty="0"/>
              <a:t>streamline communication to the central control unit.  A wireless </a:t>
            </a:r>
            <a:r>
              <a:rPr lang="en-US" sz="2000" dirty="0" smtClean="0"/>
              <a:t>	sensor </a:t>
            </a:r>
            <a:r>
              <a:rPr lang="en-US" sz="2000" dirty="0"/>
              <a:t>network would increase the flexibility in sensor placement and </a:t>
            </a:r>
            <a:r>
              <a:rPr lang="en-US" sz="2000" dirty="0" smtClean="0"/>
              <a:t>	make </a:t>
            </a:r>
            <a:r>
              <a:rPr lang="en-US" sz="2000" dirty="0"/>
              <a:t>the installation of the sensors much easier</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Wireless sensors require a wireless power source which </a:t>
            </a:r>
            <a:r>
              <a:rPr lang="en-US" sz="2000" dirty="0" smtClean="0"/>
              <a:t>	limits </a:t>
            </a:r>
            <a:r>
              <a:rPr lang="en-US" sz="2000" dirty="0"/>
              <a:t>the sensors lifespan.  Replaceable or rechargeable batteries would </a:t>
            </a:r>
            <a:r>
              <a:rPr lang="en-US" sz="2000" dirty="0" smtClean="0"/>
              <a:t>	be </a:t>
            </a:r>
            <a:r>
              <a:rPr lang="en-US" sz="2000" dirty="0"/>
              <a:t>needed to ensure the sensors can maximize their uptime.</a:t>
            </a:r>
          </a:p>
          <a:p>
            <a:endParaRPr lang="en-US" sz="2000" dirty="0">
              <a:solidFill>
                <a:prstClr val="black">
                  <a:lumMod val="75000"/>
                  <a:lumOff val="25000"/>
                </a:prstClr>
              </a:solidFill>
            </a:endParaRPr>
          </a:p>
        </p:txBody>
      </p:sp>
      <p:sp>
        <p:nvSpPr>
          <p:cNvPr id="4" name="Right Arrow 3"/>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does the future hold for HICS?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16179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235688" y="2286000"/>
            <a:ext cx="8763000" cy="4343400"/>
          </a:xfrm>
          <a:prstGeom prst="rect">
            <a:avLst/>
          </a:prstGeom>
          <a:noFill/>
        </p:spPr>
        <p:txBody>
          <a:bodyPr wrap="square" rtlCol="0" anchor="ctr">
            <a:normAutofit/>
          </a:bodyPr>
          <a:lstStyle/>
          <a:p>
            <a:pPr>
              <a:lnSpc>
                <a:spcPct val="150000"/>
              </a:lnSpc>
            </a:pPr>
            <a:r>
              <a:rPr lang="en-US" sz="2400" b="1" dirty="0" smtClean="0"/>
              <a:t>2. Standalone </a:t>
            </a:r>
            <a:r>
              <a:rPr lang="en-US" sz="2400" b="1" dirty="0"/>
              <a:t>Mobile Application</a:t>
            </a:r>
          </a:p>
          <a:p>
            <a:r>
              <a:rPr lang="en-US" sz="2000" b="1" dirty="0"/>
              <a:t>	</a:t>
            </a:r>
            <a:r>
              <a:rPr lang="en-US" sz="2000" b="1" dirty="0" smtClean="0"/>
              <a:t>Description</a:t>
            </a:r>
            <a:r>
              <a:rPr lang="en-US" sz="2000" b="1" dirty="0"/>
              <a:t>:</a:t>
            </a:r>
            <a:r>
              <a:rPr lang="en-US" sz="2000" dirty="0"/>
              <a:t> The HICS web application is designed to scale to size for users </a:t>
            </a:r>
            <a:r>
              <a:rPr lang="en-US" sz="2000" dirty="0" smtClean="0"/>
              <a:t>	accessing </a:t>
            </a:r>
            <a:r>
              <a:rPr lang="en-US" sz="2000" dirty="0"/>
              <a:t>it via a mobile device.  A standalone mobile application that is </a:t>
            </a:r>
            <a:r>
              <a:rPr lang="en-US" sz="2000" dirty="0" smtClean="0"/>
              <a:t>	developed </a:t>
            </a:r>
            <a:r>
              <a:rPr lang="en-US" sz="2000" dirty="0"/>
              <a:t>separately from the web application would be a more polished </a:t>
            </a:r>
            <a:r>
              <a:rPr lang="en-US" sz="2000" dirty="0" smtClean="0"/>
              <a:t>	alternative </a:t>
            </a:r>
            <a:r>
              <a:rPr lang="en-US" sz="2000" dirty="0"/>
              <a:t>to this approach for mobile users</a:t>
            </a:r>
            <a:r>
              <a:rPr lang="en-US" sz="2000" dirty="0" smtClean="0"/>
              <a:t>.</a:t>
            </a:r>
          </a:p>
          <a:p>
            <a:endParaRPr lang="en-US" sz="2000" dirty="0"/>
          </a:p>
          <a:p>
            <a:r>
              <a:rPr lang="en-US" sz="2000" dirty="0"/>
              <a:t>	</a:t>
            </a:r>
            <a:r>
              <a:rPr lang="en-US" sz="2000" b="1" dirty="0" smtClean="0"/>
              <a:t>Constraints</a:t>
            </a:r>
            <a:r>
              <a:rPr lang="en-US" sz="2000" b="1" dirty="0"/>
              <a:t>:</a:t>
            </a:r>
            <a:r>
              <a:rPr lang="en-US" sz="2000" dirty="0"/>
              <a:t> Creating a separate mobile application would take valuable </a:t>
            </a:r>
            <a:r>
              <a:rPr lang="en-US" sz="2000" dirty="0" smtClean="0"/>
              <a:t>	time </a:t>
            </a:r>
            <a:r>
              <a:rPr lang="en-US" sz="2000" dirty="0"/>
              <a:t>and resources away from the core development of this project.  In </a:t>
            </a:r>
            <a:r>
              <a:rPr lang="en-US" sz="2000" dirty="0" smtClean="0"/>
              <a:t>	addition</a:t>
            </a:r>
            <a:r>
              <a:rPr lang="en-US" sz="2000" dirty="0"/>
              <a:t>, publishing a mobile application would cut into our budget as </a:t>
            </a:r>
            <a:r>
              <a:rPr lang="en-US" sz="2000" dirty="0" smtClean="0"/>
              <a:t>	there </a:t>
            </a:r>
            <a:r>
              <a:rPr lang="en-US" sz="2000" dirty="0"/>
              <a:t>is often a fee associated with it.</a:t>
            </a:r>
          </a:p>
          <a:p>
            <a:endParaRPr lang="en-US" sz="2000" dirty="0">
              <a:solidFill>
                <a:prstClr val="black">
                  <a:lumMod val="75000"/>
                  <a:lumOff val="25000"/>
                </a:prstClr>
              </a:solidFill>
            </a:endParaRPr>
          </a:p>
        </p:txBody>
      </p:sp>
      <p:sp>
        <p:nvSpPr>
          <p:cNvPr id="4" name="Right Arrow 3"/>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does the future hold for HICS?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199007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rPr>
              <a:t>Future Items</a:t>
            </a:r>
            <a:endParaRPr lang="en-US" dirty="0"/>
          </a:p>
        </p:txBody>
      </p:sp>
      <p:sp>
        <p:nvSpPr>
          <p:cNvPr id="10" name="TextBox 9"/>
          <p:cNvSpPr txBox="1"/>
          <p:nvPr/>
        </p:nvSpPr>
        <p:spPr>
          <a:xfrm>
            <a:off x="192561" y="2133600"/>
            <a:ext cx="8763000" cy="4343400"/>
          </a:xfrm>
          <a:prstGeom prst="rect">
            <a:avLst/>
          </a:prstGeom>
          <a:noFill/>
        </p:spPr>
        <p:txBody>
          <a:bodyPr wrap="square" rtlCol="0" anchor="ctr">
            <a:normAutofit/>
          </a:bodyPr>
          <a:lstStyle/>
          <a:p>
            <a:pPr>
              <a:lnSpc>
                <a:spcPct val="150000"/>
              </a:lnSpc>
            </a:pPr>
            <a:r>
              <a:rPr lang="en-US" sz="2400" b="1" dirty="0" smtClean="0"/>
              <a:t>3. Upcoming </a:t>
            </a:r>
            <a:r>
              <a:rPr lang="en-US" sz="2400" b="1" dirty="0"/>
              <a:t>Weather Alerts</a:t>
            </a:r>
          </a:p>
          <a:p>
            <a:r>
              <a:rPr lang="en-US" sz="2000" b="1" dirty="0"/>
              <a:t>	</a:t>
            </a:r>
            <a:r>
              <a:rPr lang="en-US" sz="2000" b="1" dirty="0" smtClean="0"/>
              <a:t>Description</a:t>
            </a:r>
            <a:r>
              <a:rPr lang="en-US" sz="2000" b="1" dirty="0"/>
              <a:t>:</a:t>
            </a:r>
            <a:r>
              <a:rPr lang="en-US" sz="2000" dirty="0"/>
              <a:t> The HICS utilizes rain sensors to avoid watering during rainy </a:t>
            </a:r>
            <a:r>
              <a:rPr lang="en-US" sz="2000" dirty="0" smtClean="0"/>
              <a:t>	weather</a:t>
            </a:r>
            <a:r>
              <a:rPr lang="en-US" sz="2000" dirty="0"/>
              <a:t>.  However, this method is only useful when it is actually raining.  </a:t>
            </a:r>
            <a:r>
              <a:rPr lang="en-US" sz="2000" dirty="0" smtClean="0"/>
              <a:t>	A </a:t>
            </a:r>
            <a:r>
              <a:rPr lang="en-US" sz="2000" dirty="0"/>
              <a:t>weather alert feature could pull reports from local weather APIs and </a:t>
            </a:r>
            <a:r>
              <a:rPr lang="en-US" sz="2000" dirty="0" smtClean="0"/>
              <a:t>	alert </a:t>
            </a:r>
            <a:r>
              <a:rPr lang="en-US" sz="2000" dirty="0"/>
              <a:t>the user if a scheduled watering event conflicts with upcoming rainy </a:t>
            </a:r>
            <a:r>
              <a:rPr lang="en-US" sz="2000" dirty="0" smtClean="0"/>
              <a:t>	weather.</a:t>
            </a:r>
          </a:p>
          <a:p>
            <a:endParaRPr lang="en-US" sz="2000" dirty="0"/>
          </a:p>
          <a:p>
            <a:r>
              <a:rPr lang="en-US" sz="2000" dirty="0"/>
              <a:t>	</a:t>
            </a:r>
            <a:r>
              <a:rPr lang="en-US" sz="2000" b="1" dirty="0" smtClean="0"/>
              <a:t>Constraints</a:t>
            </a:r>
            <a:r>
              <a:rPr lang="en-US" sz="2000" b="1" dirty="0"/>
              <a:t>:</a:t>
            </a:r>
            <a:r>
              <a:rPr lang="en-US" sz="2000" dirty="0"/>
              <a:t> Weather reports would have to be very accurate to the </a:t>
            </a:r>
            <a:r>
              <a:rPr lang="en-US" sz="2000" dirty="0" smtClean="0"/>
              <a:t>	location </a:t>
            </a:r>
            <a:r>
              <a:rPr lang="en-US" sz="2000" dirty="0"/>
              <a:t>of the central control unit</a:t>
            </a:r>
            <a:endParaRPr lang="en-US" sz="2000" dirty="0">
              <a:solidFill>
                <a:prstClr val="black">
                  <a:lumMod val="75000"/>
                  <a:lumOff val="25000"/>
                </a:prstClr>
              </a:solidFill>
            </a:endParaRPr>
          </a:p>
        </p:txBody>
      </p:sp>
      <p:sp>
        <p:nvSpPr>
          <p:cNvPr id="4" name="Right Arrow 3"/>
          <p:cNvSpPr/>
          <p:nvPr/>
        </p:nvSpPr>
        <p:spPr>
          <a:xfrm rot="5400000">
            <a:off x="4121442" y="1805612"/>
            <a:ext cx="748714"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152400" y="838200"/>
            <a:ext cx="8839200" cy="1447800"/>
          </a:xfrm>
          <a:prstGeom prst="rect">
            <a:avLst/>
          </a:prstGeom>
          <a:noFill/>
        </p:spPr>
        <p:txBody>
          <a:bodyPr wrap="square" rtlCol="0" anchor="ctr">
            <a:normAutofit/>
          </a:bodyPr>
          <a:lstStyle/>
          <a:p>
            <a:pPr algn="ctr"/>
            <a:r>
              <a:rPr lang="en-US" sz="2800" b="1" dirty="0" smtClean="0">
                <a:solidFill>
                  <a:prstClr val="black">
                    <a:lumMod val="65000"/>
                    <a:lumOff val="35000"/>
                  </a:prstClr>
                </a:solidFill>
              </a:rPr>
              <a:t>What does the future hold for HICS?</a:t>
            </a:r>
            <a:endParaRPr lang="en-US" sz="2800" b="1" dirty="0">
              <a:solidFill>
                <a:prstClr val="black">
                  <a:lumMod val="75000"/>
                  <a:lumOff val="25000"/>
                </a:prstClr>
              </a:solidFill>
            </a:endParaRPr>
          </a:p>
        </p:txBody>
      </p:sp>
    </p:spTree>
    <p:custDataLst>
      <p:tags r:id="rId1"/>
    </p:custDataLst>
    <p:extLst>
      <p:ext uri="{BB962C8B-B14F-4D97-AF65-F5344CB8AC3E}">
        <p14:creationId xmlns:p14="http://schemas.microsoft.com/office/powerpoint/2010/main" val="203204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9" name="Title 8"/>
          <p:cNvSpPr>
            <a:spLocks noGrp="1"/>
          </p:cNvSpPr>
          <p:nvPr>
            <p:ph type="title"/>
          </p:nvPr>
        </p:nvSpPr>
        <p:spPr/>
        <p:txBody>
          <a:bodyPr>
            <a:normAutofit/>
          </a:bodyPr>
          <a:lstStyle/>
          <a:p>
            <a:pPr lvl="0">
              <a:spcBef>
                <a:spcPts val="0"/>
              </a:spcBef>
            </a:pPr>
            <a:r>
              <a:rPr lang="en-US" sz="4000" cap="none" dirty="0" smtClean="0">
                <a:solidFill>
                  <a:prstClr val="black">
                    <a:lumMod val="85000"/>
                    <a:lumOff val="15000"/>
                  </a:prstClr>
                </a:solidFill>
                <a:ea typeface="+mn-ea"/>
                <a:cs typeface="+mn-cs"/>
              </a:rPr>
              <a:t>Questions?</a:t>
            </a:r>
            <a:r>
              <a:rPr lang="en-US" sz="4000" b="0" cap="none" dirty="0" smtClean="0">
                <a:solidFill>
                  <a:prstClr val="black">
                    <a:lumMod val="50000"/>
                    <a:lumOff val="50000"/>
                  </a:prstClr>
                </a:solidFill>
                <a:ea typeface="+mn-ea"/>
                <a:cs typeface="Arial" pitchFamily="34" charset="0"/>
              </a:rPr>
              <a:t/>
            </a:r>
            <a:br>
              <a:rPr lang="en-US" sz="4000" b="0" cap="none" dirty="0" smtClean="0">
                <a:solidFill>
                  <a:prstClr val="black">
                    <a:lumMod val="50000"/>
                    <a:lumOff val="50000"/>
                  </a:prstClr>
                </a:solidFill>
                <a:ea typeface="+mn-ea"/>
                <a:cs typeface="Arial" pitchFamily="34" charset="0"/>
              </a:rPr>
            </a:br>
            <a:endParaRPr lang="en-US" sz="2800" dirty="0"/>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Home Irrigation Control System</a:t>
            </a:r>
            <a:endParaRPr lang="en-US" sz="1700" b="1" dirty="0">
              <a:solidFill>
                <a:prstClr val="black">
                  <a:lumMod val="75000"/>
                  <a:lumOff val="25000"/>
                </a:prstClr>
              </a:solidFill>
            </a:endParaRPr>
          </a:p>
        </p:txBody>
      </p:sp>
    </p:spTree>
    <p:extLst>
      <p:ext uri="{BB962C8B-B14F-4D97-AF65-F5344CB8AC3E}">
        <p14:creationId xmlns:p14="http://schemas.microsoft.com/office/powerpoint/2010/main" val="2271660300"/>
      </p:ext>
    </p:extLst>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2993</Words>
  <Application>Microsoft Office PowerPoint</Application>
  <PresentationFormat>On-screen Show (4:3)</PresentationFormat>
  <Paragraphs>939</Paragraphs>
  <Slides>93</Slides>
  <Notes>93</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Introducing PowerPoint 2010</vt:lpstr>
      <vt:lpstr> Home Irrigation Control System (HICS)</vt:lpstr>
      <vt:lpstr>Product Concept</vt:lpstr>
      <vt:lpstr>Product Concept</vt:lpstr>
      <vt:lpstr>Product Concept</vt:lpstr>
      <vt:lpstr>Product Concept</vt:lpstr>
      <vt:lpstr>Product Concept</vt:lpstr>
      <vt:lpstr>Product Features and Functional Overview</vt:lpstr>
      <vt:lpstr>Product Features and Functional Overview</vt:lpstr>
      <vt:lpstr>Product Features and Functional Overview</vt:lpstr>
      <vt:lpstr>Product Features and Functional Overview</vt:lpstr>
      <vt:lpstr>Product Features and Functional Overview</vt:lpstr>
      <vt:lpstr>Required  Inputs and Output</vt:lpstr>
      <vt:lpstr>Required Inputs and Outputs</vt:lpstr>
      <vt:lpstr>User Interface</vt:lpstr>
      <vt:lpstr>User Interface Requirements</vt:lpstr>
      <vt:lpstr>User Interface Requirements</vt:lpstr>
      <vt:lpstr>User Interface Requirements</vt:lpstr>
      <vt:lpstr>User Interface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Customer Requirements</vt:lpstr>
      <vt:lpstr>Packaging Requirements</vt:lpstr>
      <vt:lpstr>Packaging Requirements</vt:lpstr>
      <vt:lpstr>Packaging Requirements</vt:lpstr>
      <vt:lpstr>Packaging Requirements</vt:lpstr>
      <vt:lpstr>Packaging Requirements</vt:lpstr>
      <vt:lpstr>Packaging Requirements</vt:lpstr>
      <vt:lpstr>Packaging Requirements</vt:lpstr>
      <vt:lpstr>Performance Requirements</vt:lpstr>
      <vt:lpstr>Performance Requirements</vt:lpstr>
      <vt:lpstr>Performance Requirements</vt:lpstr>
      <vt:lpstr>Performance Requirements</vt:lpstr>
      <vt:lpstr>Performance Requirements</vt:lpstr>
      <vt:lpstr>Performance Requirements</vt:lpstr>
      <vt:lpstr>Safety Requirements</vt:lpstr>
      <vt:lpstr>Safety Requirements</vt:lpstr>
      <vt:lpstr>Safety Requirements</vt:lpstr>
      <vt:lpstr>Safety Requirements</vt:lpstr>
      <vt:lpstr>Maintenance and Support Requirements</vt:lpstr>
      <vt:lpstr>Maintenance and Support Requirements</vt:lpstr>
      <vt:lpstr>Maintenance and Support Requirements</vt:lpstr>
      <vt:lpstr>Maintenance and Support Requirements</vt:lpstr>
      <vt:lpstr>Maintenance and Support Requirements</vt:lpstr>
      <vt:lpstr>Other Requirements</vt:lpstr>
      <vt:lpstr>Other Requirements</vt:lpstr>
      <vt:lpstr>Other Requirements</vt:lpstr>
      <vt:lpstr>Other Requirements</vt:lpstr>
      <vt:lpstr>Other Requirements</vt:lpstr>
      <vt:lpstr>Other Requirements</vt:lpstr>
      <vt:lpstr>Other Requirements</vt:lpstr>
      <vt:lpstr>Acceptance Criteria</vt:lpstr>
      <vt:lpstr>Acceptance Criteria</vt:lpstr>
      <vt:lpstr>Acceptance Criteria</vt:lpstr>
      <vt:lpstr>Acceptance Criteria</vt:lpstr>
      <vt:lpstr>Acceptance Criteria</vt:lpstr>
      <vt:lpstr>Acceptance Criteria</vt:lpstr>
      <vt:lpstr>Acceptance Criteria</vt:lpstr>
      <vt:lpstr>Use Cases</vt:lpstr>
      <vt:lpstr>Use Cases</vt:lpstr>
      <vt:lpstr>Use Cases</vt:lpstr>
      <vt:lpstr>Use Cases</vt:lpstr>
      <vt:lpstr>Use Cases</vt:lpstr>
      <vt:lpstr>Use Cases</vt:lpstr>
      <vt:lpstr>Use Cases</vt:lpstr>
      <vt:lpstr>Use Cases</vt:lpstr>
      <vt:lpstr>Use Cases</vt:lpstr>
      <vt:lpstr>Use Cases</vt:lpstr>
      <vt:lpstr>Feasibility Assessment</vt:lpstr>
      <vt:lpstr>Feasibility Assessment</vt:lpstr>
      <vt:lpstr>Feasibility Assessment</vt:lpstr>
      <vt:lpstr>Feasibility Assessment</vt:lpstr>
      <vt:lpstr>Feasibility Assessment</vt:lpstr>
      <vt:lpstr>Feasibility Assessment – Schedule Analysis</vt:lpstr>
      <vt:lpstr>Feasibility Assessment – Schedule Analysis</vt:lpstr>
      <vt:lpstr>Feasibility Assessment – Schedule Analysis</vt:lpstr>
      <vt:lpstr>Feasibility Assessment – Schedule Analysis</vt:lpstr>
      <vt:lpstr>Feasibility Assessment – Schedule Analysis</vt:lpstr>
      <vt:lpstr>Future Items</vt:lpstr>
      <vt:lpstr>Future Items</vt:lpstr>
      <vt:lpstr>Future Items</vt:lpstr>
      <vt:lpstr>Future Items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2014-11-05T14:56:39Z</dcterms:modified>
</cp:coreProperties>
</file>