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77" r:id="rId2"/>
    <p:sldId id="453" r:id="rId3"/>
    <p:sldId id="449" r:id="rId4"/>
    <p:sldId id="438" r:id="rId5"/>
    <p:sldId id="440" r:id="rId6"/>
    <p:sldId id="446" r:id="rId7"/>
    <p:sldId id="447" r:id="rId8"/>
    <p:sldId id="448" r:id="rId9"/>
    <p:sldId id="441" r:id="rId10"/>
    <p:sldId id="439" r:id="rId11"/>
    <p:sldId id="442" r:id="rId12"/>
    <p:sldId id="443" r:id="rId13"/>
    <p:sldId id="444" r:id="rId14"/>
    <p:sldId id="445" r:id="rId15"/>
    <p:sldId id="311" r:id="rId16"/>
    <p:sldId id="451" r:id="rId17"/>
    <p:sldId id="452" r:id="rId18"/>
    <p:sldId id="45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53"/>
            <p14:sldId id="449"/>
            <p14:sldId id="438"/>
            <p14:sldId id="440"/>
            <p14:sldId id="446"/>
            <p14:sldId id="447"/>
            <p14:sldId id="448"/>
            <p14:sldId id="441"/>
            <p14:sldId id="439"/>
            <p14:sldId id="442"/>
            <p14:sldId id="443"/>
            <p14:sldId id="444"/>
            <p14:sldId id="445"/>
            <p14:sldId id="311"/>
            <p14:sldId id="451"/>
            <p14:sldId id="452"/>
            <p14:sldId id="454"/>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0" autoAdjust="0"/>
    <p:restoredTop sz="98970" autoAdjust="0"/>
  </p:normalViewPr>
  <p:slideViewPr>
    <p:cSldViewPr>
      <p:cViewPr>
        <p:scale>
          <a:sx n="68" d="100"/>
          <a:sy n="68" d="100"/>
        </p:scale>
        <p:origin x="-1160" y="-5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11/13/14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11/13/14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11/13/14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11/13/14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11/13/14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11/13/14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11/13/14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11/13/14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11/13/14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11/13/14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11/13/14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11/13/14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11/13/14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5.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5.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5.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5.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5.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5.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4.png"/><Relationship Id="rId1" Type="http://schemas.openxmlformats.org/officeDocument/2006/relationships/tags" Target="../tags/tag4.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5.png"/><Relationship Id="rId1" Type="http://schemas.openxmlformats.org/officeDocument/2006/relationships/tags" Target="../tags/tag5.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6.png"/><Relationship Id="rId1" Type="http://schemas.openxmlformats.org/officeDocument/2006/relationships/tags" Target="../tags/tag6.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5.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pPr algn="l"/>
            <a:r>
              <a:rPr lang="en-US" sz="2400" b="0" dirty="0" smtClean="0">
                <a:solidFill>
                  <a:srgbClr val="262626"/>
                </a:solidFill>
              </a:rPr>
              <a:t/>
            </a:r>
            <a:br>
              <a:rPr lang="en-US" sz="2400" b="0" dirty="0" smtClean="0">
                <a:solidFill>
                  <a:srgbClr val="262626"/>
                </a:solidFill>
              </a:rPr>
            </a:br>
            <a:r>
              <a:rPr lang="en-US" b="0" dirty="0" smtClean="0">
                <a:solidFill>
                  <a:prstClr val="white"/>
                </a:solidFill>
                <a:latin typeface="+mj-lt"/>
              </a:rPr>
              <a:t>Home Irrigation Control System (HICS)</a:t>
            </a:r>
            <a:endParaRPr lang="en-US" sz="3200" b="0" dirty="0">
              <a:latin typeface="+mj-lt"/>
            </a:endParaRPr>
          </a:p>
        </p:txBody>
      </p:sp>
      <p:sp>
        <p:nvSpPr>
          <p:cNvPr id="7" name="Subtitle 2"/>
          <p:cNvSpPr txBox="1">
            <a:spLocks/>
          </p:cNvSpPr>
          <p:nvPr/>
        </p:nvSpPr>
        <p:spPr>
          <a:xfrm>
            <a:off x="23037" y="0"/>
            <a:ext cx="3429000" cy="2819400"/>
          </a:xfrm>
          <a:prstGeom prst="rect">
            <a:avLst/>
          </a:prstGeom>
        </p:spPr>
        <p:txBody>
          <a:bodyPr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dirty="0" smtClean="0">
                <a:solidFill>
                  <a:schemeClr val="bg1"/>
                </a:solidFill>
                <a:latin typeface="+mj-lt"/>
              </a:rPr>
              <a:t>Team Status Report</a:t>
            </a:r>
          </a:p>
          <a:p>
            <a:pPr marL="0" indent="0" algn="ctr">
              <a:buNone/>
            </a:pPr>
            <a:r>
              <a:rPr lang="en-US" sz="5000" dirty="0" smtClean="0">
                <a:solidFill>
                  <a:schemeClr val="bg1"/>
                </a:solidFill>
                <a:latin typeface="+mj-lt"/>
              </a:rPr>
              <a:t>SRS Review</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2180" y="6233412"/>
            <a:ext cx="1324401" cy="584776"/>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POWERING SOIL SENSORS</a:t>
            </a:r>
            <a:endParaRPr lang="en-US" sz="3500" dirty="0"/>
          </a:p>
        </p:txBody>
      </p:sp>
      <p:sp>
        <p:nvSpPr>
          <p:cNvPr id="14" name="TextBox 13"/>
          <p:cNvSpPr txBox="1"/>
          <p:nvPr/>
        </p:nvSpPr>
        <p:spPr>
          <a:xfrm>
            <a:off x="304800" y="914400"/>
            <a:ext cx="8534400" cy="832993"/>
          </a:xfrm>
          <a:prstGeom prst="rect">
            <a:avLst/>
          </a:prstGeom>
          <a:noFill/>
        </p:spPr>
        <p:txBody>
          <a:bodyPr wrap="square" rtlCol="0" anchor="ctr">
            <a:normAutofit/>
          </a:bodyPr>
          <a:lstStyle/>
          <a:p>
            <a:r>
              <a:rPr lang="en-US" sz="2800" b="1" dirty="0" smtClean="0">
                <a:solidFill>
                  <a:prstClr val="black">
                    <a:lumMod val="65000"/>
                    <a:lumOff val="35000"/>
                  </a:prstClr>
                </a:solidFill>
              </a:rPr>
              <a:t>DESCRIPTION OF POWERING ON SOIL SENSORS (3.2.3)</a:t>
            </a:r>
            <a:endParaRPr lang="en-US" sz="2800" b="1" dirty="0">
              <a:solidFill>
                <a:prstClr val="black">
                  <a:lumMod val="75000"/>
                  <a:lumOff val="25000"/>
                </a:prstClr>
              </a:solidFill>
            </a:endParaRPr>
          </a:p>
        </p:txBody>
      </p:sp>
      <p:sp>
        <p:nvSpPr>
          <p:cNvPr id="2" name="TextBox 1"/>
          <p:cNvSpPr txBox="1"/>
          <p:nvPr/>
        </p:nvSpPr>
        <p:spPr>
          <a:xfrm>
            <a:off x="609600" y="1676400"/>
            <a:ext cx="7315200" cy="2246769"/>
          </a:xfrm>
          <a:prstGeom prst="rect">
            <a:avLst/>
          </a:prstGeom>
          <a:noFill/>
        </p:spPr>
        <p:txBody>
          <a:bodyPr wrap="square" rtlCol="0">
            <a:spAutoFit/>
          </a:bodyPr>
          <a:lstStyle/>
          <a:p>
            <a:r>
              <a:rPr lang="en-US" sz="3500" dirty="0" smtClean="0"/>
              <a:t>WHY?</a:t>
            </a:r>
          </a:p>
          <a:p>
            <a:pPr marL="457200" indent="-457200">
              <a:buFont typeface="Arial"/>
              <a:buChar char="•"/>
            </a:pPr>
            <a:r>
              <a:rPr lang="en-US" sz="3500" dirty="0" smtClean="0"/>
              <a:t>Power must be provided to the soil moisture sensors via the Central Control Unit  </a:t>
            </a:r>
            <a:endParaRPr lang="en-US" sz="3500" dirty="0"/>
          </a:p>
        </p:txBody>
      </p:sp>
    </p:spTree>
    <p:custDataLst>
      <p:tags r:id="rId1"/>
    </p:custDataLst>
    <p:extLst>
      <p:ext uri="{BB962C8B-B14F-4D97-AF65-F5344CB8AC3E}">
        <p14:creationId xmlns:p14="http://schemas.microsoft.com/office/powerpoint/2010/main" val="1109889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TROUBLE SHOOTING GUIDE</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r>
              <a:rPr lang="en-US" sz="2800" b="1" dirty="0" smtClean="0">
                <a:solidFill>
                  <a:prstClr val="black">
                    <a:lumMod val="65000"/>
                    <a:lumOff val="35000"/>
                  </a:prstClr>
                </a:solidFill>
              </a:rPr>
              <a:t>ADDED TROUBLESHOOTING GUIDE ON MAINTAINENCE AND SUPPORT (7.5)</a:t>
            </a:r>
            <a:endParaRPr lang="en-US" sz="2800" b="1" dirty="0">
              <a:solidFill>
                <a:prstClr val="black">
                  <a:lumMod val="75000"/>
                  <a:lumOff val="25000"/>
                </a:prstClr>
              </a:solidFill>
            </a:endParaRPr>
          </a:p>
        </p:txBody>
      </p:sp>
      <p:sp>
        <p:nvSpPr>
          <p:cNvPr id="2" name="TextBox 1"/>
          <p:cNvSpPr txBox="1"/>
          <p:nvPr/>
        </p:nvSpPr>
        <p:spPr>
          <a:xfrm>
            <a:off x="609600" y="1828800"/>
            <a:ext cx="7467600" cy="4401205"/>
          </a:xfrm>
          <a:prstGeom prst="rect">
            <a:avLst/>
          </a:prstGeom>
          <a:noFill/>
        </p:spPr>
        <p:txBody>
          <a:bodyPr wrap="square" rtlCol="0">
            <a:spAutoFit/>
          </a:bodyPr>
          <a:lstStyle/>
          <a:p>
            <a:r>
              <a:rPr lang="en-US" sz="3500" dirty="0" smtClean="0"/>
              <a:t>WHY?</a:t>
            </a:r>
          </a:p>
          <a:p>
            <a:pPr marL="457200" indent="-457200">
              <a:buFont typeface="Arial"/>
              <a:buChar char="•"/>
            </a:pPr>
            <a:r>
              <a:rPr lang="en-US" sz="3500" dirty="0" smtClean="0"/>
              <a:t>Troubleshooting guide is crucial for maintaining the product.</a:t>
            </a:r>
          </a:p>
          <a:p>
            <a:pPr marL="457200" indent="-457200">
              <a:buFont typeface="Arial"/>
              <a:buChar char="•"/>
            </a:pPr>
            <a:r>
              <a:rPr lang="en-US" sz="3500" dirty="0" smtClean="0"/>
              <a:t>Intelligent Central Control Unit does the main function.</a:t>
            </a:r>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a:p>
        </p:txBody>
      </p:sp>
    </p:spTree>
    <p:custDataLst>
      <p:tags r:id="rId1"/>
    </p:custDataLst>
    <p:extLst>
      <p:ext uri="{BB962C8B-B14F-4D97-AF65-F5344CB8AC3E}">
        <p14:creationId xmlns:p14="http://schemas.microsoft.com/office/powerpoint/2010/main" val="1705727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fontScale="90000"/>
          </a:bodyPr>
          <a:lstStyle/>
          <a:p>
            <a:pPr lvl="0">
              <a:spcBef>
                <a:spcPts val="0"/>
              </a:spcBef>
            </a:pPr>
            <a:r>
              <a:rPr lang="en-US" sz="3500" b="1" dirty="0" smtClean="0">
                <a:solidFill>
                  <a:prstClr val="white"/>
                </a:solidFill>
                <a:ea typeface="+mn-ea"/>
                <a:cs typeface="+mn-cs"/>
              </a:rPr>
              <a:t>INTELLIGENT CENTRAL CONTROL UNIT</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609600" y="1676400"/>
            <a:ext cx="8001000" cy="6017032"/>
          </a:xfrm>
          <a:prstGeom prst="rect">
            <a:avLst/>
          </a:prstGeom>
          <a:noFill/>
        </p:spPr>
        <p:txBody>
          <a:bodyPr wrap="square" rtlCol="0">
            <a:spAutoFit/>
          </a:bodyPr>
          <a:lstStyle/>
          <a:p>
            <a:r>
              <a:rPr lang="en-US" sz="3500" dirty="0" smtClean="0"/>
              <a:t>WHY?</a:t>
            </a:r>
          </a:p>
          <a:p>
            <a:pPr marL="457200" indent="-457200">
              <a:buFont typeface="Arial"/>
              <a:buChar char="•"/>
            </a:pPr>
            <a:r>
              <a:rPr lang="en-US" sz="3500" dirty="0" smtClean="0"/>
              <a:t>Missing Central Control Unit on SRS 1.0 named as “Intelligent Central Control Unit”.</a:t>
            </a:r>
          </a:p>
          <a:p>
            <a:pPr marL="457200" indent="-457200">
              <a:buFont typeface="Arial"/>
              <a:buChar char="•"/>
            </a:pPr>
            <a:r>
              <a:rPr lang="en-US" sz="3500" dirty="0" smtClean="0"/>
              <a:t>Intelligent Central Control Unit does the main function.</a:t>
            </a:r>
          </a:p>
          <a:p>
            <a:pPr marL="914400" lvl="1" indent="-457200">
              <a:buFont typeface="Arial"/>
              <a:buChar char="•"/>
            </a:pPr>
            <a:r>
              <a:rPr lang="en-US" sz="3500" dirty="0" smtClean="0"/>
              <a:t>So it’s required on Features and Functions section 2.1.1</a:t>
            </a:r>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a:p>
        </p:txBody>
      </p:sp>
      <p:sp>
        <p:nvSpPr>
          <p:cNvPr id="5" name="TextBox 4"/>
          <p:cNvSpPr txBox="1"/>
          <p:nvPr/>
        </p:nvSpPr>
        <p:spPr>
          <a:xfrm>
            <a:off x="304800" y="914400"/>
            <a:ext cx="8534400" cy="832993"/>
          </a:xfrm>
          <a:prstGeom prst="rect">
            <a:avLst/>
          </a:prstGeom>
          <a:noFill/>
        </p:spPr>
        <p:txBody>
          <a:bodyPr wrap="square" rtlCol="0" anchor="ctr">
            <a:normAutofit/>
          </a:bodyPr>
          <a:lstStyle/>
          <a:p>
            <a:r>
              <a:rPr lang="en-US" sz="2800" b="1" dirty="0" smtClean="0">
                <a:solidFill>
                  <a:prstClr val="black">
                    <a:lumMod val="65000"/>
                    <a:lumOff val="35000"/>
                  </a:prstClr>
                </a:solidFill>
              </a:rPr>
              <a:t>ADDED CENTRAL CONTROL UNIT (SECTION 2.1.1)</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679046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169" y="0"/>
            <a:ext cx="8077200" cy="734291"/>
          </a:xfrm>
        </p:spPr>
        <p:txBody>
          <a:bodyPr anchor="b">
            <a:normAutofit fontScale="90000"/>
          </a:bodyPr>
          <a:lstStyle/>
          <a:p>
            <a:pPr lvl="0">
              <a:spcBef>
                <a:spcPts val="0"/>
              </a:spcBef>
            </a:pPr>
            <a:r>
              <a:rPr lang="en-US" sz="3500" b="1" dirty="0" smtClean="0">
                <a:solidFill>
                  <a:prstClr val="white"/>
                </a:solidFill>
                <a:ea typeface="+mn-ea"/>
                <a:cs typeface="+mn-cs"/>
              </a:rPr>
              <a:t>WEB SERVICES/ DATABASE MANAGEMENT</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609600" y="1676400"/>
            <a:ext cx="8001000" cy="4939814"/>
          </a:xfrm>
          <a:prstGeom prst="rect">
            <a:avLst/>
          </a:prstGeom>
          <a:noFill/>
        </p:spPr>
        <p:txBody>
          <a:bodyPr wrap="square" rtlCol="0">
            <a:spAutoFit/>
          </a:bodyPr>
          <a:lstStyle/>
          <a:p>
            <a:r>
              <a:rPr lang="en-US" sz="3500" dirty="0" smtClean="0"/>
              <a:t>WHY?</a:t>
            </a:r>
          </a:p>
          <a:p>
            <a:pPr marL="457200" indent="-457200">
              <a:buFont typeface="Arial"/>
              <a:buChar char="•"/>
            </a:pPr>
            <a:r>
              <a:rPr lang="en-US" sz="3500" dirty="0" smtClean="0"/>
              <a:t>It was confusing where data is stored and communicates.</a:t>
            </a:r>
          </a:p>
          <a:p>
            <a:pPr marL="457200" indent="-457200">
              <a:buFont typeface="Arial"/>
              <a:buChar char="•"/>
            </a:pPr>
            <a:r>
              <a:rPr lang="en-US" sz="3500" dirty="0" smtClean="0"/>
              <a:t>Explained that HICS  web application provides a web service.</a:t>
            </a:r>
          </a:p>
          <a:p>
            <a:pPr marL="457200" indent="-457200">
              <a:buFont typeface="Arial"/>
              <a:buChar char="•"/>
            </a:pPr>
            <a:r>
              <a:rPr lang="en-US" sz="3500" dirty="0" smtClean="0"/>
              <a:t>Web service communicates with HICS to get readings from sensors that will be stored in the web database.</a:t>
            </a:r>
          </a:p>
          <a:p>
            <a:pPr marL="457200" indent="-457200">
              <a:buFont typeface="Arial"/>
              <a:buChar char="•"/>
            </a:pPr>
            <a:endParaRPr lang="en-US" sz="3500" dirty="0"/>
          </a:p>
        </p:txBody>
      </p:sp>
      <p:sp>
        <p:nvSpPr>
          <p:cNvPr id="5" name="TextBox 4"/>
          <p:cNvSpPr txBox="1"/>
          <p:nvPr/>
        </p:nvSpPr>
        <p:spPr>
          <a:xfrm>
            <a:off x="304800" y="914400"/>
            <a:ext cx="8534400" cy="832993"/>
          </a:xfrm>
          <a:prstGeom prst="rect">
            <a:avLst/>
          </a:prstGeom>
          <a:noFill/>
        </p:spPr>
        <p:txBody>
          <a:bodyPr wrap="square" rtlCol="0" anchor="ctr">
            <a:normAutofit/>
          </a:bodyPr>
          <a:lstStyle/>
          <a:p>
            <a:r>
              <a:rPr lang="en-US" sz="2800" b="1" dirty="0" smtClean="0">
                <a:solidFill>
                  <a:prstClr val="black">
                    <a:lumMod val="65000"/>
                    <a:lumOff val="35000"/>
                  </a:prstClr>
                </a:solidFill>
              </a:rPr>
              <a:t>MADE THE STATEMENT CLEAR (SECTION 2.1.2,3.10 )</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11082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CONTROL UNIT HOUSING</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609600" y="1676400"/>
            <a:ext cx="8001000" cy="4939814"/>
          </a:xfrm>
          <a:prstGeom prst="rect">
            <a:avLst/>
          </a:prstGeom>
          <a:noFill/>
        </p:spPr>
        <p:txBody>
          <a:bodyPr wrap="square" rtlCol="0">
            <a:spAutoFit/>
          </a:bodyPr>
          <a:lstStyle/>
          <a:p>
            <a:r>
              <a:rPr lang="en-US" sz="3500" dirty="0" smtClean="0"/>
              <a:t>WHY?</a:t>
            </a:r>
          </a:p>
          <a:p>
            <a:pPr marL="457200" indent="-457200">
              <a:buFont typeface="Arial"/>
              <a:buChar char="•"/>
            </a:pPr>
            <a:r>
              <a:rPr lang="en-US" sz="3500" dirty="0" smtClean="0"/>
              <a:t>It was confusing where data is stored and communicates.</a:t>
            </a:r>
          </a:p>
          <a:p>
            <a:pPr marL="457200" indent="-457200">
              <a:buFont typeface="Arial"/>
              <a:buChar char="•"/>
            </a:pPr>
            <a:r>
              <a:rPr lang="en-US" sz="3500" dirty="0" smtClean="0"/>
              <a:t>Explained that HICS web application provides a web service.</a:t>
            </a:r>
          </a:p>
          <a:p>
            <a:pPr marL="457200" indent="-457200">
              <a:buFont typeface="Arial"/>
              <a:buChar char="•"/>
            </a:pPr>
            <a:r>
              <a:rPr lang="en-US" sz="3500" dirty="0" smtClean="0"/>
              <a:t>Web service communicates with HICS to get readings from sensors that will be stored in web database.</a:t>
            </a:r>
          </a:p>
          <a:p>
            <a:pPr marL="457200" indent="-457200">
              <a:buFont typeface="Arial"/>
              <a:buChar char="•"/>
            </a:pPr>
            <a:endParaRPr lang="en-US" sz="3500" dirty="0"/>
          </a:p>
        </p:txBody>
      </p:sp>
      <p:sp>
        <p:nvSpPr>
          <p:cNvPr id="5" name="TextBox 4"/>
          <p:cNvSpPr txBox="1"/>
          <p:nvPr/>
        </p:nvSpPr>
        <p:spPr>
          <a:xfrm>
            <a:off x="304800" y="914400"/>
            <a:ext cx="8534400" cy="832993"/>
          </a:xfrm>
          <a:prstGeom prst="rect">
            <a:avLst/>
          </a:prstGeom>
          <a:noFill/>
        </p:spPr>
        <p:txBody>
          <a:bodyPr wrap="square" rtlCol="0" anchor="ctr">
            <a:normAutofit/>
          </a:bodyPr>
          <a:lstStyle/>
          <a:p>
            <a:r>
              <a:rPr lang="en-US" sz="2800" b="1" dirty="0" smtClean="0">
                <a:solidFill>
                  <a:prstClr val="black">
                    <a:lumMod val="65000"/>
                    <a:lumOff val="35000"/>
                  </a:prstClr>
                </a:solidFill>
              </a:rPr>
              <a:t>EXPLAINED CONSTRAINTS (SECTION 4.1.3)</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170340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PRODUCT DESIGN STATUS</a:t>
            </a:r>
            <a:endParaRPr lang="en-US" sz="4000" b="0" cap="none" dirty="0">
              <a:solidFill>
                <a:prstClr val="black">
                  <a:lumMod val="50000"/>
                  <a:lumOff val="50000"/>
                </a:prstClr>
              </a:solidFill>
              <a:ea typeface="+mn-ea"/>
              <a:cs typeface="+mn-cs"/>
            </a:endParaRPr>
          </a:p>
        </p:txBody>
      </p:sp>
    </p:spTree>
    <p:extLst>
      <p:ext uri="{BB962C8B-B14F-4D97-AF65-F5344CB8AC3E}">
        <p14:creationId xmlns:p14="http://schemas.microsoft.com/office/powerpoint/2010/main" val="956653323"/>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ARCHITECHUTE DESIGN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143000"/>
            <a:ext cx="8382000" cy="2246769"/>
          </a:xfrm>
          <a:prstGeom prst="rect">
            <a:avLst/>
          </a:prstGeom>
          <a:noFill/>
        </p:spPr>
        <p:txBody>
          <a:bodyPr wrap="square" rtlCol="0">
            <a:spAutoFit/>
          </a:bodyPr>
          <a:lstStyle/>
          <a:p>
            <a:pPr marL="457200" indent="-457200">
              <a:buFont typeface="Arial"/>
              <a:buChar char="•"/>
            </a:pPr>
            <a:r>
              <a:rPr lang="en-US" sz="3500" dirty="0" smtClean="0"/>
              <a:t>Research on Hardware selection</a:t>
            </a:r>
          </a:p>
          <a:p>
            <a:pPr marL="457200" indent="-457200">
              <a:buFont typeface="Arial"/>
              <a:buChar char="•"/>
            </a:pPr>
            <a:r>
              <a:rPr lang="en-US" sz="3500" dirty="0" smtClean="0"/>
              <a:t>Base Level Design</a:t>
            </a:r>
          </a:p>
          <a:p>
            <a:pPr marL="457200" indent="-457200">
              <a:buFont typeface="Arial"/>
              <a:buChar char="•"/>
            </a:pPr>
            <a:r>
              <a:rPr lang="en-US" sz="3500" dirty="0" smtClean="0"/>
              <a:t>Hardware To Use</a:t>
            </a:r>
          </a:p>
          <a:p>
            <a:pPr marL="457200" indent="-457200">
              <a:buFont typeface="Arial"/>
              <a:buChar char="•"/>
            </a:pPr>
            <a:endParaRPr lang="en-US" sz="3500" dirty="0"/>
          </a:p>
        </p:txBody>
      </p:sp>
    </p:spTree>
    <p:custDataLst>
      <p:tags r:id="rId1"/>
    </p:custDataLst>
    <p:extLst>
      <p:ext uri="{BB962C8B-B14F-4D97-AF65-F5344CB8AC3E}">
        <p14:creationId xmlns:p14="http://schemas.microsoft.com/office/powerpoint/2010/main" val="34226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WHAT’S NEXT?</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990600"/>
            <a:ext cx="8001000" cy="4401205"/>
          </a:xfrm>
          <a:prstGeom prst="rect">
            <a:avLst/>
          </a:prstGeom>
          <a:noFill/>
        </p:spPr>
        <p:txBody>
          <a:bodyPr wrap="square" rtlCol="0">
            <a:spAutoFit/>
          </a:bodyPr>
          <a:lstStyle/>
          <a:p>
            <a:pPr marL="457200" indent="-457200">
              <a:buFont typeface="Arial"/>
              <a:buChar char="•"/>
            </a:pPr>
            <a:r>
              <a:rPr lang="en-US" sz="3500" dirty="0" smtClean="0"/>
              <a:t>More Research and planning</a:t>
            </a:r>
          </a:p>
          <a:p>
            <a:pPr marL="457200" indent="-457200">
              <a:buFont typeface="Arial"/>
              <a:buChar char="•"/>
            </a:pPr>
            <a:r>
              <a:rPr lang="en-US" sz="3500" dirty="0" smtClean="0"/>
              <a:t>Modular Design</a:t>
            </a:r>
          </a:p>
          <a:p>
            <a:pPr marL="457200" indent="-457200">
              <a:buFont typeface="Arial"/>
              <a:buChar char="•"/>
            </a:pPr>
            <a:r>
              <a:rPr lang="en-US" sz="3500" dirty="0" smtClean="0"/>
              <a:t>Work division</a:t>
            </a:r>
          </a:p>
          <a:p>
            <a:pPr marL="457200" indent="-457200">
              <a:buFont typeface="Arial"/>
              <a:buChar char="•"/>
            </a:pPr>
            <a:r>
              <a:rPr lang="en-US" sz="3500" dirty="0" smtClean="0"/>
              <a:t>Scheduling</a:t>
            </a:r>
          </a:p>
          <a:p>
            <a:pPr marL="457200" indent="-457200">
              <a:buFont typeface="Arial"/>
              <a:buChar char="•"/>
            </a:pPr>
            <a:r>
              <a:rPr lang="en-US" sz="3500" dirty="0" smtClean="0"/>
              <a:t>Meeting with Sponsor</a:t>
            </a:r>
          </a:p>
          <a:p>
            <a:pPr marL="914400" lvl="1" indent="-457200">
              <a:buFont typeface="Arial"/>
              <a:buChar char="•"/>
            </a:pPr>
            <a:r>
              <a:rPr lang="en-US" sz="3500" dirty="0" smtClean="0"/>
              <a:t>Taking his advise on design</a:t>
            </a:r>
          </a:p>
          <a:p>
            <a:pPr lvl="1"/>
            <a:endParaRPr lang="en-US" sz="3500" dirty="0" smtClean="0"/>
          </a:p>
          <a:p>
            <a:pPr marL="457200" indent="-457200">
              <a:buFont typeface="Arial"/>
              <a:buChar char="•"/>
            </a:pPr>
            <a:endParaRPr lang="en-US" sz="3500" dirty="0"/>
          </a:p>
        </p:txBody>
      </p:sp>
      <p:sp>
        <p:nvSpPr>
          <p:cNvPr id="5" name="TextBox 4"/>
          <p:cNvSpPr txBox="1"/>
          <p:nvPr/>
        </p:nvSpPr>
        <p:spPr>
          <a:xfrm>
            <a:off x="228600" y="914400"/>
            <a:ext cx="8534400" cy="832993"/>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997532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990600" y="1828800"/>
            <a:ext cx="1583472" cy="176375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r>
              <a:rPr lang="en-US" sz="10000" dirty="0" smtClean="0">
                <a:solidFill>
                  <a:prstClr val="white"/>
                </a:solidFill>
              </a:rPr>
              <a:t>?</a:t>
            </a:r>
            <a:endParaRPr lang="en-US" sz="10000"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Any Questions?</a:t>
            </a:r>
            <a:endParaRPr lang="en-US" sz="4000" b="0" cap="none" dirty="0">
              <a:solidFill>
                <a:prstClr val="black">
                  <a:lumMod val="50000"/>
                  <a:lumOff val="50000"/>
                </a:prstClr>
              </a:solidFill>
              <a:ea typeface="+mn-ea"/>
              <a:cs typeface="+mn-cs"/>
            </a:endParaRPr>
          </a:p>
        </p:txBody>
      </p:sp>
    </p:spTree>
    <p:extLst>
      <p:ext uri="{BB962C8B-B14F-4D97-AF65-F5344CB8AC3E}">
        <p14:creationId xmlns:p14="http://schemas.microsoft.com/office/powerpoint/2010/main" val="19559015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3200" y="990600"/>
            <a:ext cx="6096000" cy="4191000"/>
          </a:xfrm>
        </p:spPr>
        <p:txBody>
          <a:bodyPr>
            <a:noAutofit/>
          </a:bodyPr>
          <a:lstStyle/>
          <a:p>
            <a:pPr lvl="0">
              <a:spcBef>
                <a:spcPts val="0"/>
              </a:spcBef>
            </a:pPr>
            <a:r>
              <a:rPr lang="en-US" sz="4000" dirty="0" smtClean="0"/>
              <a:t>KEY CHANGES MADE TO SRS 1.0 Resulting from Gate review process.</a:t>
            </a:r>
            <a:endParaRPr lang="en-US" sz="4000" dirty="0"/>
          </a:p>
        </p:txBody>
      </p:sp>
    </p:spTree>
    <p:extLst>
      <p:ext uri="{BB962C8B-B14F-4D97-AF65-F5344CB8AC3E}">
        <p14:creationId xmlns:p14="http://schemas.microsoft.com/office/powerpoint/2010/main" val="292236058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KEY CHANGES MADE TO SRS 1.0</a:t>
            </a:r>
            <a:endParaRPr lang="en-US" sz="3500" dirty="0"/>
          </a:p>
        </p:txBody>
      </p:sp>
      <p:sp>
        <p:nvSpPr>
          <p:cNvPr id="3" name="Rectangle 2"/>
          <p:cNvSpPr/>
          <p:nvPr/>
        </p:nvSpPr>
        <p:spPr>
          <a:xfrm>
            <a:off x="228600" y="914400"/>
            <a:ext cx="8382000" cy="5262980"/>
          </a:xfrm>
          <a:prstGeom prst="rect">
            <a:avLst/>
          </a:prstGeom>
        </p:spPr>
        <p:txBody>
          <a:bodyPr wrap="square">
            <a:spAutoFit/>
          </a:bodyPr>
          <a:lstStyle/>
          <a:p>
            <a:pPr marL="457200" indent="-457200">
              <a:buFont typeface="Arial"/>
              <a:buChar char="•"/>
            </a:pPr>
            <a:r>
              <a:rPr lang="en-US" sz="2800" b="1" dirty="0">
                <a:solidFill>
                  <a:prstClr val="black">
                    <a:lumMod val="65000"/>
                    <a:lumOff val="35000"/>
                  </a:prstClr>
                </a:solidFill>
              </a:rPr>
              <a:t>ADDED TEMPERATURE SENSOR (Section 3.14)</a:t>
            </a:r>
          </a:p>
          <a:p>
            <a:pPr marL="457200" indent="-457200">
              <a:buFont typeface="Arial"/>
              <a:buChar char="•"/>
            </a:pPr>
            <a:r>
              <a:rPr lang="en-US" sz="2800" b="1" dirty="0">
                <a:solidFill>
                  <a:prstClr val="black">
                    <a:lumMod val="65000"/>
                    <a:lumOff val="35000"/>
                  </a:prstClr>
                </a:solidFill>
              </a:rPr>
              <a:t>ADDED MORE SCREENSHOTS (Section 2.3)</a:t>
            </a:r>
          </a:p>
          <a:p>
            <a:pPr marL="457200" indent="-457200">
              <a:buFont typeface="Arial"/>
              <a:buChar char="•"/>
            </a:pPr>
            <a:r>
              <a:rPr lang="en-US" sz="2800" b="1" dirty="0">
                <a:solidFill>
                  <a:prstClr val="black">
                    <a:lumMod val="65000"/>
                    <a:lumOff val="35000"/>
                  </a:prstClr>
                </a:solidFill>
              </a:rPr>
              <a:t>ADDED INTELLIGENT CENTRAL CONTROL UNIT(2.1.1)</a:t>
            </a:r>
          </a:p>
          <a:p>
            <a:pPr marL="457200" indent="-457200">
              <a:buFont typeface="Arial"/>
              <a:buChar char="•"/>
            </a:pPr>
            <a:r>
              <a:rPr lang="en-US" sz="2800" b="1" dirty="0">
                <a:solidFill>
                  <a:prstClr val="black">
                    <a:lumMod val="65000"/>
                    <a:lumOff val="35000"/>
                  </a:prstClr>
                </a:solidFill>
              </a:rPr>
              <a:t>DESCRIPTION OF POWERING ON SOIL MOISTURE SENSORS(3.2.3)</a:t>
            </a:r>
          </a:p>
          <a:p>
            <a:pPr marL="457200" indent="-457200">
              <a:buFont typeface="Arial"/>
              <a:buChar char="•"/>
            </a:pPr>
            <a:r>
              <a:rPr lang="en-US" sz="2800" b="1" dirty="0">
                <a:solidFill>
                  <a:prstClr val="black">
                    <a:lumMod val="65000"/>
                    <a:lumOff val="35000"/>
                  </a:prstClr>
                </a:solidFill>
              </a:rPr>
              <a:t>ADDED TROUBLESHOOTING GUIDE ON MAINTAINENCE AND SUPPORT (7.5)</a:t>
            </a:r>
            <a:endParaRPr lang="en-US" sz="2800" b="1" dirty="0">
              <a:solidFill>
                <a:prstClr val="black">
                  <a:lumMod val="75000"/>
                  <a:lumOff val="25000"/>
                </a:prstClr>
              </a:solidFill>
            </a:endParaRPr>
          </a:p>
          <a:p>
            <a:pPr marL="457200" indent="-457200">
              <a:buFont typeface="Arial"/>
              <a:buChar char="•"/>
            </a:pPr>
            <a:r>
              <a:rPr lang="en-US" sz="2800" b="1" dirty="0">
                <a:solidFill>
                  <a:prstClr val="black">
                    <a:lumMod val="65000"/>
                    <a:lumOff val="35000"/>
                  </a:prstClr>
                </a:solidFill>
              </a:rPr>
              <a:t>ADDED CENTRAL CONTROL UNIT (SECTION 2.1.1)</a:t>
            </a:r>
          </a:p>
          <a:p>
            <a:pPr marL="457200" indent="-457200">
              <a:buFont typeface="Arial"/>
              <a:buChar char="•"/>
            </a:pPr>
            <a:r>
              <a:rPr lang="en-US" sz="2800" b="1" dirty="0">
                <a:solidFill>
                  <a:prstClr val="black">
                    <a:lumMod val="65000"/>
                    <a:lumOff val="35000"/>
                  </a:prstClr>
                </a:solidFill>
              </a:rPr>
              <a:t>CLARIFIYING WEB SERVICES/ DATABASE (SECTION 2.1.2,3.10 )</a:t>
            </a:r>
            <a:endParaRPr lang="en-US" sz="2800" b="1" dirty="0">
              <a:solidFill>
                <a:prstClr val="black">
                  <a:lumMod val="75000"/>
                  <a:lumOff val="25000"/>
                </a:prstClr>
              </a:solidFill>
            </a:endParaRPr>
          </a:p>
          <a:p>
            <a:pPr marL="457200" indent="-457200">
              <a:buFont typeface="Arial"/>
              <a:buChar char="•"/>
            </a:pPr>
            <a:r>
              <a:rPr lang="en-US" sz="2800" b="1" dirty="0">
                <a:solidFill>
                  <a:prstClr val="black">
                    <a:lumMod val="65000"/>
                    <a:lumOff val="35000"/>
                  </a:prstClr>
                </a:solidFill>
              </a:rPr>
              <a:t>EXPLAINED CONTROL UNIT HOUSING CONSTRAINTS (SECTION 4.1.3)</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601872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CUSTOMER REQUIREMENT</a:t>
            </a:r>
            <a:endParaRPr lang="en-US" sz="3500" dirty="0"/>
          </a:p>
        </p:txBody>
      </p:sp>
      <p:sp>
        <p:nvSpPr>
          <p:cNvPr id="14" name="TextBox 13"/>
          <p:cNvSpPr txBox="1"/>
          <p:nvPr/>
        </p:nvSpPr>
        <p:spPr>
          <a:xfrm>
            <a:off x="304800" y="914400"/>
            <a:ext cx="8534400" cy="832993"/>
          </a:xfrm>
          <a:prstGeom prst="rect">
            <a:avLst/>
          </a:prstGeom>
          <a:noFill/>
        </p:spPr>
        <p:txBody>
          <a:bodyPr wrap="square" rtlCol="0" anchor="ctr">
            <a:normAutofit/>
          </a:bodyPr>
          <a:lstStyle/>
          <a:p>
            <a:r>
              <a:rPr lang="en-US" sz="2800" b="1" dirty="0" smtClean="0">
                <a:solidFill>
                  <a:prstClr val="black">
                    <a:lumMod val="65000"/>
                    <a:lumOff val="35000"/>
                  </a:prstClr>
                </a:solidFill>
              </a:rPr>
              <a:t>ADDED TEMPERATURE SENSOR (Section 3.14)</a:t>
            </a:r>
            <a:endParaRPr lang="en-US" sz="2800" b="1" dirty="0">
              <a:solidFill>
                <a:prstClr val="black">
                  <a:lumMod val="75000"/>
                  <a:lumOff val="25000"/>
                </a:prstClr>
              </a:solidFill>
            </a:endParaRPr>
          </a:p>
        </p:txBody>
      </p:sp>
      <p:sp>
        <p:nvSpPr>
          <p:cNvPr id="2" name="TextBox 1"/>
          <p:cNvSpPr txBox="1"/>
          <p:nvPr/>
        </p:nvSpPr>
        <p:spPr>
          <a:xfrm>
            <a:off x="609600" y="1676400"/>
            <a:ext cx="7315200" cy="3862596"/>
          </a:xfrm>
          <a:prstGeom prst="rect">
            <a:avLst/>
          </a:prstGeom>
          <a:noFill/>
        </p:spPr>
        <p:txBody>
          <a:bodyPr wrap="square" rtlCol="0">
            <a:spAutoFit/>
          </a:bodyPr>
          <a:lstStyle/>
          <a:p>
            <a:r>
              <a:rPr lang="en-US" sz="3500" dirty="0" smtClean="0"/>
              <a:t>WHY?</a:t>
            </a:r>
          </a:p>
          <a:p>
            <a:pPr marL="457200" indent="-457200">
              <a:buFont typeface="Arial"/>
              <a:buChar char="•"/>
            </a:pPr>
            <a:r>
              <a:rPr lang="en-US" sz="3500" dirty="0" smtClean="0"/>
              <a:t>Temperature may be near or below freezing.</a:t>
            </a:r>
          </a:p>
          <a:p>
            <a:pPr marL="457200" indent="-457200">
              <a:buFont typeface="Arial"/>
              <a:buChar char="•"/>
            </a:pPr>
            <a:r>
              <a:rPr lang="en-US" sz="3500" dirty="0" smtClean="0"/>
              <a:t>No need of watering in this temperature.</a:t>
            </a:r>
          </a:p>
          <a:p>
            <a:pPr marL="457200" indent="-457200">
              <a:buFont typeface="Arial"/>
              <a:buChar char="•"/>
            </a:pPr>
            <a:r>
              <a:rPr lang="en-US" sz="3500" dirty="0" smtClean="0"/>
              <a:t>Water might freeze and the hose might burst.</a:t>
            </a:r>
            <a:endParaRPr lang="en-US" sz="3500" dirty="0"/>
          </a:p>
        </p:txBody>
      </p:sp>
    </p:spTree>
    <p:custDataLst>
      <p:tags r:id="rId1"/>
    </p:custDataLst>
    <p:extLst>
      <p:ext uri="{BB962C8B-B14F-4D97-AF65-F5344CB8AC3E}">
        <p14:creationId xmlns:p14="http://schemas.microsoft.com/office/powerpoint/2010/main" val="237302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NEW MOCKUP (Screenshots)</a:t>
            </a:r>
            <a:endParaRPr lang="en-US" sz="3500" dirty="0"/>
          </a:p>
        </p:txBody>
      </p:sp>
      <p:sp>
        <p:nvSpPr>
          <p:cNvPr id="14" name="TextBox 13"/>
          <p:cNvSpPr txBox="1"/>
          <p:nvPr/>
        </p:nvSpPr>
        <p:spPr>
          <a:xfrm>
            <a:off x="304800" y="914400"/>
            <a:ext cx="8534400" cy="832993"/>
          </a:xfrm>
          <a:prstGeom prst="rect">
            <a:avLst/>
          </a:prstGeom>
          <a:noFill/>
        </p:spPr>
        <p:txBody>
          <a:bodyPr wrap="square" rtlCol="0" anchor="ctr">
            <a:normAutofit/>
          </a:bodyPr>
          <a:lstStyle/>
          <a:p>
            <a:r>
              <a:rPr lang="en-US" sz="2800" b="1" dirty="0" smtClean="0">
                <a:solidFill>
                  <a:prstClr val="black">
                    <a:lumMod val="65000"/>
                    <a:lumOff val="35000"/>
                  </a:prstClr>
                </a:solidFill>
              </a:rPr>
              <a:t>ADDED MORE SCREENSHOTS (Section 2.3)</a:t>
            </a:r>
            <a:endParaRPr lang="en-US" sz="2800" b="1" dirty="0">
              <a:solidFill>
                <a:prstClr val="black">
                  <a:lumMod val="75000"/>
                  <a:lumOff val="25000"/>
                </a:prstClr>
              </a:solidFill>
            </a:endParaRPr>
          </a:p>
        </p:txBody>
      </p:sp>
      <p:sp>
        <p:nvSpPr>
          <p:cNvPr id="2" name="TextBox 1"/>
          <p:cNvSpPr txBox="1"/>
          <p:nvPr/>
        </p:nvSpPr>
        <p:spPr>
          <a:xfrm>
            <a:off x="609600" y="1676400"/>
            <a:ext cx="7315200" cy="2785378"/>
          </a:xfrm>
          <a:prstGeom prst="rect">
            <a:avLst/>
          </a:prstGeom>
          <a:noFill/>
        </p:spPr>
        <p:txBody>
          <a:bodyPr wrap="square" rtlCol="0">
            <a:spAutoFit/>
          </a:bodyPr>
          <a:lstStyle/>
          <a:p>
            <a:r>
              <a:rPr lang="en-US" sz="3500" dirty="0" smtClean="0"/>
              <a:t>WHY?</a:t>
            </a:r>
          </a:p>
          <a:p>
            <a:r>
              <a:rPr lang="en-US" sz="3500" dirty="0" smtClean="0"/>
              <a:t>To visualize how these looks like:</a:t>
            </a:r>
          </a:p>
          <a:p>
            <a:pPr marL="457200" indent="-457200">
              <a:buFont typeface="Arial"/>
              <a:buChar char="•"/>
            </a:pPr>
            <a:r>
              <a:rPr lang="en-US" sz="3500" dirty="0" smtClean="0"/>
              <a:t>Region creating dialogue</a:t>
            </a:r>
          </a:p>
          <a:p>
            <a:pPr marL="457200" indent="-457200">
              <a:buFont typeface="Arial"/>
              <a:buChar char="•"/>
            </a:pPr>
            <a:r>
              <a:rPr lang="en-US" sz="3500" dirty="0" smtClean="0"/>
              <a:t>User settings Interface</a:t>
            </a:r>
          </a:p>
          <a:p>
            <a:pPr marL="457200" indent="-457200">
              <a:buFont typeface="Arial"/>
              <a:buChar char="•"/>
            </a:pPr>
            <a:r>
              <a:rPr lang="en-US" sz="3500" dirty="0" smtClean="0"/>
              <a:t>Administrator settings.</a:t>
            </a:r>
            <a:endParaRPr lang="en-US" sz="3500" dirty="0"/>
          </a:p>
        </p:txBody>
      </p:sp>
    </p:spTree>
    <p:custDataLst>
      <p:tags r:id="rId1"/>
    </p:custDataLst>
    <p:extLst>
      <p:ext uri="{BB962C8B-B14F-4D97-AF65-F5344CB8AC3E}">
        <p14:creationId xmlns:p14="http://schemas.microsoft.com/office/powerpoint/2010/main" val="342772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NEW MOCKUP (Screenshots)</a:t>
            </a:r>
            <a:endParaRPr lang="en-US" sz="3500" dirty="0"/>
          </a:p>
        </p:txBody>
      </p:sp>
      <p:sp>
        <p:nvSpPr>
          <p:cNvPr id="14" name="TextBox 13"/>
          <p:cNvSpPr txBox="1"/>
          <p:nvPr/>
        </p:nvSpPr>
        <p:spPr>
          <a:xfrm>
            <a:off x="304800" y="914401"/>
            <a:ext cx="8458200" cy="533400"/>
          </a:xfrm>
          <a:prstGeom prst="rect">
            <a:avLst/>
          </a:prstGeom>
          <a:noFill/>
        </p:spPr>
        <p:txBody>
          <a:bodyPr wrap="square" rtlCol="0" anchor="ctr">
            <a:normAutofit/>
          </a:bodyPr>
          <a:lstStyle/>
          <a:p>
            <a:pPr marL="457200" indent="-457200">
              <a:buFont typeface="Arial"/>
              <a:buChar char="•"/>
            </a:pPr>
            <a:r>
              <a:rPr lang="en-US" sz="2800" dirty="0"/>
              <a:t>Region creating dialogue</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990600" y="1438671"/>
            <a:ext cx="7086600" cy="5410200"/>
          </a:xfrm>
          <a:prstGeom prst="rect">
            <a:avLst/>
          </a:prstGeom>
        </p:spPr>
      </p:pic>
    </p:spTree>
    <p:custDataLst>
      <p:tags r:id="rId1"/>
    </p:custDataLst>
    <p:extLst>
      <p:ext uri="{BB962C8B-B14F-4D97-AF65-F5344CB8AC3E}">
        <p14:creationId xmlns:p14="http://schemas.microsoft.com/office/powerpoint/2010/main" val="87409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NEW MOCKUP (Screenshots)</a:t>
            </a:r>
            <a:endParaRPr lang="en-US" sz="3500" dirty="0"/>
          </a:p>
        </p:txBody>
      </p:sp>
      <p:sp>
        <p:nvSpPr>
          <p:cNvPr id="14" name="TextBox 13"/>
          <p:cNvSpPr txBox="1"/>
          <p:nvPr/>
        </p:nvSpPr>
        <p:spPr>
          <a:xfrm>
            <a:off x="304800" y="990600"/>
            <a:ext cx="8458200" cy="533400"/>
          </a:xfrm>
          <a:prstGeom prst="rect">
            <a:avLst/>
          </a:prstGeom>
          <a:noFill/>
        </p:spPr>
        <p:txBody>
          <a:bodyPr wrap="square" rtlCol="0" anchor="ctr">
            <a:normAutofit/>
          </a:bodyPr>
          <a:lstStyle/>
          <a:p>
            <a:pPr marL="457200" indent="-457200">
              <a:buFont typeface="Arial"/>
              <a:buChar char="•"/>
            </a:pPr>
            <a:r>
              <a:rPr lang="en-US" sz="2800" dirty="0"/>
              <a:t>User settings Interface</a:t>
            </a:r>
          </a:p>
          <a:p>
            <a:pPr marL="457200" indent="-457200">
              <a:buFont typeface="Arial"/>
              <a:buChar char="•"/>
            </a:pPr>
            <a:endParaRPr lang="en-US" sz="2800" dirty="0"/>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38200" y="1524000"/>
            <a:ext cx="6781800" cy="4800600"/>
          </a:xfrm>
          <a:prstGeom prst="rect">
            <a:avLst/>
          </a:prstGeom>
        </p:spPr>
      </p:pic>
    </p:spTree>
    <p:custDataLst>
      <p:tags r:id="rId1"/>
    </p:custDataLst>
    <p:extLst>
      <p:ext uri="{BB962C8B-B14F-4D97-AF65-F5344CB8AC3E}">
        <p14:creationId xmlns:p14="http://schemas.microsoft.com/office/powerpoint/2010/main" val="2715373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NEW MOCKUP (Screenshots)</a:t>
            </a:r>
            <a:endParaRPr lang="en-US" sz="3500" dirty="0"/>
          </a:p>
        </p:txBody>
      </p:sp>
      <p:sp>
        <p:nvSpPr>
          <p:cNvPr id="14" name="TextBox 13"/>
          <p:cNvSpPr txBox="1"/>
          <p:nvPr/>
        </p:nvSpPr>
        <p:spPr>
          <a:xfrm>
            <a:off x="304800" y="990600"/>
            <a:ext cx="8458200" cy="533400"/>
          </a:xfrm>
          <a:prstGeom prst="rect">
            <a:avLst/>
          </a:prstGeom>
          <a:noFill/>
        </p:spPr>
        <p:txBody>
          <a:bodyPr wrap="square" rtlCol="0" anchor="ctr">
            <a:normAutofit/>
          </a:bodyPr>
          <a:lstStyle/>
          <a:p>
            <a:pPr marL="457200" indent="-457200">
              <a:buFont typeface="Arial"/>
              <a:buChar char="•"/>
            </a:pPr>
            <a:r>
              <a:rPr lang="en-US" sz="2800" dirty="0"/>
              <a:t>Administrator settings</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914400" y="1600200"/>
            <a:ext cx="6400800" cy="4724400"/>
          </a:xfrm>
          <a:prstGeom prst="rect">
            <a:avLst/>
          </a:prstGeom>
        </p:spPr>
      </p:pic>
    </p:spTree>
    <p:custDataLst>
      <p:tags r:id="rId1"/>
    </p:custDataLst>
    <p:extLst>
      <p:ext uri="{BB962C8B-B14F-4D97-AF65-F5344CB8AC3E}">
        <p14:creationId xmlns:p14="http://schemas.microsoft.com/office/powerpoint/2010/main" val="200698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FEATURE AND FUNCTION</a:t>
            </a:r>
            <a:endParaRPr lang="en-US" sz="3500" dirty="0"/>
          </a:p>
        </p:txBody>
      </p:sp>
      <p:sp>
        <p:nvSpPr>
          <p:cNvPr id="14" name="TextBox 13"/>
          <p:cNvSpPr txBox="1"/>
          <p:nvPr/>
        </p:nvSpPr>
        <p:spPr>
          <a:xfrm>
            <a:off x="304800" y="914400"/>
            <a:ext cx="8534400" cy="832993"/>
          </a:xfrm>
          <a:prstGeom prst="rect">
            <a:avLst/>
          </a:prstGeom>
          <a:noFill/>
        </p:spPr>
        <p:txBody>
          <a:bodyPr wrap="square" rtlCol="0" anchor="ctr">
            <a:normAutofit/>
          </a:bodyPr>
          <a:lstStyle/>
          <a:p>
            <a:r>
              <a:rPr lang="en-US" sz="2800" b="1" dirty="0" smtClean="0">
                <a:solidFill>
                  <a:prstClr val="black">
                    <a:lumMod val="65000"/>
                    <a:lumOff val="35000"/>
                  </a:prstClr>
                </a:solidFill>
              </a:rPr>
              <a:t>ADDED INTELLIGENT CENTRAL CONTROL UNIT(2.1.1)</a:t>
            </a:r>
            <a:endParaRPr lang="en-US" sz="2800" b="1" dirty="0">
              <a:solidFill>
                <a:prstClr val="black">
                  <a:lumMod val="75000"/>
                  <a:lumOff val="25000"/>
                </a:prstClr>
              </a:solidFill>
            </a:endParaRPr>
          </a:p>
        </p:txBody>
      </p:sp>
      <p:sp>
        <p:nvSpPr>
          <p:cNvPr id="2" name="TextBox 1"/>
          <p:cNvSpPr txBox="1"/>
          <p:nvPr/>
        </p:nvSpPr>
        <p:spPr>
          <a:xfrm>
            <a:off x="609600" y="1676400"/>
            <a:ext cx="7467600" cy="4401205"/>
          </a:xfrm>
          <a:prstGeom prst="rect">
            <a:avLst/>
          </a:prstGeom>
          <a:noFill/>
        </p:spPr>
        <p:txBody>
          <a:bodyPr wrap="square" rtlCol="0">
            <a:spAutoFit/>
          </a:bodyPr>
          <a:lstStyle/>
          <a:p>
            <a:r>
              <a:rPr lang="en-US" sz="3500" dirty="0" smtClean="0"/>
              <a:t>WHY?</a:t>
            </a:r>
          </a:p>
          <a:p>
            <a:pPr marL="457200" indent="-457200">
              <a:buFont typeface="Arial"/>
              <a:buChar char="•"/>
            </a:pPr>
            <a:r>
              <a:rPr lang="en-US" sz="3500" dirty="0" smtClean="0"/>
              <a:t>Missing Central Control Unit on SRS 1.0</a:t>
            </a:r>
          </a:p>
          <a:p>
            <a:pPr marL="457200" indent="-457200">
              <a:buFont typeface="Arial"/>
              <a:buChar char="•"/>
            </a:pPr>
            <a:r>
              <a:rPr lang="en-US" sz="3500" dirty="0" smtClean="0"/>
              <a:t>Intelligent Central Control Unit does the main function.</a:t>
            </a:r>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a:p>
        </p:txBody>
      </p:sp>
    </p:spTree>
    <p:custDataLst>
      <p:tags r:id="rId1"/>
    </p:custDataLst>
    <p:extLst>
      <p:ext uri="{BB962C8B-B14F-4D97-AF65-F5344CB8AC3E}">
        <p14:creationId xmlns:p14="http://schemas.microsoft.com/office/powerpoint/2010/main" val="397491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548</Words>
  <Application>Microsoft Macintosh PowerPoint</Application>
  <PresentationFormat>On-screen Show (4:3)</PresentationFormat>
  <Paragraphs>113</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Introducing PowerPoint 2010</vt:lpstr>
      <vt:lpstr> Home Irrigation Control System (HICS)</vt:lpstr>
      <vt:lpstr>KEY CHANGES MADE TO SRS 1.0 Resulting from Gate review process.</vt:lpstr>
      <vt:lpstr>KEY CHANGES MADE TO SRS 1.0</vt:lpstr>
      <vt:lpstr>CUSTOMER REQUIREMENT</vt:lpstr>
      <vt:lpstr>NEW MOCKUP (Screenshots)</vt:lpstr>
      <vt:lpstr>NEW MOCKUP (Screenshots)</vt:lpstr>
      <vt:lpstr>NEW MOCKUP (Screenshots)</vt:lpstr>
      <vt:lpstr>NEW MOCKUP (Screenshots)</vt:lpstr>
      <vt:lpstr>FEATURE AND FUNCTION</vt:lpstr>
      <vt:lpstr>POWERING SOIL SENSORS</vt:lpstr>
      <vt:lpstr>TROUBLE SHOOTING GUIDE</vt:lpstr>
      <vt:lpstr>INTELLIGENT CENTRAL CONTROL UNIT</vt:lpstr>
      <vt:lpstr>WEB SERVICES/ DATABASE MANAGEMENT</vt:lpstr>
      <vt:lpstr>CONTROL UNIT HOUSING</vt:lpstr>
      <vt:lpstr>PRODUCT DESIGN STATUS</vt:lpstr>
      <vt:lpstr>ARCHITECHUTE DESIGN</vt:lpstr>
      <vt:lpstr>WHAT’S NEXT?</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2014-11-14T04:04:27Z</dcterms:modified>
</cp:coreProperties>
</file>