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77" r:id="rId2"/>
    <p:sldId id="442" r:id="rId3"/>
    <p:sldId id="418" r:id="rId4"/>
    <p:sldId id="419" r:id="rId5"/>
    <p:sldId id="420" r:id="rId6"/>
    <p:sldId id="421" r:id="rId7"/>
    <p:sldId id="443" r:id="rId8"/>
    <p:sldId id="425" r:id="rId9"/>
    <p:sldId id="426" r:id="rId10"/>
    <p:sldId id="427" r:id="rId11"/>
    <p:sldId id="428" r:id="rId12"/>
    <p:sldId id="429" r:id="rId13"/>
    <p:sldId id="444" r:id="rId14"/>
    <p:sldId id="447" r:id="rId15"/>
    <p:sldId id="430" r:id="rId16"/>
    <p:sldId id="448" r:id="rId17"/>
    <p:sldId id="431" r:id="rId18"/>
    <p:sldId id="449" r:id="rId19"/>
    <p:sldId id="432" r:id="rId20"/>
    <p:sldId id="450" r:id="rId21"/>
    <p:sldId id="433" r:id="rId22"/>
    <p:sldId id="445" r:id="rId23"/>
    <p:sldId id="451" r:id="rId24"/>
    <p:sldId id="434" r:id="rId25"/>
    <p:sldId id="452" r:id="rId26"/>
    <p:sldId id="454" r:id="rId27"/>
    <p:sldId id="436" r:id="rId28"/>
    <p:sldId id="44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42"/>
            <p14:sldId id="418"/>
            <p14:sldId id="419"/>
            <p14:sldId id="420"/>
            <p14:sldId id="421"/>
            <p14:sldId id="443"/>
            <p14:sldId id="425"/>
            <p14:sldId id="426"/>
            <p14:sldId id="427"/>
            <p14:sldId id="428"/>
            <p14:sldId id="429"/>
            <p14:sldId id="444"/>
            <p14:sldId id="447"/>
            <p14:sldId id="430"/>
            <p14:sldId id="448"/>
            <p14:sldId id="431"/>
            <p14:sldId id="449"/>
            <p14:sldId id="432"/>
            <p14:sldId id="450"/>
            <p14:sldId id="433"/>
            <p14:sldId id="445"/>
            <p14:sldId id="451"/>
            <p14:sldId id="434"/>
            <p14:sldId id="452"/>
            <p14:sldId id="454"/>
            <p14:sldId id="436"/>
            <p14:sldId id="446"/>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262" autoAdjust="0"/>
    <p:restoredTop sz="99008" autoAdjust="0"/>
  </p:normalViewPr>
  <p:slideViewPr>
    <p:cSldViewPr>
      <p:cViewPr>
        <p:scale>
          <a:sx n="90" d="100"/>
          <a:sy n="90" d="100"/>
        </p:scale>
        <p:origin x="-1272" y="-1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12/9/2014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r>
              <a:rPr lang="en-US" sz="2800" b="0" dirty="0" smtClean="0">
                <a:latin typeface="+mj-lt"/>
              </a:rPr>
              <a:t>Project: Home Irrigation Control System (HICS)</a:t>
            </a:r>
            <a:br>
              <a:rPr lang="en-US" sz="2800" b="0" dirty="0" smtClean="0">
                <a:latin typeface="+mj-lt"/>
              </a:rPr>
            </a:br>
            <a:r>
              <a:rPr lang="en-US" sz="2800" b="0" dirty="0" smtClean="0">
                <a:latin typeface="+mj-lt"/>
              </a:rPr>
              <a:t>Team: SmartGrass</a:t>
            </a:r>
            <a:endParaRPr lang="en-US" sz="2800" b="0" dirty="0">
              <a:latin typeface="+mj-lt"/>
            </a:endParaRPr>
          </a:p>
        </p:txBody>
      </p:sp>
      <p:sp>
        <p:nvSpPr>
          <p:cNvPr id="7" name="Subtitle 2"/>
          <p:cNvSpPr txBox="1">
            <a:spLocks/>
          </p:cNvSpPr>
          <p:nvPr/>
        </p:nvSpPr>
        <p:spPr>
          <a:xfrm>
            <a:off x="35355" y="685800"/>
            <a:ext cx="3429000" cy="17526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CSE Senior Design I</a:t>
            </a:r>
          </a:p>
          <a:p>
            <a:pPr marL="0" indent="0" algn="ctr">
              <a:buNone/>
            </a:pPr>
            <a:r>
              <a:rPr lang="en-US" sz="1800" dirty="0" smtClean="0">
                <a:solidFill>
                  <a:schemeClr val="bg1"/>
                </a:solidFill>
                <a:latin typeface="+mj-lt"/>
              </a:rPr>
              <a:t>Architecture Design Specification</a:t>
            </a:r>
          </a:p>
          <a:p>
            <a:pPr marL="0" indent="0" algn="ctr">
              <a:buNone/>
            </a:pPr>
            <a:r>
              <a:rPr lang="en-US" sz="1800" dirty="0" smtClean="0">
                <a:solidFill>
                  <a:schemeClr val="bg1"/>
                </a:solidFill>
                <a:latin typeface="+mj-lt"/>
              </a:rPr>
              <a:t>CSE 4316 Final Exam</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437986" y="6233412"/>
            <a:ext cx="1532791" cy="584775"/>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Haile-Mariam(L)</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Collecting information from the environment sensors </a:t>
            </a:r>
          </a:p>
          <a:p>
            <a:pPr lvl="1">
              <a:buFont typeface="Wingdings" panose="05000000000000000000" pitchFamily="2" charset="2"/>
              <a:buChar char="§"/>
            </a:pPr>
            <a:r>
              <a:rPr lang="en-US" dirty="0"/>
              <a:t>Controlling the activities of the irrigation valves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Taking input data from sensors</a:t>
            </a:r>
          </a:p>
          <a:p>
            <a:pPr lvl="1">
              <a:buFont typeface="Wingdings" panose="05000000000000000000" pitchFamily="2" charset="2"/>
              <a:buChar char="§"/>
            </a:pPr>
            <a:r>
              <a:rPr lang="en-US" dirty="0"/>
              <a:t>Differentiating the input</a:t>
            </a:r>
          </a:p>
          <a:p>
            <a:pPr lvl="1">
              <a:buFont typeface="Wingdings" panose="05000000000000000000" pitchFamily="2" charset="2"/>
              <a:buChar char="§"/>
            </a:pPr>
            <a:r>
              <a:rPr lang="en-US" dirty="0"/>
              <a:t>Formatting the data to be sent to Client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Sensor reading as input data from Sensor Layer</a:t>
            </a:r>
          </a:p>
          <a:p>
            <a:pPr lvl="1">
              <a:buFont typeface="Wingdings" panose="05000000000000000000" pitchFamily="2" charset="2"/>
              <a:buChar char="§"/>
            </a:pPr>
            <a:r>
              <a:rPr lang="en-US" dirty="0"/>
              <a:t>Control command data from Data processing at Client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Handling the communication between Hardware I/O Layer and Server Layer</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Taking sensor input from Hardware I/O Layer and sending it to Server Layer.</a:t>
            </a:r>
          </a:p>
          <a:p>
            <a:pPr lvl="1">
              <a:buFont typeface="Wingdings" panose="05000000000000000000" pitchFamily="2" charset="2"/>
              <a:buChar char="§"/>
            </a:pPr>
            <a:r>
              <a:rPr lang="en-US" dirty="0"/>
              <a:t>Receiving response  from Server Layer and sending it to Hardware I/O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Sensor input form Hardware I/O Layer</a:t>
            </a:r>
          </a:p>
          <a:p>
            <a:pPr lvl="1">
              <a:buFont typeface="Wingdings" panose="05000000000000000000" pitchFamily="2" charset="2"/>
              <a:buChar char="§"/>
            </a:pPr>
            <a:r>
              <a:rPr lang="en-US" dirty="0"/>
              <a:t>Data response from Server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a:t>
            </a:r>
            <a:endParaRPr lang="en-US" sz="40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Handling the interfacing with the users</a:t>
            </a:r>
          </a:p>
          <a:p>
            <a:pPr lvl="1">
              <a:buFont typeface="Wingdings" panose="05000000000000000000" pitchFamily="2" charset="2"/>
              <a:buChar char="§"/>
            </a:pPr>
            <a:r>
              <a:rPr lang="en-US" dirty="0"/>
              <a:t>Processing the requests from Client Layer</a:t>
            </a:r>
          </a:p>
          <a:p>
            <a:pPr lvl="1">
              <a:buFont typeface="Wingdings" panose="05000000000000000000" pitchFamily="2" charset="2"/>
              <a:buChar char="§"/>
            </a:pPr>
            <a:r>
              <a:rPr lang="en-US" dirty="0"/>
              <a:t>Updating information to Database</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Handling request and sending response  to Client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Requests from Client 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SUBSYSTEM DEFINITIONS</a:t>
            </a:r>
            <a:endParaRPr lang="en-US" sz="2800" dirty="0"/>
          </a:p>
        </p:txBody>
      </p:sp>
      <p:sp>
        <p:nvSpPr>
          <p:cNvPr id="5" name="Text Placeholder 4"/>
          <p:cNvSpPr>
            <a:spLocks noGrp="1"/>
          </p:cNvSpPr>
          <p:nvPr>
            <p:ph type="body" idx="1"/>
          </p:nvPr>
        </p:nvSpPr>
        <p:spPr/>
        <p:txBody>
          <a:bodyPr/>
          <a:lstStyle/>
          <a:p>
            <a:pPr lvl="0">
              <a:spcBef>
                <a:spcPts val="0"/>
              </a:spcBef>
            </a:pP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3</a:t>
            </a:r>
            <a:endParaRPr lang="en-US" sz="17000" b="1" dirty="0">
              <a:solidFill>
                <a:srgbClr val="F26200">
                  <a:alpha val="40000"/>
                </a:srgbClr>
              </a:solidFill>
              <a:cs typeface="Arial" pitchFamily="34" charset="0"/>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962400"/>
            <a:ext cx="5048203" cy="3786153"/>
          </a:xfrm>
          <a:prstGeom prst="rect">
            <a:avLst/>
          </a:prstGeom>
        </p:spPr>
      </p:pic>
    </p:spTree>
    <p:extLst>
      <p:ext uri="{BB962C8B-B14F-4D97-AF65-F5344CB8AC3E}">
        <p14:creationId xmlns:p14="http://schemas.microsoft.com/office/powerpoint/2010/main" val="60394294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5943600" y="3733800"/>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40748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 Subsystems</a:t>
            </a: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Rain </a:t>
            </a:r>
            <a:r>
              <a:rPr lang="en-US" b="1" dirty="0" smtClean="0"/>
              <a:t>Sensor: </a:t>
            </a:r>
            <a:r>
              <a:rPr lang="en-US" dirty="0" smtClean="0"/>
              <a:t>Detect </a:t>
            </a:r>
            <a:r>
              <a:rPr lang="en-US" dirty="0"/>
              <a:t>precipitation amounts by collecting rainfall to alert the rain condition </a:t>
            </a:r>
          </a:p>
          <a:p>
            <a:pPr>
              <a:buFont typeface="Wingdings" panose="05000000000000000000" pitchFamily="2" charset="2"/>
              <a:buChar char="Ø"/>
            </a:pPr>
            <a:r>
              <a:rPr lang="en-US" b="1" dirty="0"/>
              <a:t>Temperature </a:t>
            </a:r>
            <a:r>
              <a:rPr lang="en-US" b="1" dirty="0" smtClean="0"/>
              <a:t>Sensor: </a:t>
            </a:r>
            <a:r>
              <a:rPr lang="en-US" dirty="0" smtClean="0"/>
              <a:t>Measure </a:t>
            </a:r>
            <a:r>
              <a:rPr lang="en-US" dirty="0"/>
              <a:t>the current temperature of the environment</a:t>
            </a:r>
          </a:p>
          <a:p>
            <a:pPr>
              <a:buFont typeface="Wingdings" panose="05000000000000000000" pitchFamily="2" charset="2"/>
              <a:buChar char="Ø"/>
            </a:pPr>
            <a:r>
              <a:rPr lang="en-US" b="1" dirty="0"/>
              <a:t>Soil Moisture Sensor: </a:t>
            </a:r>
            <a:r>
              <a:rPr lang="en-US" dirty="0" smtClean="0"/>
              <a:t>Measure </a:t>
            </a:r>
            <a:r>
              <a:rPr lang="en-US" dirty="0"/>
              <a:t>the current soil moisture sensor at its corresponding irrigation zone</a:t>
            </a:r>
            <a:r>
              <a:rPr lang="en-US" dirty="0" smtClean="0"/>
              <a:t>.</a:t>
            </a:r>
            <a:endParaRPr lang="en-US" dirty="0"/>
          </a:p>
        </p:txBody>
      </p:sp>
    </p:spTree>
    <p:extLst>
      <p:ext uri="{BB962C8B-B14F-4D97-AF65-F5344CB8AC3E}">
        <p14:creationId xmlns:p14="http://schemas.microsoft.com/office/powerpoint/2010/main" val="283728598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3657600" y="3735572"/>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04126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 Subsystems</a:t>
            </a:r>
            <a:endParaRPr lang="en-US" sz="4000"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Char char="Ø"/>
            </a:pPr>
            <a:r>
              <a:rPr lang="en-US" altLang="en-US" b="1" dirty="0"/>
              <a:t>Sensor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all sensors, read the signal transmitted from the </a:t>
            </a:r>
            <a:r>
              <a:rPr lang="en-US" altLang="en-US" dirty="0" smtClean="0"/>
              <a:t>sensors</a:t>
            </a:r>
          </a:p>
          <a:p>
            <a:pPr lvl="1">
              <a:lnSpc>
                <a:spcPct val="90000"/>
              </a:lnSpc>
              <a:buFont typeface="Wingdings" panose="05000000000000000000" pitchFamily="2" charset="2"/>
              <a:buChar char="§"/>
            </a:pPr>
            <a:r>
              <a:rPr lang="en-US" altLang="en-US" dirty="0" smtClean="0"/>
              <a:t>Sending </a:t>
            </a:r>
            <a:r>
              <a:rPr lang="en-US" altLang="en-US" dirty="0"/>
              <a:t>the sensor input to Data Processing subsystem</a:t>
            </a:r>
          </a:p>
          <a:p>
            <a:pPr>
              <a:lnSpc>
                <a:spcPct val="90000"/>
              </a:lnSpc>
              <a:buFont typeface="Wingdings" panose="05000000000000000000" pitchFamily="2" charset="2"/>
              <a:buChar char="Ø"/>
            </a:pPr>
            <a:r>
              <a:rPr lang="en-US" altLang="en-US" b="1" dirty="0"/>
              <a:t>Valve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irrigation </a:t>
            </a:r>
            <a:r>
              <a:rPr lang="en-US" altLang="en-US" dirty="0" smtClean="0"/>
              <a:t>valves</a:t>
            </a:r>
          </a:p>
          <a:p>
            <a:pPr lvl="1">
              <a:lnSpc>
                <a:spcPct val="90000"/>
              </a:lnSpc>
              <a:buFont typeface="Wingdings" panose="05000000000000000000" pitchFamily="2" charset="2"/>
              <a:buChar char="§"/>
            </a:pPr>
            <a:r>
              <a:rPr lang="en-US" altLang="en-US" dirty="0" smtClean="0"/>
              <a:t>Receive </a:t>
            </a:r>
            <a:r>
              <a:rPr lang="en-US" altLang="en-US" dirty="0"/>
              <a:t>control command from Data Processing subsystem to turn the valves on or off</a:t>
            </a:r>
          </a:p>
          <a:p>
            <a:endParaRPr lang="en-US" dirty="0"/>
          </a:p>
        </p:txBody>
      </p:sp>
    </p:spTree>
    <p:extLst>
      <p:ext uri="{BB962C8B-B14F-4D97-AF65-F5344CB8AC3E}">
        <p14:creationId xmlns:p14="http://schemas.microsoft.com/office/powerpoint/2010/main" val="135078062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762000" y="2819400"/>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32996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 Subsystems</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Service Caller:</a:t>
            </a:r>
          </a:p>
          <a:p>
            <a:pPr lvl="1">
              <a:buFont typeface="Wingdings" panose="05000000000000000000" pitchFamily="2" charset="2"/>
              <a:buChar char="§"/>
            </a:pPr>
            <a:r>
              <a:rPr lang="en-US" dirty="0"/>
              <a:t>Taking information from the Data Processing subsystem and sending it to the Web Service at Server Layer</a:t>
            </a:r>
          </a:p>
          <a:p>
            <a:pPr lvl="1">
              <a:buFont typeface="Wingdings" panose="05000000000000000000" pitchFamily="2" charset="2"/>
              <a:buChar char="§"/>
            </a:pPr>
            <a:r>
              <a:rPr lang="en-US" dirty="0"/>
              <a:t>Receiving response form the Web Service and sending it back to Data Processing </a:t>
            </a:r>
            <a:r>
              <a:rPr lang="en-US" dirty="0" smtClean="0"/>
              <a:t>subsystem</a:t>
            </a:r>
          </a:p>
          <a:p>
            <a:pPr>
              <a:buFont typeface="Wingdings" panose="05000000000000000000" pitchFamily="2" charset="2"/>
              <a:buChar char="Ø"/>
            </a:pPr>
            <a:r>
              <a:rPr lang="en-US" b="1" dirty="0" smtClean="0"/>
              <a:t>Data Processing:</a:t>
            </a:r>
          </a:p>
          <a:p>
            <a:pPr lvl="1">
              <a:buFont typeface="Wingdings" panose="05000000000000000000" pitchFamily="2" charset="2"/>
              <a:buChar char="§"/>
            </a:pPr>
            <a:r>
              <a:rPr lang="en-US" dirty="0"/>
              <a:t>Parsing sensor data form Sensor Controller, processing, passing this data to Service Caller</a:t>
            </a:r>
          </a:p>
          <a:p>
            <a:pPr lvl="1">
              <a:buFont typeface="Wingdings" panose="05000000000000000000" pitchFamily="2" charset="2"/>
              <a:buChar char="§"/>
            </a:pPr>
            <a:r>
              <a:rPr lang="en-US" dirty="0"/>
              <a:t>Parsing data form Server Caller, formatting it and relaying it to the Valve </a:t>
            </a:r>
            <a:r>
              <a:rPr lang="en-US" dirty="0" smtClean="0"/>
              <a:t>Controller</a:t>
            </a:r>
          </a:p>
          <a:p>
            <a:pPr marL="457200" lvl="1" indent="0">
              <a:buNone/>
            </a:pPr>
            <a:endParaRPr lang="en-US" dirty="0"/>
          </a:p>
        </p:txBody>
      </p:sp>
    </p:spTree>
    <p:extLst>
      <p:ext uri="{BB962C8B-B14F-4D97-AF65-F5344CB8AC3E}">
        <p14:creationId xmlns:p14="http://schemas.microsoft.com/office/powerpoint/2010/main" val="24534316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GUIDING PRINCIPLES</a:t>
            </a:r>
            <a:endParaRPr lang="en-US" sz="2800" dirty="0"/>
          </a:p>
        </p:txBody>
      </p:sp>
      <p:sp>
        <p:nvSpPr>
          <p:cNvPr id="5" name="Text Placeholder 4"/>
          <p:cNvSpPr>
            <a:spLocks noGrp="1"/>
          </p:cNvSpPr>
          <p:nvPr>
            <p:ph type="body" idx="1"/>
          </p:nvPr>
        </p:nvSpPr>
        <p:spPr/>
        <p:txBody>
          <a:bodyPr/>
          <a:lstStyle/>
          <a:p>
            <a:pPr lvl="0">
              <a:spcBef>
                <a:spcPts val="0"/>
              </a:spcBef>
            </a:pP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886200"/>
            <a:ext cx="5048203" cy="3786153"/>
          </a:xfrm>
          <a:prstGeom prst="rect">
            <a:avLst/>
          </a:prstGeom>
        </p:spPr>
      </p:pic>
    </p:spTree>
    <p:extLst>
      <p:ext uri="{BB962C8B-B14F-4D97-AF65-F5344CB8AC3E}">
        <p14:creationId xmlns:p14="http://schemas.microsoft.com/office/powerpoint/2010/main" val="38728106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4114800" y="914400"/>
            <a:ext cx="4114800" cy="2133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77628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 Subsystems</a:t>
            </a:r>
            <a:endParaRPr lang="en-US" sz="4000"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Char char="Ø"/>
            </a:pPr>
            <a:r>
              <a:rPr lang="en-US" altLang="en-US" b="1" dirty="0"/>
              <a:t>Web Application: </a:t>
            </a:r>
            <a:r>
              <a:rPr lang="en-US" altLang="en-US" dirty="0" smtClean="0"/>
              <a:t>Providing </a:t>
            </a:r>
            <a:r>
              <a:rPr lang="en-US" altLang="en-US" dirty="0"/>
              <a:t>GUI to users, presenting information and accepting input from users</a:t>
            </a:r>
          </a:p>
          <a:p>
            <a:pPr>
              <a:lnSpc>
                <a:spcPct val="90000"/>
              </a:lnSpc>
              <a:buFont typeface="Wingdings" panose="05000000000000000000" pitchFamily="2" charset="2"/>
              <a:buChar char="Ø"/>
            </a:pPr>
            <a:r>
              <a:rPr lang="en-US" altLang="en-US" b="1" dirty="0"/>
              <a:t>Database: </a:t>
            </a:r>
            <a:r>
              <a:rPr lang="en-US" altLang="en-US" dirty="0" smtClean="0"/>
              <a:t>A </a:t>
            </a:r>
            <a:r>
              <a:rPr lang="en-US" altLang="en-US" dirty="0"/>
              <a:t>central hub for data communication between the server and client layers</a:t>
            </a:r>
          </a:p>
          <a:p>
            <a:pPr>
              <a:lnSpc>
                <a:spcPct val="90000"/>
              </a:lnSpc>
              <a:buFont typeface="Wingdings" panose="05000000000000000000" pitchFamily="2" charset="2"/>
              <a:buChar char="Ø"/>
            </a:pPr>
            <a:r>
              <a:rPr lang="en-US" altLang="en-US" b="1" dirty="0"/>
              <a:t>Web Services: </a:t>
            </a:r>
            <a:r>
              <a:rPr lang="en-US" altLang="en-US" dirty="0" smtClean="0"/>
              <a:t>A </a:t>
            </a:r>
            <a:r>
              <a:rPr lang="en-US" altLang="en-US" dirty="0"/>
              <a:t>communication link between the client systems and the database.</a:t>
            </a:r>
          </a:p>
          <a:p>
            <a:endParaRPr lang="en-US" dirty="0"/>
          </a:p>
        </p:txBody>
      </p:sp>
    </p:spTree>
    <p:extLst>
      <p:ext uri="{BB962C8B-B14F-4D97-AF65-F5344CB8AC3E}">
        <p14:creationId xmlns:p14="http://schemas.microsoft.com/office/powerpoint/2010/main" val="108988196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4</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3600" cap="none" dirty="0" smtClean="0">
                <a:solidFill>
                  <a:prstClr val="black">
                    <a:lumMod val="85000"/>
                    <a:lumOff val="15000"/>
                  </a:prstClr>
                </a:solidFill>
                <a:ea typeface="+mn-ea"/>
                <a:cs typeface="+mn-cs"/>
              </a:rPr>
              <a:t>INTER-SUBSYSTEM DATA FLOW</a:t>
            </a:r>
            <a:endParaRPr lang="en-US" sz="36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endParaRPr lang="en-US" sz="1700" b="1" dirty="0">
              <a:solidFill>
                <a:prstClr val="black">
                  <a:lumMod val="75000"/>
                  <a:lumOff val="25000"/>
                </a:prstClr>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886200"/>
            <a:ext cx="5048203" cy="3786153"/>
          </a:xfrm>
          <a:prstGeom prst="rect">
            <a:avLst/>
          </a:prstGeom>
        </p:spPr>
      </p:pic>
    </p:spTree>
    <p:extLst>
      <p:ext uri="{BB962C8B-B14F-4D97-AF65-F5344CB8AC3E}">
        <p14:creationId xmlns:p14="http://schemas.microsoft.com/office/powerpoint/2010/main" val="84228763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Tree>
    <p:extLst>
      <p:ext uri="{BB962C8B-B14F-4D97-AF65-F5344CB8AC3E}">
        <p14:creationId xmlns:p14="http://schemas.microsoft.com/office/powerpoint/2010/main" val="231784138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06209233"/>
              </p:ext>
            </p:extLst>
          </p:nvPr>
        </p:nvGraphicFramePr>
        <p:xfrm>
          <a:off x="76200" y="990600"/>
          <a:ext cx="8915399" cy="4416552"/>
        </p:xfrm>
        <a:graphic>
          <a:graphicData uri="http://schemas.openxmlformats.org/drawingml/2006/table">
            <a:tbl>
              <a:tblPr firstRow="1" firstCol="1" bandRow="1">
                <a:tableStyleId>{5C22544A-7EE6-4342-B048-85BDC9FD1C3A}</a:tableStyleId>
              </a:tblPr>
              <a:tblGrid>
                <a:gridCol w="1418358"/>
                <a:gridCol w="4208319"/>
                <a:gridCol w="1714500"/>
                <a:gridCol w="1574222"/>
              </a:tblGrid>
              <a:tr h="240819">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240819">
                <a:tc>
                  <a:txBody>
                    <a:bodyPr/>
                    <a:lstStyle/>
                    <a:p>
                      <a:pPr marL="0" marR="0" algn="ctr">
                        <a:lnSpc>
                          <a:spcPct val="115000"/>
                        </a:lnSpc>
                        <a:spcBef>
                          <a:spcPts val="0"/>
                        </a:spcBef>
                        <a:spcAft>
                          <a:spcPts val="1000"/>
                        </a:spcAft>
                      </a:pPr>
                      <a:r>
                        <a:rPr lang="en-US" sz="1800" dirty="0">
                          <a:effectLst/>
                        </a:rPr>
                        <a:t>U1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User enters input into the web application or interacts with the applications GUI.</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User or Admin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r>
              <a:tr h="361228">
                <a:tc>
                  <a:txBody>
                    <a:bodyPr/>
                    <a:lstStyle/>
                    <a:p>
                      <a:pPr marL="0" marR="0" algn="ctr">
                        <a:lnSpc>
                          <a:spcPct val="115000"/>
                        </a:lnSpc>
                        <a:spcBef>
                          <a:spcPts val="0"/>
                        </a:spcBef>
                        <a:spcAft>
                          <a:spcPts val="1000"/>
                        </a:spcAft>
                      </a:pPr>
                      <a:r>
                        <a:rPr lang="en-US" sz="1800" dirty="0">
                          <a:effectLst/>
                        </a:rPr>
                        <a:t>A1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User requested data is presented through the application GUI on the user’s web or mobile browser.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User or Admin’s web or mobile browser.</a:t>
                      </a:r>
                      <a:endParaRPr lang="en-US" sz="1800">
                        <a:effectLst/>
                        <a:latin typeface="Times New Roman"/>
                        <a:ea typeface="Times New Roman"/>
                      </a:endParaRPr>
                    </a:p>
                  </a:txBody>
                  <a:tcPr marL="34156" marR="34156" marT="0" marB="0"/>
                </a:tc>
              </a:tr>
              <a:tr h="240819">
                <a:tc>
                  <a:txBody>
                    <a:bodyPr/>
                    <a:lstStyle/>
                    <a:p>
                      <a:pPr marL="0" marR="0" algn="ctr">
                        <a:lnSpc>
                          <a:spcPct val="115000"/>
                        </a:lnSpc>
                        <a:spcBef>
                          <a:spcPts val="0"/>
                        </a:spcBef>
                        <a:spcAft>
                          <a:spcPts val="1000"/>
                        </a:spcAft>
                      </a:pPr>
                      <a:r>
                        <a:rPr lang="en-US" sz="1800">
                          <a:effectLst/>
                        </a:rPr>
                        <a:t>A2</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is received from the user to either update or request information about their system.</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r>
              <a:tr h="240819">
                <a:tc>
                  <a:txBody>
                    <a:bodyPr/>
                    <a:lstStyle/>
                    <a:p>
                      <a:pPr marL="0" marR="0" algn="ctr">
                        <a:lnSpc>
                          <a:spcPct val="115000"/>
                        </a:lnSpc>
                        <a:spcBef>
                          <a:spcPts val="0"/>
                        </a:spcBef>
                        <a:spcAft>
                          <a:spcPts val="1000"/>
                        </a:spcAft>
                      </a:pPr>
                      <a:r>
                        <a:rPr lang="en-US" sz="1800">
                          <a:effectLst/>
                        </a:rPr>
                        <a:t>DB1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Requested data from the web application query is located and returned.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Application</a:t>
                      </a:r>
                      <a:endParaRPr lang="en-US" sz="1800" dirty="0">
                        <a:effectLst/>
                        <a:latin typeface="Times New Roman"/>
                        <a:ea typeface="Times New Roman"/>
                      </a:endParaRPr>
                    </a:p>
                  </a:txBody>
                  <a:tcPr marL="34156" marR="34156" marT="0" marB="0"/>
                </a:tc>
              </a:tr>
              <a:tr h="240819">
                <a:tc>
                  <a:txBody>
                    <a:bodyPr/>
                    <a:lstStyle/>
                    <a:p>
                      <a:pPr marL="0" marR="0" algn="ctr">
                        <a:lnSpc>
                          <a:spcPct val="115000"/>
                        </a:lnSpc>
                        <a:spcBef>
                          <a:spcPts val="0"/>
                        </a:spcBef>
                        <a:spcAft>
                          <a:spcPts val="1000"/>
                        </a:spcAft>
                      </a:pPr>
                      <a:r>
                        <a:rPr lang="en-US" sz="1800" dirty="0">
                          <a:effectLst/>
                        </a:rPr>
                        <a:t>DB2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Requested data from the web service query is located and returned.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Services</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222185343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757454874"/>
              </p:ext>
            </p:extLst>
          </p:nvPr>
        </p:nvGraphicFramePr>
        <p:xfrm>
          <a:off x="76200" y="990600"/>
          <a:ext cx="8991600" cy="5047488"/>
        </p:xfrm>
        <a:graphic>
          <a:graphicData uri="http://schemas.openxmlformats.org/drawingml/2006/table">
            <a:tbl>
              <a:tblPr firstRow="1" firstCol="1" bandRow="1">
                <a:tableStyleId>{5C22544A-7EE6-4342-B048-85BDC9FD1C3A}</a:tableStyleId>
              </a:tblPr>
              <a:tblGrid>
                <a:gridCol w="1430481"/>
                <a:gridCol w="4244288"/>
                <a:gridCol w="1729154"/>
                <a:gridCol w="1587677"/>
              </a:tblGrid>
              <a:tr h="240819">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240819">
                <a:tc>
                  <a:txBody>
                    <a:bodyPr/>
                    <a:lstStyle/>
                    <a:p>
                      <a:pPr marL="0" marR="0" algn="ctr">
                        <a:lnSpc>
                          <a:spcPct val="115000"/>
                        </a:lnSpc>
                        <a:spcBef>
                          <a:spcPts val="0"/>
                        </a:spcBef>
                        <a:spcAft>
                          <a:spcPts val="1000"/>
                        </a:spcAft>
                      </a:pPr>
                      <a:r>
                        <a:rPr lang="en-US" sz="1800" dirty="0">
                          <a:effectLst/>
                        </a:rPr>
                        <a:t>S1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The data requested from the client is queried or data is sent to the database for storing.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Services</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Database</a:t>
                      </a:r>
                      <a:endParaRPr lang="en-US" sz="1800" dirty="0">
                        <a:effectLst/>
                        <a:latin typeface="Times New Roman"/>
                        <a:ea typeface="Times New Roman"/>
                      </a:endParaRPr>
                    </a:p>
                  </a:txBody>
                  <a:tcPr marL="34156" marR="34156" marT="0" marB="0"/>
                </a:tc>
              </a:tr>
              <a:tr h="361228">
                <a:tc>
                  <a:txBody>
                    <a:bodyPr/>
                    <a:lstStyle/>
                    <a:p>
                      <a:pPr marL="0" marR="0" algn="ctr">
                        <a:lnSpc>
                          <a:spcPct val="115000"/>
                        </a:lnSpc>
                        <a:spcBef>
                          <a:spcPts val="0"/>
                        </a:spcBef>
                        <a:spcAft>
                          <a:spcPts val="1000"/>
                        </a:spcAft>
                      </a:pPr>
                      <a:r>
                        <a:rPr lang="en-US" sz="1800" dirty="0">
                          <a:effectLst/>
                        </a:rPr>
                        <a:t>S2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The service caller receives a response from a web service with requested information or a response status code.</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Services</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Service Caller</a:t>
                      </a:r>
                      <a:endParaRPr lang="en-US" sz="1800" dirty="0">
                        <a:effectLst/>
                        <a:latin typeface="Times New Roman"/>
                        <a:ea typeface="Times New Roman"/>
                      </a:endParaRPr>
                    </a:p>
                  </a:txBody>
                  <a:tcPr marL="34156" marR="34156" marT="0" marB="0"/>
                </a:tc>
              </a:tr>
              <a:tr h="460473">
                <a:tc>
                  <a:txBody>
                    <a:bodyPr/>
                    <a:lstStyle/>
                    <a:p>
                      <a:pPr marL="0" marR="0" algn="ctr">
                        <a:lnSpc>
                          <a:spcPct val="115000"/>
                        </a:lnSpc>
                        <a:spcBef>
                          <a:spcPts val="0"/>
                        </a:spcBef>
                        <a:spcAft>
                          <a:spcPts val="1000"/>
                        </a:spcAft>
                      </a:pPr>
                      <a:r>
                        <a:rPr lang="en-US" sz="1800" dirty="0">
                          <a:effectLst/>
                        </a:rPr>
                        <a:t>C1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 request sent to the web service for either a valve switch command (on/off), data update response, or the caller sends new sensor readings for storage.</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Service Caller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Services</a:t>
                      </a:r>
                      <a:endParaRPr lang="en-US" sz="1800">
                        <a:effectLst/>
                        <a:latin typeface="Times New Roman"/>
                        <a:ea typeface="Times New Roman"/>
                      </a:endParaRPr>
                    </a:p>
                  </a:txBody>
                  <a:tcPr marL="34156" marR="34156" marT="0" marB="0"/>
                </a:tc>
              </a:tr>
              <a:tr h="361228">
                <a:tc>
                  <a:txBody>
                    <a:bodyPr/>
                    <a:lstStyle/>
                    <a:p>
                      <a:pPr marL="0" marR="0" algn="ctr">
                        <a:lnSpc>
                          <a:spcPct val="115000"/>
                        </a:lnSpc>
                        <a:spcBef>
                          <a:spcPts val="0"/>
                        </a:spcBef>
                        <a:spcAft>
                          <a:spcPts val="1000"/>
                        </a:spcAft>
                      </a:pPr>
                      <a:r>
                        <a:rPr lang="en-US" sz="1800" dirty="0">
                          <a:effectLst/>
                        </a:rPr>
                        <a:t>C2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returned by the web service is relayed to the data processor to check for valve switch commands to turn the water valves on or off.</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Service Caller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10841035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84045006"/>
              </p:ext>
            </p:extLst>
          </p:nvPr>
        </p:nvGraphicFramePr>
        <p:xfrm>
          <a:off x="76200" y="914400"/>
          <a:ext cx="8915399" cy="5993892"/>
        </p:xfrm>
        <a:graphic>
          <a:graphicData uri="http://schemas.openxmlformats.org/drawingml/2006/table">
            <a:tbl>
              <a:tblPr firstRow="1" firstCol="1" bandRow="1">
                <a:tableStyleId>{5C22544A-7EE6-4342-B048-85BDC9FD1C3A}</a:tableStyleId>
              </a:tblPr>
              <a:tblGrid>
                <a:gridCol w="1418358"/>
                <a:gridCol w="4208319"/>
                <a:gridCol w="1714500"/>
                <a:gridCol w="1574222"/>
              </a:tblGrid>
              <a:tr h="619689">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619689">
                <a:tc>
                  <a:txBody>
                    <a:bodyPr/>
                    <a:lstStyle/>
                    <a:p>
                      <a:pPr marL="0" marR="0" algn="ctr">
                        <a:lnSpc>
                          <a:spcPct val="115000"/>
                        </a:lnSpc>
                        <a:spcBef>
                          <a:spcPts val="0"/>
                        </a:spcBef>
                        <a:spcAft>
                          <a:spcPts val="1000"/>
                        </a:spcAft>
                      </a:pPr>
                      <a:r>
                        <a:rPr lang="en-US" sz="1800" dirty="0">
                          <a:effectLst/>
                        </a:rPr>
                        <a:t>P1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from the sensors is processed and formatted then passed to the service caller.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Service Caller</a:t>
                      </a:r>
                      <a:endParaRPr lang="en-US" sz="1800" dirty="0">
                        <a:effectLst/>
                        <a:latin typeface="Times New Roman"/>
                        <a:ea typeface="Times New Roman"/>
                      </a:endParaRPr>
                    </a:p>
                  </a:txBody>
                  <a:tcPr marL="34156" marR="34156" marT="0" marB="0"/>
                </a:tc>
              </a:tr>
              <a:tr h="929533">
                <a:tc>
                  <a:txBody>
                    <a:bodyPr/>
                    <a:lstStyle/>
                    <a:p>
                      <a:pPr marL="0" marR="0" algn="ctr">
                        <a:lnSpc>
                          <a:spcPct val="115000"/>
                        </a:lnSpc>
                        <a:spcBef>
                          <a:spcPts val="0"/>
                        </a:spcBef>
                        <a:spcAft>
                          <a:spcPts val="1000"/>
                        </a:spcAft>
                      </a:pPr>
                      <a:r>
                        <a:rPr lang="en-US" sz="1800">
                          <a:effectLst/>
                        </a:rPr>
                        <a:t>P2</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Response data from the service caller is processed and an operation command is sent to the valve controller. </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Valve Controller</a:t>
                      </a:r>
                      <a:endParaRPr lang="en-US" sz="1800" dirty="0">
                        <a:effectLst/>
                        <a:latin typeface="Times New Roman"/>
                        <a:ea typeface="Times New Roman"/>
                      </a:endParaRPr>
                    </a:p>
                  </a:txBody>
                  <a:tcPr marL="34156" marR="34156" marT="0" marB="0"/>
                </a:tc>
              </a:tr>
              <a:tr h="600044">
                <a:tc>
                  <a:txBody>
                    <a:bodyPr/>
                    <a:lstStyle/>
                    <a:p>
                      <a:pPr marL="0" marR="0" algn="ctr">
                        <a:lnSpc>
                          <a:spcPct val="115000"/>
                        </a:lnSpc>
                        <a:spcBef>
                          <a:spcPts val="0"/>
                        </a:spcBef>
                        <a:spcAft>
                          <a:spcPts val="1000"/>
                        </a:spcAft>
                      </a:pPr>
                      <a:r>
                        <a:rPr lang="en-US" sz="1800">
                          <a:effectLst/>
                        </a:rPr>
                        <a:t>SC1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Parsed data </a:t>
                      </a:r>
                      <a:r>
                        <a:rPr lang="en-US" sz="1800" dirty="0">
                          <a:effectLst/>
                        </a:rPr>
                        <a:t>from the sensors is sent to the data processing subsystem. </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r>
              <a:tr h="619689">
                <a:tc>
                  <a:txBody>
                    <a:bodyPr/>
                    <a:lstStyle/>
                    <a:p>
                      <a:pPr marL="0" marR="0" algn="ctr">
                        <a:lnSpc>
                          <a:spcPct val="115000"/>
                        </a:lnSpc>
                        <a:spcBef>
                          <a:spcPts val="0"/>
                        </a:spcBef>
                        <a:spcAft>
                          <a:spcPts val="1000"/>
                        </a:spcAft>
                      </a:pPr>
                      <a:r>
                        <a:rPr lang="en-US" sz="1800" dirty="0">
                          <a:effectLst/>
                        </a:rPr>
                        <a:t>IV1+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Control signals are parsed and sent to the irrigation valves to turn them on or off.</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Valve Controller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Irrigation Valve(s)</a:t>
                      </a:r>
                      <a:endParaRPr lang="en-US" sz="1800" dirty="0">
                        <a:effectLst/>
                        <a:latin typeface="Times New Roman"/>
                        <a:ea typeface="Times New Roman"/>
                      </a:endParaRPr>
                    </a:p>
                  </a:txBody>
                  <a:tcPr marL="34156" marR="34156" marT="0" marB="0"/>
                </a:tc>
              </a:tr>
              <a:tr h="929533">
                <a:tc>
                  <a:txBody>
                    <a:bodyPr/>
                    <a:lstStyle/>
                    <a:p>
                      <a:pPr marL="0" marR="0" algn="ctr">
                        <a:lnSpc>
                          <a:spcPct val="115000"/>
                        </a:lnSpc>
                        <a:spcBef>
                          <a:spcPts val="0"/>
                        </a:spcBef>
                        <a:spcAft>
                          <a:spcPts val="1000"/>
                        </a:spcAft>
                      </a:pPr>
                      <a:r>
                        <a:rPr lang="en-US" sz="1800">
                          <a:effectLst/>
                        </a:rPr>
                        <a:t>RS1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An alert signal is sent from the rain sensor if a specified amount of rain has been detected.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Rain Sensor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Sensor Controller</a:t>
                      </a:r>
                      <a:endParaRPr lang="en-US" sz="1800">
                        <a:effectLst/>
                        <a:latin typeface="Times New Roman"/>
                        <a:ea typeface="Times New Roman"/>
                      </a:endParaRPr>
                    </a:p>
                  </a:txBody>
                  <a:tcPr marL="34156" marR="34156" marT="0" marB="0"/>
                </a:tc>
              </a:tr>
              <a:tr h="929533">
                <a:tc>
                  <a:txBody>
                    <a:bodyPr/>
                    <a:lstStyle/>
                    <a:p>
                      <a:pPr marL="0" marR="0" algn="ctr">
                        <a:lnSpc>
                          <a:spcPct val="115000"/>
                        </a:lnSpc>
                        <a:spcBef>
                          <a:spcPts val="0"/>
                        </a:spcBef>
                        <a:spcAft>
                          <a:spcPts val="1000"/>
                        </a:spcAft>
                      </a:pPr>
                      <a:r>
                        <a:rPr lang="en-US" sz="1800">
                          <a:effectLst/>
                        </a:rPr>
                        <a:t>TS1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 temperature reading from the temperature sensor is sent to the sensor controller for parsing.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Temperature Sensor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r>
              <a:tr h="619689">
                <a:tc>
                  <a:txBody>
                    <a:bodyPr/>
                    <a:lstStyle/>
                    <a:p>
                      <a:pPr marL="0" marR="0" algn="ctr">
                        <a:lnSpc>
                          <a:spcPct val="115000"/>
                        </a:lnSpc>
                        <a:spcBef>
                          <a:spcPts val="0"/>
                        </a:spcBef>
                        <a:spcAft>
                          <a:spcPts val="1000"/>
                        </a:spcAft>
                      </a:pPr>
                      <a:r>
                        <a:rPr lang="en-US" sz="1800">
                          <a:effectLst/>
                        </a:rPr>
                        <a:t>SS1+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Soil moisture readings are sent from the soil sensors to the sensor controller for parsing.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Soil Sensor(s)</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184384356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Tree>
    <p:extLst>
      <p:ext uri="{BB962C8B-B14F-4D97-AF65-F5344CB8AC3E}">
        <p14:creationId xmlns:p14="http://schemas.microsoft.com/office/powerpoint/2010/main" val="68818249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6600" cap="none" dirty="0" smtClean="0">
                <a:solidFill>
                  <a:prstClr val="black">
                    <a:lumMod val="85000"/>
                    <a:lumOff val="15000"/>
                  </a:prstClr>
                </a:solidFill>
                <a:ea typeface="+mn-ea"/>
                <a:cs typeface="+mn-cs"/>
              </a:rPr>
              <a:t>QUESTION?</a:t>
            </a:r>
            <a:endParaRPr lang="en-US" sz="4800" dirty="0"/>
          </a:p>
        </p:txBody>
      </p:sp>
      <p:sp>
        <p:nvSpPr>
          <p:cNvPr id="5" name="Text Placeholder 4"/>
          <p:cNvSpPr>
            <a:spLocks noGrp="1"/>
          </p:cNvSpPr>
          <p:nvPr>
            <p:ph type="body" idx="1"/>
          </p:nvPr>
        </p:nvSpPr>
        <p:spPr/>
        <p:txBody>
          <a:bodyPr/>
          <a:lstStyle/>
          <a:p>
            <a:pPr lvl="0">
              <a:spcBef>
                <a:spcPts val="0"/>
              </a:spcBef>
            </a:pPr>
            <a:endParaRPr lang="en-US" sz="1700" b="1" dirty="0">
              <a:solidFill>
                <a:prstClr val="black">
                  <a:lumMod val="75000"/>
                  <a:lumOff val="25000"/>
                </a:prstClr>
              </a:solidFill>
            </a:endParaRPr>
          </a:p>
        </p:txBody>
      </p:sp>
      <p:sp>
        <p:nvSpPr>
          <p:cNvPr id="6" name="TextBox 5"/>
          <p:cNvSpPr txBox="1"/>
          <p:nvPr/>
        </p:nvSpPr>
        <p:spPr>
          <a:xfrm>
            <a:off x="1219200" y="171116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a:t>
            </a:r>
            <a:endParaRPr lang="en-US" sz="17000" b="1" dirty="0">
              <a:solidFill>
                <a:srgbClr val="F26200">
                  <a:alpha val="40000"/>
                </a:srgbClr>
              </a:solidFill>
              <a:cs typeface="Arial" pitchFamily="34" charset="0"/>
            </a:endParaRPr>
          </a:p>
        </p:txBody>
      </p:sp>
    </p:spTree>
    <p:extLst>
      <p:ext uri="{BB962C8B-B14F-4D97-AF65-F5344CB8AC3E}">
        <p14:creationId xmlns:p14="http://schemas.microsoft.com/office/powerpoint/2010/main" val="33192719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Scalability</a:t>
            </a:r>
          </a:p>
          <a:p>
            <a:pPr lvl="1">
              <a:buFont typeface="Wingdings" panose="05000000000000000000" pitchFamily="2" charset="2"/>
              <a:buChar char="§"/>
            </a:pPr>
            <a:r>
              <a:rPr lang="en-US" dirty="0" smtClean="0"/>
              <a:t>Users </a:t>
            </a:r>
            <a:r>
              <a:rPr lang="en-US" dirty="0"/>
              <a:t>can add or remove valves or sensors</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Hardware expansion elements can be changed</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0802035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Ease of Use</a:t>
            </a:r>
          </a:p>
          <a:p>
            <a:pPr lvl="1">
              <a:buFont typeface="Wingdings" panose="05000000000000000000" pitchFamily="2" charset="2"/>
              <a:buChar char="§"/>
            </a:pPr>
            <a:r>
              <a:rPr lang="en-US" dirty="0"/>
              <a:t>HICS can be accessible to users of most of ages and most of technical backgrounds</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Web application interface must be intuitive and </a:t>
            </a:r>
            <a:r>
              <a:rPr lang="en-US" dirty="0" smtClean="0"/>
              <a:t>user-friendly</a:t>
            </a:r>
          </a:p>
          <a:p>
            <a:pPr lvl="1">
              <a:buFont typeface="Wingdings" panose="05000000000000000000" pitchFamily="2" charset="2"/>
              <a:buChar char="§"/>
            </a:pPr>
            <a:r>
              <a:rPr lang="en-US" dirty="0"/>
              <a:t>Simple steps to control the irrigation system</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5953436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Guiding Principles</a:t>
            </a:r>
            <a:endParaRPr lang="en-US" sz="36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Maintainability</a:t>
            </a:r>
          </a:p>
          <a:p>
            <a:pPr lvl="1">
              <a:buFont typeface="Wingdings" panose="05000000000000000000" pitchFamily="2" charset="2"/>
              <a:buChar char="§"/>
            </a:pPr>
            <a:r>
              <a:rPr lang="en-US" dirty="0"/>
              <a:t>HICS  will require minimal maintenance after purchase</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All sensors should be replaceable and re-installed at the user </a:t>
            </a:r>
            <a:r>
              <a:rPr lang="en-US" dirty="0" smtClean="0"/>
              <a:t>level</a:t>
            </a:r>
          </a:p>
          <a:p>
            <a:pPr lvl="1">
              <a:buFont typeface="Wingdings" panose="05000000000000000000" pitchFamily="2" charset="2"/>
              <a:buChar char="§"/>
            </a:pPr>
            <a:r>
              <a:rPr lang="en-US" dirty="0"/>
              <a:t>Plug and play type central control unit will be built to interface for all sensors</a:t>
            </a:r>
          </a:p>
        </p:txBody>
      </p:sp>
    </p:spTree>
    <p:extLst>
      <p:ext uri="{BB962C8B-B14F-4D97-AF65-F5344CB8AC3E}">
        <p14:creationId xmlns:p14="http://schemas.microsoft.com/office/powerpoint/2010/main" val="3378260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Compatibility</a:t>
            </a:r>
          </a:p>
          <a:p>
            <a:pPr lvl="1">
              <a:buFont typeface="Wingdings" panose="05000000000000000000" pitchFamily="2" charset="2"/>
              <a:buChar char="§"/>
            </a:pPr>
            <a:r>
              <a:rPr lang="en-US" dirty="0"/>
              <a:t>HICS  will work with most of the existing sprinkler system</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Central control unit should be built to connect directly with valve wires</a:t>
            </a:r>
          </a:p>
          <a:p>
            <a:pPr marL="457200" lvl="1" indent="0">
              <a:buNone/>
            </a:pPr>
            <a:endParaRPr lang="en-US" dirty="0"/>
          </a:p>
        </p:txBody>
      </p:sp>
    </p:spTree>
    <p:extLst>
      <p:ext uri="{BB962C8B-B14F-4D97-AF65-F5344CB8AC3E}">
        <p14:creationId xmlns:p14="http://schemas.microsoft.com/office/powerpoint/2010/main" val="79160649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LAYER DEFINITIONS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endParaRPr lang="en-US" sz="1700" b="1" dirty="0">
              <a:solidFill>
                <a:prstClr val="black">
                  <a:lumMod val="75000"/>
                  <a:lumOff val="25000"/>
                </a:prstClr>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53197" y="3962400"/>
            <a:ext cx="5048203" cy="3786153"/>
          </a:xfrm>
          <a:prstGeom prst="rect">
            <a:avLst/>
          </a:prstGeom>
        </p:spPr>
      </p:pic>
    </p:spTree>
    <p:extLst>
      <p:ext uri="{BB962C8B-B14F-4D97-AF65-F5344CB8AC3E}">
        <p14:creationId xmlns:p14="http://schemas.microsoft.com/office/powerpoint/2010/main" val="1172702770"/>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Layer Structure Overview</a:t>
            </a:r>
            <a:endParaRPr lang="en-US" sz="4000" dirty="0"/>
          </a:p>
        </p:txBody>
      </p:sp>
      <p:pic>
        <p:nvPicPr>
          <p:cNvPr id="10" name="Content Placeholder 9"/>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467379" y="1045567"/>
            <a:ext cx="6355822" cy="5126633"/>
          </a:xfrm>
        </p:spPr>
      </p:pic>
    </p:spTree>
    <p:extLst>
      <p:ext uri="{BB962C8B-B14F-4D97-AF65-F5344CB8AC3E}">
        <p14:creationId xmlns:p14="http://schemas.microsoft.com/office/powerpoint/2010/main" val="40384353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a:t>
            </a:r>
            <a:endParaRPr lang="en-US" sz="4000"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Gathering data from the sensors to monitor different environment </a:t>
            </a:r>
            <a:r>
              <a:rPr lang="en-US" dirty="0" smtClean="0"/>
              <a:t>conditions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a:t>Sending all the different environment condition readings to the Hardware I/O Layer. </a:t>
            </a:r>
            <a:endParaRPr lang="en-US" dirty="0" smtClean="0"/>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Including 3 kinds of sensor, electronic components, not expecting any service from other </a:t>
            </a:r>
            <a:r>
              <a:rPr lang="en-US" dirty="0" smtClean="0"/>
              <a:t>layers</a:t>
            </a:r>
            <a:endParaRPr lang="en-US" dirty="0"/>
          </a:p>
        </p:txBody>
      </p:sp>
    </p:spTree>
    <p:extLst>
      <p:ext uri="{BB962C8B-B14F-4D97-AF65-F5344CB8AC3E}">
        <p14:creationId xmlns:p14="http://schemas.microsoft.com/office/powerpoint/2010/main" val="5996454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1054</Words>
  <Application>Microsoft Office PowerPoint</Application>
  <PresentationFormat>On-screen Show (4:3)</PresentationFormat>
  <Paragraphs>197</Paragraphs>
  <Slides>28</Slides>
  <Notes>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Introducing PowerPoint 2010</vt:lpstr>
      <vt:lpstr>Project: Home Irrigation Control System (HICS) Team: SmartGrass</vt:lpstr>
      <vt:lpstr>GUIDING PRINCIPLES</vt:lpstr>
      <vt:lpstr>Guiding Principles</vt:lpstr>
      <vt:lpstr>Guiding Principles</vt:lpstr>
      <vt:lpstr>Guiding Principles</vt:lpstr>
      <vt:lpstr>Guiding Principles</vt:lpstr>
      <vt:lpstr>LAYER DEFINITIONS</vt:lpstr>
      <vt:lpstr>Layer Structure Overview</vt:lpstr>
      <vt:lpstr>Sensor Layer</vt:lpstr>
      <vt:lpstr>Hardware I/O Layer</vt:lpstr>
      <vt:lpstr>Client Layer</vt:lpstr>
      <vt:lpstr>Server Layer</vt:lpstr>
      <vt:lpstr>SUBSYSTEM DEFINITIONS</vt:lpstr>
      <vt:lpstr>Subsystem Data Flow Diagram</vt:lpstr>
      <vt:lpstr>Sensor Layer Subsystems</vt:lpstr>
      <vt:lpstr>Subsystem Data Flow Diagram</vt:lpstr>
      <vt:lpstr>Hardware I/O Layer Subsystems</vt:lpstr>
      <vt:lpstr>Subsystem Data Flow Diagram</vt:lpstr>
      <vt:lpstr>Client Layer Subsystems</vt:lpstr>
      <vt:lpstr>Subsystem Data Flow Diagram</vt:lpstr>
      <vt:lpstr>Server Layer Subsystems</vt:lpstr>
      <vt:lpstr>INTER-SUBSYSTEM DATA FLOW</vt:lpstr>
      <vt:lpstr>Subsystem Data Flow Diagram</vt:lpstr>
      <vt:lpstr>Data Flow Descriptions</vt:lpstr>
      <vt:lpstr>Data Flow Descriptions</vt:lpstr>
      <vt:lpstr>Data Flow Descriptions</vt:lpstr>
      <vt:lpstr>Subsystem Data Flow Diagram</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2014-12-09T23:15:18Z</dcterms:modified>
</cp:coreProperties>
</file>