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77" r:id="rId2"/>
    <p:sldId id="441" r:id="rId3"/>
    <p:sldId id="438" r:id="rId4"/>
    <p:sldId id="418" r:id="rId5"/>
    <p:sldId id="419" r:id="rId6"/>
    <p:sldId id="420" r:id="rId7"/>
    <p:sldId id="421" r:id="rId8"/>
    <p:sldId id="422" r:id="rId9"/>
    <p:sldId id="423" r:id="rId10"/>
    <p:sldId id="424" r:id="rId11"/>
    <p:sldId id="437" r:id="rId12"/>
    <p:sldId id="425" r:id="rId13"/>
    <p:sldId id="426" r:id="rId14"/>
    <p:sldId id="427" r:id="rId15"/>
    <p:sldId id="428" r:id="rId16"/>
    <p:sldId id="429" r:id="rId17"/>
    <p:sldId id="439" r:id="rId18"/>
    <p:sldId id="430" r:id="rId19"/>
    <p:sldId id="431" r:id="rId20"/>
    <p:sldId id="432" r:id="rId21"/>
    <p:sldId id="433" r:id="rId22"/>
    <p:sldId id="440" r:id="rId23"/>
    <p:sldId id="434" r:id="rId24"/>
    <p:sldId id="435" r:id="rId25"/>
    <p:sldId id="43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441"/>
            <p14:sldId id="438"/>
            <p14:sldId id="418"/>
            <p14:sldId id="419"/>
            <p14:sldId id="420"/>
            <p14:sldId id="421"/>
            <p14:sldId id="422"/>
            <p14:sldId id="423"/>
            <p14:sldId id="424"/>
            <p14:sldId id="437"/>
            <p14:sldId id="425"/>
            <p14:sldId id="426"/>
            <p14:sldId id="427"/>
            <p14:sldId id="428"/>
            <p14:sldId id="429"/>
            <p14:sldId id="439"/>
            <p14:sldId id="430"/>
            <p14:sldId id="431"/>
            <p14:sldId id="432"/>
            <p14:sldId id="433"/>
            <p14:sldId id="440"/>
            <p14:sldId id="434"/>
            <p14:sldId id="435"/>
            <p14:sldId id="436"/>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262" autoAdjust="0"/>
    <p:restoredTop sz="99008" autoAdjust="0"/>
  </p:normalViewPr>
  <p:slideViewPr>
    <p:cSldViewPr>
      <p:cViewPr>
        <p:scale>
          <a:sx n="90" d="100"/>
          <a:sy n="90" d="100"/>
        </p:scale>
        <p:origin x="-1090"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12/9/2014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187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68912550-F05F-42FF-A86E-8F3AC33C6CB8}" type="slidenum">
              <a:rPr lang="en-US" altLang="en-US" smtClean="0"/>
              <a:pPr>
                <a:spcBef>
                  <a:spcPct val="0"/>
                </a:spcBef>
              </a:pPr>
              <a:t>2</a:t>
            </a:fld>
            <a:endParaRPr lang="en-US" alt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12/9/2014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12/9/2014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12/9/2014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12/9/2014</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12/9/2014</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12/9/2014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12/9/2014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12/9/2014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12/9/2014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12/9/2014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odell@uta.ed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819400"/>
            <a:ext cx="7315200" cy="2057400"/>
          </a:xfrm>
        </p:spPr>
        <p:txBody>
          <a:bodyPr anchor="ctr">
            <a:normAutofit/>
          </a:bodyPr>
          <a:lstStyle/>
          <a:p>
            <a:r>
              <a:rPr lang="en-US" sz="2800" b="0" dirty="0" smtClean="0">
                <a:latin typeface="+mj-lt"/>
              </a:rPr>
              <a:t>Project: Home Irrigation Control System (HICS)</a:t>
            </a:r>
            <a:br>
              <a:rPr lang="en-US" sz="2800" b="0" dirty="0" smtClean="0">
                <a:latin typeface="+mj-lt"/>
              </a:rPr>
            </a:br>
            <a:r>
              <a:rPr lang="en-US" sz="2800" b="0" dirty="0" smtClean="0">
                <a:latin typeface="+mj-lt"/>
              </a:rPr>
              <a:t>Team: SmartGrass</a:t>
            </a:r>
            <a:endParaRPr lang="en-US" sz="2800" b="0" dirty="0">
              <a:latin typeface="+mj-lt"/>
            </a:endParaRPr>
          </a:p>
        </p:txBody>
      </p:sp>
      <p:sp>
        <p:nvSpPr>
          <p:cNvPr id="7" name="Subtitle 2"/>
          <p:cNvSpPr txBox="1">
            <a:spLocks/>
          </p:cNvSpPr>
          <p:nvPr/>
        </p:nvSpPr>
        <p:spPr>
          <a:xfrm>
            <a:off x="35355" y="685800"/>
            <a:ext cx="3429000" cy="1752600"/>
          </a:xfrm>
          <a:prstGeom prst="rect">
            <a:avLst/>
          </a:prstGeom>
        </p:spPr>
        <p:txBody>
          <a:bodyPr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solidFill>
                <a:latin typeface="+mj-lt"/>
              </a:rPr>
              <a:t>CSE Senior Design I</a:t>
            </a:r>
          </a:p>
          <a:p>
            <a:pPr marL="0" indent="0" algn="ctr">
              <a:buNone/>
            </a:pPr>
            <a:r>
              <a:rPr lang="en-US" sz="1800" dirty="0" smtClean="0">
                <a:solidFill>
                  <a:schemeClr val="bg1"/>
                </a:solidFill>
                <a:latin typeface="+mj-lt"/>
              </a:rPr>
              <a:t>Architecture Design Specification</a:t>
            </a:r>
          </a:p>
          <a:p>
            <a:pPr marL="0" indent="0" algn="ctr">
              <a:buNone/>
            </a:pPr>
            <a:r>
              <a:rPr lang="en-US" sz="1800" dirty="0" smtClean="0">
                <a:solidFill>
                  <a:schemeClr val="bg1"/>
                </a:solidFill>
                <a:latin typeface="+mj-lt"/>
              </a:rPr>
              <a:t>CSE 4316 Final Exam</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5200" y="1"/>
            <a:ext cx="5562600" cy="2819399"/>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86566" y="4343400"/>
            <a:ext cx="5048203" cy="3786153"/>
          </a:xfrm>
          <a:prstGeom prst="rect">
            <a:avLst/>
          </a:prstGeom>
        </p:spPr>
      </p:pic>
      <p:pic>
        <p:nvPicPr>
          <p:cNvPr id="3" name="Pictur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7800" y="4364665"/>
            <a:ext cx="5048203" cy="3786153"/>
          </a:xfrm>
          <a:prstGeom prst="rect">
            <a:avLst/>
          </a:prstGeom>
        </p:spPr>
      </p:pic>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717329" y="4343400"/>
            <a:ext cx="5048203" cy="3786153"/>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943600" y="4343400"/>
            <a:ext cx="5048203" cy="3786153"/>
          </a:xfrm>
          <a:prstGeom prst="rect">
            <a:avLst/>
          </a:prstGeom>
        </p:spPr>
      </p:pic>
      <p:sp>
        <p:nvSpPr>
          <p:cNvPr id="9" name="Rectangle 8"/>
          <p:cNvSpPr/>
          <p:nvPr/>
        </p:nvSpPr>
        <p:spPr>
          <a:xfrm>
            <a:off x="437986" y="6233412"/>
            <a:ext cx="1532791" cy="584775"/>
          </a:xfrm>
          <a:prstGeom prst="rect">
            <a:avLst/>
          </a:prstGeom>
        </p:spPr>
        <p:txBody>
          <a:bodyPr wrap="none">
            <a:spAutoFit/>
          </a:bodyPr>
          <a:lstStyle/>
          <a:p>
            <a:pPr algn="ctr"/>
            <a:r>
              <a:rPr lang="en-US" sz="1600" dirty="0" err="1" smtClean="0">
                <a:solidFill>
                  <a:schemeClr val="bg1"/>
                </a:solidFill>
              </a:rPr>
              <a:t>Belachew</a:t>
            </a:r>
            <a:endParaRPr lang="en-US" sz="1600" dirty="0">
              <a:solidFill>
                <a:schemeClr val="bg1"/>
              </a:solidFill>
            </a:endParaRPr>
          </a:p>
          <a:p>
            <a:pPr algn="ctr"/>
            <a:r>
              <a:rPr lang="en-US" sz="1600" dirty="0" smtClean="0">
                <a:solidFill>
                  <a:schemeClr val="bg1"/>
                </a:solidFill>
              </a:rPr>
              <a:t>Haile-Mariam(L)</a:t>
            </a:r>
            <a:endParaRPr lang="en-US" sz="1600" dirty="0">
              <a:solidFill>
                <a:schemeClr val="bg1"/>
              </a:solidFill>
            </a:endParaRPr>
          </a:p>
        </p:txBody>
      </p:sp>
      <p:sp>
        <p:nvSpPr>
          <p:cNvPr id="11" name="Rectangle 10"/>
          <p:cNvSpPr/>
          <p:nvPr/>
        </p:nvSpPr>
        <p:spPr>
          <a:xfrm>
            <a:off x="3046073" y="6249841"/>
            <a:ext cx="870431" cy="584775"/>
          </a:xfrm>
          <a:prstGeom prst="rect">
            <a:avLst/>
          </a:prstGeom>
        </p:spPr>
        <p:txBody>
          <a:bodyPr wrap="none">
            <a:spAutoFit/>
          </a:bodyPr>
          <a:lstStyle/>
          <a:p>
            <a:pPr algn="ctr"/>
            <a:r>
              <a:rPr lang="en-US" sz="1600" dirty="0" err="1" smtClean="0">
                <a:solidFill>
                  <a:schemeClr val="bg1"/>
                </a:solidFill>
              </a:rPr>
              <a:t>Gautam</a:t>
            </a:r>
            <a:endParaRPr lang="en-US" sz="1600" dirty="0" smtClean="0">
              <a:solidFill>
                <a:schemeClr val="bg1"/>
              </a:solidFill>
            </a:endParaRPr>
          </a:p>
          <a:p>
            <a:pPr algn="ctr"/>
            <a:r>
              <a:rPr lang="en-US" sz="1600" dirty="0" err="1" smtClean="0">
                <a:solidFill>
                  <a:schemeClr val="bg1"/>
                </a:solidFill>
              </a:rPr>
              <a:t>Adhikari</a:t>
            </a:r>
            <a:endParaRPr lang="en-US" sz="1600" dirty="0">
              <a:solidFill>
                <a:schemeClr val="bg1"/>
              </a:solidFill>
            </a:endParaRPr>
          </a:p>
        </p:txBody>
      </p:sp>
      <p:sp>
        <p:nvSpPr>
          <p:cNvPr id="12" name="Rectangle 11"/>
          <p:cNvSpPr/>
          <p:nvPr/>
        </p:nvSpPr>
        <p:spPr>
          <a:xfrm>
            <a:off x="5282374" y="6223740"/>
            <a:ext cx="980588" cy="584775"/>
          </a:xfrm>
          <a:prstGeom prst="rect">
            <a:avLst/>
          </a:prstGeom>
        </p:spPr>
        <p:txBody>
          <a:bodyPr wrap="none">
            <a:spAutoFit/>
          </a:bodyPr>
          <a:lstStyle/>
          <a:p>
            <a:pPr algn="ctr"/>
            <a:r>
              <a:rPr lang="en-US" sz="1600" dirty="0" smtClean="0">
                <a:solidFill>
                  <a:schemeClr val="bg1"/>
                </a:solidFill>
              </a:rPr>
              <a:t>Jeremiah</a:t>
            </a:r>
          </a:p>
          <a:p>
            <a:pPr algn="ctr"/>
            <a:r>
              <a:rPr lang="en-US" sz="1600" dirty="0" smtClean="0">
                <a:solidFill>
                  <a:schemeClr val="bg1"/>
                </a:solidFill>
              </a:rPr>
              <a:t>O’Connor</a:t>
            </a:r>
            <a:endParaRPr lang="en-US" sz="1600" dirty="0">
              <a:solidFill>
                <a:schemeClr val="bg1"/>
              </a:solidFill>
            </a:endParaRPr>
          </a:p>
        </p:txBody>
      </p:sp>
      <p:sp>
        <p:nvSpPr>
          <p:cNvPr id="13" name="Rectangle 12"/>
          <p:cNvSpPr/>
          <p:nvPr/>
        </p:nvSpPr>
        <p:spPr>
          <a:xfrm>
            <a:off x="7678767" y="6223740"/>
            <a:ext cx="582339" cy="584775"/>
          </a:xfrm>
          <a:prstGeom prst="rect">
            <a:avLst/>
          </a:prstGeom>
        </p:spPr>
        <p:txBody>
          <a:bodyPr wrap="none">
            <a:spAutoFit/>
          </a:bodyPr>
          <a:lstStyle/>
          <a:p>
            <a:pPr algn="ctr"/>
            <a:r>
              <a:rPr lang="en-US" sz="1600" dirty="0" smtClean="0">
                <a:solidFill>
                  <a:schemeClr val="bg1"/>
                </a:solidFill>
              </a:rPr>
              <a:t>Tung</a:t>
            </a:r>
          </a:p>
          <a:p>
            <a:pPr algn="ctr"/>
            <a:r>
              <a:rPr lang="en-US" sz="1600" dirty="0" smtClean="0">
                <a:solidFill>
                  <a:schemeClr val="bg1"/>
                </a:solidFill>
              </a:rPr>
              <a:t>Vo</a:t>
            </a:r>
            <a:endParaRPr lang="en-US" sz="1600"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Top 3 Guiding Principles</a:t>
            </a:r>
            <a:endParaRPr lang="en-US" sz="40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dirty="0" smtClean="0"/>
              <a:t>[Principle 1]</a:t>
            </a:r>
          </a:p>
          <a:p>
            <a:pPr lvl="1">
              <a:buFont typeface="Wingdings" panose="05000000000000000000" pitchFamily="2" charset="2"/>
              <a:buChar char="§"/>
            </a:pPr>
            <a:r>
              <a:rPr lang="en-US" dirty="0"/>
              <a:t>[Description of this principle relative to your system’s design</a:t>
            </a:r>
            <a:r>
              <a:rPr lang="en-US" dirty="0" smtClean="0"/>
              <a:t>]</a:t>
            </a:r>
          </a:p>
          <a:p>
            <a:pPr lvl="1">
              <a:buFont typeface="Wingdings" panose="05000000000000000000" pitchFamily="2" charset="2"/>
              <a:buChar char="§"/>
            </a:pPr>
            <a:r>
              <a:rPr lang="en-US" dirty="0"/>
              <a:t>[Describe how you will ensure that you follow this principle in your design</a:t>
            </a:r>
            <a:r>
              <a:rPr lang="en-US" dirty="0" smtClean="0"/>
              <a:t>]</a:t>
            </a:r>
            <a:endParaRPr lang="en-US" dirty="0"/>
          </a:p>
        </p:txBody>
      </p:sp>
    </p:spTree>
    <p:extLst>
      <p:ext uri="{BB962C8B-B14F-4D97-AF65-F5344CB8AC3E}">
        <p14:creationId xmlns:p14="http://schemas.microsoft.com/office/powerpoint/2010/main" val="276886878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Layer Definitions</a:t>
            </a:r>
            <a:endParaRPr lang="en-US" dirty="0"/>
          </a:p>
        </p:txBody>
      </p:sp>
      <p:sp>
        <p:nvSpPr>
          <p:cNvPr id="5" name="Text Placeholder 4"/>
          <p:cNvSpPr>
            <a:spLocks noGrp="1"/>
          </p:cNvSpPr>
          <p:nvPr>
            <p:ph type="body" idx="1"/>
          </p:nvPr>
        </p:nvSpPr>
        <p:spPr/>
        <p:txBody>
          <a:bodyPr/>
          <a:lstStyle/>
          <a:p>
            <a:r>
              <a:rPr lang="en-US" dirty="0"/>
              <a:t>Team </a:t>
            </a:r>
            <a:r>
              <a:rPr lang="en-US" dirty="0" smtClean="0"/>
              <a:t>Member</a:t>
            </a:r>
            <a:endParaRPr lang="en-US" dirty="0"/>
          </a:p>
        </p:txBody>
      </p:sp>
    </p:spTree>
    <p:extLst>
      <p:ext uri="{BB962C8B-B14F-4D97-AF65-F5344CB8AC3E}">
        <p14:creationId xmlns:p14="http://schemas.microsoft.com/office/powerpoint/2010/main" val="234588898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Layer Structure Overview</a:t>
            </a:r>
            <a:endParaRPr lang="en-US" sz="4000" dirty="0"/>
          </a:p>
        </p:txBody>
      </p:sp>
      <p:pic>
        <p:nvPicPr>
          <p:cNvPr id="10" name="Content Placeholder 9"/>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467379" y="1045567"/>
            <a:ext cx="6355822" cy="4766867"/>
          </a:xfrm>
        </p:spPr>
      </p:pic>
    </p:spTree>
    <p:extLst>
      <p:ext uri="{BB962C8B-B14F-4D97-AF65-F5344CB8AC3E}">
        <p14:creationId xmlns:p14="http://schemas.microsoft.com/office/powerpoint/2010/main" val="403843534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Sensor Layer</a:t>
            </a:r>
            <a:endParaRPr lang="en-US" sz="4000"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b="1" dirty="0" smtClean="0"/>
              <a:t>Purpose</a:t>
            </a:r>
          </a:p>
          <a:p>
            <a:pPr lvl="1">
              <a:buFont typeface="Wingdings" panose="05000000000000000000" pitchFamily="2" charset="2"/>
              <a:buChar char="§"/>
            </a:pPr>
            <a:r>
              <a:rPr lang="en-US" dirty="0"/>
              <a:t>Gathering data from the sensors to monitor different environment </a:t>
            </a:r>
            <a:r>
              <a:rPr lang="en-US" dirty="0" smtClean="0"/>
              <a:t>conditions</a:t>
            </a:r>
          </a:p>
          <a:p>
            <a:pPr>
              <a:buFont typeface="Wingdings" panose="05000000000000000000" pitchFamily="2" charset="2"/>
              <a:buChar char="Ø"/>
            </a:pPr>
            <a:r>
              <a:rPr lang="en-US" b="1" dirty="0" smtClean="0"/>
              <a:t>Providing service(s):</a:t>
            </a:r>
          </a:p>
          <a:p>
            <a:pPr lvl="1">
              <a:buFont typeface="Wingdings" panose="05000000000000000000" pitchFamily="2" charset="2"/>
              <a:buChar char="§"/>
            </a:pPr>
            <a:r>
              <a:rPr lang="en-US" dirty="0"/>
              <a:t>Sending all the different environment condition readings to the Hardware I/O Layer. </a:t>
            </a:r>
            <a:endParaRPr lang="en-US" dirty="0" smtClean="0"/>
          </a:p>
          <a:p>
            <a:pPr>
              <a:buFont typeface="Wingdings" panose="05000000000000000000" pitchFamily="2" charset="2"/>
              <a:buChar char="Ø"/>
            </a:pPr>
            <a:r>
              <a:rPr lang="en-US" b="1" dirty="0" smtClean="0"/>
              <a:t>Expecting service(s):</a:t>
            </a:r>
          </a:p>
          <a:p>
            <a:pPr lvl="1">
              <a:buFont typeface="Wingdings" panose="05000000000000000000" pitchFamily="2" charset="2"/>
              <a:buChar char="§"/>
            </a:pPr>
            <a:r>
              <a:rPr lang="en-US" dirty="0"/>
              <a:t>Including 3 kinds of sensor, electronic components, not expecting any service from other </a:t>
            </a:r>
            <a:r>
              <a:rPr lang="en-US" dirty="0" smtClean="0"/>
              <a:t>layers</a:t>
            </a:r>
            <a:endParaRPr lang="en-US" dirty="0"/>
          </a:p>
        </p:txBody>
      </p:sp>
    </p:spTree>
    <p:extLst>
      <p:ext uri="{BB962C8B-B14F-4D97-AF65-F5344CB8AC3E}">
        <p14:creationId xmlns:p14="http://schemas.microsoft.com/office/powerpoint/2010/main" val="59964545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Hardware I/O Layer</a:t>
            </a:r>
            <a:endParaRPr lang="en-US" sz="4000"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smtClean="0"/>
              <a:t>Purpose</a:t>
            </a:r>
          </a:p>
          <a:p>
            <a:pPr lvl="1">
              <a:buFont typeface="Wingdings" panose="05000000000000000000" pitchFamily="2" charset="2"/>
              <a:buChar char="§"/>
            </a:pPr>
            <a:r>
              <a:rPr lang="en-US" dirty="0"/>
              <a:t>Collecting information from the environment sensors </a:t>
            </a:r>
          </a:p>
          <a:p>
            <a:pPr lvl="1">
              <a:buFont typeface="Wingdings" panose="05000000000000000000" pitchFamily="2" charset="2"/>
              <a:buChar char="§"/>
            </a:pPr>
            <a:r>
              <a:rPr lang="en-US" dirty="0"/>
              <a:t>Controlling the activities of the irrigation valves</a:t>
            </a:r>
          </a:p>
          <a:p>
            <a:pPr>
              <a:buFont typeface="Wingdings" panose="05000000000000000000" pitchFamily="2" charset="2"/>
              <a:buChar char="Ø"/>
            </a:pPr>
            <a:r>
              <a:rPr lang="en-US" b="1" dirty="0" smtClean="0"/>
              <a:t>Providing service(s):</a:t>
            </a:r>
          </a:p>
          <a:p>
            <a:pPr lvl="1">
              <a:buFont typeface="Wingdings" panose="05000000000000000000" pitchFamily="2" charset="2"/>
              <a:buChar char="§"/>
            </a:pPr>
            <a:r>
              <a:rPr lang="en-US" dirty="0"/>
              <a:t>Taking input data from sensors</a:t>
            </a:r>
          </a:p>
          <a:p>
            <a:pPr lvl="1">
              <a:buFont typeface="Wingdings" panose="05000000000000000000" pitchFamily="2" charset="2"/>
              <a:buChar char="§"/>
            </a:pPr>
            <a:r>
              <a:rPr lang="en-US" dirty="0"/>
              <a:t>Differentiating the input</a:t>
            </a:r>
          </a:p>
          <a:p>
            <a:pPr lvl="1">
              <a:buFont typeface="Wingdings" panose="05000000000000000000" pitchFamily="2" charset="2"/>
              <a:buChar char="§"/>
            </a:pPr>
            <a:r>
              <a:rPr lang="en-US" dirty="0"/>
              <a:t>Formatting the data to be sent to Client layer</a:t>
            </a:r>
          </a:p>
          <a:p>
            <a:pPr>
              <a:buFont typeface="Wingdings" panose="05000000000000000000" pitchFamily="2" charset="2"/>
              <a:buChar char="Ø"/>
            </a:pPr>
            <a:r>
              <a:rPr lang="en-US" b="1" dirty="0" smtClean="0"/>
              <a:t>Expecting service(s):</a:t>
            </a:r>
          </a:p>
          <a:p>
            <a:pPr lvl="1">
              <a:buFont typeface="Wingdings" panose="05000000000000000000" pitchFamily="2" charset="2"/>
              <a:buChar char="§"/>
            </a:pPr>
            <a:r>
              <a:rPr lang="en-US" dirty="0"/>
              <a:t>Sensor reading as input data from Sensor Layer</a:t>
            </a:r>
          </a:p>
          <a:p>
            <a:pPr lvl="1">
              <a:buFont typeface="Wingdings" panose="05000000000000000000" pitchFamily="2" charset="2"/>
              <a:buChar char="§"/>
            </a:pPr>
            <a:r>
              <a:rPr lang="en-US" dirty="0"/>
              <a:t>Control command data from Data processing at Client Layer</a:t>
            </a:r>
          </a:p>
        </p:txBody>
      </p:sp>
    </p:spTree>
    <p:extLst>
      <p:ext uri="{BB962C8B-B14F-4D97-AF65-F5344CB8AC3E}">
        <p14:creationId xmlns:p14="http://schemas.microsoft.com/office/powerpoint/2010/main" val="78672765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Client Layer</a:t>
            </a:r>
            <a:endParaRPr lang="en-US" sz="4000"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smtClean="0"/>
              <a:t>Purpose</a:t>
            </a:r>
          </a:p>
          <a:p>
            <a:pPr lvl="1">
              <a:buFont typeface="Wingdings" panose="05000000000000000000" pitchFamily="2" charset="2"/>
              <a:buChar char="§"/>
            </a:pPr>
            <a:r>
              <a:rPr lang="en-US" dirty="0"/>
              <a:t>Handling the communication between Hardware I/O Layer and Server Layer</a:t>
            </a:r>
          </a:p>
          <a:p>
            <a:pPr>
              <a:buFont typeface="Wingdings" panose="05000000000000000000" pitchFamily="2" charset="2"/>
              <a:buChar char="Ø"/>
            </a:pPr>
            <a:r>
              <a:rPr lang="en-US" b="1" dirty="0" smtClean="0"/>
              <a:t>Providing service(s):</a:t>
            </a:r>
          </a:p>
          <a:p>
            <a:pPr lvl="1">
              <a:buFont typeface="Wingdings" panose="05000000000000000000" pitchFamily="2" charset="2"/>
              <a:buChar char="§"/>
            </a:pPr>
            <a:r>
              <a:rPr lang="en-US" dirty="0"/>
              <a:t>Taking sensor input from Hardware I/O Layer and sending it to Server Layer.</a:t>
            </a:r>
          </a:p>
          <a:p>
            <a:pPr lvl="1">
              <a:buFont typeface="Wingdings" panose="05000000000000000000" pitchFamily="2" charset="2"/>
              <a:buChar char="§"/>
            </a:pPr>
            <a:r>
              <a:rPr lang="en-US" dirty="0"/>
              <a:t>Receiving response  from Server Layer and sending it to Hardware I/O Layer.</a:t>
            </a:r>
          </a:p>
          <a:p>
            <a:pPr>
              <a:buFont typeface="Wingdings" panose="05000000000000000000" pitchFamily="2" charset="2"/>
              <a:buChar char="Ø"/>
            </a:pPr>
            <a:r>
              <a:rPr lang="en-US" b="1" dirty="0" smtClean="0"/>
              <a:t>Expecting service(s):</a:t>
            </a:r>
          </a:p>
          <a:p>
            <a:pPr lvl="1">
              <a:buFont typeface="Wingdings" panose="05000000000000000000" pitchFamily="2" charset="2"/>
              <a:buChar char="§"/>
            </a:pPr>
            <a:r>
              <a:rPr lang="en-US" dirty="0"/>
              <a:t>Sensor input form Hardware I/O Layer</a:t>
            </a:r>
          </a:p>
          <a:p>
            <a:pPr lvl="1">
              <a:buFont typeface="Wingdings" panose="05000000000000000000" pitchFamily="2" charset="2"/>
              <a:buChar char="§"/>
            </a:pPr>
            <a:r>
              <a:rPr lang="en-US" dirty="0"/>
              <a:t>Data response from Server Layer</a:t>
            </a:r>
          </a:p>
        </p:txBody>
      </p:sp>
    </p:spTree>
    <p:extLst>
      <p:ext uri="{BB962C8B-B14F-4D97-AF65-F5344CB8AC3E}">
        <p14:creationId xmlns:p14="http://schemas.microsoft.com/office/powerpoint/2010/main" val="78672765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Server Layer</a:t>
            </a:r>
            <a:endParaRPr lang="en-US" sz="4000"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b="1" dirty="0" smtClean="0"/>
              <a:t>Purpose</a:t>
            </a:r>
          </a:p>
          <a:p>
            <a:pPr lvl="1">
              <a:buFont typeface="Wingdings" panose="05000000000000000000" pitchFamily="2" charset="2"/>
              <a:buChar char="§"/>
            </a:pPr>
            <a:r>
              <a:rPr lang="en-US" dirty="0"/>
              <a:t>Handling the interfacing with the users</a:t>
            </a:r>
          </a:p>
          <a:p>
            <a:pPr lvl="1">
              <a:buFont typeface="Wingdings" panose="05000000000000000000" pitchFamily="2" charset="2"/>
              <a:buChar char="§"/>
            </a:pPr>
            <a:r>
              <a:rPr lang="en-US" dirty="0"/>
              <a:t>Processing the requests from Client Layer</a:t>
            </a:r>
          </a:p>
          <a:p>
            <a:pPr lvl="1">
              <a:buFont typeface="Wingdings" panose="05000000000000000000" pitchFamily="2" charset="2"/>
              <a:buChar char="§"/>
            </a:pPr>
            <a:r>
              <a:rPr lang="en-US" dirty="0"/>
              <a:t>Updating information to Database</a:t>
            </a:r>
          </a:p>
          <a:p>
            <a:pPr>
              <a:buFont typeface="Wingdings" panose="05000000000000000000" pitchFamily="2" charset="2"/>
              <a:buChar char="Ø"/>
            </a:pPr>
            <a:r>
              <a:rPr lang="en-US" b="1" dirty="0" smtClean="0"/>
              <a:t>Providing service(s):</a:t>
            </a:r>
          </a:p>
          <a:p>
            <a:pPr lvl="1">
              <a:buFont typeface="Wingdings" panose="05000000000000000000" pitchFamily="2" charset="2"/>
              <a:buChar char="§"/>
            </a:pPr>
            <a:r>
              <a:rPr lang="en-US" dirty="0"/>
              <a:t>Handling request and sending response  to Client Layer.</a:t>
            </a:r>
          </a:p>
          <a:p>
            <a:pPr>
              <a:buFont typeface="Wingdings" panose="05000000000000000000" pitchFamily="2" charset="2"/>
              <a:buChar char="Ø"/>
            </a:pPr>
            <a:r>
              <a:rPr lang="en-US" b="1" dirty="0" smtClean="0"/>
              <a:t>Expecting service(s):</a:t>
            </a:r>
          </a:p>
          <a:p>
            <a:pPr lvl="1">
              <a:buFont typeface="Wingdings" panose="05000000000000000000" pitchFamily="2" charset="2"/>
              <a:buChar char="§"/>
            </a:pPr>
            <a:r>
              <a:rPr lang="en-US" dirty="0"/>
              <a:t>Requests from Client Layer</a:t>
            </a:r>
          </a:p>
        </p:txBody>
      </p:sp>
    </p:spTree>
    <p:extLst>
      <p:ext uri="{BB962C8B-B14F-4D97-AF65-F5344CB8AC3E}">
        <p14:creationId xmlns:p14="http://schemas.microsoft.com/office/powerpoint/2010/main" val="78672765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Subsystem Definitions</a:t>
            </a:r>
            <a:endParaRPr lang="en-US" dirty="0"/>
          </a:p>
        </p:txBody>
      </p:sp>
      <p:sp>
        <p:nvSpPr>
          <p:cNvPr id="5" name="Text Placeholder 4"/>
          <p:cNvSpPr>
            <a:spLocks noGrp="1"/>
          </p:cNvSpPr>
          <p:nvPr>
            <p:ph type="body" idx="1"/>
          </p:nvPr>
        </p:nvSpPr>
        <p:spPr/>
        <p:txBody>
          <a:bodyPr/>
          <a:lstStyle/>
          <a:p>
            <a:r>
              <a:rPr lang="en-US" dirty="0"/>
              <a:t>Team </a:t>
            </a:r>
            <a:r>
              <a:rPr lang="en-US" dirty="0" smtClean="0"/>
              <a:t>Member</a:t>
            </a:r>
            <a:endParaRPr lang="en-US" dirty="0"/>
          </a:p>
        </p:txBody>
      </p:sp>
    </p:spTree>
    <p:extLst>
      <p:ext uri="{BB962C8B-B14F-4D97-AF65-F5344CB8AC3E}">
        <p14:creationId xmlns:p14="http://schemas.microsoft.com/office/powerpoint/2010/main" val="203328200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Sensor Layer Subsystems</a:t>
            </a:r>
            <a:endParaRPr lang="en-US"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Rain </a:t>
            </a:r>
            <a:r>
              <a:rPr lang="en-US" b="1" dirty="0" smtClean="0"/>
              <a:t>Sensor: </a:t>
            </a:r>
            <a:r>
              <a:rPr lang="en-US" dirty="0" smtClean="0"/>
              <a:t>Detect </a:t>
            </a:r>
            <a:r>
              <a:rPr lang="en-US" dirty="0"/>
              <a:t>precipitation amounts by collecting rainfall to alert the rain condition </a:t>
            </a:r>
          </a:p>
          <a:p>
            <a:pPr>
              <a:buFont typeface="Wingdings" panose="05000000000000000000" pitchFamily="2" charset="2"/>
              <a:buChar char="Ø"/>
            </a:pPr>
            <a:r>
              <a:rPr lang="en-US" b="1" dirty="0"/>
              <a:t>Temperature </a:t>
            </a:r>
            <a:r>
              <a:rPr lang="en-US" b="1" dirty="0" smtClean="0"/>
              <a:t>Sensor: </a:t>
            </a:r>
            <a:r>
              <a:rPr lang="en-US" dirty="0" smtClean="0"/>
              <a:t>Measure </a:t>
            </a:r>
            <a:r>
              <a:rPr lang="en-US" dirty="0"/>
              <a:t>the current temperature of the environment</a:t>
            </a:r>
          </a:p>
          <a:p>
            <a:pPr>
              <a:buFont typeface="Wingdings" panose="05000000000000000000" pitchFamily="2" charset="2"/>
              <a:buChar char="Ø"/>
            </a:pPr>
            <a:r>
              <a:rPr lang="en-US" b="1" dirty="0"/>
              <a:t>Soil Moisture Sensor: </a:t>
            </a:r>
            <a:r>
              <a:rPr lang="en-US" dirty="0" smtClean="0"/>
              <a:t>Measure </a:t>
            </a:r>
            <a:r>
              <a:rPr lang="en-US" dirty="0"/>
              <a:t>the current soil moisture sensor at its corresponding irrigation zone</a:t>
            </a:r>
            <a:r>
              <a:rPr lang="en-US" dirty="0" smtClean="0"/>
              <a:t>.</a:t>
            </a:r>
            <a:endParaRPr lang="en-US" dirty="0"/>
          </a:p>
        </p:txBody>
      </p:sp>
    </p:spTree>
    <p:extLst>
      <p:ext uri="{BB962C8B-B14F-4D97-AF65-F5344CB8AC3E}">
        <p14:creationId xmlns:p14="http://schemas.microsoft.com/office/powerpoint/2010/main" val="283728598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Hardware I/O Layer Subsystems</a:t>
            </a:r>
            <a:endParaRPr lang="en-US" sz="4000" dirty="0"/>
          </a:p>
        </p:txBody>
      </p:sp>
      <p:sp>
        <p:nvSpPr>
          <p:cNvPr id="3" name="Content Placeholder 2"/>
          <p:cNvSpPr>
            <a:spLocks noGrp="1"/>
          </p:cNvSpPr>
          <p:nvPr>
            <p:ph idx="1"/>
          </p:nvPr>
        </p:nvSpPr>
        <p:spPr/>
        <p:txBody>
          <a:bodyPr/>
          <a:lstStyle/>
          <a:p>
            <a:pPr>
              <a:lnSpc>
                <a:spcPct val="90000"/>
              </a:lnSpc>
              <a:buFont typeface="Wingdings" panose="05000000000000000000" pitchFamily="2" charset="2"/>
              <a:buChar char="Ø"/>
            </a:pPr>
            <a:r>
              <a:rPr lang="en-US" altLang="en-US" b="1" dirty="0"/>
              <a:t>Sensor </a:t>
            </a:r>
            <a:r>
              <a:rPr lang="en-US" altLang="en-US" b="1" dirty="0" smtClean="0"/>
              <a:t>Controller:</a:t>
            </a:r>
          </a:p>
          <a:p>
            <a:pPr lvl="1">
              <a:lnSpc>
                <a:spcPct val="90000"/>
              </a:lnSpc>
              <a:buFont typeface="Wingdings" panose="05000000000000000000" pitchFamily="2" charset="2"/>
              <a:buChar char="§"/>
            </a:pPr>
            <a:r>
              <a:rPr lang="en-US" altLang="en-US" dirty="0" smtClean="0"/>
              <a:t>Interface </a:t>
            </a:r>
            <a:r>
              <a:rPr lang="en-US" altLang="en-US" dirty="0"/>
              <a:t>directly to all sensors, read the signal transmitted from the </a:t>
            </a:r>
            <a:r>
              <a:rPr lang="en-US" altLang="en-US" dirty="0" smtClean="0"/>
              <a:t>sensors</a:t>
            </a:r>
          </a:p>
          <a:p>
            <a:pPr lvl="1">
              <a:lnSpc>
                <a:spcPct val="90000"/>
              </a:lnSpc>
              <a:buFont typeface="Wingdings" panose="05000000000000000000" pitchFamily="2" charset="2"/>
              <a:buChar char="§"/>
            </a:pPr>
            <a:r>
              <a:rPr lang="en-US" altLang="en-US" dirty="0" smtClean="0"/>
              <a:t>Sending </a:t>
            </a:r>
            <a:r>
              <a:rPr lang="en-US" altLang="en-US" dirty="0"/>
              <a:t>the sensor input to Data Processing subsystem</a:t>
            </a:r>
          </a:p>
          <a:p>
            <a:pPr>
              <a:lnSpc>
                <a:spcPct val="90000"/>
              </a:lnSpc>
              <a:buFont typeface="Wingdings" panose="05000000000000000000" pitchFamily="2" charset="2"/>
              <a:buChar char="Ø"/>
            </a:pPr>
            <a:r>
              <a:rPr lang="en-US" altLang="en-US" b="1" dirty="0"/>
              <a:t>Valve </a:t>
            </a:r>
            <a:r>
              <a:rPr lang="en-US" altLang="en-US" b="1" dirty="0" smtClean="0"/>
              <a:t>Controller:</a:t>
            </a:r>
          </a:p>
          <a:p>
            <a:pPr lvl="1">
              <a:lnSpc>
                <a:spcPct val="90000"/>
              </a:lnSpc>
              <a:buFont typeface="Wingdings" panose="05000000000000000000" pitchFamily="2" charset="2"/>
              <a:buChar char="§"/>
            </a:pPr>
            <a:r>
              <a:rPr lang="en-US" altLang="en-US" dirty="0" smtClean="0"/>
              <a:t>Interface </a:t>
            </a:r>
            <a:r>
              <a:rPr lang="en-US" altLang="en-US" dirty="0"/>
              <a:t>directly to irrigation </a:t>
            </a:r>
            <a:r>
              <a:rPr lang="en-US" altLang="en-US" dirty="0" smtClean="0"/>
              <a:t>valves</a:t>
            </a:r>
          </a:p>
          <a:p>
            <a:pPr lvl="1">
              <a:lnSpc>
                <a:spcPct val="90000"/>
              </a:lnSpc>
              <a:buFont typeface="Wingdings" panose="05000000000000000000" pitchFamily="2" charset="2"/>
              <a:buChar char="§"/>
            </a:pPr>
            <a:r>
              <a:rPr lang="en-US" altLang="en-US" dirty="0" smtClean="0"/>
              <a:t>Receive </a:t>
            </a:r>
            <a:r>
              <a:rPr lang="en-US" altLang="en-US" dirty="0"/>
              <a:t>control command from Data Processing subsystem to turn the valves on or off</a:t>
            </a:r>
          </a:p>
          <a:p>
            <a:endParaRPr lang="en-US" dirty="0"/>
          </a:p>
        </p:txBody>
      </p:sp>
    </p:spTree>
    <p:extLst>
      <p:ext uri="{BB962C8B-B14F-4D97-AF65-F5344CB8AC3E}">
        <p14:creationId xmlns:p14="http://schemas.microsoft.com/office/powerpoint/2010/main" val="135078062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00FF"/>
              </a:buClr>
              <a:buFont typeface="Wingdings" pitchFamily="2" charset="2"/>
              <a:buChar char="Ø"/>
              <a:defRPr sz="3200">
                <a:solidFill>
                  <a:schemeClr val="tx1"/>
                </a:solidFill>
                <a:latin typeface="Comic Sans MS" pitchFamily="66" charset="0"/>
              </a:defRPr>
            </a:lvl1pPr>
            <a:lvl2pPr marL="742950" indent="-285750" eaLnBrk="0" hangingPunct="0">
              <a:spcBef>
                <a:spcPct val="20000"/>
              </a:spcBef>
              <a:buClr>
                <a:srgbClr val="0000FF"/>
              </a:buClr>
              <a:buFont typeface="Wingdings" pitchFamily="2" charset="2"/>
              <a:buChar char="§"/>
              <a:defRPr sz="2800">
                <a:solidFill>
                  <a:schemeClr val="tx1"/>
                </a:solidFill>
                <a:latin typeface="Comic Sans MS" pitchFamily="66" charset="0"/>
              </a:defRPr>
            </a:lvl2pPr>
            <a:lvl3pPr marL="1143000" indent="-228600" eaLnBrk="0" hangingPunct="0">
              <a:spcBef>
                <a:spcPct val="20000"/>
              </a:spcBef>
              <a:buClr>
                <a:srgbClr val="0000FF"/>
              </a:buClr>
              <a:buFont typeface="Wingdings" pitchFamily="2" charset="2"/>
              <a:buChar char="ü"/>
              <a:defRPr sz="2400">
                <a:solidFill>
                  <a:schemeClr val="tx1"/>
                </a:solidFill>
                <a:latin typeface="Comic Sans MS" pitchFamily="66" charset="0"/>
              </a:defRPr>
            </a:lvl3pPr>
            <a:lvl4pPr marL="1600200" indent="-228600" eaLnBrk="0" hangingPunct="0">
              <a:spcBef>
                <a:spcPct val="20000"/>
              </a:spcBef>
              <a:buClr>
                <a:srgbClr val="0000FF"/>
              </a:buClr>
              <a:buChar char="–"/>
              <a:defRPr sz="2000">
                <a:solidFill>
                  <a:schemeClr val="tx1"/>
                </a:solidFill>
                <a:latin typeface="Comic Sans MS" pitchFamily="66" charset="0"/>
              </a:defRPr>
            </a:lvl4pPr>
            <a:lvl5pPr marL="2057400" indent="-228600" eaLnBrk="0" hangingPunct="0">
              <a:spcBef>
                <a:spcPct val="20000"/>
              </a:spcBef>
              <a:buClr>
                <a:srgbClr val="0000FF"/>
              </a:buClr>
              <a:buChar char="»"/>
              <a:defRPr sz="2000">
                <a:solidFill>
                  <a:schemeClr val="tx1"/>
                </a:solidFill>
                <a:latin typeface="Comic Sans MS" pitchFamily="66" charset="0"/>
              </a:defRPr>
            </a:lvl5pPr>
            <a:lvl6pPr marL="2514600" indent="-228600" eaLnBrk="0" fontAlgn="base" hangingPunct="0">
              <a:spcBef>
                <a:spcPct val="20000"/>
              </a:spcBef>
              <a:spcAft>
                <a:spcPct val="0"/>
              </a:spcAft>
              <a:buClr>
                <a:srgbClr val="0000FF"/>
              </a:buClr>
              <a:buChar char="»"/>
              <a:defRPr sz="2000">
                <a:solidFill>
                  <a:schemeClr val="tx1"/>
                </a:solidFill>
                <a:latin typeface="Comic Sans MS" pitchFamily="66" charset="0"/>
              </a:defRPr>
            </a:lvl6pPr>
            <a:lvl7pPr marL="2971800" indent="-228600" eaLnBrk="0" fontAlgn="base" hangingPunct="0">
              <a:spcBef>
                <a:spcPct val="20000"/>
              </a:spcBef>
              <a:spcAft>
                <a:spcPct val="0"/>
              </a:spcAft>
              <a:buClr>
                <a:srgbClr val="0000FF"/>
              </a:buClr>
              <a:buChar char="»"/>
              <a:defRPr sz="2000">
                <a:solidFill>
                  <a:schemeClr val="tx1"/>
                </a:solidFill>
                <a:latin typeface="Comic Sans MS" pitchFamily="66" charset="0"/>
              </a:defRPr>
            </a:lvl7pPr>
            <a:lvl8pPr marL="3429000" indent="-228600" eaLnBrk="0" fontAlgn="base" hangingPunct="0">
              <a:spcBef>
                <a:spcPct val="20000"/>
              </a:spcBef>
              <a:spcAft>
                <a:spcPct val="0"/>
              </a:spcAft>
              <a:buClr>
                <a:srgbClr val="0000FF"/>
              </a:buClr>
              <a:buChar char="»"/>
              <a:defRPr sz="2000">
                <a:solidFill>
                  <a:schemeClr val="tx1"/>
                </a:solidFill>
                <a:latin typeface="Comic Sans MS" pitchFamily="66" charset="0"/>
              </a:defRPr>
            </a:lvl8pPr>
            <a:lvl9pPr marL="3886200" indent="-228600" eaLnBrk="0" fontAlgn="base" hangingPunct="0">
              <a:spcBef>
                <a:spcPct val="20000"/>
              </a:spcBef>
              <a:spcAft>
                <a:spcPct val="0"/>
              </a:spcAft>
              <a:buClr>
                <a:srgbClr val="0000FF"/>
              </a:buClr>
              <a:buChar char="»"/>
              <a:defRPr sz="2000">
                <a:solidFill>
                  <a:schemeClr val="tx1"/>
                </a:solidFill>
                <a:latin typeface="Comic Sans MS" pitchFamily="66" charset="0"/>
              </a:defRPr>
            </a:lvl9pPr>
          </a:lstStyle>
          <a:p>
            <a:pPr eaLnBrk="1" hangingPunct="1">
              <a:spcBef>
                <a:spcPct val="0"/>
              </a:spcBef>
              <a:buClrTx/>
              <a:buFontTx/>
              <a:buNone/>
            </a:pPr>
            <a:r>
              <a:rPr lang="en-US" altLang="en-US" sz="1200" smtClean="0">
                <a:solidFill>
                  <a:schemeClr val="bg1"/>
                </a:solidFill>
                <a:latin typeface="Arial" charset="0"/>
              </a:rPr>
              <a:t>CSE 4316</a:t>
            </a:r>
          </a:p>
        </p:txBody>
      </p:sp>
      <p:sp>
        <p:nvSpPr>
          <p:cNvPr id="40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00FF"/>
              </a:buClr>
              <a:buFont typeface="Wingdings" pitchFamily="2" charset="2"/>
              <a:buChar char="Ø"/>
              <a:defRPr sz="3200">
                <a:solidFill>
                  <a:schemeClr val="tx1"/>
                </a:solidFill>
                <a:latin typeface="Comic Sans MS" pitchFamily="66" charset="0"/>
              </a:defRPr>
            </a:lvl1pPr>
            <a:lvl2pPr marL="742950" indent="-285750" eaLnBrk="0" hangingPunct="0">
              <a:spcBef>
                <a:spcPct val="20000"/>
              </a:spcBef>
              <a:buClr>
                <a:srgbClr val="0000FF"/>
              </a:buClr>
              <a:buFont typeface="Wingdings" pitchFamily="2" charset="2"/>
              <a:buChar char="§"/>
              <a:defRPr sz="2800">
                <a:solidFill>
                  <a:schemeClr val="tx1"/>
                </a:solidFill>
                <a:latin typeface="Comic Sans MS" pitchFamily="66" charset="0"/>
              </a:defRPr>
            </a:lvl2pPr>
            <a:lvl3pPr marL="1143000" indent="-228600" eaLnBrk="0" hangingPunct="0">
              <a:spcBef>
                <a:spcPct val="20000"/>
              </a:spcBef>
              <a:buClr>
                <a:srgbClr val="0000FF"/>
              </a:buClr>
              <a:buFont typeface="Wingdings" pitchFamily="2" charset="2"/>
              <a:buChar char="ü"/>
              <a:defRPr sz="2400">
                <a:solidFill>
                  <a:schemeClr val="tx1"/>
                </a:solidFill>
                <a:latin typeface="Comic Sans MS" pitchFamily="66" charset="0"/>
              </a:defRPr>
            </a:lvl3pPr>
            <a:lvl4pPr marL="1600200" indent="-228600" eaLnBrk="0" hangingPunct="0">
              <a:spcBef>
                <a:spcPct val="20000"/>
              </a:spcBef>
              <a:buClr>
                <a:srgbClr val="0000FF"/>
              </a:buClr>
              <a:buChar char="–"/>
              <a:defRPr sz="2000">
                <a:solidFill>
                  <a:schemeClr val="tx1"/>
                </a:solidFill>
                <a:latin typeface="Comic Sans MS" pitchFamily="66" charset="0"/>
              </a:defRPr>
            </a:lvl4pPr>
            <a:lvl5pPr marL="2057400" indent="-228600" eaLnBrk="0" hangingPunct="0">
              <a:spcBef>
                <a:spcPct val="20000"/>
              </a:spcBef>
              <a:buClr>
                <a:srgbClr val="0000FF"/>
              </a:buClr>
              <a:buChar char="»"/>
              <a:defRPr sz="2000">
                <a:solidFill>
                  <a:schemeClr val="tx1"/>
                </a:solidFill>
                <a:latin typeface="Comic Sans MS" pitchFamily="66" charset="0"/>
              </a:defRPr>
            </a:lvl5pPr>
            <a:lvl6pPr marL="2514600" indent="-228600" eaLnBrk="0" fontAlgn="base" hangingPunct="0">
              <a:spcBef>
                <a:spcPct val="20000"/>
              </a:spcBef>
              <a:spcAft>
                <a:spcPct val="0"/>
              </a:spcAft>
              <a:buClr>
                <a:srgbClr val="0000FF"/>
              </a:buClr>
              <a:buChar char="»"/>
              <a:defRPr sz="2000">
                <a:solidFill>
                  <a:schemeClr val="tx1"/>
                </a:solidFill>
                <a:latin typeface="Comic Sans MS" pitchFamily="66" charset="0"/>
              </a:defRPr>
            </a:lvl6pPr>
            <a:lvl7pPr marL="2971800" indent="-228600" eaLnBrk="0" fontAlgn="base" hangingPunct="0">
              <a:spcBef>
                <a:spcPct val="20000"/>
              </a:spcBef>
              <a:spcAft>
                <a:spcPct val="0"/>
              </a:spcAft>
              <a:buClr>
                <a:srgbClr val="0000FF"/>
              </a:buClr>
              <a:buChar char="»"/>
              <a:defRPr sz="2000">
                <a:solidFill>
                  <a:schemeClr val="tx1"/>
                </a:solidFill>
                <a:latin typeface="Comic Sans MS" pitchFamily="66" charset="0"/>
              </a:defRPr>
            </a:lvl7pPr>
            <a:lvl8pPr marL="3429000" indent="-228600" eaLnBrk="0" fontAlgn="base" hangingPunct="0">
              <a:spcBef>
                <a:spcPct val="20000"/>
              </a:spcBef>
              <a:spcAft>
                <a:spcPct val="0"/>
              </a:spcAft>
              <a:buClr>
                <a:srgbClr val="0000FF"/>
              </a:buClr>
              <a:buChar char="»"/>
              <a:defRPr sz="2000">
                <a:solidFill>
                  <a:schemeClr val="tx1"/>
                </a:solidFill>
                <a:latin typeface="Comic Sans MS" pitchFamily="66" charset="0"/>
              </a:defRPr>
            </a:lvl8pPr>
            <a:lvl9pPr marL="3886200" indent="-228600" eaLnBrk="0" fontAlgn="base" hangingPunct="0">
              <a:spcBef>
                <a:spcPct val="20000"/>
              </a:spcBef>
              <a:spcAft>
                <a:spcPct val="0"/>
              </a:spcAft>
              <a:buClr>
                <a:srgbClr val="0000FF"/>
              </a:buClr>
              <a:buChar char="»"/>
              <a:defRPr sz="2000">
                <a:solidFill>
                  <a:schemeClr val="tx1"/>
                </a:solidFill>
                <a:latin typeface="Comic Sans MS" pitchFamily="66" charset="0"/>
              </a:defRPr>
            </a:lvl9pPr>
          </a:lstStyle>
          <a:p>
            <a:pPr eaLnBrk="1" hangingPunct="1">
              <a:spcBef>
                <a:spcPct val="0"/>
              </a:spcBef>
              <a:buClrTx/>
              <a:buFontTx/>
              <a:buNone/>
            </a:pPr>
            <a:fld id="{D83ADFDD-6798-47ED-9BDE-DD38B396CB68}" type="slidenum">
              <a:rPr lang="en-US" altLang="en-US" sz="1400" smtClean="0">
                <a:solidFill>
                  <a:schemeClr val="bg1"/>
                </a:solidFill>
                <a:latin typeface="Arial Narrow" pitchFamily="34" charset="0"/>
              </a:rPr>
              <a:pPr eaLnBrk="1" hangingPunct="1">
                <a:spcBef>
                  <a:spcPct val="0"/>
                </a:spcBef>
                <a:buClrTx/>
                <a:buFontTx/>
                <a:buNone/>
              </a:pPr>
              <a:t>2</a:t>
            </a:fld>
            <a:endParaRPr lang="en-US" altLang="en-US" sz="1400" smtClean="0">
              <a:solidFill>
                <a:schemeClr val="bg1"/>
              </a:solidFill>
              <a:latin typeface="Arial Narrow" pitchFamily="34" charset="0"/>
            </a:endParaRPr>
          </a:p>
        </p:txBody>
      </p:sp>
      <p:sp>
        <p:nvSpPr>
          <p:cNvPr id="55298" name="Rectangle 2"/>
          <p:cNvSpPr>
            <a:spLocks noGrp="1" noChangeArrowheads="1"/>
          </p:cNvSpPr>
          <p:nvPr>
            <p:ph type="title"/>
          </p:nvPr>
        </p:nvSpPr>
        <p:spPr>
          <a:xfrm>
            <a:off x="457200" y="-8467"/>
            <a:ext cx="8340725" cy="1047750"/>
          </a:xfrm>
        </p:spPr>
        <p:txBody>
          <a:bodyPr/>
          <a:lstStyle/>
          <a:p>
            <a:pPr eaLnBrk="1" hangingPunct="1">
              <a:defRPr/>
            </a:pPr>
            <a:r>
              <a:rPr lang="en-US" dirty="0" smtClean="0"/>
              <a:t>Instructions </a:t>
            </a:r>
          </a:p>
        </p:txBody>
      </p:sp>
      <p:sp>
        <p:nvSpPr>
          <p:cNvPr id="55303" name="Rectangle 7"/>
          <p:cNvSpPr>
            <a:spLocks noGrp="1" noChangeArrowheads="1"/>
          </p:cNvSpPr>
          <p:nvPr>
            <p:ph type="body" idx="1"/>
          </p:nvPr>
        </p:nvSpPr>
        <p:spPr>
          <a:xfrm>
            <a:off x="393700" y="1417638"/>
            <a:ext cx="8750300" cy="4889500"/>
          </a:xfrm>
        </p:spPr>
        <p:txBody>
          <a:bodyPr/>
          <a:lstStyle/>
          <a:p>
            <a:pPr marL="0" indent="0" eaLnBrk="1" hangingPunct="1">
              <a:lnSpc>
                <a:spcPct val="90000"/>
              </a:lnSpc>
              <a:buFont typeface="Wingdings" pitchFamily="2" charset="2"/>
              <a:buNone/>
              <a:defRPr/>
            </a:pPr>
            <a:r>
              <a:rPr lang="en-US" sz="2400" b="1" dirty="0" smtClean="0"/>
              <a:t>[Delete this slide from your presentation]</a:t>
            </a:r>
          </a:p>
          <a:p>
            <a:pPr eaLnBrk="1" hangingPunct="1">
              <a:lnSpc>
                <a:spcPct val="90000"/>
              </a:lnSpc>
              <a:defRPr/>
            </a:pPr>
            <a:r>
              <a:rPr lang="en-US" sz="2000" dirty="0" smtClean="0"/>
              <a:t>Each team will prepare a 20-minute </a:t>
            </a:r>
            <a:r>
              <a:rPr lang="en-US" sz="2000" b="1" dirty="0" smtClean="0"/>
              <a:t>(maximum) </a:t>
            </a:r>
            <a:r>
              <a:rPr lang="en-US" sz="2000" dirty="0" smtClean="0"/>
              <a:t>presentation that follows this template</a:t>
            </a:r>
          </a:p>
          <a:p>
            <a:pPr eaLnBrk="1" hangingPunct="1">
              <a:lnSpc>
                <a:spcPct val="90000"/>
              </a:lnSpc>
              <a:defRPr/>
            </a:pPr>
            <a:r>
              <a:rPr lang="en-US" sz="2000" dirty="0" smtClean="0"/>
              <a:t>Submit your presentation via email to </a:t>
            </a:r>
            <a:r>
              <a:rPr lang="en-US" sz="2000" dirty="0" smtClean="0">
                <a:hlinkClick r:id="rId3"/>
              </a:rPr>
              <a:t>odell@uta.edu</a:t>
            </a:r>
            <a:r>
              <a:rPr lang="en-US" sz="2000" dirty="0" smtClean="0"/>
              <a:t> by  8:00 </a:t>
            </a:r>
            <a:r>
              <a:rPr lang="en-US" sz="2000" dirty="0"/>
              <a:t>a</a:t>
            </a:r>
            <a:r>
              <a:rPr lang="en-US" sz="2000" dirty="0" smtClean="0"/>
              <a:t>m on Monday, 5/10/2014 (exam date)</a:t>
            </a:r>
          </a:p>
          <a:p>
            <a:pPr eaLnBrk="1" hangingPunct="1">
              <a:lnSpc>
                <a:spcPct val="90000"/>
              </a:lnSpc>
              <a:defRPr/>
            </a:pPr>
            <a:r>
              <a:rPr lang="en-US" sz="2000" dirty="0" smtClean="0"/>
              <a:t>Presentations will be made from the slides you submit, no updates after submission</a:t>
            </a:r>
          </a:p>
          <a:p>
            <a:pPr eaLnBrk="1" hangingPunct="1">
              <a:lnSpc>
                <a:spcPct val="90000"/>
              </a:lnSpc>
              <a:defRPr/>
            </a:pPr>
            <a:r>
              <a:rPr lang="en-US" sz="2000" dirty="0" smtClean="0"/>
              <a:t>Late submissions is a 20% penalty, </a:t>
            </a:r>
            <a:r>
              <a:rPr lang="en-US" sz="2000" u="sng" dirty="0" smtClean="0"/>
              <a:t>no exceptions</a:t>
            </a:r>
          </a:p>
          <a:p>
            <a:pPr eaLnBrk="1" hangingPunct="1">
              <a:lnSpc>
                <a:spcPct val="90000"/>
              </a:lnSpc>
              <a:defRPr/>
            </a:pPr>
            <a:r>
              <a:rPr lang="en-US" sz="2000" dirty="0" smtClean="0"/>
              <a:t>Order of presentations will be determined on exam day</a:t>
            </a:r>
          </a:p>
          <a:p>
            <a:pPr eaLnBrk="1" hangingPunct="1">
              <a:lnSpc>
                <a:spcPct val="90000"/>
              </a:lnSpc>
              <a:defRPr/>
            </a:pPr>
            <a:r>
              <a:rPr lang="en-US" sz="2000" dirty="0" smtClean="0"/>
              <a:t>Instructor will ask questions based on your presentation and your draft ADS.</a:t>
            </a:r>
          </a:p>
          <a:p>
            <a:pPr eaLnBrk="1" hangingPunct="1">
              <a:lnSpc>
                <a:spcPct val="90000"/>
              </a:lnSpc>
              <a:defRPr/>
            </a:pPr>
            <a:r>
              <a:rPr lang="en-US" sz="2000" dirty="0" smtClean="0"/>
              <a:t>Questions will be directed by name covering any part of the presentation that I choose</a:t>
            </a:r>
          </a:p>
          <a:p>
            <a:pPr lvl="1" eaLnBrk="1" hangingPunct="1">
              <a:lnSpc>
                <a:spcPct val="90000"/>
              </a:lnSpc>
              <a:defRPr/>
            </a:pPr>
            <a:r>
              <a:rPr lang="en-US" sz="1600" dirty="0" smtClean="0"/>
              <a:t>I.e., everyone on the team should be very familiar with the entire contents of presentation</a:t>
            </a:r>
          </a:p>
        </p:txBody>
      </p:sp>
    </p:spTree>
    <p:extLst>
      <p:ext uri="{BB962C8B-B14F-4D97-AF65-F5344CB8AC3E}">
        <p14:creationId xmlns:p14="http://schemas.microsoft.com/office/powerpoint/2010/main" val="413647202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Client Layer Subsystems</a:t>
            </a:r>
            <a:endParaRPr lang="en-US" sz="4000"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smtClean="0"/>
              <a:t>Service Caller:</a:t>
            </a:r>
          </a:p>
          <a:p>
            <a:pPr lvl="1">
              <a:buFont typeface="Wingdings" panose="05000000000000000000" pitchFamily="2" charset="2"/>
              <a:buChar char="§"/>
            </a:pPr>
            <a:r>
              <a:rPr lang="en-US" dirty="0"/>
              <a:t>Taking information from the Data Processing subsystem and sending it to the Web Service at Server Layer</a:t>
            </a:r>
          </a:p>
          <a:p>
            <a:pPr lvl="1">
              <a:buFont typeface="Wingdings" panose="05000000000000000000" pitchFamily="2" charset="2"/>
              <a:buChar char="§"/>
            </a:pPr>
            <a:r>
              <a:rPr lang="en-US" dirty="0"/>
              <a:t>Receiving response form the Web Service and sending it back to Data Processing </a:t>
            </a:r>
            <a:r>
              <a:rPr lang="en-US" dirty="0" smtClean="0"/>
              <a:t>subsystem</a:t>
            </a:r>
          </a:p>
          <a:p>
            <a:pPr>
              <a:buFont typeface="Wingdings" panose="05000000000000000000" pitchFamily="2" charset="2"/>
              <a:buChar char="Ø"/>
            </a:pPr>
            <a:r>
              <a:rPr lang="en-US" b="1" dirty="0" smtClean="0"/>
              <a:t>Data Processing:</a:t>
            </a:r>
          </a:p>
          <a:p>
            <a:pPr lvl="1">
              <a:buFont typeface="Wingdings" panose="05000000000000000000" pitchFamily="2" charset="2"/>
              <a:buChar char="§"/>
            </a:pPr>
            <a:r>
              <a:rPr lang="en-US" dirty="0"/>
              <a:t>Parsing sensor data form Sensor Controller, processing, passing this data to Service Caller</a:t>
            </a:r>
          </a:p>
          <a:p>
            <a:pPr lvl="1">
              <a:buFont typeface="Wingdings" panose="05000000000000000000" pitchFamily="2" charset="2"/>
              <a:buChar char="§"/>
            </a:pPr>
            <a:r>
              <a:rPr lang="en-US" dirty="0"/>
              <a:t>Parsing data form Server Caller, formatting it and relaying it to the Valve </a:t>
            </a:r>
            <a:r>
              <a:rPr lang="en-US" dirty="0" smtClean="0"/>
              <a:t>Controller</a:t>
            </a:r>
          </a:p>
          <a:p>
            <a:pPr marL="457200" lvl="1" indent="0">
              <a:buNone/>
            </a:pPr>
            <a:endParaRPr lang="en-US" dirty="0"/>
          </a:p>
        </p:txBody>
      </p:sp>
    </p:spTree>
    <p:extLst>
      <p:ext uri="{BB962C8B-B14F-4D97-AF65-F5344CB8AC3E}">
        <p14:creationId xmlns:p14="http://schemas.microsoft.com/office/powerpoint/2010/main" val="245343167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Server Layer Subsystems</a:t>
            </a:r>
            <a:endParaRPr lang="en-US" sz="4000" dirty="0"/>
          </a:p>
        </p:txBody>
      </p:sp>
      <p:sp>
        <p:nvSpPr>
          <p:cNvPr id="3" name="Content Placeholder 2"/>
          <p:cNvSpPr>
            <a:spLocks noGrp="1"/>
          </p:cNvSpPr>
          <p:nvPr>
            <p:ph idx="1"/>
          </p:nvPr>
        </p:nvSpPr>
        <p:spPr/>
        <p:txBody>
          <a:bodyPr/>
          <a:lstStyle/>
          <a:p>
            <a:pPr>
              <a:lnSpc>
                <a:spcPct val="90000"/>
              </a:lnSpc>
              <a:buFont typeface="Wingdings" panose="05000000000000000000" pitchFamily="2" charset="2"/>
              <a:buChar char="Ø"/>
            </a:pPr>
            <a:r>
              <a:rPr lang="en-US" altLang="en-US" b="1" dirty="0"/>
              <a:t>Web Application: </a:t>
            </a:r>
            <a:r>
              <a:rPr lang="en-US" altLang="en-US" dirty="0" smtClean="0"/>
              <a:t>Providing </a:t>
            </a:r>
            <a:r>
              <a:rPr lang="en-US" altLang="en-US" dirty="0"/>
              <a:t>GUI to users, presenting information and accepting input from users</a:t>
            </a:r>
          </a:p>
          <a:p>
            <a:pPr>
              <a:lnSpc>
                <a:spcPct val="90000"/>
              </a:lnSpc>
              <a:buFont typeface="Wingdings" panose="05000000000000000000" pitchFamily="2" charset="2"/>
              <a:buChar char="Ø"/>
            </a:pPr>
            <a:r>
              <a:rPr lang="en-US" altLang="en-US" b="1" dirty="0"/>
              <a:t>Database: </a:t>
            </a:r>
            <a:r>
              <a:rPr lang="en-US" altLang="en-US" dirty="0" smtClean="0"/>
              <a:t>A </a:t>
            </a:r>
            <a:r>
              <a:rPr lang="en-US" altLang="en-US" dirty="0"/>
              <a:t>central hub for data communication between the server and client layers</a:t>
            </a:r>
          </a:p>
          <a:p>
            <a:pPr>
              <a:lnSpc>
                <a:spcPct val="90000"/>
              </a:lnSpc>
              <a:buFont typeface="Wingdings" panose="05000000000000000000" pitchFamily="2" charset="2"/>
              <a:buChar char="Ø"/>
            </a:pPr>
            <a:r>
              <a:rPr lang="en-US" altLang="en-US" b="1" dirty="0"/>
              <a:t>Web Services: </a:t>
            </a:r>
            <a:r>
              <a:rPr lang="en-US" altLang="en-US" dirty="0" smtClean="0"/>
              <a:t>A </a:t>
            </a:r>
            <a:r>
              <a:rPr lang="en-US" altLang="en-US" dirty="0"/>
              <a:t>communication link between the client systems and the database.</a:t>
            </a:r>
          </a:p>
          <a:p>
            <a:endParaRPr lang="en-US" dirty="0"/>
          </a:p>
        </p:txBody>
      </p:sp>
    </p:spTree>
    <p:extLst>
      <p:ext uri="{BB962C8B-B14F-4D97-AF65-F5344CB8AC3E}">
        <p14:creationId xmlns:p14="http://schemas.microsoft.com/office/powerpoint/2010/main" val="108988196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Inter-subsystem Data flow</a:t>
            </a:r>
            <a:endParaRPr lang="en-US" dirty="0"/>
          </a:p>
        </p:txBody>
      </p:sp>
      <p:sp>
        <p:nvSpPr>
          <p:cNvPr id="5" name="Text Placeholder 4"/>
          <p:cNvSpPr>
            <a:spLocks noGrp="1"/>
          </p:cNvSpPr>
          <p:nvPr>
            <p:ph type="body" idx="1"/>
          </p:nvPr>
        </p:nvSpPr>
        <p:spPr/>
        <p:txBody>
          <a:bodyPr/>
          <a:lstStyle/>
          <a:p>
            <a:r>
              <a:rPr lang="en-US"/>
              <a:t>Team </a:t>
            </a:r>
            <a:r>
              <a:rPr lang="en-US" smtClean="0"/>
              <a:t>Member</a:t>
            </a:r>
            <a:endParaRPr lang="en-US"/>
          </a:p>
        </p:txBody>
      </p:sp>
    </p:spTree>
    <p:extLst>
      <p:ext uri="{BB962C8B-B14F-4D97-AF65-F5344CB8AC3E}">
        <p14:creationId xmlns:p14="http://schemas.microsoft.com/office/powerpoint/2010/main" val="388791356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smtClean="0"/>
              <a:t>Data Flow Descriptions</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493535"/>
              </p:ext>
            </p:extLst>
          </p:nvPr>
        </p:nvGraphicFramePr>
        <p:xfrm>
          <a:off x="457200" y="1097532"/>
          <a:ext cx="8229600" cy="4787392"/>
        </p:xfrm>
        <a:graphic>
          <a:graphicData uri="http://schemas.openxmlformats.org/drawingml/2006/table">
            <a:tbl>
              <a:tblPr firstRow="1" bandRow="1">
                <a:tableStyleId>{5C22544A-7EE6-4342-B048-85BDC9FD1C3A}</a:tableStyleId>
              </a:tblPr>
              <a:tblGrid>
                <a:gridCol w="1752600"/>
                <a:gridCol w="4114800"/>
                <a:gridCol w="1219200"/>
                <a:gridCol w="1143000"/>
              </a:tblGrid>
              <a:tr h="370840">
                <a:tc>
                  <a:txBody>
                    <a:bodyPr/>
                    <a:lstStyle/>
                    <a:p>
                      <a:pPr algn="ctr"/>
                      <a:r>
                        <a:rPr lang="en-US" sz="1600" dirty="0" smtClean="0"/>
                        <a:t>Data Element ID</a:t>
                      </a:r>
                      <a:endParaRPr lang="en-US" sz="1600" dirty="0"/>
                    </a:p>
                  </a:txBody>
                  <a:tcPr/>
                </a:tc>
                <a:tc>
                  <a:txBody>
                    <a:bodyPr/>
                    <a:lstStyle/>
                    <a:p>
                      <a:pPr algn="ctr"/>
                      <a:r>
                        <a:rPr lang="en-US" sz="1600" dirty="0" smtClean="0"/>
                        <a:t>Description</a:t>
                      </a:r>
                      <a:endParaRPr lang="en-US" sz="1600" dirty="0"/>
                    </a:p>
                  </a:txBody>
                  <a:tcPr/>
                </a:tc>
                <a:tc>
                  <a:txBody>
                    <a:bodyPr/>
                    <a:lstStyle/>
                    <a:p>
                      <a:pPr algn="ctr"/>
                      <a:r>
                        <a:rPr lang="en-US" sz="1600" dirty="0" smtClean="0"/>
                        <a:t>Source</a:t>
                      </a:r>
                      <a:endParaRPr lang="en-US" sz="1600" dirty="0"/>
                    </a:p>
                  </a:txBody>
                  <a:tcPr/>
                </a:tc>
                <a:tc>
                  <a:txBody>
                    <a:bodyPr/>
                    <a:lstStyle/>
                    <a:p>
                      <a:pPr algn="ctr"/>
                      <a:r>
                        <a:rPr lang="en-US" sz="1600" dirty="0" smtClean="0"/>
                        <a:t>Sink</a:t>
                      </a:r>
                      <a:endParaRPr lang="en-US" sz="1600" dirty="0"/>
                    </a:p>
                  </a:txBody>
                  <a:tcPr/>
                </a:tc>
              </a:tr>
              <a:tr h="370840">
                <a:tc>
                  <a:txBody>
                    <a:bodyPr/>
                    <a:lstStyle/>
                    <a:p>
                      <a:pPr marL="0" marR="0" algn="ctr">
                        <a:lnSpc>
                          <a:spcPct val="115000"/>
                        </a:lnSpc>
                        <a:spcBef>
                          <a:spcPts val="0"/>
                        </a:spcBef>
                        <a:spcAft>
                          <a:spcPts val="1000"/>
                        </a:spcAft>
                      </a:pPr>
                      <a:r>
                        <a:rPr lang="en-US" sz="1400" dirty="0">
                          <a:effectLst/>
                        </a:rPr>
                        <a:t>U1</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dirty="0">
                          <a:effectLst/>
                        </a:rPr>
                        <a:t>User enters input into the web application or interacts with the applications GUI.</a:t>
                      </a:r>
                      <a:endParaRPr lang="en-US" sz="1400" dirty="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smtClean="0">
                          <a:effectLst/>
                        </a:rPr>
                        <a:t>User/Admin</a:t>
                      </a:r>
                      <a:endParaRPr lang="en-US" sz="1400" dirty="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Web </a:t>
                      </a:r>
                      <a:r>
                        <a:rPr lang="en-US" sz="1400" dirty="0" smtClean="0">
                          <a:effectLst/>
                        </a:rPr>
                        <a:t>App</a:t>
                      </a:r>
                      <a:endParaRPr lang="en-US" sz="1400" dirty="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A1</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dirty="0">
                          <a:effectLst/>
                        </a:rPr>
                        <a:t>User requested data is presented through the application GUI on the user’s web or mobile browser.</a:t>
                      </a:r>
                      <a:endParaRPr lang="en-US" sz="1400" dirty="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Web </a:t>
                      </a:r>
                      <a:r>
                        <a:rPr lang="en-US" sz="1400" dirty="0" smtClean="0">
                          <a:effectLst/>
                        </a:rPr>
                        <a:t>App</a:t>
                      </a:r>
                      <a:endParaRPr lang="en-US" sz="1400" dirty="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smtClean="0">
                          <a:effectLst/>
                        </a:rPr>
                        <a:t>Web Browser</a:t>
                      </a:r>
                      <a:endParaRPr lang="en-US" sz="1400" dirty="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A2</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a:effectLst/>
                        </a:rPr>
                        <a:t>Data is received from the user to either update or request information about their system.</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Web </a:t>
                      </a:r>
                      <a:r>
                        <a:rPr lang="en-US" sz="1400" dirty="0" smtClean="0">
                          <a:effectLst/>
                        </a:rPr>
                        <a:t>App</a:t>
                      </a:r>
                      <a:endParaRPr lang="en-US" sz="1400" dirty="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Database</a:t>
                      </a:r>
                      <a:endParaRPr lang="en-US" sz="1400" dirty="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DB1</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dirty="0">
                          <a:effectLst/>
                        </a:rPr>
                        <a:t>Requested data from the web application query is located and returned.</a:t>
                      </a:r>
                      <a:endParaRPr lang="en-US" sz="1400" dirty="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Database</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Web </a:t>
                      </a:r>
                      <a:r>
                        <a:rPr lang="en-US" sz="1400" dirty="0" smtClean="0">
                          <a:effectLst/>
                        </a:rPr>
                        <a:t>App</a:t>
                      </a:r>
                      <a:endParaRPr lang="en-US" sz="1400" dirty="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DB2</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a:effectLst/>
                        </a:rPr>
                        <a:t>Requested data from the web service query is located and returned.</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Database</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Web Services</a:t>
                      </a:r>
                      <a:endParaRPr lang="en-US" sz="1400" dirty="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S1</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dirty="0">
                          <a:effectLst/>
                        </a:rPr>
                        <a:t>The data requested from the client is queried or data is sent to the database for storing.</a:t>
                      </a:r>
                      <a:endParaRPr lang="en-US" sz="1400" dirty="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Web Services</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Database</a:t>
                      </a:r>
                      <a:endParaRPr lang="en-US" sz="1400" dirty="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S2</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a:effectLst/>
                        </a:rPr>
                        <a:t>The service caller receives a response from a web service with requested information or a response status code.</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Web Services</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Service Caller</a:t>
                      </a:r>
                      <a:endParaRPr lang="en-US" sz="1400" dirty="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C1</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dirty="0">
                          <a:effectLst/>
                        </a:rPr>
                        <a:t>A request sent to the web service for either a valve switch command (on/off), data update response, or the caller sends new sensor readings for storage.</a:t>
                      </a:r>
                      <a:endParaRPr lang="en-US" sz="1400" dirty="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Service Caller</a:t>
                      </a:r>
                      <a:endParaRPr lang="en-US" sz="1400" dirty="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Web Services</a:t>
                      </a:r>
                      <a:endParaRPr lang="en-US" sz="1400" dirty="0">
                        <a:effectLst/>
                        <a:latin typeface="Times New Roman"/>
                        <a:ea typeface="Times New Roman"/>
                      </a:endParaRPr>
                    </a:p>
                  </a:txBody>
                  <a:tcPr marL="34827" marR="34827" marT="0" marB="0"/>
                </a:tc>
              </a:tr>
            </a:tbl>
          </a:graphicData>
        </a:graphic>
      </p:graphicFrame>
    </p:spTree>
    <p:extLst>
      <p:ext uri="{BB962C8B-B14F-4D97-AF65-F5344CB8AC3E}">
        <p14:creationId xmlns:p14="http://schemas.microsoft.com/office/powerpoint/2010/main" val="222185343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smtClean="0"/>
              <a:t>Data Flow Descriptions (cont’d)</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59817608"/>
              </p:ext>
            </p:extLst>
          </p:nvPr>
        </p:nvGraphicFramePr>
        <p:xfrm>
          <a:off x="457200" y="1097532"/>
          <a:ext cx="8229600" cy="4787392"/>
        </p:xfrm>
        <a:graphic>
          <a:graphicData uri="http://schemas.openxmlformats.org/drawingml/2006/table">
            <a:tbl>
              <a:tblPr firstRow="1" bandRow="1">
                <a:tableStyleId>{5C22544A-7EE6-4342-B048-85BDC9FD1C3A}</a:tableStyleId>
              </a:tblPr>
              <a:tblGrid>
                <a:gridCol w="1752600"/>
                <a:gridCol w="3962400"/>
                <a:gridCol w="1371600"/>
                <a:gridCol w="1143000"/>
              </a:tblGrid>
              <a:tr h="370840">
                <a:tc>
                  <a:txBody>
                    <a:bodyPr/>
                    <a:lstStyle/>
                    <a:p>
                      <a:pPr algn="ctr"/>
                      <a:r>
                        <a:rPr lang="en-US" sz="1600" dirty="0" smtClean="0"/>
                        <a:t>Data Element ID</a:t>
                      </a:r>
                      <a:endParaRPr lang="en-US" sz="1600" dirty="0"/>
                    </a:p>
                  </a:txBody>
                  <a:tcPr/>
                </a:tc>
                <a:tc>
                  <a:txBody>
                    <a:bodyPr/>
                    <a:lstStyle/>
                    <a:p>
                      <a:pPr algn="ctr"/>
                      <a:r>
                        <a:rPr lang="en-US" sz="1600" dirty="0" smtClean="0"/>
                        <a:t>Description</a:t>
                      </a:r>
                      <a:endParaRPr lang="en-US" sz="1600" dirty="0"/>
                    </a:p>
                  </a:txBody>
                  <a:tcPr/>
                </a:tc>
                <a:tc>
                  <a:txBody>
                    <a:bodyPr/>
                    <a:lstStyle/>
                    <a:p>
                      <a:pPr algn="ctr"/>
                      <a:r>
                        <a:rPr lang="en-US" sz="1600" dirty="0" smtClean="0"/>
                        <a:t>Source</a:t>
                      </a:r>
                      <a:endParaRPr lang="en-US" sz="1600" dirty="0"/>
                    </a:p>
                  </a:txBody>
                  <a:tcPr/>
                </a:tc>
                <a:tc>
                  <a:txBody>
                    <a:bodyPr/>
                    <a:lstStyle/>
                    <a:p>
                      <a:pPr algn="ctr"/>
                      <a:r>
                        <a:rPr lang="en-US" sz="1600" dirty="0" smtClean="0"/>
                        <a:t>Sink</a:t>
                      </a:r>
                      <a:endParaRPr lang="en-US" sz="1600" dirty="0"/>
                    </a:p>
                  </a:txBody>
                  <a:tcPr/>
                </a:tc>
              </a:tr>
              <a:tr h="370840">
                <a:tc>
                  <a:txBody>
                    <a:bodyPr/>
                    <a:lstStyle/>
                    <a:p>
                      <a:pPr marL="0" marR="0" algn="ctr">
                        <a:lnSpc>
                          <a:spcPct val="115000"/>
                        </a:lnSpc>
                        <a:spcBef>
                          <a:spcPts val="0"/>
                        </a:spcBef>
                        <a:spcAft>
                          <a:spcPts val="1000"/>
                        </a:spcAft>
                      </a:pPr>
                      <a:r>
                        <a:rPr lang="en-US" sz="1400" dirty="0">
                          <a:effectLst/>
                        </a:rPr>
                        <a:t>C2</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dirty="0">
                          <a:effectLst/>
                        </a:rPr>
                        <a:t>Data returned by the web service is relayed to the data processor to check for valve switch commands to turn the water valves on or off.</a:t>
                      </a:r>
                      <a:endParaRPr lang="en-US" sz="1400" dirty="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Service Caller</a:t>
                      </a:r>
                      <a:endParaRPr lang="en-US" sz="1400" dirty="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Data Processing</a:t>
                      </a:r>
                      <a:endParaRPr lang="en-US" sz="1400" dirty="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P1</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dirty="0">
                          <a:effectLst/>
                        </a:rPr>
                        <a:t>Data from the sensors is processed and formatted then passed to the service caller.</a:t>
                      </a:r>
                      <a:endParaRPr lang="en-US" sz="1400" dirty="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Data Processing</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Service Caller</a:t>
                      </a:r>
                      <a:endParaRPr lang="en-US" sz="1400" dirty="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P2</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a:effectLst/>
                        </a:rPr>
                        <a:t>Response data from the service caller is processed and an operation command is sent to the valve controller. </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Data Processing</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Valve Controller</a:t>
                      </a:r>
                      <a:endParaRPr lang="en-US" sz="1400" dirty="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SC1</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kern="1200" dirty="0">
                          <a:solidFill>
                            <a:schemeClr val="dk1"/>
                          </a:solidFill>
                          <a:effectLst/>
                          <a:latin typeface="+mn-lt"/>
                          <a:ea typeface="+mn-ea"/>
                          <a:cs typeface="+mn-cs"/>
                        </a:rPr>
                        <a:t>Parsed data </a:t>
                      </a:r>
                      <a:r>
                        <a:rPr lang="en-US" sz="1400" dirty="0">
                          <a:effectLst/>
                        </a:rPr>
                        <a:t>from the sensors is sent to the data processing subsystem. </a:t>
                      </a:r>
                      <a:endParaRPr lang="en-US" sz="1400" dirty="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Sensor Controller</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Data Processing</a:t>
                      </a:r>
                      <a:endParaRPr lang="en-US" sz="140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IV1+</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a:effectLst/>
                        </a:rPr>
                        <a:t>Control signals are parsed and sent to the irrigation valves to turn them on or off.</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Valve Controller</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Irrigation Valve(s)</a:t>
                      </a:r>
                      <a:endParaRPr lang="en-US" sz="1400" dirty="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RS1</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a:effectLst/>
                        </a:rPr>
                        <a:t>An alert signal is sent from the rain sensor if a specified amount of rain has been detected.</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Rain Sensor</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Sensor Controller</a:t>
                      </a:r>
                      <a:endParaRPr lang="en-US" sz="140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TS1</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a:effectLst/>
                        </a:rPr>
                        <a:t>A temperature reading from the temperature sensor is sent to the sensor controller for parsing.</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Temperature Sensor</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Sensor Controller</a:t>
                      </a:r>
                      <a:endParaRPr lang="en-US" sz="1400">
                        <a:effectLst/>
                        <a:latin typeface="Times New Roman"/>
                        <a:ea typeface="Times New Roman"/>
                      </a:endParaRPr>
                    </a:p>
                  </a:txBody>
                  <a:tcPr marL="34827" marR="34827" marT="0" marB="0"/>
                </a:tc>
              </a:tr>
              <a:tr h="370840">
                <a:tc>
                  <a:txBody>
                    <a:bodyPr/>
                    <a:lstStyle/>
                    <a:p>
                      <a:pPr marL="0" marR="0" algn="ctr">
                        <a:lnSpc>
                          <a:spcPct val="115000"/>
                        </a:lnSpc>
                        <a:spcBef>
                          <a:spcPts val="0"/>
                        </a:spcBef>
                        <a:spcAft>
                          <a:spcPts val="1000"/>
                        </a:spcAft>
                      </a:pPr>
                      <a:r>
                        <a:rPr lang="en-US" sz="1400" dirty="0">
                          <a:effectLst/>
                        </a:rPr>
                        <a:t>SS1+</a:t>
                      </a:r>
                      <a:endParaRPr lang="en-US" sz="1400" dirty="0">
                        <a:effectLst/>
                        <a:latin typeface="Times New Roman"/>
                        <a:ea typeface="Times New Roman"/>
                      </a:endParaRPr>
                    </a:p>
                  </a:txBody>
                  <a:tcPr marL="34827" marR="34827" marT="0" marB="0"/>
                </a:tc>
                <a:tc>
                  <a:txBody>
                    <a:bodyPr/>
                    <a:lstStyle/>
                    <a:p>
                      <a:pPr marL="0" marR="0">
                        <a:lnSpc>
                          <a:spcPct val="115000"/>
                        </a:lnSpc>
                        <a:spcBef>
                          <a:spcPts val="0"/>
                        </a:spcBef>
                        <a:spcAft>
                          <a:spcPts val="1000"/>
                        </a:spcAft>
                      </a:pPr>
                      <a:r>
                        <a:rPr lang="en-US" sz="1400">
                          <a:effectLst/>
                        </a:rPr>
                        <a:t>Soil moisture readings are sent from the soil sensors to the sensor controller for parsing.</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a:effectLst/>
                        </a:rPr>
                        <a:t>Soil Sensor(s)</a:t>
                      </a:r>
                      <a:endParaRPr lang="en-US" sz="1400">
                        <a:effectLst/>
                        <a:latin typeface="Times New Roman"/>
                        <a:ea typeface="Times New Roman"/>
                      </a:endParaRPr>
                    </a:p>
                  </a:txBody>
                  <a:tcPr marL="34827" marR="34827" marT="0" marB="0"/>
                </a:tc>
                <a:tc>
                  <a:txBody>
                    <a:bodyPr/>
                    <a:lstStyle/>
                    <a:p>
                      <a:pPr marL="0" marR="0" algn="ctr">
                        <a:lnSpc>
                          <a:spcPct val="115000"/>
                        </a:lnSpc>
                        <a:spcBef>
                          <a:spcPts val="0"/>
                        </a:spcBef>
                        <a:spcAft>
                          <a:spcPts val="1000"/>
                        </a:spcAft>
                      </a:pPr>
                      <a:r>
                        <a:rPr lang="en-US" sz="1400" dirty="0">
                          <a:effectLst/>
                        </a:rPr>
                        <a:t>Sensor Controller</a:t>
                      </a:r>
                      <a:endParaRPr lang="en-US" sz="1400" dirty="0">
                        <a:effectLst/>
                        <a:latin typeface="Times New Roman"/>
                        <a:ea typeface="Times New Roman"/>
                      </a:endParaRPr>
                    </a:p>
                  </a:txBody>
                  <a:tcPr marL="34827" marR="34827" marT="0" marB="0"/>
                </a:tc>
              </a:tr>
            </a:tbl>
          </a:graphicData>
        </a:graphic>
      </p:graphicFrame>
    </p:spTree>
    <p:extLst>
      <p:ext uri="{BB962C8B-B14F-4D97-AF65-F5344CB8AC3E}">
        <p14:creationId xmlns:p14="http://schemas.microsoft.com/office/powerpoint/2010/main" val="1405065960"/>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Subsystem Data Flow Diagram</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158345" y="990600"/>
            <a:ext cx="6827309" cy="5120482"/>
          </a:xfrm>
        </p:spPr>
      </p:pic>
    </p:spTree>
    <p:extLst>
      <p:ext uri="{BB962C8B-B14F-4D97-AF65-F5344CB8AC3E}">
        <p14:creationId xmlns:p14="http://schemas.microsoft.com/office/powerpoint/2010/main" val="68818249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Guiding Principles</a:t>
            </a:r>
            <a:endParaRPr lang="en-US" dirty="0"/>
          </a:p>
        </p:txBody>
      </p:sp>
      <p:sp>
        <p:nvSpPr>
          <p:cNvPr id="5" name="Text Placeholder 4"/>
          <p:cNvSpPr>
            <a:spLocks noGrp="1"/>
          </p:cNvSpPr>
          <p:nvPr>
            <p:ph type="body" idx="1"/>
          </p:nvPr>
        </p:nvSpPr>
        <p:spPr/>
        <p:txBody>
          <a:bodyPr/>
          <a:lstStyle/>
          <a:p>
            <a:r>
              <a:rPr lang="en-US" dirty="0" smtClean="0"/>
              <a:t>Team Member</a:t>
            </a:r>
            <a:endParaRPr lang="en-US" dirty="0"/>
          </a:p>
        </p:txBody>
      </p:sp>
    </p:spTree>
    <p:extLst>
      <p:ext uri="{BB962C8B-B14F-4D97-AF65-F5344CB8AC3E}">
        <p14:creationId xmlns:p14="http://schemas.microsoft.com/office/powerpoint/2010/main" val="60449613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Guiding Principles</a:t>
            </a:r>
            <a:endParaRPr lang="en-US" sz="40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b="1" dirty="0" smtClean="0"/>
              <a:t>Scalability</a:t>
            </a:r>
          </a:p>
          <a:p>
            <a:pPr lvl="1">
              <a:buFont typeface="Wingdings" panose="05000000000000000000" pitchFamily="2" charset="2"/>
              <a:buChar char="§"/>
            </a:pPr>
            <a:r>
              <a:rPr lang="en-US" dirty="0"/>
              <a:t>The HICS product must be scalable to give users the freedom to add or remove valves or sensors as they choose within the limits of the system. This affects what hardware expansion elements are built into the system</a:t>
            </a:r>
            <a:r>
              <a:rPr lang="en-US" dirty="0" smtClean="0"/>
              <a:t>.</a:t>
            </a:r>
            <a:endParaRPr lang="en-US" dirty="0"/>
          </a:p>
        </p:txBody>
      </p:sp>
    </p:spTree>
    <p:extLst>
      <p:ext uri="{BB962C8B-B14F-4D97-AF65-F5344CB8AC3E}">
        <p14:creationId xmlns:p14="http://schemas.microsoft.com/office/powerpoint/2010/main" val="208020356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Guiding Principles</a:t>
            </a:r>
            <a:endParaRPr lang="en-US" sz="40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b="1" dirty="0" smtClean="0"/>
              <a:t>Ease of Use</a:t>
            </a:r>
          </a:p>
          <a:p>
            <a:pPr lvl="1">
              <a:buFont typeface="Wingdings" panose="05000000000000000000" pitchFamily="2" charset="2"/>
              <a:buChar char="§"/>
            </a:pPr>
            <a:r>
              <a:rPr lang="en-US" dirty="0"/>
              <a:t>The web application interface must be intuitive and user-friendly. This means building the UI interface with simple and easy to understand components like large buttons and descriptive labels. Ease of use also means limiting the number of functions a user must go through to control their system.</a:t>
            </a:r>
          </a:p>
        </p:txBody>
      </p:sp>
    </p:spTree>
    <p:extLst>
      <p:ext uri="{BB962C8B-B14F-4D97-AF65-F5344CB8AC3E}">
        <p14:creationId xmlns:p14="http://schemas.microsoft.com/office/powerpoint/2010/main" val="59534368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Guiding Principles</a:t>
            </a:r>
            <a:endParaRPr lang="en-US" sz="36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b="1" dirty="0" smtClean="0"/>
              <a:t>Maintainability</a:t>
            </a:r>
          </a:p>
          <a:p>
            <a:pPr lvl="1">
              <a:buFont typeface="Wingdings" panose="05000000000000000000" pitchFamily="2" charset="2"/>
              <a:buChar char="§"/>
            </a:pPr>
            <a:r>
              <a:rPr lang="en-US" dirty="0"/>
              <a:t>The HICS system should be designed and implemented in such a way that the system requires minimal maintenance after purchase. All rain, temperature, and soil sensors should be replaceable and reinstallation should be possible at the user level. This will mean that the central control unit will have to be built with a plug and play type hardware interface for all sensors.</a:t>
            </a:r>
          </a:p>
        </p:txBody>
      </p:sp>
    </p:spTree>
    <p:extLst>
      <p:ext uri="{BB962C8B-B14F-4D97-AF65-F5344CB8AC3E}">
        <p14:creationId xmlns:p14="http://schemas.microsoft.com/office/powerpoint/2010/main" val="33782606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Guiding Principles</a:t>
            </a:r>
            <a:endParaRPr lang="en-US" sz="40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b="1" dirty="0" smtClean="0"/>
              <a:t>Compatibility</a:t>
            </a:r>
          </a:p>
          <a:p>
            <a:pPr lvl="1">
              <a:buFont typeface="Wingdings" panose="05000000000000000000" pitchFamily="2" charset="2"/>
              <a:buChar char="§"/>
            </a:pPr>
            <a:r>
              <a:rPr lang="en-US" dirty="0"/>
              <a:t>Since not all sprinkler systems are designed the same, HICS should be designed to not rely on any proprietary equipment to be installed. The means designing the central control unit to connect directly with the valve wires to ensure the majority of existing sprinkler systems are compatible</a:t>
            </a:r>
            <a:r>
              <a:rPr lang="en-US" dirty="0" smtClean="0"/>
              <a:t>.</a:t>
            </a:r>
            <a:endParaRPr lang="en-US" dirty="0"/>
          </a:p>
        </p:txBody>
      </p:sp>
    </p:spTree>
    <p:extLst>
      <p:ext uri="{BB962C8B-B14F-4D97-AF65-F5344CB8AC3E}">
        <p14:creationId xmlns:p14="http://schemas.microsoft.com/office/powerpoint/2010/main" val="79160649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Top 3 Guiding Principles</a:t>
            </a:r>
            <a:endParaRPr lang="en-US" sz="40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dirty="0" smtClean="0"/>
              <a:t>[Principle 3]</a:t>
            </a:r>
          </a:p>
          <a:p>
            <a:pPr lvl="1">
              <a:buFont typeface="Wingdings" panose="05000000000000000000" pitchFamily="2" charset="2"/>
              <a:buChar char="§"/>
            </a:pPr>
            <a:r>
              <a:rPr lang="en-US" dirty="0"/>
              <a:t>[Description of this principle relative to your system’s design</a:t>
            </a:r>
            <a:r>
              <a:rPr lang="en-US" dirty="0" smtClean="0"/>
              <a:t>]</a:t>
            </a:r>
          </a:p>
          <a:p>
            <a:pPr lvl="1">
              <a:buFont typeface="Wingdings" panose="05000000000000000000" pitchFamily="2" charset="2"/>
              <a:buChar char="§"/>
            </a:pPr>
            <a:r>
              <a:rPr lang="en-US" dirty="0"/>
              <a:t>[Describe how you will ensure that you follow this principle in your design</a:t>
            </a:r>
            <a:r>
              <a:rPr lang="en-US" dirty="0" smtClean="0"/>
              <a:t>]</a:t>
            </a:r>
            <a:endParaRPr lang="en-US" dirty="0"/>
          </a:p>
        </p:txBody>
      </p:sp>
    </p:spTree>
    <p:extLst>
      <p:ext uri="{BB962C8B-B14F-4D97-AF65-F5344CB8AC3E}">
        <p14:creationId xmlns:p14="http://schemas.microsoft.com/office/powerpoint/2010/main" val="6099166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Top 3 Guiding Principles</a:t>
            </a:r>
            <a:endParaRPr lang="en-US" sz="40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dirty="0" smtClean="0"/>
              <a:t>[Principle 2]</a:t>
            </a:r>
          </a:p>
          <a:p>
            <a:pPr lvl="1">
              <a:buFont typeface="Wingdings" panose="05000000000000000000" pitchFamily="2" charset="2"/>
              <a:buChar char="§"/>
            </a:pPr>
            <a:r>
              <a:rPr lang="en-US" dirty="0"/>
              <a:t>[Description of this principle relative to your system’s design</a:t>
            </a:r>
            <a:r>
              <a:rPr lang="en-US" dirty="0" smtClean="0"/>
              <a:t>]</a:t>
            </a:r>
          </a:p>
          <a:p>
            <a:pPr lvl="1">
              <a:buFont typeface="Wingdings" panose="05000000000000000000" pitchFamily="2" charset="2"/>
              <a:buChar char="§"/>
            </a:pPr>
            <a:r>
              <a:rPr lang="en-US" dirty="0"/>
              <a:t>[Describe how you will ensure that you follow this principle in your design</a:t>
            </a:r>
            <a:r>
              <a:rPr lang="en-US" dirty="0" smtClean="0"/>
              <a:t>]</a:t>
            </a:r>
            <a:endParaRPr lang="en-US" dirty="0"/>
          </a:p>
        </p:txBody>
      </p:sp>
    </p:spTree>
    <p:extLst>
      <p:ext uri="{BB962C8B-B14F-4D97-AF65-F5344CB8AC3E}">
        <p14:creationId xmlns:p14="http://schemas.microsoft.com/office/powerpoint/2010/main" val="276886878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1344</Words>
  <Application>Microsoft Office PowerPoint</Application>
  <PresentationFormat>On-screen Show (4:3)</PresentationFormat>
  <Paragraphs>195</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Introducing PowerPoint 2010</vt:lpstr>
      <vt:lpstr>Project: Home Irrigation Control System (HICS) Team: SmartGrass</vt:lpstr>
      <vt:lpstr>Instructions </vt:lpstr>
      <vt:lpstr>Guiding Principles</vt:lpstr>
      <vt:lpstr>Guiding Principles</vt:lpstr>
      <vt:lpstr>Guiding Principles</vt:lpstr>
      <vt:lpstr>Guiding Principles</vt:lpstr>
      <vt:lpstr>Guiding Principles</vt:lpstr>
      <vt:lpstr>Top 3 Guiding Principles</vt:lpstr>
      <vt:lpstr>Top 3 Guiding Principles</vt:lpstr>
      <vt:lpstr>Top 3 Guiding Principles</vt:lpstr>
      <vt:lpstr>Layer Definitions</vt:lpstr>
      <vt:lpstr>Layer Structure Overview</vt:lpstr>
      <vt:lpstr>Sensor Layer</vt:lpstr>
      <vt:lpstr>Hardware I/O Layer</vt:lpstr>
      <vt:lpstr>Client Layer</vt:lpstr>
      <vt:lpstr>Server Layer</vt:lpstr>
      <vt:lpstr>Subsystem Definitions</vt:lpstr>
      <vt:lpstr>Sensor Layer Subsystems</vt:lpstr>
      <vt:lpstr>Hardware I/O Layer Subsystems</vt:lpstr>
      <vt:lpstr>Client Layer Subsystems</vt:lpstr>
      <vt:lpstr>Server Layer Subsystems</vt:lpstr>
      <vt:lpstr>Inter-subsystem Data flow</vt:lpstr>
      <vt:lpstr>Data Flow Descriptions</vt:lpstr>
      <vt:lpstr>Data Flow Descriptions (cont’d)</vt:lpstr>
      <vt:lpstr>Subsystem Data Flow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2014-11-03T16:38:22Z</dcterms:created>
  <dcterms:modified xsi:type="dcterms:W3CDTF">2014-12-09T06:28:34Z</dcterms:modified>
</cp:coreProperties>
</file>