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tags/tag20.xml" ContentType="application/vnd.openxmlformats-officedocument.presentationml.tags+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tags/tag22.xml" ContentType="application/vnd.openxmlformats-officedocument.presentationml.tags+xml"/>
  <Override PartName="/ppt/notesSlides/notesSlide28.xml" ContentType="application/vnd.openxmlformats-officedocument.presentationml.notesSlide+xml"/>
  <Override PartName="/ppt/tags/tag23.xml" ContentType="application/vnd.openxmlformats-officedocument.presentationml.tags+xml"/>
  <Override PartName="/ppt/notesSlides/notesSlide29.xml" ContentType="application/vnd.openxmlformats-officedocument.presentationml.notesSlide+xml"/>
  <Override PartName="/ppt/tags/tag24.xml" ContentType="application/vnd.openxmlformats-officedocument.presentationml.tags+xml"/>
  <Override PartName="/ppt/notesSlides/notesSlide30.xml" ContentType="application/vnd.openxmlformats-officedocument.presentationml.notesSlide+xml"/>
  <Override PartName="/ppt/tags/tag25.xml" ContentType="application/vnd.openxmlformats-officedocument.presentationml.tags+xml"/>
  <Override PartName="/ppt/notesSlides/notesSlide31.xml" ContentType="application/vnd.openxmlformats-officedocument.presentationml.notesSlide+xml"/>
  <Override PartName="/ppt/tags/tag26.xml" ContentType="application/vnd.openxmlformats-officedocument.presentationml.tags+xml"/>
  <Override PartName="/ppt/notesSlides/notesSlide32.xml" ContentType="application/vnd.openxmlformats-officedocument.presentationml.notesSlide+xml"/>
  <Override PartName="/ppt/tags/tag27.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8.xml" ContentType="application/vnd.openxmlformats-officedocument.presentationml.tags+xml"/>
  <Override PartName="/ppt/notesSlides/notesSlide35.xml" ContentType="application/vnd.openxmlformats-officedocument.presentationml.notesSlide+xml"/>
  <Override PartName="/ppt/tags/tag29.xml" ContentType="application/vnd.openxmlformats-officedocument.presentationml.tags+xml"/>
  <Override PartName="/ppt/notesSlides/notesSlide36.xml" ContentType="application/vnd.openxmlformats-officedocument.presentationml.notesSlide+xml"/>
  <Override PartName="/ppt/tags/tag30.xml" ContentType="application/vnd.openxmlformats-officedocument.presentationml.tags+xml"/>
  <Override PartName="/ppt/notesSlides/notesSlide37.xml" ContentType="application/vnd.openxmlformats-officedocument.presentationml.notesSlide+xml"/>
  <Override PartName="/ppt/tags/tag31.xml" ContentType="application/vnd.openxmlformats-officedocument.presentationml.tags+xml"/>
  <Override PartName="/ppt/notesSlides/notesSlide38.xml" ContentType="application/vnd.openxmlformats-officedocument.presentationml.notesSlide+xml"/>
  <Override PartName="/ppt/tags/tag32.xml" ContentType="application/vnd.openxmlformats-officedocument.presentationml.tags+xml"/>
  <Override PartName="/ppt/notesSlides/notesSlide39.xml" ContentType="application/vnd.openxmlformats-officedocument.presentationml.notesSlide+xml"/>
  <Override PartName="/ppt/tags/tag3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34.xml" ContentType="application/vnd.openxmlformats-officedocument.presentationml.tags+xml"/>
  <Override PartName="/ppt/notesSlides/notesSlide42.xml" ContentType="application/vnd.openxmlformats-officedocument.presentationml.notesSlide+xml"/>
  <Override PartName="/ppt/tags/tag35.xml" ContentType="application/vnd.openxmlformats-officedocument.presentationml.tags+xml"/>
  <Override PartName="/ppt/notesSlides/notesSlide43.xml" ContentType="application/vnd.openxmlformats-officedocument.presentationml.notesSlide+xml"/>
  <Override PartName="/ppt/tags/tag36.xml" ContentType="application/vnd.openxmlformats-officedocument.presentationml.tags+xml"/>
  <Override PartName="/ppt/notesSlides/notesSlide44.xml" ContentType="application/vnd.openxmlformats-officedocument.presentationml.notesSlide+xml"/>
  <Override PartName="/ppt/tags/tag37.xml" ContentType="application/vnd.openxmlformats-officedocument.presentationml.tags+xml"/>
  <Override PartName="/ppt/notesSlides/notesSlide45.xml" ContentType="application/vnd.openxmlformats-officedocument.presentationml.notesSlide+xml"/>
  <Override PartName="/ppt/tags/tag38.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39.xml" ContentType="application/vnd.openxmlformats-officedocument.presentationml.tags+xml"/>
  <Override PartName="/ppt/notesSlides/notesSlide48.xml" ContentType="application/vnd.openxmlformats-officedocument.presentationml.notesSlide+xml"/>
  <Override PartName="/ppt/tags/tag40.xml" ContentType="application/vnd.openxmlformats-officedocument.presentationml.tags+xml"/>
  <Override PartName="/ppt/notesSlides/notesSlide49.xml" ContentType="application/vnd.openxmlformats-officedocument.presentationml.notesSlide+xml"/>
  <Override PartName="/ppt/tags/tag41.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42.xml" ContentType="application/vnd.openxmlformats-officedocument.presentationml.tags+xml"/>
  <Override PartName="/ppt/notesSlides/notesSlide52.xml" ContentType="application/vnd.openxmlformats-officedocument.presentationml.notesSlide+xml"/>
  <Override PartName="/ppt/tags/tag43.xml" ContentType="application/vnd.openxmlformats-officedocument.presentationml.tags+xml"/>
  <Override PartName="/ppt/notesSlides/notesSlide53.xml" ContentType="application/vnd.openxmlformats-officedocument.presentationml.notesSlide+xml"/>
  <Override PartName="/ppt/tags/tag44.xml" ContentType="application/vnd.openxmlformats-officedocument.presentationml.tags+xml"/>
  <Override PartName="/ppt/notesSlides/notesSlide54.xml" ContentType="application/vnd.openxmlformats-officedocument.presentationml.notesSlide+xml"/>
  <Override PartName="/ppt/tags/tag45.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46.xml" ContentType="application/vnd.openxmlformats-officedocument.presentationml.tags+xml"/>
  <Override PartName="/ppt/notesSlides/notesSlide57.xml" ContentType="application/vnd.openxmlformats-officedocument.presentationml.notesSlide+xml"/>
  <Override PartName="/ppt/tags/tag47.xml" ContentType="application/vnd.openxmlformats-officedocument.presentationml.tags+xml"/>
  <Override PartName="/ppt/notesSlides/notesSlide58.xml" ContentType="application/vnd.openxmlformats-officedocument.presentationml.notesSlide+xml"/>
  <Override PartName="/ppt/tags/tag48.xml" ContentType="application/vnd.openxmlformats-officedocument.presentationml.tags+xml"/>
  <Override PartName="/ppt/notesSlides/notesSlide59.xml" ContentType="application/vnd.openxmlformats-officedocument.presentationml.notesSlide+xml"/>
  <Override PartName="/ppt/tags/tag49.xml" ContentType="application/vnd.openxmlformats-officedocument.presentationml.tags+xml"/>
  <Override PartName="/ppt/notesSlides/notesSlide60.xml" ContentType="application/vnd.openxmlformats-officedocument.presentationml.notesSlide+xml"/>
  <Override PartName="/ppt/tags/tag50.xml" ContentType="application/vnd.openxmlformats-officedocument.presentationml.tags+xml"/>
  <Override PartName="/ppt/notesSlides/notesSlide61.xml" ContentType="application/vnd.openxmlformats-officedocument.presentationml.notesSlide+xml"/>
  <Override PartName="/ppt/tags/tag51.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52.xml" ContentType="application/vnd.openxmlformats-officedocument.presentationml.tags+xml"/>
  <Override PartName="/ppt/notesSlides/notesSlide64.xml" ContentType="application/vnd.openxmlformats-officedocument.presentationml.notesSlide+xml"/>
  <Override PartName="/ppt/tags/tag53.xml" ContentType="application/vnd.openxmlformats-officedocument.presentationml.tags+xml"/>
  <Override PartName="/ppt/notesSlides/notesSlide65.xml" ContentType="application/vnd.openxmlformats-officedocument.presentationml.notesSlide+xml"/>
  <Override PartName="/ppt/tags/tag54.xml" ContentType="application/vnd.openxmlformats-officedocument.presentationml.tags+xml"/>
  <Override PartName="/ppt/notesSlides/notesSlide66.xml" ContentType="application/vnd.openxmlformats-officedocument.presentationml.notesSlide+xml"/>
  <Override PartName="/ppt/tags/tag55.xml" ContentType="application/vnd.openxmlformats-officedocument.presentationml.tags+xml"/>
  <Override PartName="/ppt/notesSlides/notesSlide67.xml" ContentType="application/vnd.openxmlformats-officedocument.presentationml.notesSlide+xml"/>
  <Override PartName="/ppt/tags/tag56.xml" ContentType="application/vnd.openxmlformats-officedocument.presentationml.tags+xml"/>
  <Override PartName="/ppt/notesSlides/notesSlide68.xml" ContentType="application/vnd.openxmlformats-officedocument.presentationml.notesSlide+xml"/>
  <Override PartName="/ppt/tags/tag57.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58.xml" ContentType="application/vnd.openxmlformats-officedocument.presentationml.tags+xml"/>
  <Override PartName="/ppt/notesSlides/notesSlide71.xml" ContentType="application/vnd.openxmlformats-officedocument.presentationml.notesSlide+xml"/>
  <Override PartName="/ppt/tags/tag59.xml" ContentType="application/vnd.openxmlformats-officedocument.presentationml.tags+xml"/>
  <Override PartName="/ppt/notesSlides/notesSlide72.xml" ContentType="application/vnd.openxmlformats-officedocument.presentationml.notesSlide+xml"/>
  <Override PartName="/ppt/tags/tag60.xml" ContentType="application/vnd.openxmlformats-officedocument.presentationml.tags+xml"/>
  <Override PartName="/ppt/notesSlides/notesSlide73.xml" ContentType="application/vnd.openxmlformats-officedocument.presentationml.notesSlide+xml"/>
  <Override PartName="/ppt/tags/tag61.xml" ContentType="application/vnd.openxmlformats-officedocument.presentationml.tags+xml"/>
  <Override PartName="/ppt/notesSlides/notesSlide74.xml" ContentType="application/vnd.openxmlformats-officedocument.presentationml.notesSlide+xml"/>
  <Override PartName="/ppt/tags/tag62.xml" ContentType="application/vnd.openxmlformats-officedocument.presentationml.tags+xml"/>
  <Override PartName="/ppt/notesSlides/notesSlide75.xml" ContentType="application/vnd.openxmlformats-officedocument.presentationml.notesSlide+xml"/>
  <Override PartName="/ppt/tags/tag63.xml" ContentType="application/vnd.openxmlformats-officedocument.presentationml.tags+xml"/>
  <Override PartName="/ppt/notesSlides/notesSlide76.xml" ContentType="application/vnd.openxmlformats-officedocument.presentationml.notesSlide+xml"/>
  <Override PartName="/ppt/tags/tag64.xml" ContentType="application/vnd.openxmlformats-officedocument.presentationml.tags+xml"/>
  <Override PartName="/ppt/notesSlides/notesSlide77.xml" ContentType="application/vnd.openxmlformats-officedocument.presentationml.notesSlide+xml"/>
  <Override PartName="/ppt/tags/tag65.xml" ContentType="application/vnd.openxmlformats-officedocument.presentationml.tags+xml"/>
  <Override PartName="/ppt/notesSlides/notesSlide78.xml" ContentType="application/vnd.openxmlformats-officedocument.presentationml.notesSlide+xml"/>
  <Override PartName="/ppt/tags/tag66.xml" ContentType="application/vnd.openxmlformats-officedocument.presentationml.tags+xml"/>
  <Override PartName="/ppt/notesSlides/notesSlide79.xml" ContentType="application/vnd.openxmlformats-officedocument.presentationml.notesSlide+xml"/>
  <Override PartName="/ppt/tags/tag67.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68.xml" ContentType="application/vnd.openxmlformats-officedocument.presentationml.tags+xml"/>
  <Override PartName="/ppt/notesSlides/notesSlide82.xml" ContentType="application/vnd.openxmlformats-officedocument.presentationml.notesSlide+xml"/>
  <Override PartName="/ppt/tags/tag69.xml" ContentType="application/vnd.openxmlformats-officedocument.presentationml.tags+xml"/>
  <Override PartName="/ppt/notesSlides/notesSlide83.xml" ContentType="application/vnd.openxmlformats-officedocument.presentationml.notesSlide+xml"/>
  <Override PartName="/ppt/tags/tag70.xml" ContentType="application/vnd.openxmlformats-officedocument.presentationml.tags+xml"/>
  <Override PartName="/ppt/notesSlides/notesSlide84.xml" ContentType="application/vnd.openxmlformats-officedocument.presentationml.notesSlide+xml"/>
  <Override PartName="/ppt/tags/tag71.xml" ContentType="application/vnd.openxmlformats-officedocument.presentationml.tags+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ags/tag72.xml" ContentType="application/vnd.openxmlformats-officedocument.presentationml.tags+xml"/>
  <Override PartName="/ppt/notesSlides/notesSlide87.xml" ContentType="application/vnd.openxmlformats-officedocument.presentationml.notesSlide+xml"/>
  <Override PartName="/ppt/tags/tag73.xml" ContentType="application/vnd.openxmlformats-officedocument.presentationml.tags+xml"/>
  <Override PartName="/ppt/notesSlides/notesSlide88.xml" ContentType="application/vnd.openxmlformats-officedocument.presentationml.notesSlide+xml"/>
  <Override PartName="/ppt/tags/tag74.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2"/>
  </p:notesMasterIdLst>
  <p:sldIdLst>
    <p:sldId id="277" r:id="rId2"/>
    <p:sldId id="307" r:id="rId3"/>
    <p:sldId id="319" r:id="rId4"/>
    <p:sldId id="328" r:id="rId5"/>
    <p:sldId id="330" r:id="rId6"/>
    <p:sldId id="331" r:id="rId7"/>
    <p:sldId id="311" r:id="rId8"/>
    <p:sldId id="321" r:id="rId9"/>
    <p:sldId id="332" r:id="rId10"/>
    <p:sldId id="333" r:id="rId11"/>
    <p:sldId id="335" r:id="rId12"/>
    <p:sldId id="336" r:id="rId13"/>
    <p:sldId id="416" r:id="rId14"/>
    <p:sldId id="414" r:id="rId15"/>
    <p:sldId id="415" r:id="rId16"/>
    <p:sldId id="417" r:id="rId17"/>
    <p:sldId id="322" r:id="rId18"/>
    <p:sldId id="338" r:id="rId19"/>
    <p:sldId id="339" r:id="rId20"/>
    <p:sldId id="340" r:id="rId21"/>
    <p:sldId id="412" r:id="rId22"/>
    <p:sldId id="351" r:id="rId23"/>
    <p:sldId id="352" r:id="rId24"/>
    <p:sldId id="353" r:id="rId25"/>
    <p:sldId id="354" r:id="rId26"/>
    <p:sldId id="355" r:id="rId27"/>
    <p:sldId id="356" r:id="rId28"/>
    <p:sldId id="357" r:id="rId29"/>
    <p:sldId id="358" r:id="rId30"/>
    <p:sldId id="359" r:id="rId31"/>
    <p:sldId id="360" r:id="rId32"/>
    <p:sldId id="361" r:id="rId33"/>
    <p:sldId id="362" r:id="rId34"/>
    <p:sldId id="350" r:id="rId35"/>
    <p:sldId id="364" r:id="rId36"/>
    <p:sldId id="365" r:id="rId37"/>
    <p:sldId id="366" r:id="rId38"/>
    <p:sldId id="367" r:id="rId39"/>
    <p:sldId id="368" r:id="rId40"/>
    <p:sldId id="369" r:id="rId41"/>
    <p:sldId id="309" r:id="rId42"/>
    <p:sldId id="370" r:id="rId43"/>
    <p:sldId id="371" r:id="rId44"/>
    <p:sldId id="372" r:id="rId45"/>
    <p:sldId id="373" r:id="rId46"/>
    <p:sldId id="374" r:id="rId47"/>
    <p:sldId id="375" r:id="rId48"/>
    <p:sldId id="376" r:id="rId49"/>
    <p:sldId id="377" r:id="rId50"/>
    <p:sldId id="378" r:id="rId51"/>
    <p:sldId id="379" r:id="rId52"/>
    <p:sldId id="380" r:id="rId53"/>
    <p:sldId id="382" r:id="rId54"/>
    <p:sldId id="383" r:id="rId55"/>
    <p:sldId id="384" r:id="rId56"/>
    <p:sldId id="386" r:id="rId57"/>
    <p:sldId id="387" r:id="rId58"/>
    <p:sldId id="389" r:id="rId59"/>
    <p:sldId id="390" r:id="rId60"/>
    <p:sldId id="391" r:id="rId61"/>
    <p:sldId id="392" r:id="rId62"/>
    <p:sldId id="393" r:id="rId63"/>
    <p:sldId id="388" r:id="rId64"/>
    <p:sldId id="399" r:id="rId65"/>
    <p:sldId id="418" r:id="rId66"/>
    <p:sldId id="419" r:id="rId67"/>
    <p:sldId id="420" r:id="rId68"/>
    <p:sldId id="421" r:id="rId69"/>
    <p:sldId id="422" r:id="rId70"/>
    <p:sldId id="396" r:id="rId71"/>
    <p:sldId id="326" r:id="rId72"/>
    <p:sldId id="343" r:id="rId73"/>
    <p:sldId id="344" r:id="rId74"/>
    <p:sldId id="346" r:id="rId75"/>
    <p:sldId id="403" r:id="rId76"/>
    <p:sldId id="404" r:id="rId77"/>
    <p:sldId id="405" r:id="rId78"/>
    <p:sldId id="406" r:id="rId79"/>
    <p:sldId id="407" r:id="rId80"/>
    <p:sldId id="408" r:id="rId81"/>
    <p:sldId id="397" r:id="rId82"/>
    <p:sldId id="341" r:id="rId83"/>
    <p:sldId id="423" r:id="rId84"/>
    <p:sldId id="424" r:id="rId85"/>
    <p:sldId id="425" r:id="rId86"/>
    <p:sldId id="398" r:id="rId87"/>
    <p:sldId id="400" r:id="rId88"/>
    <p:sldId id="401" r:id="rId89"/>
    <p:sldId id="402" r:id="rId90"/>
    <p:sldId id="347"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307"/>
            <p14:sldId id="319"/>
            <p14:sldId id="328"/>
            <p14:sldId id="330"/>
            <p14:sldId id="331"/>
            <p14:sldId id="311"/>
            <p14:sldId id="321"/>
            <p14:sldId id="332"/>
            <p14:sldId id="333"/>
            <p14:sldId id="335"/>
            <p14:sldId id="336"/>
            <p14:sldId id="416"/>
            <p14:sldId id="414"/>
            <p14:sldId id="415"/>
            <p14:sldId id="417"/>
            <p14:sldId id="322"/>
            <p14:sldId id="338"/>
            <p14:sldId id="339"/>
            <p14:sldId id="340"/>
            <p14:sldId id="412"/>
            <p14:sldId id="351"/>
            <p14:sldId id="352"/>
            <p14:sldId id="353"/>
            <p14:sldId id="354"/>
            <p14:sldId id="355"/>
            <p14:sldId id="356"/>
            <p14:sldId id="357"/>
            <p14:sldId id="358"/>
            <p14:sldId id="359"/>
            <p14:sldId id="360"/>
            <p14:sldId id="361"/>
            <p14:sldId id="362"/>
            <p14:sldId id="350"/>
            <p14:sldId id="364"/>
            <p14:sldId id="365"/>
            <p14:sldId id="366"/>
            <p14:sldId id="367"/>
            <p14:sldId id="368"/>
            <p14:sldId id="369"/>
            <p14:sldId id="309"/>
            <p14:sldId id="370"/>
            <p14:sldId id="371"/>
            <p14:sldId id="372"/>
            <p14:sldId id="373"/>
            <p14:sldId id="374"/>
            <p14:sldId id="375"/>
            <p14:sldId id="376"/>
            <p14:sldId id="377"/>
            <p14:sldId id="378"/>
            <p14:sldId id="379"/>
            <p14:sldId id="380"/>
            <p14:sldId id="382"/>
            <p14:sldId id="383"/>
            <p14:sldId id="384"/>
            <p14:sldId id="386"/>
            <p14:sldId id="387"/>
            <p14:sldId id="389"/>
            <p14:sldId id="390"/>
            <p14:sldId id="391"/>
            <p14:sldId id="392"/>
            <p14:sldId id="393"/>
            <p14:sldId id="388"/>
            <p14:sldId id="399"/>
            <p14:sldId id="418"/>
            <p14:sldId id="419"/>
            <p14:sldId id="420"/>
            <p14:sldId id="421"/>
            <p14:sldId id="422"/>
            <p14:sldId id="396"/>
            <p14:sldId id="326"/>
            <p14:sldId id="343"/>
            <p14:sldId id="344"/>
            <p14:sldId id="346"/>
            <p14:sldId id="403"/>
            <p14:sldId id="404"/>
            <p14:sldId id="405"/>
            <p14:sldId id="406"/>
            <p14:sldId id="407"/>
            <p14:sldId id="408"/>
            <p14:sldId id="397"/>
            <p14:sldId id="341"/>
            <p14:sldId id="423"/>
            <p14:sldId id="424"/>
            <p14:sldId id="425"/>
            <p14:sldId id="398"/>
            <p14:sldId id="400"/>
            <p14:sldId id="401"/>
            <p14:sldId id="402"/>
            <p14:sldId id="347"/>
          </p14:sldIdLst>
        </p14:section>
        <p14:section name="Author Your Presentation" id="{16378913-E5ED-4281-BAF5-F1F938CB0BED}">
          <p14:sldIdLst/>
        </p14:section>
        <p14:section name="Enrich Your Presentation" id="{E2D565D1-BA5E-44E6-A40E-50A644912248}">
          <p14:sldIdLst/>
        </p14:section>
        <p14:section name="Deliver Your Presentation" id="{71D59651-8EFA-4415-9623-98B4C4A8699C}">
          <p14:sldIdLst/>
        </p14:section>
        <p14:section name="There's More!" id="{2E16B512-814A-4DC1-A986-25475E10E0E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66" autoAdjust="0"/>
    <p:restoredTop sz="98993" autoAdjust="0"/>
  </p:normalViewPr>
  <p:slideViewPr>
    <p:cSldViewPr>
      <p:cViewPr>
        <p:scale>
          <a:sx n="68" d="100"/>
          <a:sy n="68" d="100"/>
        </p:scale>
        <p:origin x="-96" y="-608"/>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notesMaster" Target="notesMasters/notesMaster1.xml"/><Relationship Id="rId93" Type="http://schemas.openxmlformats.org/officeDocument/2006/relationships/printerSettings" Target="printerSettings/printerSettings1.bin"/><Relationship Id="rId94" Type="http://schemas.openxmlformats.org/officeDocument/2006/relationships/presProps" Target="presProps.xml"/><Relationship Id="rId95" Type="http://schemas.openxmlformats.org/officeDocument/2006/relationships/viewProps" Target="viewProps.xml"/><Relationship Id="rId96" Type="http://schemas.openxmlformats.org/officeDocument/2006/relationships/theme" Target="theme/theme1.xml"/><Relationship Id="rId9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5/7/15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1871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11</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12</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13</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14</a:t>
            </a:fld>
            <a:endParaRPr 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15</a:t>
            </a:fld>
            <a:endParaRPr 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17</a:t>
            </a:fld>
            <a:endParaRPr 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18</a:t>
            </a:fld>
            <a:endParaRPr lang="en-US"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19</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20</a:t>
            </a:fld>
            <a:endParaRPr lang="en-US"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21</a:t>
            </a:fld>
            <a:endParaRPr lang="en-US"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22</a:t>
            </a:fld>
            <a:endParaRPr 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23</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24</a:t>
            </a:fld>
            <a:endParaRPr lang="en-US"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25</a:t>
            </a:fld>
            <a:endParaRPr lang="en-US"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26</a:t>
            </a:fld>
            <a:endParaRPr lang="en-US"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27</a:t>
            </a:fld>
            <a:endParaRPr lang="en-US"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28</a:t>
            </a:fld>
            <a:endParaRPr lang="en-US"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29</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30</a:t>
            </a:fld>
            <a:endParaRPr lang="en-US" dirty="0">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31</a:t>
            </a:fld>
            <a:endParaRPr lang="en-US" dirty="0">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32</a:t>
            </a:fld>
            <a:endParaRPr lang="en-US" dirty="0">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33</a:t>
            </a:fld>
            <a:endParaRPr lang="en-US" dirty="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34</a:t>
            </a:fld>
            <a:endParaRPr lang="en-US" dirty="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35</a:t>
            </a:fld>
            <a:endParaRPr lang="en-US" dirty="0">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36</a:t>
            </a:fld>
            <a:endParaRPr lang="en-US" dirty="0">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37</a:t>
            </a:fld>
            <a:endParaRPr lang="en-US" dirty="0">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38</a:t>
            </a:fld>
            <a:endParaRPr lang="en-US" dirty="0">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39</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40</a:t>
            </a:fld>
            <a:endParaRPr lang="en-US" dirty="0">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42</a:t>
            </a:fld>
            <a:endParaRPr lang="en-US" dirty="0">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43</a:t>
            </a:fld>
            <a:endParaRPr lang="en-US" dirty="0">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44</a:t>
            </a:fld>
            <a:endParaRPr lang="en-US" dirty="0">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45</a:t>
            </a:fld>
            <a:endParaRPr lang="en-US" dirty="0">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46</a:t>
            </a:fld>
            <a:endParaRPr lang="en-US" dirty="0">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47</a:t>
            </a:fld>
            <a:endParaRPr lang="en-US" dirty="0">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48</a:t>
            </a:fld>
            <a:endParaRPr lang="en-US" dirty="0">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49</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50</a:t>
            </a:fld>
            <a:endParaRPr lang="en-US" dirty="0">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51</a:t>
            </a:fld>
            <a:endParaRPr lang="en-US" dirty="0">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52</a:t>
            </a:fld>
            <a:endParaRPr lang="en-US" dirty="0">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53</a:t>
            </a:fld>
            <a:endParaRPr lang="en-US" dirty="0">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54</a:t>
            </a:fld>
            <a:endParaRPr lang="en-US" dirty="0">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55</a:t>
            </a:fld>
            <a:endParaRPr lang="en-US" dirty="0">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57</a:t>
            </a:fld>
            <a:endParaRPr lang="en-US" dirty="0">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58</a:t>
            </a:fld>
            <a:endParaRPr lang="en-US" dirty="0">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59</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60</a:t>
            </a:fld>
            <a:endParaRPr lang="en-US" dirty="0">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61</a:t>
            </a:fld>
            <a:endParaRPr lang="en-US" dirty="0">
              <a:solidFill>
                <a:prstClr val="black"/>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62</a:t>
            </a:fld>
            <a:endParaRPr lang="en-US" dirty="0">
              <a:solidFill>
                <a:prstClr val="black"/>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63</a:t>
            </a:fld>
            <a:endParaRPr lang="en-US" dirty="0">
              <a:solidFill>
                <a:prstClr val="black"/>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64</a:t>
            </a:fld>
            <a:endParaRPr lang="en-US" dirty="0">
              <a:solidFill>
                <a:prstClr val="black"/>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65</a:t>
            </a:fld>
            <a:endParaRPr lang="en-US" dirty="0">
              <a:solidFill>
                <a:prstClr val="black"/>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66</a:t>
            </a:fld>
            <a:endParaRPr lang="en-US" dirty="0">
              <a:solidFill>
                <a:prstClr val="black"/>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67</a:t>
            </a:fld>
            <a:endParaRPr lang="en-US" dirty="0">
              <a:solidFill>
                <a:prstClr val="black"/>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68</a:t>
            </a:fld>
            <a:endParaRPr lang="en-US" dirty="0">
              <a:solidFill>
                <a:prstClr val="black"/>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69</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70</a:t>
            </a:fld>
            <a:endParaRPr lang="en-US" dirty="0">
              <a:solidFill>
                <a:prstClr val="black"/>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71</a:t>
            </a:fld>
            <a:endParaRPr lang="en-US" dirty="0">
              <a:solidFill>
                <a:prstClr val="black"/>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72</a:t>
            </a:fld>
            <a:endParaRPr lang="en-US" dirty="0">
              <a:solidFill>
                <a:prstClr val="black"/>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73</a:t>
            </a:fld>
            <a:endParaRPr lang="en-US" dirty="0">
              <a:solidFill>
                <a:prstClr val="black"/>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74</a:t>
            </a:fld>
            <a:endParaRPr lang="en-US" dirty="0">
              <a:solidFill>
                <a:prstClr val="black"/>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75</a:t>
            </a:fld>
            <a:endParaRPr lang="en-US" dirty="0">
              <a:solidFill>
                <a:prstClr val="black"/>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76</a:t>
            </a:fld>
            <a:endParaRPr lang="en-US" dirty="0">
              <a:solidFill>
                <a:prstClr val="black"/>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77</a:t>
            </a:fld>
            <a:endParaRPr lang="en-US" dirty="0">
              <a:solidFill>
                <a:prstClr val="black"/>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78</a:t>
            </a:fld>
            <a:endParaRPr lang="en-US" dirty="0">
              <a:solidFill>
                <a:prstClr val="black"/>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79</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80</a:t>
            </a:fld>
            <a:endParaRPr lang="en-US" dirty="0">
              <a:solidFill>
                <a:prstClr val="black"/>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81</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82</a:t>
            </a:fld>
            <a:endParaRPr lang="en-US" dirty="0">
              <a:solidFill>
                <a:prstClr val="black"/>
              </a:solidFil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83</a:t>
            </a:fld>
            <a:endParaRPr lang="en-US" dirty="0">
              <a:solidFill>
                <a:prstClr val="black"/>
              </a:solidFil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84</a:t>
            </a:fld>
            <a:endParaRPr lang="en-US" dirty="0">
              <a:solidFill>
                <a:prstClr val="black"/>
              </a:solidFil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85</a:t>
            </a:fld>
            <a:endParaRPr lang="en-US" dirty="0">
              <a:solidFill>
                <a:prstClr val="black"/>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86</a:t>
            </a:fld>
            <a:endParaRPr lang="en-US" dirty="0">
              <a:solidFill>
                <a:prstClr val="black"/>
              </a:solidFil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87</a:t>
            </a:fld>
            <a:endParaRPr lang="en-US" dirty="0">
              <a:solidFill>
                <a:prstClr val="black"/>
              </a:solidFil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88</a:t>
            </a:fld>
            <a:endParaRPr lang="en-US" dirty="0">
              <a:solidFill>
                <a:prstClr val="black"/>
              </a:solidFil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89</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90</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 Id="rId3" Type="http://schemas.openxmlformats.org/officeDocument/2006/relationships/image" Target="../media/image1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5/7/15</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xmlns:p14="http://schemas.microsoft.com/office/powerpoint/2010/mai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5/7/15</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5/7/15</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5/7/15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5/7/15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5/7/15</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5/7/15</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5/7/15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5/7/15</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5/7/15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5/7/15</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5/7/15</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5/7/15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5.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5.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5.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22.jpeg"/><Relationship Id="rId5" Type="http://schemas.openxmlformats.org/officeDocument/2006/relationships/image" Target="../media/image23.png"/><Relationship Id="rId1" Type="http://schemas.openxmlformats.org/officeDocument/2006/relationships/tags" Target="../tags/tag10.xml"/><Relationship Id="rId2"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5.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24.png"/><Relationship Id="rId1" Type="http://schemas.openxmlformats.org/officeDocument/2006/relationships/tags" Target="../tags/tag12.xml"/><Relationship Id="rId2"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5.png"/><Relationship Id="rId1" Type="http://schemas.openxmlformats.org/officeDocument/2006/relationships/tags" Target="../tags/tag13.xml"/><Relationship Id="rId2"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26.png"/><Relationship Id="rId1" Type="http://schemas.openxmlformats.org/officeDocument/2006/relationships/tags" Target="../tags/tag14.xml"/><Relationship Id="rId2"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27.png"/><Relationship Id="rId1" Type="http://schemas.openxmlformats.org/officeDocument/2006/relationships/tags" Target="../tags/tag15.xml"/><Relationship Id="rId2"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5.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5.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5.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5.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5.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5.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5.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5.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0.png"/><Relationship Id="rId1" Type="http://schemas.openxmlformats.org/officeDocument/2006/relationships/tags" Target="../tags/tag1.xml"/><Relationship Id="rId2"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5.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5.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5.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5.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5.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5.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5.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5.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5.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5.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5.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5.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5.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5.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5.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5.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5.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21.jpeg"/><Relationship Id="rId1" Type="http://schemas.openxmlformats.org/officeDocument/2006/relationships/tags" Target="../tags/tag3.xml"/><Relationship Id="rId2"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5.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5.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5.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5.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5.xml"/><Relationship Id="rId3"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5.xml"/><Relationship Id="rId3"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5.xml"/><Relationship Id="rId3"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5.xml"/><Relationship Id="rId3"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2.jpeg"/><Relationship Id="rId5" Type="http://schemas.openxmlformats.org/officeDocument/2006/relationships/image" Target="../media/image23.png"/><Relationship Id="rId1" Type="http://schemas.openxmlformats.org/officeDocument/2006/relationships/tags" Target="../tags/tag4.xml"/><Relationship Id="rId2"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5.xml"/><Relationship Id="rId3"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5.xml"/><Relationship Id="rId3"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5.xml"/><Relationship Id="rId3"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5.xml"/><Relationship Id="rId3"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5.xml"/><Relationship Id="rId3"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5.xml"/><Relationship Id="rId3"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5.xml"/><Relationship Id="rId3"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5.xml"/><Relationship Id="rId3"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5.xml"/><Relationship Id="rId3"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5.xml"/><Relationship Id="rId3"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5.xml"/><Relationship Id="rId3"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5.xml"/><Relationship Id="rId3"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5.xml"/><Relationship Id="rId3"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4" Type="http://schemas.openxmlformats.org/officeDocument/2006/relationships/image" Target="../media/image28.emf"/><Relationship Id="rId1" Type="http://schemas.openxmlformats.org/officeDocument/2006/relationships/tags" Target="../tags/tag62.xml"/><Relationship Id="rId2"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4" Type="http://schemas.openxmlformats.org/officeDocument/2006/relationships/image" Target="../media/image29.emf"/><Relationship Id="rId1" Type="http://schemas.openxmlformats.org/officeDocument/2006/relationships/tags" Target="../tags/tag63.xml"/><Relationship Id="rId2"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4" Type="http://schemas.openxmlformats.org/officeDocument/2006/relationships/image" Target="../media/image29.emf"/><Relationship Id="rId1" Type="http://schemas.openxmlformats.org/officeDocument/2006/relationships/tags" Target="../tags/tag64.xml"/><Relationship Id="rId2"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4" Type="http://schemas.openxmlformats.org/officeDocument/2006/relationships/image" Target="../media/image30.emf"/><Relationship Id="rId1" Type="http://schemas.openxmlformats.org/officeDocument/2006/relationships/tags" Target="../tags/tag65.xml"/><Relationship Id="rId2"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4" Type="http://schemas.openxmlformats.org/officeDocument/2006/relationships/image" Target="../media/image30.emf"/><Relationship Id="rId1" Type="http://schemas.openxmlformats.org/officeDocument/2006/relationships/tags" Target="../tags/tag66.xml"/><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5.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4" Type="http://schemas.openxmlformats.org/officeDocument/2006/relationships/image" Target="../media/image31.png"/><Relationship Id="rId1" Type="http://schemas.openxmlformats.org/officeDocument/2006/relationships/tags" Target="../tags/tag67.xml"/><Relationship Id="rId2"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5.xml"/><Relationship Id="rId3"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5.xml"/><Relationship Id="rId3"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5.xml"/><Relationship Id="rId3"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5.xml"/><Relationship Id="rId3"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5.xml"/><Relationship Id="rId3"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5.xml"/><Relationship Id="rId3"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5.xml"/><Relationship Id="rId3"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5.xml"/><Relationship Id="rId3"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3048000"/>
            <a:ext cx="7315200" cy="1828800"/>
          </a:xfrm>
        </p:spPr>
        <p:txBody>
          <a:bodyPr anchor="t">
            <a:normAutofit/>
          </a:bodyPr>
          <a:lstStyle/>
          <a:p>
            <a:r>
              <a:rPr lang="en-US" sz="2400" b="0" dirty="0" smtClean="0">
                <a:solidFill>
                  <a:srgbClr val="262626"/>
                </a:solidFill>
              </a:rPr>
              <a:t/>
            </a:r>
            <a:br>
              <a:rPr lang="en-US" sz="2400" b="0" dirty="0" smtClean="0">
                <a:solidFill>
                  <a:srgbClr val="262626"/>
                </a:solidFill>
              </a:rPr>
            </a:br>
            <a:r>
              <a:rPr lang="en-US" b="0" dirty="0" smtClean="0">
                <a:solidFill>
                  <a:prstClr val="white"/>
                </a:solidFill>
              </a:rPr>
              <a:t>Home Irrigation Control System (HICS)</a:t>
            </a:r>
            <a:endParaRPr lang="en-US" sz="3200" b="0" dirty="0"/>
          </a:p>
        </p:txBody>
      </p:sp>
      <p:pic>
        <p:nvPicPr>
          <p:cNvPr id="1026" name="Picture 2" descr="C:\Users\Succcess\Google Drive\logo\high.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58132" y="228600"/>
            <a:ext cx="5081068" cy="2133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685800" y="5181600"/>
            <a:ext cx="7702296" cy="1752600"/>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err="1" smtClean="0">
                <a:solidFill>
                  <a:schemeClr val="bg1"/>
                </a:solidFill>
              </a:rPr>
              <a:t>Belachew</a:t>
            </a:r>
            <a:r>
              <a:rPr lang="en-US" dirty="0" smtClean="0">
                <a:solidFill>
                  <a:schemeClr val="bg1"/>
                </a:solidFill>
              </a:rPr>
              <a:t> Haile-Mariam(L)</a:t>
            </a:r>
          </a:p>
          <a:p>
            <a:pPr marL="0" indent="0" algn="ctr">
              <a:buNone/>
            </a:pPr>
            <a:r>
              <a:rPr lang="en-US" dirty="0" err="1" smtClean="0">
                <a:solidFill>
                  <a:schemeClr val="bg1"/>
                </a:solidFill>
              </a:rPr>
              <a:t>Gautam</a:t>
            </a:r>
            <a:r>
              <a:rPr lang="en-US" dirty="0" smtClean="0">
                <a:solidFill>
                  <a:schemeClr val="bg1"/>
                </a:solidFill>
              </a:rPr>
              <a:t> </a:t>
            </a:r>
            <a:r>
              <a:rPr lang="en-US" dirty="0" err="1" smtClean="0">
                <a:solidFill>
                  <a:schemeClr val="bg1"/>
                </a:solidFill>
              </a:rPr>
              <a:t>Adhikari</a:t>
            </a:r>
            <a:endParaRPr lang="en-US" dirty="0" smtClean="0">
              <a:solidFill>
                <a:schemeClr val="bg1"/>
              </a:solidFill>
            </a:endParaRPr>
          </a:p>
          <a:p>
            <a:pPr marL="0" indent="0" algn="ctr">
              <a:buNone/>
            </a:pPr>
            <a:r>
              <a:rPr lang="en-US" dirty="0" smtClean="0">
                <a:solidFill>
                  <a:schemeClr val="bg1"/>
                </a:solidFill>
              </a:rPr>
              <a:t>Jeremiah O’Conner</a:t>
            </a:r>
          </a:p>
          <a:p>
            <a:pPr marL="0" indent="0" algn="ctr">
              <a:buNone/>
            </a:pPr>
            <a:r>
              <a:rPr lang="en-US" dirty="0" smtClean="0">
                <a:solidFill>
                  <a:schemeClr val="bg1"/>
                </a:solidFill>
              </a:rPr>
              <a:t>Tung Vo</a:t>
            </a:r>
          </a:p>
        </p:txBody>
      </p:sp>
      <p:sp>
        <p:nvSpPr>
          <p:cNvPr id="7" name="Subtitle 2"/>
          <p:cNvSpPr txBox="1">
            <a:spLocks/>
          </p:cNvSpPr>
          <p:nvPr/>
        </p:nvSpPr>
        <p:spPr>
          <a:xfrm>
            <a:off x="-181522" y="533400"/>
            <a:ext cx="3962400" cy="1752600"/>
          </a:xfrm>
          <a:prstGeom prst="rect">
            <a:avLst/>
          </a:prstGeom>
        </p:spPr>
        <p:txBody>
          <a:bodyPr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chemeClr val="bg1"/>
                </a:solidFill>
              </a:rPr>
              <a:t>Senior Design I</a:t>
            </a:r>
          </a:p>
          <a:p>
            <a:pPr marL="0" indent="0" algn="ctr">
              <a:buNone/>
            </a:pPr>
            <a:r>
              <a:rPr lang="en-US" dirty="0" smtClean="0">
                <a:solidFill>
                  <a:schemeClr val="bg1"/>
                </a:solidFill>
              </a:rPr>
              <a:t>11-05-2014</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ight Arrow 19"/>
          <p:cNvSpPr/>
          <p:nvPr/>
        </p:nvSpPr>
        <p:spPr>
          <a:xfrm>
            <a:off x="3200400"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Product Features and Functional Overview</a:t>
            </a:r>
            <a:endParaRPr lang="en-US" dirty="0"/>
          </a:p>
        </p:txBody>
      </p:sp>
      <p:sp>
        <p:nvSpPr>
          <p:cNvPr id="10" name="TextBox 9"/>
          <p:cNvSpPr txBox="1"/>
          <p:nvPr/>
        </p:nvSpPr>
        <p:spPr>
          <a:xfrm>
            <a:off x="4253915" y="1295400"/>
            <a:ext cx="4432885" cy="2209800"/>
          </a:xfrm>
          <a:prstGeom prst="rect">
            <a:avLst/>
          </a:prstGeom>
          <a:noFill/>
        </p:spPr>
        <p:txBody>
          <a:bodyPr wrap="square" rtlCol="0" anchor="ctr">
            <a:normAutofit/>
          </a:bodyPr>
          <a:lstStyle/>
          <a:p>
            <a:r>
              <a:rPr lang="en-US" sz="2000" b="1" dirty="0" smtClean="0">
                <a:solidFill>
                  <a:prstClr val="black">
                    <a:lumMod val="65000"/>
                    <a:lumOff val="35000"/>
                  </a:prstClr>
                </a:solidFill>
              </a:rPr>
              <a:t>5. Local Weather Analysis : </a:t>
            </a:r>
            <a:r>
              <a:rPr lang="en-US" sz="2000" dirty="0" smtClean="0">
                <a:solidFill>
                  <a:prstClr val="black">
                    <a:lumMod val="65000"/>
                    <a:lumOff val="35000"/>
                  </a:prstClr>
                </a:solidFill>
              </a:rPr>
              <a:t/>
            </a:r>
            <a:br>
              <a:rPr lang="en-US" sz="2000" dirty="0" smtClean="0">
                <a:solidFill>
                  <a:prstClr val="black">
                    <a:lumMod val="65000"/>
                    <a:lumOff val="35000"/>
                  </a:prstClr>
                </a:solidFill>
              </a:rPr>
            </a:br>
            <a:r>
              <a:rPr lang="en-US" sz="2000" dirty="0" smtClean="0"/>
              <a:t>The </a:t>
            </a:r>
            <a:r>
              <a:rPr lang="en-US" sz="2000" dirty="0"/>
              <a:t>user can set to override watering based on reports from an included rain sensor</a:t>
            </a:r>
            <a:r>
              <a:rPr lang="en-US" sz="2000" dirty="0" smtClean="0"/>
              <a:t>. </a:t>
            </a:r>
            <a:r>
              <a:rPr lang="en-US" sz="2000" dirty="0"/>
              <a:t>HICS will not operate when it is raining at the systems </a:t>
            </a:r>
            <a:r>
              <a:rPr lang="en-US" sz="2000" dirty="0" smtClean="0"/>
              <a:t>location.</a:t>
            </a:r>
          </a:p>
          <a:p>
            <a:endParaRPr lang="en-US" sz="2000" dirty="0">
              <a:solidFill>
                <a:prstClr val="black">
                  <a:lumMod val="75000"/>
                  <a:lumOff val="25000"/>
                </a:prstClr>
              </a:solidFill>
            </a:endParaRPr>
          </a:p>
        </p:txBody>
      </p:sp>
      <p:sp>
        <p:nvSpPr>
          <p:cNvPr id="11" name="TextBox 10"/>
          <p:cNvSpPr txBox="1"/>
          <p:nvPr/>
        </p:nvSpPr>
        <p:spPr>
          <a:xfrm>
            <a:off x="4267200" y="3276600"/>
            <a:ext cx="4724400" cy="3581400"/>
          </a:xfrm>
          <a:prstGeom prst="rect">
            <a:avLst/>
          </a:prstGeom>
          <a:noFill/>
        </p:spPr>
        <p:txBody>
          <a:bodyPr wrap="square" rtlCol="0" anchor="ctr">
            <a:normAutofit/>
          </a:bodyPr>
          <a:lstStyle/>
          <a:p>
            <a:r>
              <a:rPr lang="en-US" sz="2000" b="1" dirty="0" smtClean="0">
                <a:solidFill>
                  <a:prstClr val="black">
                    <a:lumMod val="65000"/>
                    <a:lumOff val="35000"/>
                  </a:prstClr>
                </a:solidFill>
              </a:rPr>
              <a:t>6. Web Application with Scalable Interface: </a:t>
            </a:r>
            <a:r>
              <a:rPr lang="en-US" sz="2000" dirty="0" smtClean="0">
                <a:solidFill>
                  <a:prstClr val="black">
                    <a:lumMod val="65000"/>
                    <a:lumOff val="35000"/>
                  </a:prstClr>
                </a:solidFill>
              </a:rPr>
              <a:t/>
            </a:r>
            <a:br>
              <a:rPr lang="en-US" sz="2000" dirty="0" smtClean="0">
                <a:solidFill>
                  <a:prstClr val="black">
                    <a:lumMod val="65000"/>
                    <a:lumOff val="35000"/>
                  </a:prstClr>
                </a:solidFill>
              </a:rPr>
            </a:br>
            <a:r>
              <a:rPr lang="en-US" sz="2000" dirty="0"/>
              <a:t>The web application will be built with scalability in mind to enable the same functionality on a mobile </a:t>
            </a:r>
            <a:r>
              <a:rPr lang="en-US" sz="2000" dirty="0" smtClean="0"/>
              <a:t>device </a:t>
            </a:r>
            <a:r>
              <a:rPr lang="en-US" sz="2000" dirty="0"/>
              <a:t>as it would on a desktop computer</a:t>
            </a:r>
            <a:r>
              <a:rPr lang="en-US" sz="2000" dirty="0" smtClean="0"/>
              <a:t>.</a:t>
            </a:r>
          </a:p>
        </p:txBody>
      </p:sp>
      <p:sp>
        <p:nvSpPr>
          <p:cNvPr id="7" name="TextBox 6"/>
          <p:cNvSpPr txBox="1"/>
          <p:nvPr/>
        </p:nvSpPr>
        <p:spPr>
          <a:xfrm>
            <a:off x="-1" y="1295400"/>
            <a:ext cx="3352801" cy="1804416"/>
          </a:xfrm>
          <a:prstGeom prst="rect">
            <a:avLst/>
          </a:prstGeom>
          <a:noFill/>
        </p:spPr>
        <p:txBody>
          <a:bodyPr wrap="square" rtlCol="0" anchor="ctr">
            <a:normAutofit/>
          </a:bodyPr>
          <a:lstStyle/>
          <a:p>
            <a:r>
              <a:rPr lang="en-US" sz="2800" b="1" dirty="0" smtClean="0">
                <a:solidFill>
                  <a:prstClr val="black">
                    <a:lumMod val="65000"/>
                    <a:lumOff val="35000"/>
                  </a:prstClr>
                </a:solidFill>
              </a:rPr>
              <a:t>What does the product do?</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920107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ight Arrow 19"/>
          <p:cNvSpPr/>
          <p:nvPr/>
        </p:nvSpPr>
        <p:spPr>
          <a:xfrm>
            <a:off x="3200400"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Product Features and Functional Overview</a:t>
            </a:r>
            <a:endParaRPr lang="en-US" dirty="0"/>
          </a:p>
        </p:txBody>
      </p:sp>
      <p:sp>
        <p:nvSpPr>
          <p:cNvPr id="10" name="TextBox 9"/>
          <p:cNvSpPr txBox="1"/>
          <p:nvPr/>
        </p:nvSpPr>
        <p:spPr>
          <a:xfrm>
            <a:off x="4253915" y="1295400"/>
            <a:ext cx="4737685" cy="2895600"/>
          </a:xfrm>
          <a:prstGeom prst="rect">
            <a:avLst/>
          </a:prstGeom>
          <a:noFill/>
        </p:spPr>
        <p:txBody>
          <a:bodyPr wrap="square" rtlCol="0" anchor="ctr">
            <a:normAutofit/>
          </a:bodyPr>
          <a:lstStyle/>
          <a:p>
            <a:r>
              <a:rPr lang="en-US" sz="2000" b="1" dirty="0" smtClean="0">
                <a:solidFill>
                  <a:prstClr val="black">
                    <a:lumMod val="65000"/>
                    <a:lumOff val="35000"/>
                  </a:prstClr>
                </a:solidFill>
              </a:rPr>
              <a:t>7. Registration and Account Management: </a:t>
            </a:r>
            <a:r>
              <a:rPr lang="en-US" sz="2000" dirty="0" smtClean="0">
                <a:solidFill>
                  <a:prstClr val="black">
                    <a:lumMod val="65000"/>
                    <a:lumOff val="35000"/>
                  </a:prstClr>
                </a:solidFill>
              </a:rPr>
              <a:t/>
            </a:r>
            <a:br>
              <a:rPr lang="en-US" sz="2000" dirty="0" smtClean="0">
                <a:solidFill>
                  <a:prstClr val="black">
                    <a:lumMod val="65000"/>
                    <a:lumOff val="35000"/>
                  </a:prstClr>
                </a:solidFill>
              </a:rPr>
            </a:br>
            <a:r>
              <a:rPr lang="en-US" sz="2000" dirty="0"/>
              <a:t>Each HICS controller will be given a unique serial number that will be used for registration purposes. Once the user creates an account and registers their device they will be granted full access to interface with their device via the web </a:t>
            </a:r>
            <a:r>
              <a:rPr lang="en-US" sz="2000" dirty="0" smtClean="0"/>
              <a:t>application</a:t>
            </a:r>
          </a:p>
          <a:p>
            <a:endParaRPr lang="en-US" sz="2000" dirty="0">
              <a:solidFill>
                <a:prstClr val="black">
                  <a:lumMod val="75000"/>
                  <a:lumOff val="25000"/>
                </a:prstClr>
              </a:solidFill>
            </a:endParaRPr>
          </a:p>
        </p:txBody>
      </p:sp>
      <p:sp>
        <p:nvSpPr>
          <p:cNvPr id="6" name="TextBox 5"/>
          <p:cNvSpPr txBox="1"/>
          <p:nvPr/>
        </p:nvSpPr>
        <p:spPr>
          <a:xfrm>
            <a:off x="-1" y="1295400"/>
            <a:ext cx="3352801" cy="1804416"/>
          </a:xfrm>
          <a:prstGeom prst="rect">
            <a:avLst/>
          </a:prstGeom>
          <a:noFill/>
        </p:spPr>
        <p:txBody>
          <a:bodyPr wrap="square" rtlCol="0" anchor="ctr">
            <a:normAutofit/>
          </a:bodyPr>
          <a:lstStyle/>
          <a:p>
            <a:r>
              <a:rPr lang="en-US" sz="2800" b="1" dirty="0" smtClean="0">
                <a:solidFill>
                  <a:prstClr val="black">
                    <a:lumMod val="65000"/>
                    <a:lumOff val="35000"/>
                  </a:prstClr>
                </a:solidFill>
              </a:rPr>
              <a:t>What does the product do?</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600104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 y="1295400"/>
            <a:ext cx="3352801" cy="1804416"/>
          </a:xfrm>
          <a:prstGeom prst="rect">
            <a:avLst/>
          </a:prstGeom>
          <a:noFill/>
        </p:spPr>
        <p:txBody>
          <a:bodyPr wrap="square" rtlCol="0" anchor="ctr">
            <a:normAutofit/>
          </a:bodyPr>
          <a:lstStyle/>
          <a:p>
            <a:r>
              <a:rPr lang="en-US" sz="2800" b="1" dirty="0" smtClean="0">
                <a:solidFill>
                  <a:prstClr val="black">
                    <a:lumMod val="65000"/>
                    <a:lumOff val="35000"/>
                  </a:prstClr>
                </a:solidFill>
              </a:rPr>
              <a:t>What are product’s restraints?</a:t>
            </a:r>
            <a:endParaRPr lang="en-US" sz="2800" b="1" dirty="0">
              <a:solidFill>
                <a:prstClr val="black">
                  <a:lumMod val="75000"/>
                  <a:lumOff val="25000"/>
                </a:prstClr>
              </a:solidFill>
            </a:endParaRPr>
          </a:p>
        </p:txBody>
      </p:sp>
      <p:sp>
        <p:nvSpPr>
          <p:cNvPr id="20" name="Right Arrow 19"/>
          <p:cNvSpPr/>
          <p:nvPr/>
        </p:nvSpPr>
        <p:spPr>
          <a:xfrm>
            <a:off x="3200400"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Product Features and Functional Overview</a:t>
            </a:r>
            <a:endParaRPr lang="en-US" dirty="0"/>
          </a:p>
        </p:txBody>
      </p:sp>
      <p:sp>
        <p:nvSpPr>
          <p:cNvPr id="10" name="TextBox 9"/>
          <p:cNvSpPr txBox="1"/>
          <p:nvPr/>
        </p:nvSpPr>
        <p:spPr>
          <a:xfrm>
            <a:off x="4253915" y="1295400"/>
            <a:ext cx="4737685" cy="2895600"/>
          </a:xfrm>
          <a:prstGeom prst="rect">
            <a:avLst/>
          </a:prstGeom>
          <a:noFill/>
        </p:spPr>
        <p:txBody>
          <a:bodyPr wrap="square" rtlCol="0" anchor="ctr">
            <a:normAutofit/>
          </a:bodyPr>
          <a:lstStyle/>
          <a:p>
            <a:r>
              <a:rPr lang="en-US" sz="2000" b="1" dirty="0" smtClean="0">
                <a:solidFill>
                  <a:prstClr val="black">
                    <a:lumMod val="65000"/>
                    <a:lumOff val="35000"/>
                  </a:prstClr>
                </a:solidFill>
              </a:rPr>
              <a:t>The product only performs controlling over an existing home irrigation via web application by collecting readings from sensors. It will not do in ground installation, which belongs to the irrigation company.</a:t>
            </a:r>
            <a:endParaRPr lang="en-US" sz="2000" dirty="0" smtClean="0">
              <a:solidFill>
                <a:prstClr val="black">
                  <a:lumMod val="75000"/>
                  <a:lumOff val="25000"/>
                </a:prstClr>
              </a:solidFill>
            </a:endParaRP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289960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3" name="TextBox 12"/>
          <p:cNvSpPr txBox="1"/>
          <p:nvPr/>
        </p:nvSpPr>
        <p:spPr>
          <a:xfrm>
            <a:off x="1157868" y="1592766"/>
            <a:ext cx="1219200" cy="2708434"/>
          </a:xfrm>
          <a:prstGeom prst="rect">
            <a:avLst/>
          </a:prstGeom>
          <a:noFill/>
        </p:spPr>
        <p:txBody>
          <a:bodyPr wrap="square" rtlCol="0">
            <a:spAutoFit/>
          </a:bodyPr>
          <a:lstStyle/>
          <a:p>
            <a:r>
              <a:rPr lang="en-US" sz="17000" b="1" dirty="0" smtClean="0">
                <a:solidFill>
                  <a:srgbClr val="65B131">
                    <a:alpha val="64000"/>
                  </a:srgbClr>
                </a:solidFill>
                <a:cs typeface="Arial" pitchFamily="34" charset="0"/>
              </a:rPr>
              <a:t>3</a:t>
            </a:r>
            <a:endParaRPr lang="en-US" sz="17000" b="1" dirty="0">
              <a:solidFill>
                <a:srgbClr val="65B131">
                  <a:alpha val="64000"/>
                </a:srgbClr>
              </a:solidFill>
              <a:cs typeface="Arial" pitchFamily="34" charset="0"/>
            </a:endParaRPr>
          </a:p>
        </p:txBody>
      </p:sp>
      <p:sp>
        <p:nvSpPr>
          <p:cNvPr id="8" name="Title 7"/>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rPr>
              <a:t>Required </a:t>
            </a:r>
            <a:br>
              <a:rPr lang="en-US" sz="4000" cap="none" dirty="0" smtClean="0">
                <a:solidFill>
                  <a:prstClr val="black">
                    <a:lumMod val="85000"/>
                    <a:lumOff val="15000"/>
                  </a:prstClr>
                </a:solidFill>
              </a:rPr>
            </a:br>
            <a:r>
              <a:rPr lang="en-US" sz="4000" cap="none" dirty="0" smtClean="0">
                <a:solidFill>
                  <a:prstClr val="black">
                    <a:lumMod val="85000"/>
                    <a:lumOff val="15000"/>
                  </a:prstClr>
                </a:solidFill>
              </a:rPr>
              <a:t>Inputs and Output</a:t>
            </a:r>
            <a:endParaRPr lang="en-US" sz="2800" dirty="0"/>
          </a:p>
        </p:txBody>
      </p:sp>
      <p:sp>
        <p:nvSpPr>
          <p:cNvPr id="9" name="Text Placeholder 8"/>
          <p:cNvSpPr>
            <a:spLocks noGrp="1"/>
          </p:cNvSpPr>
          <p:nvPr>
            <p:ph type="body" idx="1"/>
          </p:nvPr>
        </p:nvSpPr>
        <p:spPr/>
        <p:txBody>
          <a:bodyPr vert="horz" lIns="91440" tIns="45720" rIns="91440" bIns="45720" rtlCol="0" anchor="b">
            <a:normAutofit/>
          </a:bodyPr>
          <a:lstStyle/>
          <a:p>
            <a:pPr lvl="0">
              <a:spcBef>
                <a:spcPts val="0"/>
              </a:spcBef>
            </a:pPr>
            <a:r>
              <a:rPr lang="en-US" sz="1700" b="1" dirty="0">
                <a:solidFill>
                  <a:prstClr val="black">
                    <a:lumMod val="75000"/>
                    <a:lumOff val="25000"/>
                  </a:prstClr>
                </a:solidFill>
              </a:rPr>
              <a:t>Home Irrigation Control System</a:t>
            </a:r>
          </a:p>
        </p:txBody>
      </p:sp>
      <p:sp>
        <p:nvSpPr>
          <p:cNvPr id="7" name="Text Placeholder 9"/>
          <p:cNvSpPr txBox="1">
            <a:spLocks/>
          </p:cNvSpPr>
          <p:nvPr/>
        </p:nvSpPr>
        <p:spPr>
          <a:xfrm>
            <a:off x="457200" y="5567813"/>
            <a:ext cx="8229601"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Jeremiah</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256277498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Product Concept</a:t>
            </a:r>
            <a:endParaRPr lang="en-US" dirty="0"/>
          </a:p>
        </p:txBody>
      </p:sp>
      <p:pic>
        <p:nvPicPr>
          <p:cNvPr id="2050" name="Picture 2" descr="C:\Users\Succcess\Google Drive\CSE 4316 - 002_ Senior Design I\Pictures for power point\img_wiring_valves_1.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790700" y="2266937"/>
            <a:ext cx="5562600" cy="395871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33400" y="6188691"/>
            <a:ext cx="8077200" cy="516909"/>
          </a:xfrm>
          <a:prstGeom prst="rect">
            <a:avLst/>
          </a:prstGeom>
          <a:noFill/>
        </p:spPr>
        <p:txBody>
          <a:bodyPr wrap="square" rtlCol="0" anchor="ctr">
            <a:normAutofit/>
          </a:bodyPr>
          <a:lstStyle/>
          <a:p>
            <a:pPr algn="ctr"/>
            <a:r>
              <a:rPr lang="en-US" sz="2000" dirty="0" smtClean="0"/>
              <a:t>Smart Grass Home Irrigation Control System</a:t>
            </a:r>
            <a:endParaRPr lang="en-US" sz="2000" dirty="0"/>
          </a:p>
        </p:txBody>
      </p:sp>
      <p:pic>
        <p:nvPicPr>
          <p:cNvPr id="6" name="Picture 5"/>
          <p:cNvPicPr/>
          <p:nvPr/>
        </p:nvPicPr>
        <p:blipFill rotWithShape="1">
          <a:blip r:embed="rId5" cstate="email">
            <a:extLst>
              <a:ext uri="{28A0092B-C50C-407E-A947-70E740481C1C}">
                <a14:useLocalDpi xmlns:a14="http://schemas.microsoft.com/office/drawing/2010/main" val="0"/>
              </a:ext>
            </a:extLst>
          </a:blip>
          <a:srcRect/>
          <a:stretch/>
        </p:blipFill>
        <p:spPr>
          <a:xfrm>
            <a:off x="1066800" y="990600"/>
            <a:ext cx="2427923" cy="5235054"/>
          </a:xfrm>
          <a:prstGeom prst="rect">
            <a:avLst/>
          </a:prstGeom>
        </p:spPr>
      </p:pic>
      <p:cxnSp>
        <p:nvCxnSpPr>
          <p:cNvPr id="3" name="Straight Connector 2"/>
          <p:cNvCxnSpPr/>
          <p:nvPr/>
        </p:nvCxnSpPr>
        <p:spPr>
          <a:xfrm>
            <a:off x="3494723" y="990600"/>
            <a:ext cx="0" cy="5029200"/>
          </a:xfrm>
          <a:prstGeom prst="line">
            <a:avLst/>
          </a:prstGeom>
          <a:ln>
            <a:prstDash val="dash"/>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4114800" y="1447800"/>
            <a:ext cx="5029200" cy="516909"/>
          </a:xfrm>
          <a:prstGeom prst="rect">
            <a:avLst/>
          </a:prstGeom>
          <a:noFill/>
        </p:spPr>
        <p:txBody>
          <a:bodyPr wrap="square" rtlCol="0" anchor="ctr">
            <a:normAutofit/>
          </a:bodyPr>
          <a:lstStyle/>
          <a:p>
            <a:pPr algn="ctr"/>
            <a:r>
              <a:rPr lang="en-US" sz="2000" dirty="0" smtClean="0"/>
              <a:t>Existing Irrigation System</a:t>
            </a:r>
            <a:endParaRPr lang="en-US" sz="2000" dirty="0"/>
          </a:p>
        </p:txBody>
      </p:sp>
    </p:spTree>
    <p:custDataLst>
      <p:tags r:id="rId1"/>
    </p:custDataLst>
    <p:extLst>
      <p:ext uri="{BB962C8B-B14F-4D97-AF65-F5344CB8AC3E}">
        <p14:creationId xmlns:p14="http://schemas.microsoft.com/office/powerpoint/2010/main" val="15518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Required Inputs and Outputs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2682489"/>
              </p:ext>
            </p:extLst>
          </p:nvPr>
        </p:nvGraphicFramePr>
        <p:xfrm>
          <a:off x="0" y="914401"/>
          <a:ext cx="9144000" cy="5970139"/>
        </p:xfrm>
        <a:graphic>
          <a:graphicData uri="http://schemas.openxmlformats.org/drawingml/2006/table">
            <a:tbl>
              <a:tblPr firstRow="1" firstCol="1" bandRow="1">
                <a:tableStyleId>{5C22544A-7EE6-4342-B048-85BDC9FD1C3A}</a:tableStyleId>
              </a:tblPr>
              <a:tblGrid>
                <a:gridCol w="1797600"/>
                <a:gridCol w="1296394"/>
                <a:gridCol w="2880876"/>
                <a:gridCol w="3169130"/>
              </a:tblGrid>
              <a:tr h="191543">
                <a:tc>
                  <a:txBody>
                    <a:bodyPr/>
                    <a:lstStyle/>
                    <a:p>
                      <a:pPr marL="0" marR="0" algn="ctr">
                        <a:lnSpc>
                          <a:spcPct val="115000"/>
                        </a:lnSpc>
                        <a:spcBef>
                          <a:spcPts val="0"/>
                        </a:spcBef>
                        <a:spcAft>
                          <a:spcPts val="1000"/>
                        </a:spcAft>
                      </a:pPr>
                      <a:r>
                        <a:rPr lang="en-US" sz="1200" dirty="0">
                          <a:effectLst/>
                        </a:rPr>
                        <a:t>Name</a:t>
                      </a:r>
                      <a:endParaRPr lang="en-US" sz="1200" dirty="0">
                        <a:effectLst/>
                        <a:latin typeface="Times New Roman"/>
                        <a:ea typeface="Times New Roman"/>
                      </a:endParaRPr>
                    </a:p>
                  </a:txBody>
                  <a:tcPr marL="59439" marR="59439" marT="0" marB="0" anchor="ctr"/>
                </a:tc>
                <a:tc>
                  <a:txBody>
                    <a:bodyPr/>
                    <a:lstStyle/>
                    <a:p>
                      <a:pPr marL="0" marR="0" algn="ctr">
                        <a:spcBef>
                          <a:spcPts val="0"/>
                        </a:spcBef>
                        <a:spcAft>
                          <a:spcPts val="0"/>
                        </a:spcAft>
                      </a:pPr>
                      <a:r>
                        <a:rPr lang="en-US" sz="1200" dirty="0">
                          <a:effectLst/>
                        </a:rPr>
                        <a:t>Data Flow</a:t>
                      </a:r>
                      <a:endParaRPr lang="en-US" sz="12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200" dirty="0">
                          <a:effectLst/>
                        </a:rPr>
                        <a:t>Description</a:t>
                      </a:r>
                      <a:endParaRPr lang="en-US" sz="12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200" dirty="0">
                          <a:effectLst/>
                        </a:rPr>
                        <a:t>Use</a:t>
                      </a:r>
                      <a:endParaRPr lang="en-US" sz="1200" dirty="0">
                        <a:effectLst/>
                        <a:latin typeface="Calibri"/>
                        <a:ea typeface="MS Mincho"/>
                        <a:cs typeface="Times New Roman"/>
                      </a:endParaRPr>
                    </a:p>
                  </a:txBody>
                  <a:tcPr marL="59439" marR="59439" marT="0" marB="0" anchor="ctr"/>
                </a:tc>
              </a:tr>
              <a:tr h="636194">
                <a:tc>
                  <a:txBody>
                    <a:bodyPr/>
                    <a:lstStyle/>
                    <a:p>
                      <a:pPr marL="0" marR="0" algn="ctr">
                        <a:spcBef>
                          <a:spcPts val="0"/>
                        </a:spcBef>
                        <a:spcAft>
                          <a:spcPts val="0"/>
                        </a:spcAft>
                      </a:pPr>
                      <a:r>
                        <a:rPr lang="en-US" sz="1400" dirty="0">
                          <a:effectLst/>
                        </a:rPr>
                        <a:t>Soil Moisture Sensors</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a:effectLst/>
                        </a:rPr>
                        <a:t>Output</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a:effectLst/>
                        </a:rPr>
                        <a:t>The sensors send the soil moisture levels to the central control unit.</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a:effectLst/>
                        </a:rPr>
                        <a:t>The moisture levels are used to determine the amount of water the lawn needs.</a:t>
                      </a:r>
                      <a:endParaRPr lang="en-US" sz="1400">
                        <a:effectLst/>
                        <a:latin typeface="Calibri"/>
                        <a:ea typeface="MS Mincho"/>
                        <a:cs typeface="Times New Roman"/>
                      </a:endParaRPr>
                    </a:p>
                  </a:txBody>
                  <a:tcPr marL="59439" marR="59439" marT="0" marB="0" anchor="ctr"/>
                </a:tc>
              </a:tr>
              <a:tr h="698813">
                <a:tc>
                  <a:txBody>
                    <a:bodyPr/>
                    <a:lstStyle/>
                    <a:p>
                      <a:pPr marL="0" marR="0" algn="ctr">
                        <a:spcBef>
                          <a:spcPts val="0"/>
                        </a:spcBef>
                        <a:spcAft>
                          <a:spcPts val="0"/>
                        </a:spcAft>
                      </a:pPr>
                      <a:r>
                        <a:rPr lang="en-US" sz="1400" dirty="0">
                          <a:effectLst/>
                        </a:rPr>
                        <a:t>Rain Sensor</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Output</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sensor sends an alert signal to the central control unit when it detects rain.</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a:effectLst/>
                        </a:rPr>
                        <a:t>The rain sensor is used to alert the central control unit of rain so that the valves can be shut off to conserve water.</a:t>
                      </a:r>
                      <a:endParaRPr lang="en-US" sz="1400">
                        <a:effectLst/>
                        <a:latin typeface="Calibri"/>
                        <a:ea typeface="MS Mincho"/>
                        <a:cs typeface="Times New Roman"/>
                      </a:endParaRPr>
                    </a:p>
                  </a:txBody>
                  <a:tcPr marL="59439" marR="59439" marT="0" marB="0" anchor="ctr"/>
                </a:tc>
              </a:tr>
              <a:tr h="698813">
                <a:tc>
                  <a:txBody>
                    <a:bodyPr/>
                    <a:lstStyle/>
                    <a:p>
                      <a:pPr marL="0" marR="0" algn="ctr">
                        <a:spcBef>
                          <a:spcPts val="0"/>
                        </a:spcBef>
                        <a:spcAft>
                          <a:spcPts val="0"/>
                        </a:spcAft>
                      </a:pPr>
                      <a:r>
                        <a:rPr lang="en-US" sz="1400">
                          <a:effectLst/>
                        </a:rPr>
                        <a:t>Central Control Unit</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Input / Output</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a:effectLst/>
                        </a:rPr>
                        <a:t>The central control unit relays data between the web server, sensors, and valves.</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unit sends the sensor readings to the web server and receives control commands to toggle the water valves.</a:t>
                      </a:r>
                      <a:endParaRPr lang="en-US" sz="1400" dirty="0">
                        <a:effectLst/>
                        <a:latin typeface="Calibri"/>
                        <a:ea typeface="MS Mincho"/>
                        <a:cs typeface="Times New Roman"/>
                      </a:endParaRPr>
                    </a:p>
                  </a:txBody>
                  <a:tcPr marL="59439" marR="59439" marT="0" marB="0" anchor="ctr"/>
                </a:tc>
              </a:tr>
              <a:tr h="524111">
                <a:tc>
                  <a:txBody>
                    <a:bodyPr/>
                    <a:lstStyle/>
                    <a:p>
                      <a:pPr marL="0" marR="0" algn="ctr">
                        <a:spcBef>
                          <a:spcPts val="0"/>
                        </a:spcBef>
                        <a:spcAft>
                          <a:spcPts val="0"/>
                        </a:spcAft>
                      </a:pPr>
                      <a:r>
                        <a:rPr lang="en-US" sz="1400">
                          <a:effectLst/>
                        </a:rPr>
                        <a:t>Web Server</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smtClean="0">
                          <a:effectLst/>
                        </a:rPr>
                        <a:t>Input / Output</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server communicates with all devices and stores all information.</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a:effectLst/>
                        </a:rPr>
                        <a:t>The server relays data between the application and central control unit.</a:t>
                      </a:r>
                      <a:endParaRPr lang="en-US" sz="1400">
                        <a:effectLst/>
                        <a:latin typeface="Calibri"/>
                        <a:ea typeface="MS Mincho"/>
                        <a:cs typeface="Times New Roman"/>
                      </a:endParaRPr>
                    </a:p>
                  </a:txBody>
                  <a:tcPr marL="59439" marR="59439" marT="0" marB="0" anchor="ctr"/>
                </a:tc>
              </a:tr>
              <a:tr h="636194">
                <a:tc>
                  <a:txBody>
                    <a:bodyPr/>
                    <a:lstStyle/>
                    <a:p>
                      <a:pPr marL="0" marR="0" algn="ctr">
                        <a:spcBef>
                          <a:spcPts val="0"/>
                        </a:spcBef>
                        <a:spcAft>
                          <a:spcPts val="0"/>
                        </a:spcAft>
                      </a:pPr>
                      <a:r>
                        <a:rPr lang="en-US" sz="1400">
                          <a:effectLst/>
                        </a:rPr>
                        <a:t>Application – Create/Update Account</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a:effectLst/>
                        </a:rPr>
                        <a:t>Input</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user will be able to create/modify an account associated with a device.</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a:effectLst/>
                        </a:rPr>
                        <a:t>The user account is used to login and monitor/control a device.</a:t>
                      </a:r>
                      <a:endParaRPr lang="en-US" sz="1400">
                        <a:effectLst/>
                        <a:latin typeface="Calibri"/>
                        <a:ea typeface="MS Mincho"/>
                        <a:cs typeface="Times New Roman"/>
                      </a:endParaRPr>
                    </a:p>
                  </a:txBody>
                  <a:tcPr marL="59439" marR="59439" marT="0" marB="0" anchor="ctr"/>
                </a:tc>
              </a:tr>
              <a:tr h="636194">
                <a:tc>
                  <a:txBody>
                    <a:bodyPr/>
                    <a:lstStyle/>
                    <a:p>
                      <a:pPr marL="0" marR="0" algn="ctr">
                        <a:spcBef>
                          <a:spcPts val="0"/>
                        </a:spcBef>
                        <a:spcAft>
                          <a:spcPts val="0"/>
                        </a:spcAft>
                      </a:pPr>
                      <a:r>
                        <a:rPr lang="en-US" sz="1400">
                          <a:effectLst/>
                        </a:rPr>
                        <a:t>Application – Create/Update Schedule</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smtClean="0">
                          <a:effectLst/>
                        </a:rPr>
                        <a:t>Input / Output</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watering schedules communicate with the web server to start/stop watering.</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watering schedules are used to determine when to water the lawn and for how long.</a:t>
                      </a:r>
                      <a:endParaRPr lang="en-US" sz="1400" dirty="0">
                        <a:effectLst/>
                        <a:latin typeface="Calibri"/>
                        <a:ea typeface="MS Mincho"/>
                        <a:cs typeface="Times New Roman"/>
                      </a:endParaRPr>
                    </a:p>
                  </a:txBody>
                  <a:tcPr marL="59439" marR="59439" marT="0" marB="0" anchor="ctr"/>
                </a:tc>
              </a:tr>
              <a:tr h="698813">
                <a:tc>
                  <a:txBody>
                    <a:bodyPr/>
                    <a:lstStyle/>
                    <a:p>
                      <a:pPr marL="0" marR="0" algn="ctr">
                        <a:spcBef>
                          <a:spcPts val="0"/>
                        </a:spcBef>
                        <a:spcAft>
                          <a:spcPts val="0"/>
                        </a:spcAft>
                      </a:pPr>
                      <a:r>
                        <a:rPr lang="en-US" sz="1400">
                          <a:effectLst/>
                        </a:rPr>
                        <a:t>Application – Login</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Input</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user must login with their registered username and password to access the application.</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user login is required to provide security for controlling a HICS device.</a:t>
                      </a:r>
                      <a:endParaRPr lang="en-US" sz="1400" dirty="0">
                        <a:effectLst/>
                        <a:latin typeface="Calibri"/>
                        <a:ea typeface="MS Mincho"/>
                        <a:cs typeface="Times New Roman"/>
                      </a:endParaRPr>
                    </a:p>
                  </a:txBody>
                  <a:tcPr marL="59439" marR="59439" marT="0" marB="0" anchor="ctr"/>
                </a:tc>
              </a:tr>
              <a:tr h="524111">
                <a:tc>
                  <a:txBody>
                    <a:bodyPr/>
                    <a:lstStyle/>
                    <a:p>
                      <a:pPr marL="0" marR="0" algn="ctr">
                        <a:spcBef>
                          <a:spcPts val="0"/>
                        </a:spcBef>
                        <a:spcAft>
                          <a:spcPts val="0"/>
                        </a:spcAft>
                      </a:pPr>
                      <a:r>
                        <a:rPr lang="en-US" sz="1400">
                          <a:effectLst/>
                        </a:rPr>
                        <a:t>Application – Power</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a:effectLst/>
                        </a:rPr>
                        <a:t>Input</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user inputs an action to immediate start or stop watering.</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water valve will toggle between open and closed to start or stop watering.</a:t>
                      </a:r>
                      <a:endParaRPr lang="en-US" sz="1400" dirty="0">
                        <a:effectLst/>
                        <a:latin typeface="Calibri"/>
                        <a:ea typeface="MS Mincho"/>
                        <a:cs typeface="Times New Roman"/>
                      </a:endParaRPr>
                    </a:p>
                  </a:txBody>
                  <a:tcPr marL="59439" marR="59439" marT="0" marB="0" anchor="ctr"/>
                </a:tc>
              </a:tr>
              <a:tr h="698813">
                <a:tc>
                  <a:txBody>
                    <a:bodyPr/>
                    <a:lstStyle/>
                    <a:p>
                      <a:pPr marL="0" marR="0" algn="ctr">
                        <a:spcBef>
                          <a:spcPts val="0"/>
                        </a:spcBef>
                        <a:spcAft>
                          <a:spcPts val="0"/>
                        </a:spcAft>
                      </a:pPr>
                      <a:r>
                        <a:rPr lang="en-US" sz="1400">
                          <a:effectLst/>
                        </a:rPr>
                        <a:t>Application - Reports</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smtClean="0">
                          <a:effectLst/>
                        </a:rPr>
                        <a:t>Input / Output</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user inputs parameters to display specific data from the web server.</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user can generate reports to display information about current/past soil reading and watering schedules.</a:t>
                      </a:r>
                      <a:endParaRPr lang="en-US" sz="1400" dirty="0">
                        <a:effectLst/>
                        <a:latin typeface="Calibri"/>
                        <a:ea typeface="MS Mincho"/>
                        <a:cs typeface="Times New Roman"/>
                      </a:endParaRPr>
                    </a:p>
                  </a:txBody>
                  <a:tcPr marL="59439" marR="59439" marT="0" marB="0" anchor="ctr"/>
                </a:tc>
              </a:tr>
            </a:tbl>
          </a:graphicData>
        </a:graphic>
      </p:graphicFrame>
    </p:spTree>
    <p:custDataLst>
      <p:tags r:id="rId1"/>
    </p:custDataLst>
    <p:extLst>
      <p:ext uri="{BB962C8B-B14F-4D97-AF65-F5344CB8AC3E}">
        <p14:creationId xmlns:p14="http://schemas.microsoft.com/office/powerpoint/2010/main" val="1430486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1992354"/>
            <a:ext cx="5943600" cy="1970046"/>
          </a:xfrm>
        </p:spPr>
        <p:txBody>
          <a:bodyPr>
            <a:noAutofit/>
          </a:bodyPr>
          <a:lstStyle/>
          <a:p>
            <a:pPr lvl="0">
              <a:spcBef>
                <a:spcPts val="0"/>
              </a:spcBef>
            </a:pPr>
            <a:r>
              <a:rPr lang="en-US" sz="4000" cap="none" dirty="0" smtClean="0">
                <a:solidFill>
                  <a:prstClr val="black">
                    <a:lumMod val="85000"/>
                    <a:lumOff val="15000"/>
                  </a:prstClr>
                </a:solidFill>
              </a:rPr>
              <a:t>User Interface</a:t>
            </a:r>
            <a:endParaRPr lang="en-US" sz="2800" dirty="0"/>
          </a:p>
        </p:txBody>
      </p:sp>
      <p:sp>
        <p:nvSpPr>
          <p:cNvPr id="5" name="Text Placeholder 4"/>
          <p:cNvSpPr>
            <a:spLocks noGrp="1"/>
          </p:cNvSpPr>
          <p:nvPr>
            <p:ph type="body" idx="1"/>
          </p:nvPr>
        </p:nvSpPr>
        <p:spPr/>
        <p:txBody>
          <a:bodyPr/>
          <a:lstStyle/>
          <a:p>
            <a:pPr lvl="0">
              <a:spcBef>
                <a:spcPts val="0"/>
              </a:spcBef>
            </a:pPr>
            <a:r>
              <a:rPr lang="en-US" sz="1700" b="1" dirty="0" smtClean="0">
                <a:solidFill>
                  <a:prstClr val="black">
                    <a:lumMod val="75000"/>
                    <a:lumOff val="25000"/>
                  </a:prstClr>
                </a:solidFill>
              </a:rPr>
              <a:t>Home Irrigation Control System</a:t>
            </a:r>
            <a:endParaRPr lang="en-US" sz="1700" b="1" dirty="0">
              <a:solidFill>
                <a:prstClr val="black">
                  <a:lumMod val="75000"/>
                  <a:lumOff val="25000"/>
                </a:prstClr>
              </a:solidFill>
            </a:endParaRPr>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4</a:t>
            </a:r>
            <a:endParaRPr lang="en-US" sz="17000" b="1" dirty="0">
              <a:solidFill>
                <a:srgbClr val="F26200">
                  <a:alpha val="40000"/>
                </a:srgbClr>
              </a:solidFill>
              <a:cs typeface="Arial" pitchFamily="34" charset="0"/>
            </a:endParaRPr>
          </a:p>
        </p:txBody>
      </p:sp>
      <p:sp>
        <p:nvSpPr>
          <p:cNvPr id="7" name="Text Placeholder 9"/>
          <p:cNvSpPr txBox="1">
            <a:spLocks/>
          </p:cNvSpPr>
          <p:nvPr/>
        </p:nvSpPr>
        <p:spPr>
          <a:xfrm>
            <a:off x="457200" y="5567813"/>
            <a:ext cx="8229601"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Tung</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3060361025"/>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28600" y="838200"/>
            <a:ext cx="4343400" cy="914400"/>
          </a:xfrm>
          <a:prstGeom prst="rect">
            <a:avLst/>
          </a:prstGeom>
          <a:noFill/>
        </p:spPr>
        <p:txBody>
          <a:bodyPr wrap="square" rtlCol="0" anchor="ctr">
            <a:normAutofit/>
          </a:bodyPr>
          <a:lstStyle/>
          <a:p>
            <a:r>
              <a:rPr lang="en-US" sz="2800" b="1" dirty="0" smtClean="0">
                <a:solidFill>
                  <a:prstClr val="black">
                    <a:lumMod val="65000"/>
                    <a:lumOff val="35000"/>
                  </a:prstClr>
                </a:solidFill>
              </a:rPr>
              <a:t>User Registration Interface</a:t>
            </a:r>
            <a:endParaRPr lang="en-US" sz="2800" b="1" dirty="0">
              <a:solidFill>
                <a:prstClr val="black">
                  <a:lumMod val="75000"/>
                  <a:lumOff val="25000"/>
                </a:prstClr>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User Interface Requirements</a:t>
            </a:r>
            <a:endParaRPr lang="en-US" dirty="0"/>
          </a:p>
        </p:txBody>
      </p:sp>
      <p:pic>
        <p:nvPicPr>
          <p:cNvPr id="5" name="Picture 4"/>
          <p:cNvPicPr/>
          <p:nvPr/>
        </p:nvPicPr>
        <p:blipFill>
          <a:blip r:embed="rId4" cstate="email">
            <a:extLst>
              <a:ext uri="{28A0092B-C50C-407E-A947-70E740481C1C}">
                <a14:useLocalDpi xmlns:a14="http://schemas.microsoft.com/office/drawing/2010/main" val="0"/>
              </a:ext>
            </a:extLst>
          </a:blip>
          <a:stretch>
            <a:fillRect/>
          </a:stretch>
        </p:blipFill>
        <p:spPr>
          <a:xfrm>
            <a:off x="1525137" y="1600200"/>
            <a:ext cx="6094863" cy="5257800"/>
          </a:xfrm>
          <a:prstGeom prst="rect">
            <a:avLst/>
          </a:prstGeom>
        </p:spPr>
      </p:pic>
    </p:spTree>
    <p:custDataLst>
      <p:tags r:id="rId1"/>
    </p:custDataLst>
    <p:extLst>
      <p:ext uri="{BB962C8B-B14F-4D97-AF65-F5344CB8AC3E}">
        <p14:creationId xmlns:p14="http://schemas.microsoft.com/office/powerpoint/2010/main" val="1805004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User Interface Requirements</a:t>
            </a:r>
            <a:endParaRPr lang="en-US" dirty="0"/>
          </a:p>
        </p:txBody>
      </p:sp>
      <p:sp>
        <p:nvSpPr>
          <p:cNvPr id="6" name="TextBox 5"/>
          <p:cNvSpPr txBox="1"/>
          <p:nvPr/>
        </p:nvSpPr>
        <p:spPr>
          <a:xfrm>
            <a:off x="228600" y="838200"/>
            <a:ext cx="4343400" cy="914400"/>
          </a:xfrm>
          <a:prstGeom prst="rect">
            <a:avLst/>
          </a:prstGeom>
          <a:noFill/>
        </p:spPr>
        <p:txBody>
          <a:bodyPr wrap="square" rtlCol="0" anchor="ctr">
            <a:normAutofit/>
          </a:bodyPr>
          <a:lstStyle/>
          <a:p>
            <a:r>
              <a:rPr lang="en-US" sz="2800" b="1" dirty="0" smtClean="0">
                <a:solidFill>
                  <a:prstClr val="black">
                    <a:lumMod val="65000"/>
                    <a:lumOff val="35000"/>
                  </a:prstClr>
                </a:solidFill>
              </a:rPr>
              <a:t>User Login interface</a:t>
            </a:r>
            <a:endParaRPr lang="en-US" sz="2800" b="1" dirty="0">
              <a:solidFill>
                <a:prstClr val="black">
                  <a:lumMod val="75000"/>
                  <a:lumOff val="25000"/>
                </a:prstClr>
              </a:solidFill>
            </a:endParaRPr>
          </a:p>
        </p:txBody>
      </p:sp>
      <p:pic>
        <p:nvPicPr>
          <p:cNvPr id="7" name="Picture 6"/>
          <p:cNvPicPr/>
          <p:nvPr/>
        </p:nvPicPr>
        <p:blipFill>
          <a:blip r:embed="rId4" cstate="email">
            <a:extLst>
              <a:ext uri="{28A0092B-C50C-407E-A947-70E740481C1C}">
                <a14:useLocalDpi xmlns:a14="http://schemas.microsoft.com/office/drawing/2010/main" val="0"/>
              </a:ext>
            </a:extLst>
          </a:blip>
          <a:stretch>
            <a:fillRect/>
          </a:stretch>
        </p:blipFill>
        <p:spPr>
          <a:xfrm>
            <a:off x="1371600" y="1544320"/>
            <a:ext cx="6400800" cy="5313680"/>
          </a:xfrm>
          <a:prstGeom prst="rect">
            <a:avLst/>
          </a:prstGeom>
        </p:spPr>
      </p:pic>
    </p:spTree>
    <p:custDataLst>
      <p:tags r:id="rId1"/>
    </p:custDataLst>
    <p:extLst>
      <p:ext uri="{BB962C8B-B14F-4D97-AF65-F5344CB8AC3E}">
        <p14:creationId xmlns:p14="http://schemas.microsoft.com/office/powerpoint/2010/main" val="479673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User Interface Requirements</a:t>
            </a:r>
            <a:endParaRPr lang="en-US" dirty="0"/>
          </a:p>
        </p:txBody>
      </p:sp>
      <p:sp>
        <p:nvSpPr>
          <p:cNvPr id="6" name="TextBox 5"/>
          <p:cNvSpPr txBox="1"/>
          <p:nvPr/>
        </p:nvSpPr>
        <p:spPr>
          <a:xfrm>
            <a:off x="228600" y="1143000"/>
            <a:ext cx="4343400" cy="914400"/>
          </a:xfrm>
          <a:prstGeom prst="rect">
            <a:avLst/>
          </a:prstGeom>
          <a:noFill/>
        </p:spPr>
        <p:txBody>
          <a:bodyPr wrap="square" rtlCol="0" anchor="ctr">
            <a:normAutofit/>
          </a:bodyPr>
          <a:lstStyle/>
          <a:p>
            <a:r>
              <a:rPr lang="en-US" sz="2800" b="1" dirty="0" smtClean="0">
                <a:solidFill>
                  <a:prstClr val="black">
                    <a:lumMod val="65000"/>
                    <a:lumOff val="35000"/>
                  </a:prstClr>
                </a:solidFill>
              </a:rPr>
              <a:t>Home Dashboard interface</a:t>
            </a:r>
            <a:endParaRPr lang="en-US" sz="2800" b="1" dirty="0">
              <a:solidFill>
                <a:prstClr val="black">
                  <a:lumMod val="75000"/>
                  <a:lumOff val="25000"/>
                </a:prstClr>
              </a:solidFill>
            </a:endParaRPr>
          </a:p>
        </p:txBody>
      </p:sp>
      <p:pic>
        <p:nvPicPr>
          <p:cNvPr id="7" name="Picture 6"/>
          <p:cNvPicPr/>
          <p:nvPr/>
        </p:nvPicPr>
        <p:blipFill>
          <a:blip r:embed="rId4" cstate="email">
            <a:extLst>
              <a:ext uri="{28A0092B-C50C-407E-A947-70E740481C1C}">
                <a14:useLocalDpi xmlns:a14="http://schemas.microsoft.com/office/drawing/2010/main" val="0"/>
              </a:ext>
            </a:extLst>
          </a:blip>
          <a:stretch>
            <a:fillRect/>
          </a:stretch>
        </p:blipFill>
        <p:spPr>
          <a:xfrm>
            <a:off x="4724400" y="914400"/>
            <a:ext cx="3657600" cy="5943600"/>
          </a:xfrm>
          <a:prstGeom prst="rect">
            <a:avLst/>
          </a:prstGeom>
        </p:spPr>
      </p:pic>
    </p:spTree>
    <p:custDataLst>
      <p:tags r:id="rId1"/>
    </p:custDataLst>
    <p:extLst>
      <p:ext uri="{BB962C8B-B14F-4D97-AF65-F5344CB8AC3E}">
        <p14:creationId xmlns:p14="http://schemas.microsoft.com/office/powerpoint/2010/main" val="1418586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Product Concept</a:t>
            </a:r>
            <a:endParaRPr lang="en-US" sz="2800" dirty="0"/>
          </a:p>
        </p:txBody>
      </p:sp>
      <p:sp>
        <p:nvSpPr>
          <p:cNvPr id="5" name="Text Placeholder 4"/>
          <p:cNvSpPr>
            <a:spLocks noGrp="1"/>
          </p:cNvSpPr>
          <p:nvPr>
            <p:ph type="body" idx="1"/>
          </p:nvPr>
        </p:nvSpPr>
        <p:spPr/>
        <p:txBody>
          <a:bodyPr/>
          <a:lstStyle/>
          <a:p>
            <a:pPr lvl="0">
              <a:spcBef>
                <a:spcPts val="0"/>
              </a:spcBef>
            </a:pPr>
            <a:r>
              <a:rPr lang="en-US" sz="1700" b="1" dirty="0" smtClean="0">
                <a:solidFill>
                  <a:prstClr val="black">
                    <a:lumMod val="75000"/>
                    <a:lumOff val="25000"/>
                  </a:prstClr>
                </a:solidFill>
              </a:rPr>
              <a:t>Home Irrigation Control System</a:t>
            </a:r>
            <a:endParaRPr lang="en-US" sz="1700" b="1" dirty="0">
              <a:solidFill>
                <a:prstClr val="black">
                  <a:lumMod val="75000"/>
                  <a:lumOff val="25000"/>
                </a:prstClr>
              </a:solidFill>
            </a:endParaRPr>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1</a:t>
            </a:r>
            <a:endParaRPr lang="en-US" sz="17000" b="1" dirty="0">
              <a:solidFill>
                <a:srgbClr val="F26200">
                  <a:alpha val="40000"/>
                </a:srgbClr>
              </a:solidFill>
              <a:cs typeface="Arial" pitchFamily="34" charset="0"/>
            </a:endParaRPr>
          </a:p>
        </p:txBody>
      </p:sp>
      <p:sp>
        <p:nvSpPr>
          <p:cNvPr id="7" name="Text Placeholder 9"/>
          <p:cNvSpPr txBox="1">
            <a:spLocks/>
          </p:cNvSpPr>
          <p:nvPr/>
        </p:nvSpPr>
        <p:spPr>
          <a:xfrm>
            <a:off x="457200" y="5567813"/>
            <a:ext cx="8229601"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Tung</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988633928"/>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User Interface Requirements</a:t>
            </a:r>
            <a:endParaRPr lang="en-US" dirty="0"/>
          </a:p>
        </p:txBody>
      </p:sp>
      <p:sp>
        <p:nvSpPr>
          <p:cNvPr id="6" name="TextBox 5"/>
          <p:cNvSpPr txBox="1"/>
          <p:nvPr/>
        </p:nvSpPr>
        <p:spPr>
          <a:xfrm>
            <a:off x="228600" y="1143000"/>
            <a:ext cx="4343400" cy="914400"/>
          </a:xfrm>
          <a:prstGeom prst="rect">
            <a:avLst/>
          </a:prstGeom>
          <a:noFill/>
        </p:spPr>
        <p:txBody>
          <a:bodyPr wrap="square" rtlCol="0" anchor="ctr">
            <a:normAutofit/>
          </a:bodyPr>
          <a:lstStyle/>
          <a:p>
            <a:r>
              <a:rPr lang="en-US" sz="2800" b="1" dirty="0" smtClean="0">
                <a:solidFill>
                  <a:prstClr val="black">
                    <a:lumMod val="65000"/>
                    <a:lumOff val="35000"/>
                  </a:prstClr>
                </a:solidFill>
              </a:rPr>
              <a:t>Scheduler interface</a:t>
            </a:r>
            <a:endParaRPr lang="en-US" sz="2800" b="1" dirty="0">
              <a:solidFill>
                <a:prstClr val="black">
                  <a:lumMod val="75000"/>
                  <a:lumOff val="25000"/>
                </a:prstClr>
              </a:solidFill>
            </a:endParaRPr>
          </a:p>
        </p:txBody>
      </p:sp>
      <p:pic>
        <p:nvPicPr>
          <p:cNvPr id="5" name="Picture 4"/>
          <p:cNvPicPr/>
          <p:nvPr/>
        </p:nvPicPr>
        <p:blipFill>
          <a:blip r:embed="rId4" cstate="email">
            <a:extLst>
              <a:ext uri="{28A0092B-C50C-407E-A947-70E740481C1C}">
                <a14:useLocalDpi xmlns:a14="http://schemas.microsoft.com/office/drawing/2010/main" val="0"/>
              </a:ext>
            </a:extLst>
          </a:blip>
          <a:stretch>
            <a:fillRect/>
          </a:stretch>
        </p:blipFill>
        <p:spPr>
          <a:xfrm>
            <a:off x="4724400" y="914400"/>
            <a:ext cx="3657600" cy="5943600"/>
          </a:xfrm>
          <a:prstGeom prst="rect">
            <a:avLst/>
          </a:prstGeom>
        </p:spPr>
      </p:pic>
    </p:spTree>
    <p:custDataLst>
      <p:tags r:id="rId1"/>
    </p:custDataLst>
    <p:extLst>
      <p:ext uri="{BB962C8B-B14F-4D97-AF65-F5344CB8AC3E}">
        <p14:creationId xmlns:p14="http://schemas.microsoft.com/office/powerpoint/2010/main" val="2539386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5</a:t>
            </a:r>
            <a:endParaRPr lang="en-US" sz="17000" b="1" dirty="0">
              <a:solidFill>
                <a:srgbClr val="2A7A9E">
                  <a:alpha val="40000"/>
                </a:srgbClr>
              </a:solidFill>
              <a:cs typeface="Arial" pitchFamily="34" charset="0"/>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rPr>
              <a:t>Customer Requirements</a:t>
            </a:r>
            <a:endParaRPr lang="en-US" sz="4000" b="0" cap="none" dirty="0">
              <a:solidFill>
                <a:prstClr val="black">
                  <a:lumMod val="50000"/>
                  <a:lumOff val="50000"/>
                </a:prstClr>
              </a:solidFill>
              <a:ea typeface="+mn-ea"/>
              <a:cs typeface="+mn-cs"/>
            </a:endParaRPr>
          </a:p>
        </p:txBody>
      </p:sp>
      <p:sp>
        <p:nvSpPr>
          <p:cNvPr id="10" name="Text Placeholder 9"/>
          <p:cNvSpPr>
            <a:spLocks noGrp="1"/>
          </p:cNvSpPr>
          <p:nvPr>
            <p:ph type="body" idx="1"/>
          </p:nvPr>
        </p:nvSpPr>
        <p:spPr/>
        <p:txBody>
          <a:bodyPr/>
          <a:lstStyle/>
          <a:p>
            <a:pPr lvl="0">
              <a:spcBef>
                <a:spcPts val="0"/>
              </a:spcBef>
            </a:pPr>
            <a:r>
              <a:rPr lang="en-US" sz="1700" b="1" dirty="0" smtClean="0">
                <a:solidFill>
                  <a:prstClr val="black">
                    <a:lumMod val="75000"/>
                    <a:lumOff val="25000"/>
                  </a:prstClr>
                </a:solidFill>
              </a:rPr>
              <a:t>Home </a:t>
            </a:r>
            <a:r>
              <a:rPr lang="en-US" sz="1700" b="1" dirty="0">
                <a:solidFill>
                  <a:prstClr val="black">
                    <a:lumMod val="75000"/>
                    <a:lumOff val="25000"/>
                  </a:prstClr>
                </a:solidFill>
              </a:rPr>
              <a:t>Irrigation Control System</a:t>
            </a:r>
          </a:p>
        </p:txBody>
      </p:sp>
      <p:sp>
        <p:nvSpPr>
          <p:cNvPr id="7" name="Text Placeholder 9"/>
          <p:cNvSpPr txBox="1">
            <a:spLocks/>
          </p:cNvSpPr>
          <p:nvPr/>
        </p:nvSpPr>
        <p:spPr>
          <a:xfrm>
            <a:off x="457200" y="5567813"/>
            <a:ext cx="8229601"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Jeremiah</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2760964577"/>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lnSpcReduction="10000"/>
          </a:bodyPr>
          <a:lstStyle/>
          <a:p>
            <a:r>
              <a:rPr lang="en-US" sz="2000" b="1" dirty="0"/>
              <a:t>3.1	Central Control Unit</a:t>
            </a:r>
          </a:p>
          <a:p>
            <a:r>
              <a:rPr lang="en-US" sz="2000" b="1" dirty="0"/>
              <a:t>	3.1.1 - Description:</a:t>
            </a:r>
            <a:r>
              <a:rPr lang="en-US" sz="2000" dirty="0"/>
              <a:t> The central control unit is </a:t>
            </a:r>
            <a:r>
              <a:rPr lang="en-US" sz="2000" dirty="0" smtClean="0"/>
              <a:t>responsible for all 	communication between the web application, soil moisture sensors, and 	water valves.  The </a:t>
            </a:r>
            <a:r>
              <a:rPr lang="en-US" sz="2000" dirty="0"/>
              <a:t>control unit will transmit the readings from the soil </a:t>
            </a:r>
            <a:r>
              <a:rPr lang="en-US" sz="2000" dirty="0" smtClean="0"/>
              <a:t>	moisture </a:t>
            </a:r>
            <a:r>
              <a:rPr lang="en-US" sz="2000" dirty="0"/>
              <a:t>sensors and report the data to the web application.  The control </a:t>
            </a:r>
            <a:r>
              <a:rPr lang="en-US" sz="2000" dirty="0" smtClean="0"/>
              <a:t>	unit </a:t>
            </a:r>
            <a:r>
              <a:rPr lang="en-US" sz="2000" dirty="0"/>
              <a:t>also controls the water valves, which sets the flow of water to the </a:t>
            </a:r>
            <a:r>
              <a:rPr lang="en-US" sz="2000" dirty="0" smtClean="0"/>
              <a:t>	sprinkler </a:t>
            </a:r>
            <a:r>
              <a:rPr lang="en-US" sz="2000" dirty="0"/>
              <a:t>system.</a:t>
            </a:r>
          </a:p>
          <a:p>
            <a:r>
              <a:rPr lang="en-US" sz="2000" b="1" dirty="0"/>
              <a:t>	3.1.2 - Source:</a:t>
            </a:r>
            <a:r>
              <a:rPr lang="en-US" sz="2000" dirty="0"/>
              <a:t> Team </a:t>
            </a:r>
            <a:r>
              <a:rPr lang="en-US" sz="2000" dirty="0" err="1"/>
              <a:t>SmartGrass</a:t>
            </a:r>
            <a:endParaRPr lang="en-US" sz="2000" dirty="0"/>
          </a:p>
          <a:p>
            <a:r>
              <a:rPr lang="en-US" sz="2000" dirty="0"/>
              <a:t>	</a:t>
            </a:r>
            <a:r>
              <a:rPr lang="en-US" sz="2000" b="1" dirty="0"/>
              <a:t>3.1.3 - Constraints:</a:t>
            </a:r>
            <a:r>
              <a:rPr lang="en-US" sz="2000" dirty="0"/>
              <a:t> Wires from the water valves must be plugged into the </a:t>
            </a:r>
            <a:r>
              <a:rPr lang="en-US" sz="2000" dirty="0" smtClean="0"/>
              <a:t>	control </a:t>
            </a:r>
            <a:r>
              <a:rPr lang="en-US" sz="2000" dirty="0"/>
              <a:t>unit.  The </a:t>
            </a:r>
            <a:r>
              <a:rPr lang="en-US" sz="2000" dirty="0" smtClean="0"/>
              <a:t> control </a:t>
            </a:r>
            <a:r>
              <a:rPr lang="en-US" sz="2000" dirty="0"/>
              <a:t>unit also requires power from an outlet and </a:t>
            </a:r>
            <a:r>
              <a:rPr lang="en-US" sz="2000" dirty="0" smtClean="0"/>
              <a:t>	must </a:t>
            </a:r>
            <a:r>
              <a:rPr lang="en-US" sz="2000" dirty="0"/>
              <a:t>be connected to the internet. </a:t>
            </a:r>
          </a:p>
          <a:p>
            <a:r>
              <a:rPr lang="en-US" sz="2000" dirty="0"/>
              <a:t>	</a:t>
            </a:r>
            <a:r>
              <a:rPr lang="en-US" sz="2000" b="1" dirty="0"/>
              <a:t>3.1.4 - Standards:</a:t>
            </a:r>
            <a:r>
              <a:rPr lang="en-US" sz="2000" dirty="0"/>
              <a:t> NEMA 5–15R power connector, cat5e Ethernet </a:t>
            </a:r>
            <a:r>
              <a:rPr lang="en-US" sz="2000" dirty="0" smtClean="0"/>
              <a:t>	connector</a:t>
            </a:r>
            <a:endParaRPr lang="en-US" sz="2000" dirty="0"/>
          </a:p>
          <a:p>
            <a:r>
              <a:rPr lang="en-US" sz="2000" dirty="0"/>
              <a:t>	</a:t>
            </a:r>
            <a:r>
              <a:rPr lang="en-US" sz="2000" b="1" dirty="0"/>
              <a:t>3.1.5 - Priority:</a:t>
            </a:r>
            <a:r>
              <a:rPr lang="en-US" sz="2000" dirty="0"/>
              <a:t> 1 – Critical Priority</a:t>
            </a:r>
          </a:p>
          <a:p>
            <a:endParaRPr lang="en-US" sz="2000" dirty="0">
              <a:solidFill>
                <a:prstClr val="black">
                  <a:lumMod val="75000"/>
                  <a:lumOff val="25000"/>
                </a:prstClr>
              </a:solidFill>
            </a:endParaRPr>
          </a:p>
        </p:txBody>
      </p:sp>
      <p:sp>
        <p:nvSpPr>
          <p:cNvPr id="6" name="TextBox 5"/>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What are the most critical functions of this products from a customer perspective?</a:t>
            </a:r>
            <a:endParaRPr lang="en-US" sz="2800" b="1"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custDataLst>
      <p:tags r:id="rId1"/>
    </p:custDataLst>
    <p:extLst>
      <p:ext uri="{BB962C8B-B14F-4D97-AF65-F5344CB8AC3E}">
        <p14:creationId xmlns:p14="http://schemas.microsoft.com/office/powerpoint/2010/main" val="3847272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3.2	Soil Moisture Sensors</a:t>
            </a:r>
          </a:p>
          <a:p>
            <a:r>
              <a:rPr lang="en-US" sz="2000" b="1" dirty="0"/>
              <a:t>	3.2.1 - Description:</a:t>
            </a:r>
            <a:r>
              <a:rPr lang="en-US" sz="2000" dirty="0"/>
              <a:t> In-ground sensors that monitor and report soil </a:t>
            </a:r>
            <a:r>
              <a:rPr lang="en-US" sz="2000" dirty="0" smtClean="0"/>
              <a:t>	moisture </a:t>
            </a:r>
            <a:r>
              <a:rPr lang="en-US" sz="2000" dirty="0"/>
              <a:t>levels.</a:t>
            </a:r>
          </a:p>
          <a:p>
            <a:r>
              <a:rPr lang="en-US" sz="2000" dirty="0"/>
              <a:t>	</a:t>
            </a:r>
            <a:r>
              <a:rPr lang="en-US" sz="2000" b="1" dirty="0"/>
              <a:t>3.2.2 - Source:</a:t>
            </a:r>
            <a:r>
              <a:rPr lang="en-US" sz="2000" dirty="0"/>
              <a:t> Team </a:t>
            </a:r>
            <a:r>
              <a:rPr lang="en-US" sz="2000" dirty="0" err="1"/>
              <a:t>SmartGrass</a:t>
            </a:r>
            <a:endParaRPr lang="en-US" sz="2000" dirty="0"/>
          </a:p>
          <a:p>
            <a:r>
              <a:rPr lang="en-US" sz="2000" dirty="0"/>
              <a:t>	</a:t>
            </a:r>
            <a:r>
              <a:rPr lang="en-US" sz="2000" b="1" dirty="0"/>
              <a:t>3.2.3 - Constraints:</a:t>
            </a:r>
            <a:r>
              <a:rPr lang="en-US" sz="2000" dirty="0"/>
              <a:t> Must be connected directly to the central control unit </a:t>
            </a:r>
            <a:r>
              <a:rPr lang="en-US" sz="2000" dirty="0" smtClean="0"/>
              <a:t>	and </a:t>
            </a:r>
            <a:r>
              <a:rPr lang="en-US" sz="2000" dirty="0"/>
              <a:t>must be placed in the ground in close proximity to an irrigation zone.</a:t>
            </a:r>
          </a:p>
          <a:p>
            <a:r>
              <a:rPr lang="en-US" sz="2000" dirty="0"/>
              <a:t>	</a:t>
            </a:r>
            <a:r>
              <a:rPr lang="en-US" sz="2000" b="1" dirty="0"/>
              <a:t>3.2.4 - Standards:</a:t>
            </a:r>
            <a:r>
              <a:rPr lang="en-US" sz="2000" dirty="0"/>
              <a:t> None</a:t>
            </a:r>
          </a:p>
          <a:p>
            <a:r>
              <a:rPr lang="en-US" sz="2000" dirty="0"/>
              <a:t>	</a:t>
            </a:r>
            <a:r>
              <a:rPr lang="en-US" sz="2000" b="1" dirty="0"/>
              <a:t>3.2.5 - Priority:</a:t>
            </a:r>
            <a:r>
              <a:rPr lang="en-US" sz="2000" dirty="0"/>
              <a:t> 1 – Critical Priority</a:t>
            </a:r>
          </a:p>
          <a:p>
            <a:endParaRPr lang="en-US" sz="2000" dirty="0">
              <a:solidFill>
                <a:prstClr val="black">
                  <a:lumMod val="75000"/>
                  <a:lumOff val="25000"/>
                </a:prstClr>
              </a:solidFill>
            </a:endParaRPr>
          </a:p>
        </p:txBody>
      </p:sp>
      <p:sp>
        <p:nvSpPr>
          <p:cNvPr id="6" name="TextBox 5"/>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What are the most critical functions of this products from a customer perspective?</a:t>
            </a:r>
            <a:endParaRPr lang="en-US" sz="2800" b="1"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custDataLst>
      <p:tags r:id="rId1"/>
    </p:custDataLst>
    <p:extLst>
      <p:ext uri="{BB962C8B-B14F-4D97-AF65-F5344CB8AC3E}">
        <p14:creationId xmlns:p14="http://schemas.microsoft.com/office/powerpoint/2010/main" val="3423191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3.3	Web Application </a:t>
            </a:r>
          </a:p>
          <a:p>
            <a:r>
              <a:rPr lang="en-US" sz="2000" b="1" dirty="0"/>
              <a:t>	3.3.1 - Description:</a:t>
            </a:r>
            <a:r>
              <a:rPr lang="en-US" sz="2000" dirty="0"/>
              <a:t> The web application will be used to interface with the </a:t>
            </a:r>
            <a:r>
              <a:rPr lang="en-US" sz="2000" dirty="0" smtClean="0"/>
              <a:t>	central </a:t>
            </a:r>
            <a:r>
              <a:rPr lang="en-US" sz="2000" dirty="0"/>
              <a:t>control unit.  The application is responsible for scheduling </a:t>
            </a:r>
            <a:r>
              <a:rPr lang="en-US" sz="2000" dirty="0" smtClean="0"/>
              <a:t>	watering </a:t>
            </a:r>
            <a:r>
              <a:rPr lang="en-US" sz="2000" dirty="0"/>
              <a:t>times as well as interfacing with the central control unit to </a:t>
            </a:r>
            <a:r>
              <a:rPr lang="en-US" sz="2000" dirty="0" smtClean="0"/>
              <a:t>	control </a:t>
            </a:r>
            <a:r>
              <a:rPr lang="en-US" sz="2000" dirty="0"/>
              <a:t>the water valves.  The web application will be built with a scalable </a:t>
            </a:r>
            <a:r>
              <a:rPr lang="en-US" sz="2000" dirty="0" smtClean="0"/>
              <a:t>	interface </a:t>
            </a:r>
            <a:r>
              <a:rPr lang="en-US" sz="2000" dirty="0"/>
              <a:t>to enable the same functionality on a mobile device as it would </a:t>
            </a:r>
            <a:r>
              <a:rPr lang="en-US" sz="2000" dirty="0" smtClean="0"/>
              <a:t>	on </a:t>
            </a:r>
            <a:r>
              <a:rPr lang="en-US" sz="2000" dirty="0"/>
              <a:t>a desktop computer while maintaining a similar look and feel.</a:t>
            </a:r>
          </a:p>
          <a:p>
            <a:r>
              <a:rPr lang="en-US" sz="2000" b="1" dirty="0"/>
              <a:t>	3.3.2 - Source:</a:t>
            </a:r>
            <a:r>
              <a:rPr lang="en-US" sz="2000" dirty="0"/>
              <a:t> Team </a:t>
            </a:r>
            <a:r>
              <a:rPr lang="en-US" sz="2000" dirty="0" err="1"/>
              <a:t>SmartGrass</a:t>
            </a:r>
            <a:endParaRPr lang="en-US" sz="2000" dirty="0"/>
          </a:p>
          <a:p>
            <a:r>
              <a:rPr lang="en-US" sz="2000" dirty="0"/>
              <a:t>	</a:t>
            </a:r>
            <a:r>
              <a:rPr lang="en-US" sz="2000" b="1" dirty="0"/>
              <a:t>3.3.3 - Constraints:</a:t>
            </a:r>
            <a:r>
              <a:rPr lang="en-US" sz="2000" dirty="0"/>
              <a:t> Must be hosted on an online server and maintain a </a:t>
            </a:r>
            <a:r>
              <a:rPr lang="en-US" sz="2000" dirty="0" smtClean="0"/>
              <a:t>	maximum </a:t>
            </a:r>
            <a:r>
              <a:rPr lang="en-US" sz="2000" dirty="0"/>
              <a:t>uptime.  Access to the application requires an internet </a:t>
            </a:r>
            <a:r>
              <a:rPr lang="en-US" sz="2000" dirty="0" smtClean="0"/>
              <a:t>	connection </a:t>
            </a:r>
            <a:r>
              <a:rPr lang="en-US" sz="2000" dirty="0"/>
              <a:t>and a supported web browser. </a:t>
            </a:r>
          </a:p>
          <a:p>
            <a:r>
              <a:rPr lang="en-US" sz="2000" dirty="0"/>
              <a:t>	</a:t>
            </a:r>
            <a:r>
              <a:rPr lang="en-US" sz="2000" b="1" dirty="0"/>
              <a:t>3.3.3 - Standards:</a:t>
            </a:r>
            <a:r>
              <a:rPr lang="en-US" sz="2000" dirty="0"/>
              <a:t> None</a:t>
            </a:r>
          </a:p>
          <a:p>
            <a:r>
              <a:rPr lang="en-US" sz="2000" dirty="0"/>
              <a:t>	</a:t>
            </a:r>
            <a:r>
              <a:rPr lang="en-US" sz="2000" b="1" dirty="0"/>
              <a:t>3.3.5 – Priority:</a:t>
            </a:r>
            <a:r>
              <a:rPr lang="en-US" sz="2000" dirty="0"/>
              <a:t> 1 – Critical Priority</a:t>
            </a:r>
          </a:p>
          <a:p>
            <a:endParaRPr lang="en-US" sz="2000" dirty="0">
              <a:solidFill>
                <a:prstClr val="black">
                  <a:lumMod val="75000"/>
                  <a:lumOff val="25000"/>
                </a:prstClr>
              </a:solidFill>
            </a:endParaRPr>
          </a:p>
        </p:txBody>
      </p:sp>
      <p:sp>
        <p:nvSpPr>
          <p:cNvPr id="6" name="TextBox 5"/>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What are the most critical functions of this products from a customer perspective?</a:t>
            </a:r>
            <a:endParaRPr lang="en-US" sz="2800" b="1"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custDataLst>
      <p:tags r:id="rId1"/>
    </p:custDataLst>
    <p:extLst>
      <p:ext uri="{BB962C8B-B14F-4D97-AF65-F5344CB8AC3E}">
        <p14:creationId xmlns:p14="http://schemas.microsoft.com/office/powerpoint/2010/main" val="3952580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3.4	Watering Scheduler </a:t>
            </a:r>
          </a:p>
          <a:p>
            <a:r>
              <a:rPr lang="en-US" sz="2000" b="1" dirty="0"/>
              <a:t>	3.4.1 - Description:</a:t>
            </a:r>
            <a:r>
              <a:rPr lang="en-US" sz="2000" dirty="0"/>
              <a:t> The web application can schedule watering times and </a:t>
            </a:r>
            <a:r>
              <a:rPr lang="en-US" sz="2000" dirty="0" smtClean="0"/>
              <a:t>	durations </a:t>
            </a:r>
            <a:r>
              <a:rPr lang="en-US" sz="2000" dirty="0"/>
              <a:t>for the sprinkler system.  The scheduler will display upcoming </a:t>
            </a:r>
            <a:r>
              <a:rPr lang="en-US" sz="2000" dirty="0" smtClean="0"/>
              <a:t>	watering </a:t>
            </a:r>
            <a:r>
              <a:rPr lang="en-US" sz="2000" dirty="0"/>
              <a:t>schedules and allow users to create, edit, or delete them. </a:t>
            </a:r>
          </a:p>
          <a:p>
            <a:r>
              <a:rPr lang="en-US" sz="2000" b="1" dirty="0"/>
              <a:t>	3.4.2 - Source:</a:t>
            </a:r>
            <a:r>
              <a:rPr lang="en-US" sz="2000" dirty="0"/>
              <a:t> Team </a:t>
            </a:r>
            <a:r>
              <a:rPr lang="en-US" sz="2000" dirty="0" err="1"/>
              <a:t>SmartGrass</a:t>
            </a:r>
            <a:endParaRPr lang="en-US" sz="2000" dirty="0"/>
          </a:p>
          <a:p>
            <a:r>
              <a:rPr lang="en-US" sz="2000" dirty="0"/>
              <a:t>	</a:t>
            </a:r>
            <a:r>
              <a:rPr lang="en-US" sz="2000" b="1" dirty="0"/>
              <a:t>3.4.3 - Constraints:</a:t>
            </a:r>
            <a:r>
              <a:rPr lang="en-US" sz="2000" dirty="0"/>
              <a:t> None</a:t>
            </a:r>
          </a:p>
          <a:p>
            <a:r>
              <a:rPr lang="en-US" sz="2000" dirty="0"/>
              <a:t>	</a:t>
            </a:r>
            <a:r>
              <a:rPr lang="en-US" sz="2000" b="1" dirty="0"/>
              <a:t>3.4.4 - Standards:</a:t>
            </a:r>
            <a:r>
              <a:rPr lang="en-US" sz="2000" dirty="0"/>
              <a:t> None</a:t>
            </a:r>
          </a:p>
          <a:p>
            <a:r>
              <a:rPr lang="en-US" sz="2000" dirty="0"/>
              <a:t>	</a:t>
            </a:r>
            <a:r>
              <a:rPr lang="en-US" sz="2000" b="1" dirty="0"/>
              <a:t>3.4.5 - Priority:</a:t>
            </a:r>
            <a:r>
              <a:rPr lang="en-US" sz="2000" dirty="0"/>
              <a:t> 1 – Critical Priority</a:t>
            </a:r>
          </a:p>
          <a:p>
            <a:endParaRPr lang="en-US" sz="2000" dirty="0">
              <a:solidFill>
                <a:prstClr val="black">
                  <a:lumMod val="75000"/>
                  <a:lumOff val="25000"/>
                </a:prstClr>
              </a:solidFill>
            </a:endParaRPr>
          </a:p>
        </p:txBody>
      </p:sp>
      <p:sp>
        <p:nvSpPr>
          <p:cNvPr id="6" name="TextBox 5"/>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What are the most critical functions of this products from a customer perspective?</a:t>
            </a:r>
            <a:endParaRPr lang="en-US" sz="2800" b="1"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custDataLst>
      <p:tags r:id="rId1"/>
    </p:custDataLst>
    <p:extLst>
      <p:ext uri="{BB962C8B-B14F-4D97-AF65-F5344CB8AC3E}">
        <p14:creationId xmlns:p14="http://schemas.microsoft.com/office/powerpoint/2010/main" val="2970935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3.6	User Login</a:t>
            </a:r>
          </a:p>
          <a:p>
            <a:r>
              <a:rPr lang="en-US" sz="2000" b="1" dirty="0"/>
              <a:t>	3.6.1 - Description:</a:t>
            </a:r>
            <a:r>
              <a:rPr lang="en-US" sz="2000" dirty="0"/>
              <a:t> The user must login to the web application using the </a:t>
            </a:r>
            <a:r>
              <a:rPr lang="en-US" sz="2000" dirty="0" smtClean="0"/>
              <a:t>	correct </a:t>
            </a:r>
            <a:r>
              <a:rPr lang="en-US" sz="2000" dirty="0"/>
              <a:t>credentials to be able to remotely control features of HICS.</a:t>
            </a:r>
          </a:p>
          <a:p>
            <a:r>
              <a:rPr lang="en-US" sz="2000" b="1" dirty="0"/>
              <a:t>	3.6.2 - Source:</a:t>
            </a:r>
            <a:r>
              <a:rPr lang="en-US" sz="2000" dirty="0"/>
              <a:t> Team </a:t>
            </a:r>
            <a:r>
              <a:rPr lang="en-US" sz="2000" dirty="0" err="1"/>
              <a:t>SmartGrass</a:t>
            </a:r>
            <a:endParaRPr lang="en-US" sz="2000" dirty="0"/>
          </a:p>
          <a:p>
            <a:r>
              <a:rPr lang="en-US" sz="2000" dirty="0"/>
              <a:t>	</a:t>
            </a:r>
            <a:r>
              <a:rPr lang="en-US" sz="2000" b="1" dirty="0"/>
              <a:t>3.6.3 - Constraints:</a:t>
            </a:r>
            <a:r>
              <a:rPr lang="en-US" sz="2000" dirty="0"/>
              <a:t> The user must have an active internet connection and </a:t>
            </a:r>
            <a:r>
              <a:rPr lang="en-US" sz="2000" dirty="0" smtClean="0"/>
              <a:t>	access </a:t>
            </a:r>
            <a:r>
              <a:rPr lang="en-US" sz="2000" dirty="0"/>
              <a:t>to a supported web browser on their device.  Additionally, a user </a:t>
            </a:r>
            <a:r>
              <a:rPr lang="en-US" sz="2000" dirty="0" smtClean="0"/>
              <a:t>	account </a:t>
            </a:r>
            <a:r>
              <a:rPr lang="en-US" sz="2000" dirty="0"/>
              <a:t>and correct credentials must be provided in order to login.</a:t>
            </a:r>
          </a:p>
          <a:p>
            <a:r>
              <a:rPr lang="en-US" sz="2000" dirty="0"/>
              <a:t>	</a:t>
            </a:r>
            <a:r>
              <a:rPr lang="en-US" sz="2000" b="1" dirty="0"/>
              <a:t>3.6.4 - Standards:</a:t>
            </a:r>
            <a:r>
              <a:rPr lang="en-US" sz="2000" dirty="0"/>
              <a:t> None</a:t>
            </a:r>
          </a:p>
          <a:p>
            <a:r>
              <a:rPr lang="en-US" sz="2000" dirty="0"/>
              <a:t>	</a:t>
            </a:r>
            <a:r>
              <a:rPr lang="en-US" sz="2000" b="1" dirty="0"/>
              <a:t>3.6.5 - Priority:</a:t>
            </a:r>
            <a:r>
              <a:rPr lang="en-US" sz="2000" dirty="0"/>
              <a:t> 1 – Critical Priority</a:t>
            </a:r>
          </a:p>
          <a:p>
            <a:endParaRPr lang="en-US" sz="2000" dirty="0">
              <a:solidFill>
                <a:prstClr val="black">
                  <a:lumMod val="75000"/>
                  <a:lumOff val="25000"/>
                </a:prstClr>
              </a:solidFill>
            </a:endParaRPr>
          </a:p>
        </p:txBody>
      </p:sp>
      <p:sp>
        <p:nvSpPr>
          <p:cNvPr id="6" name="TextBox 5"/>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What are the most critical functions of this products from a customer perspective?</a:t>
            </a:r>
            <a:endParaRPr lang="en-US" sz="2800" b="1"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custDataLst>
      <p:tags r:id="rId1"/>
    </p:custDataLst>
    <p:extLst>
      <p:ext uri="{BB962C8B-B14F-4D97-AF65-F5344CB8AC3E}">
        <p14:creationId xmlns:p14="http://schemas.microsoft.com/office/powerpoint/2010/main" val="17012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3.7	Active Status </a:t>
            </a:r>
          </a:p>
          <a:p>
            <a:r>
              <a:rPr lang="en-US" sz="2000" b="1" dirty="0"/>
              <a:t>	3.7.1 - Description:</a:t>
            </a:r>
            <a:r>
              <a:rPr lang="en-US" sz="2000" dirty="0"/>
              <a:t> The web application will have a status indicator on the </a:t>
            </a:r>
            <a:r>
              <a:rPr lang="en-US" sz="2000" dirty="0" smtClean="0"/>
              <a:t>	home </a:t>
            </a:r>
            <a:r>
              <a:rPr lang="en-US" sz="2000" dirty="0"/>
              <a:t>dashboard to display whether a zone is actively being watered or </a:t>
            </a:r>
            <a:r>
              <a:rPr lang="en-US" sz="2000" dirty="0" smtClean="0"/>
              <a:t>	not</a:t>
            </a:r>
            <a:r>
              <a:rPr lang="en-US" sz="2000" dirty="0"/>
              <a:t>. (see Figure 2-4)</a:t>
            </a:r>
          </a:p>
          <a:p>
            <a:r>
              <a:rPr lang="en-US" sz="2000" b="1" dirty="0"/>
              <a:t>	3.7.2 - Source:</a:t>
            </a:r>
            <a:r>
              <a:rPr lang="en-US" sz="2000" dirty="0"/>
              <a:t> Team </a:t>
            </a:r>
            <a:r>
              <a:rPr lang="en-US" sz="2000" dirty="0" err="1"/>
              <a:t>SmartGrass</a:t>
            </a:r>
            <a:endParaRPr lang="en-US" sz="2000" dirty="0"/>
          </a:p>
          <a:p>
            <a:r>
              <a:rPr lang="en-US" sz="2000" dirty="0"/>
              <a:t>	</a:t>
            </a:r>
            <a:r>
              <a:rPr lang="en-US" sz="2000" b="1" dirty="0"/>
              <a:t>3.7.3 - Constraints:</a:t>
            </a:r>
            <a:r>
              <a:rPr lang="en-US" sz="2000" dirty="0"/>
              <a:t> None</a:t>
            </a:r>
          </a:p>
          <a:p>
            <a:r>
              <a:rPr lang="en-US" sz="2000" dirty="0"/>
              <a:t>	</a:t>
            </a:r>
            <a:r>
              <a:rPr lang="en-US" sz="2000" b="1" dirty="0"/>
              <a:t>3.7.4 - Standards:</a:t>
            </a:r>
            <a:r>
              <a:rPr lang="en-US" sz="2000" dirty="0"/>
              <a:t> None</a:t>
            </a:r>
          </a:p>
          <a:p>
            <a:r>
              <a:rPr lang="en-US" sz="2000" dirty="0"/>
              <a:t>	</a:t>
            </a:r>
            <a:r>
              <a:rPr lang="en-US" sz="2000" b="1" dirty="0"/>
              <a:t>3.7.5 - Priority:</a:t>
            </a:r>
            <a:r>
              <a:rPr lang="en-US" sz="2000" dirty="0"/>
              <a:t> 4 – Low Priority</a:t>
            </a:r>
          </a:p>
          <a:p>
            <a:endParaRPr lang="en-US" sz="2000" dirty="0">
              <a:solidFill>
                <a:prstClr val="black">
                  <a:lumMod val="75000"/>
                  <a:lumOff val="25000"/>
                </a:prstClr>
              </a:solidFill>
            </a:endParaRPr>
          </a:p>
        </p:txBody>
      </p:sp>
      <p:sp>
        <p:nvSpPr>
          <p:cNvPr id="6" name="TextBox 5"/>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What are the most critical functions of this products from a customer perspective?</a:t>
            </a:r>
            <a:endParaRPr lang="en-US" sz="2800" b="1"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custDataLst>
      <p:tags r:id="rId1"/>
    </p:custDataLst>
    <p:extLst>
      <p:ext uri="{BB962C8B-B14F-4D97-AF65-F5344CB8AC3E}">
        <p14:creationId xmlns:p14="http://schemas.microsoft.com/office/powerpoint/2010/main" val="137816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3.8	Rain Sensor</a:t>
            </a:r>
          </a:p>
          <a:p>
            <a:r>
              <a:rPr lang="en-US" sz="2000" b="1" dirty="0"/>
              <a:t>	3.8.1 - Description:</a:t>
            </a:r>
            <a:r>
              <a:rPr lang="en-US" sz="2000" dirty="0"/>
              <a:t> An external rain sensor will monitor the weather </a:t>
            </a:r>
            <a:r>
              <a:rPr lang="en-US" sz="2000" dirty="0" smtClean="0"/>
              <a:t>	conditions </a:t>
            </a:r>
            <a:r>
              <a:rPr lang="en-US" sz="2000" dirty="0"/>
              <a:t>and will send an alert to the central control unit in the event of </a:t>
            </a:r>
            <a:r>
              <a:rPr lang="en-US" sz="2000" dirty="0" smtClean="0"/>
              <a:t>	rain</a:t>
            </a:r>
            <a:r>
              <a:rPr lang="en-US" sz="2000" dirty="0"/>
              <a:t>.  The user preferences will dictate whether this event will turn the </a:t>
            </a:r>
            <a:r>
              <a:rPr lang="en-US" sz="2000" dirty="0" smtClean="0"/>
              <a:t>	sprinklers </a:t>
            </a:r>
            <a:r>
              <a:rPr lang="en-US" sz="2000" dirty="0"/>
              <a:t>off or not.</a:t>
            </a:r>
          </a:p>
          <a:p>
            <a:r>
              <a:rPr lang="en-US" sz="2000" b="1" dirty="0"/>
              <a:t>	3.8.2 - Source:</a:t>
            </a:r>
            <a:r>
              <a:rPr lang="en-US" sz="2000" dirty="0"/>
              <a:t> Nuts and Bolts Hardware</a:t>
            </a:r>
          </a:p>
          <a:p>
            <a:r>
              <a:rPr lang="en-US" sz="2000" dirty="0"/>
              <a:t>	</a:t>
            </a:r>
            <a:r>
              <a:rPr lang="en-US" sz="2000" b="1" dirty="0"/>
              <a:t>3.8.3 - Constraints:</a:t>
            </a:r>
            <a:r>
              <a:rPr lang="en-US" sz="2000" dirty="0"/>
              <a:t> Rain sensor must be mounted outside and connected </a:t>
            </a:r>
            <a:r>
              <a:rPr lang="en-US" sz="2000" dirty="0" smtClean="0"/>
              <a:t>	to </a:t>
            </a:r>
            <a:r>
              <a:rPr lang="en-US" sz="2000" dirty="0"/>
              <a:t>the control unit.</a:t>
            </a:r>
          </a:p>
          <a:p>
            <a:r>
              <a:rPr lang="en-US" sz="2000" dirty="0"/>
              <a:t>	</a:t>
            </a:r>
            <a:r>
              <a:rPr lang="en-US" sz="2000" b="1" dirty="0"/>
              <a:t>3.8.4 - Standards:</a:t>
            </a:r>
            <a:r>
              <a:rPr lang="en-US" sz="2000" dirty="0"/>
              <a:t> None</a:t>
            </a:r>
          </a:p>
          <a:p>
            <a:r>
              <a:rPr lang="en-US" sz="2000" dirty="0"/>
              <a:t>	</a:t>
            </a:r>
            <a:r>
              <a:rPr lang="en-US" sz="2000" b="1" dirty="0"/>
              <a:t>3.8.5 - Priority:</a:t>
            </a:r>
            <a:r>
              <a:rPr lang="en-US" sz="2000" dirty="0"/>
              <a:t> 2 – High Priority</a:t>
            </a:r>
          </a:p>
          <a:p>
            <a:endParaRPr lang="en-US" sz="2000" dirty="0">
              <a:solidFill>
                <a:prstClr val="black">
                  <a:lumMod val="75000"/>
                  <a:lumOff val="25000"/>
                </a:prstClr>
              </a:solidFill>
            </a:endParaRPr>
          </a:p>
        </p:txBody>
      </p:sp>
      <p:sp>
        <p:nvSpPr>
          <p:cNvPr id="6" name="TextBox 5"/>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What are the most critical functions of this products from a customer perspective?</a:t>
            </a:r>
            <a:endParaRPr lang="en-US" sz="2800" b="1"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custDataLst>
      <p:tags r:id="rId1"/>
    </p:custDataLst>
    <p:extLst>
      <p:ext uri="{BB962C8B-B14F-4D97-AF65-F5344CB8AC3E}">
        <p14:creationId xmlns:p14="http://schemas.microsoft.com/office/powerpoint/2010/main" val="3798068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3.9	Web Hosting Server</a:t>
            </a:r>
          </a:p>
          <a:p>
            <a:r>
              <a:rPr lang="en-US" sz="2000" b="1" dirty="0"/>
              <a:t>	3.9.1 - Description:</a:t>
            </a:r>
            <a:r>
              <a:rPr lang="en-US" sz="2000" dirty="0"/>
              <a:t> There will be a server hosting our web application </a:t>
            </a:r>
            <a:r>
              <a:rPr lang="en-US" sz="2000" dirty="0" smtClean="0"/>
              <a:t>	with </a:t>
            </a:r>
            <a:r>
              <a:rPr lang="en-US" sz="2000" dirty="0"/>
              <a:t>an associated URL for domain user access.</a:t>
            </a:r>
          </a:p>
          <a:p>
            <a:r>
              <a:rPr lang="en-US" sz="2000" b="1" dirty="0"/>
              <a:t>	3.9.2 - Source:</a:t>
            </a:r>
            <a:r>
              <a:rPr lang="en-US" sz="2000" dirty="0"/>
              <a:t> Team </a:t>
            </a:r>
            <a:r>
              <a:rPr lang="en-US" sz="2000" dirty="0" err="1"/>
              <a:t>SmartGrass</a:t>
            </a:r>
            <a:endParaRPr lang="en-US" sz="2000" dirty="0"/>
          </a:p>
          <a:p>
            <a:r>
              <a:rPr lang="en-US" sz="2000" b="1" dirty="0"/>
              <a:t>	3.9.3 - Constraints:</a:t>
            </a:r>
            <a:r>
              <a:rPr lang="en-US" sz="2000" dirty="0"/>
              <a:t> A subscription to a web hosting service must be </a:t>
            </a:r>
            <a:r>
              <a:rPr lang="en-US" sz="2000" dirty="0" smtClean="0"/>
              <a:t>	acquired</a:t>
            </a:r>
            <a:r>
              <a:rPr lang="en-US" sz="2000" dirty="0"/>
              <a:t>.  A URL must </a:t>
            </a:r>
            <a:r>
              <a:rPr lang="en-US" sz="2000" dirty="0" smtClean="0"/>
              <a:t>also </a:t>
            </a:r>
            <a:r>
              <a:rPr lang="en-US" sz="2000" dirty="0"/>
              <a:t>be registered and associated with the domain.</a:t>
            </a:r>
          </a:p>
          <a:p>
            <a:r>
              <a:rPr lang="en-US" sz="2000" b="1" dirty="0"/>
              <a:t>	3.9.4 - Standards:</a:t>
            </a:r>
            <a:r>
              <a:rPr lang="en-US" sz="2000" dirty="0"/>
              <a:t> None</a:t>
            </a:r>
          </a:p>
          <a:p>
            <a:r>
              <a:rPr lang="en-US" sz="2000" b="1" dirty="0"/>
              <a:t>	3.9.5 - Priority:</a:t>
            </a:r>
            <a:r>
              <a:rPr lang="en-US" sz="2000" dirty="0"/>
              <a:t> 1 – Critical Priority</a:t>
            </a:r>
          </a:p>
          <a:p>
            <a:endParaRPr lang="en-US" sz="2000" dirty="0">
              <a:solidFill>
                <a:prstClr val="black">
                  <a:lumMod val="75000"/>
                  <a:lumOff val="25000"/>
                </a:prstClr>
              </a:solidFill>
            </a:endParaRPr>
          </a:p>
        </p:txBody>
      </p:sp>
      <p:sp>
        <p:nvSpPr>
          <p:cNvPr id="6" name="TextBox 5"/>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What are the most critical functions of this products from a customer perspective?</a:t>
            </a:r>
            <a:endParaRPr lang="en-US" sz="2800" b="1"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custDataLst>
      <p:tags r:id="rId1"/>
    </p:custDataLst>
    <p:extLst>
      <p:ext uri="{BB962C8B-B14F-4D97-AF65-F5344CB8AC3E}">
        <p14:creationId xmlns:p14="http://schemas.microsoft.com/office/powerpoint/2010/main" val="1487678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1143000"/>
            <a:ext cx="3352800" cy="2185416"/>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What is the product?</a:t>
            </a:r>
            <a:endParaRPr lang="en-US" sz="2800" b="1" dirty="0">
              <a:solidFill>
                <a:prstClr val="black">
                  <a:lumMod val="75000"/>
                  <a:lumOff val="25000"/>
                </a:prstClr>
              </a:solidFill>
            </a:endParaRPr>
          </a:p>
        </p:txBody>
      </p:sp>
      <p:sp>
        <p:nvSpPr>
          <p:cNvPr id="19" name="TextBox 18"/>
          <p:cNvSpPr txBox="1"/>
          <p:nvPr/>
        </p:nvSpPr>
        <p:spPr>
          <a:xfrm>
            <a:off x="4572000" y="3857614"/>
            <a:ext cx="4114800" cy="2331720"/>
          </a:xfrm>
          <a:prstGeom prst="rect">
            <a:avLst/>
          </a:prstGeom>
          <a:noFill/>
        </p:spPr>
        <p:txBody>
          <a:bodyPr wrap="square" rtlCol="0" anchor="ctr">
            <a:normAutofit lnSpcReduction="10000"/>
          </a:bodyPr>
          <a:lstStyle/>
          <a:p>
            <a:pPr algn="ctr"/>
            <a:r>
              <a:rPr lang="en-US" sz="2000" dirty="0" smtClean="0"/>
              <a:t>This </a:t>
            </a:r>
            <a:r>
              <a:rPr lang="en-US" sz="2000" dirty="0"/>
              <a:t>product </a:t>
            </a:r>
            <a:r>
              <a:rPr lang="en-US" sz="2000" dirty="0" smtClean="0"/>
              <a:t>will make home </a:t>
            </a:r>
            <a:r>
              <a:rPr lang="en-US" sz="2000" dirty="0"/>
              <a:t>irrigation easier by providing customers with an automated watering solution that helps with water </a:t>
            </a:r>
            <a:r>
              <a:rPr lang="en-US" sz="2000" dirty="0" smtClean="0"/>
              <a:t>conservation, also it allows customers remote control their home irrigation via web application even though they are at home or not</a:t>
            </a:r>
            <a:endParaRPr lang="en-US" dirty="0">
              <a:solidFill>
                <a:prstClr val="black"/>
              </a:solidFill>
            </a:endParaRPr>
          </a:p>
        </p:txBody>
      </p:sp>
      <p:sp>
        <p:nvSpPr>
          <p:cNvPr id="20" name="Right Arrow 19"/>
          <p:cNvSpPr/>
          <p:nvPr/>
        </p:nvSpPr>
        <p:spPr>
          <a:xfrm>
            <a:off x="3276600"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ight Arrow 20"/>
          <p:cNvSpPr/>
          <p:nvPr/>
        </p:nvSpPr>
        <p:spPr>
          <a:xfrm>
            <a:off x="3276600" y="4730216"/>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Product Concept</a:t>
            </a:r>
            <a:endParaRPr lang="en-US" dirty="0"/>
          </a:p>
        </p:txBody>
      </p:sp>
      <p:sp>
        <p:nvSpPr>
          <p:cNvPr id="10" name="TextBox 9"/>
          <p:cNvSpPr txBox="1"/>
          <p:nvPr/>
        </p:nvSpPr>
        <p:spPr>
          <a:xfrm>
            <a:off x="4572000" y="1295400"/>
            <a:ext cx="4267200" cy="2185416"/>
          </a:xfrm>
          <a:prstGeom prst="rect">
            <a:avLst/>
          </a:prstGeom>
          <a:noFill/>
        </p:spPr>
        <p:txBody>
          <a:bodyPr wrap="square" rtlCol="0" anchor="ctr">
            <a:normAutofit/>
          </a:bodyPr>
          <a:lstStyle/>
          <a:p>
            <a:pPr algn="ctr"/>
            <a:r>
              <a:rPr lang="en-US" sz="2000" dirty="0" smtClean="0"/>
              <a:t>An intelligent </a:t>
            </a:r>
            <a:r>
              <a:rPr lang="en-US" sz="2000" dirty="0"/>
              <a:t>home irrigation system that collects soil moisture readings from in-ground sensors and analyzes the data to determine the necessary amount of water needed for the user’s lawn</a:t>
            </a:r>
            <a:endParaRPr lang="en-US" sz="2000" dirty="0">
              <a:solidFill>
                <a:prstClr val="black">
                  <a:lumMod val="75000"/>
                  <a:lumOff val="25000"/>
                </a:prstClr>
              </a:solidFill>
            </a:endParaRPr>
          </a:p>
        </p:txBody>
      </p:sp>
      <p:sp>
        <p:nvSpPr>
          <p:cNvPr id="14" name="TextBox 13"/>
          <p:cNvSpPr txBox="1"/>
          <p:nvPr/>
        </p:nvSpPr>
        <p:spPr>
          <a:xfrm>
            <a:off x="76200" y="3453384"/>
            <a:ext cx="3352800" cy="2185416"/>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What problem does it solve ?</a:t>
            </a:r>
            <a:endParaRPr lang="en-US" sz="2800" b="1" dirty="0">
              <a:solidFill>
                <a:prstClr val="black">
                  <a:lumMod val="75000"/>
                  <a:lumOff val="25000"/>
                </a:prstClr>
              </a:solidFill>
            </a:endParaRPr>
          </a:p>
        </p:txBody>
      </p:sp>
      <p:pic>
        <p:nvPicPr>
          <p:cNvPr id="11" name="Picture 2" descr="C:\Users\Succcess\Google Drive\logo\high.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01936" y="152401"/>
            <a:ext cx="1465864" cy="58353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715428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3.10	Database Management System </a:t>
            </a:r>
          </a:p>
          <a:p>
            <a:r>
              <a:rPr lang="en-US" sz="2000" b="1" dirty="0"/>
              <a:t>	3.10.1 - Description:</a:t>
            </a:r>
            <a:r>
              <a:rPr lang="en-US" sz="2000" dirty="0"/>
              <a:t> There will be a DBMS that will store all data from soil </a:t>
            </a:r>
            <a:r>
              <a:rPr lang="en-US" sz="2000" dirty="0" smtClean="0"/>
              <a:t>	sensor </a:t>
            </a:r>
            <a:r>
              <a:rPr lang="en-US" sz="2000" dirty="0"/>
              <a:t>readings as well as all the information for the web application.  </a:t>
            </a:r>
            <a:r>
              <a:rPr lang="en-US" sz="2000" dirty="0" smtClean="0"/>
              <a:t>	This </a:t>
            </a:r>
            <a:r>
              <a:rPr lang="en-US" sz="2000" dirty="0"/>
              <a:t>information includes user account information, settings, reports, and </a:t>
            </a:r>
            <a:r>
              <a:rPr lang="en-US" sz="2000" dirty="0" smtClean="0"/>
              <a:t>	weather </a:t>
            </a:r>
            <a:r>
              <a:rPr lang="en-US" sz="2000" dirty="0"/>
              <a:t>data necessary for the application to perform as expected. </a:t>
            </a:r>
          </a:p>
          <a:p>
            <a:r>
              <a:rPr lang="en-US" sz="2000" b="1" dirty="0"/>
              <a:t>	3.10.2 - Source:</a:t>
            </a:r>
            <a:r>
              <a:rPr lang="en-US" sz="2000" dirty="0"/>
              <a:t> Team </a:t>
            </a:r>
            <a:r>
              <a:rPr lang="en-US" sz="2000" dirty="0" err="1"/>
              <a:t>SmartGrass</a:t>
            </a:r>
            <a:endParaRPr lang="en-US" sz="2000" dirty="0"/>
          </a:p>
          <a:p>
            <a:r>
              <a:rPr lang="en-US" sz="2000" dirty="0"/>
              <a:t>	</a:t>
            </a:r>
            <a:r>
              <a:rPr lang="en-US" sz="2000" b="1" dirty="0"/>
              <a:t>3.10.3 - Constraints:</a:t>
            </a:r>
            <a:r>
              <a:rPr lang="en-US" sz="2000" dirty="0"/>
              <a:t> None</a:t>
            </a:r>
          </a:p>
          <a:p>
            <a:r>
              <a:rPr lang="en-US" sz="2000" dirty="0"/>
              <a:t>	</a:t>
            </a:r>
            <a:r>
              <a:rPr lang="en-US" sz="2000" b="1" dirty="0"/>
              <a:t>3.10.4 - Standards:</a:t>
            </a:r>
            <a:r>
              <a:rPr lang="en-US" sz="2000" dirty="0"/>
              <a:t> None</a:t>
            </a:r>
          </a:p>
          <a:p>
            <a:r>
              <a:rPr lang="en-US" sz="2000" dirty="0"/>
              <a:t>	</a:t>
            </a:r>
            <a:r>
              <a:rPr lang="en-US" sz="2000" b="1" dirty="0"/>
              <a:t>3.10.5 - Priority:</a:t>
            </a:r>
            <a:r>
              <a:rPr lang="en-US" sz="2000" dirty="0"/>
              <a:t> 1 – Critical Priority</a:t>
            </a:r>
          </a:p>
          <a:p>
            <a:endParaRPr lang="en-US" sz="2000" dirty="0">
              <a:solidFill>
                <a:prstClr val="black">
                  <a:lumMod val="75000"/>
                  <a:lumOff val="25000"/>
                </a:prstClr>
              </a:solidFill>
            </a:endParaRPr>
          </a:p>
        </p:txBody>
      </p:sp>
      <p:sp>
        <p:nvSpPr>
          <p:cNvPr id="6" name="TextBox 5"/>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What are the most critical functions of this products from a customer perspective?</a:t>
            </a:r>
            <a:endParaRPr lang="en-US" sz="2800" b="1"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custDataLst>
      <p:tags r:id="rId1"/>
    </p:custDataLst>
    <p:extLst>
      <p:ext uri="{BB962C8B-B14F-4D97-AF65-F5344CB8AC3E}">
        <p14:creationId xmlns:p14="http://schemas.microsoft.com/office/powerpoint/2010/main" val="455093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3.11	Device Registration </a:t>
            </a:r>
          </a:p>
          <a:p>
            <a:r>
              <a:rPr lang="en-US" sz="2000" b="1" dirty="0"/>
              <a:t>	3.11.1 - Description:</a:t>
            </a:r>
            <a:r>
              <a:rPr lang="en-US" sz="2000" dirty="0"/>
              <a:t> A user must register their HICS device with their </a:t>
            </a:r>
            <a:r>
              <a:rPr lang="en-US" sz="2000" dirty="0" smtClean="0"/>
              <a:t>	account </a:t>
            </a:r>
            <a:r>
              <a:rPr lang="en-US" sz="2000" dirty="0"/>
              <a:t>in order to interface with it via the web application. The central </a:t>
            </a:r>
            <a:r>
              <a:rPr lang="en-US" sz="2000" dirty="0" smtClean="0"/>
              <a:t>	control </a:t>
            </a:r>
            <a:r>
              <a:rPr lang="en-US" sz="2000" dirty="0"/>
              <a:t>unit will have a unique serial number on it that will be used to </a:t>
            </a:r>
            <a:r>
              <a:rPr lang="en-US" sz="2000" dirty="0" smtClean="0"/>
              <a:t>	register </a:t>
            </a:r>
            <a:r>
              <a:rPr lang="en-US" sz="2000" dirty="0"/>
              <a:t>the device to a user account.</a:t>
            </a:r>
          </a:p>
          <a:p>
            <a:r>
              <a:rPr lang="en-US" sz="2000" b="1" dirty="0"/>
              <a:t>	3.11.2 - Source:</a:t>
            </a:r>
            <a:r>
              <a:rPr lang="en-US" sz="2000" dirty="0"/>
              <a:t> Team </a:t>
            </a:r>
            <a:r>
              <a:rPr lang="en-US" sz="2000" dirty="0" err="1"/>
              <a:t>SmartGrass</a:t>
            </a:r>
            <a:endParaRPr lang="en-US" sz="2000" dirty="0"/>
          </a:p>
          <a:p>
            <a:r>
              <a:rPr lang="en-US" sz="2000" dirty="0"/>
              <a:t>	</a:t>
            </a:r>
            <a:r>
              <a:rPr lang="en-US" sz="2000" b="1" dirty="0"/>
              <a:t>3.11.3 - Constraints:</a:t>
            </a:r>
            <a:r>
              <a:rPr lang="en-US" sz="2000" dirty="0"/>
              <a:t> The central control unit must have a valid serial </a:t>
            </a:r>
            <a:r>
              <a:rPr lang="en-US" sz="2000" dirty="0" smtClean="0"/>
              <a:t>	number </a:t>
            </a:r>
            <a:r>
              <a:rPr lang="en-US" sz="2000" dirty="0"/>
              <a:t>on it in order for a user to register the device.</a:t>
            </a:r>
          </a:p>
          <a:p>
            <a:r>
              <a:rPr lang="en-US" sz="2000" dirty="0"/>
              <a:t>	</a:t>
            </a:r>
            <a:r>
              <a:rPr lang="en-US" sz="2000" b="1" dirty="0"/>
              <a:t>3.11.4 - Standards:</a:t>
            </a:r>
            <a:r>
              <a:rPr lang="en-US" sz="2000" dirty="0"/>
              <a:t> None</a:t>
            </a:r>
          </a:p>
          <a:p>
            <a:r>
              <a:rPr lang="en-US" sz="2000" dirty="0"/>
              <a:t>	</a:t>
            </a:r>
            <a:r>
              <a:rPr lang="en-US" sz="2000" b="1" dirty="0"/>
              <a:t>3.11.5 - Priority:</a:t>
            </a:r>
            <a:r>
              <a:rPr lang="en-US" sz="2000" dirty="0"/>
              <a:t> 2 – High Priority</a:t>
            </a:r>
          </a:p>
          <a:p>
            <a:endParaRPr lang="en-US" sz="2000" dirty="0">
              <a:solidFill>
                <a:prstClr val="black">
                  <a:lumMod val="75000"/>
                  <a:lumOff val="25000"/>
                </a:prstClr>
              </a:solidFill>
            </a:endParaRPr>
          </a:p>
        </p:txBody>
      </p:sp>
      <p:sp>
        <p:nvSpPr>
          <p:cNvPr id="6" name="TextBox 5"/>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What are the most critical functions of this products from a customer perspective?</a:t>
            </a:r>
            <a:endParaRPr lang="en-US" sz="2800" b="1"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custDataLst>
      <p:tags r:id="rId1"/>
    </p:custDataLst>
    <p:extLst>
      <p:ext uri="{BB962C8B-B14F-4D97-AF65-F5344CB8AC3E}">
        <p14:creationId xmlns:p14="http://schemas.microsoft.com/office/powerpoint/2010/main" val="501210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3.12	Region Grouping </a:t>
            </a:r>
          </a:p>
          <a:p>
            <a:r>
              <a:rPr lang="en-US" sz="2000" b="1" dirty="0"/>
              <a:t>	3.12.1 - Description:</a:t>
            </a:r>
            <a:r>
              <a:rPr lang="en-US" sz="2000" dirty="0"/>
              <a:t> A user may group their sprinkler zones into regions </a:t>
            </a:r>
            <a:r>
              <a:rPr lang="en-US" sz="2000" dirty="0" smtClean="0"/>
              <a:t>	through </a:t>
            </a:r>
            <a:r>
              <a:rPr lang="en-US" sz="2000" dirty="0"/>
              <a:t>the web application.  This functionality will allow the user to </a:t>
            </a:r>
            <a:r>
              <a:rPr lang="en-US" sz="2000" dirty="0" smtClean="0"/>
              <a:t>	setup </a:t>
            </a:r>
            <a:r>
              <a:rPr lang="en-US" sz="2000" dirty="0"/>
              <a:t>watering schedules for multiple zones at once without having to </a:t>
            </a:r>
            <a:r>
              <a:rPr lang="en-US" sz="2000" dirty="0" smtClean="0"/>
              <a:t>	configure </a:t>
            </a:r>
            <a:r>
              <a:rPr lang="en-US" sz="2000" dirty="0"/>
              <a:t>each individual zone.</a:t>
            </a:r>
          </a:p>
          <a:p>
            <a:r>
              <a:rPr lang="en-US" sz="2000" b="1" dirty="0"/>
              <a:t>	3.12.2 - Source:</a:t>
            </a:r>
            <a:r>
              <a:rPr lang="en-US" sz="2000" dirty="0"/>
              <a:t> Nuts and Bolts Hardware</a:t>
            </a:r>
          </a:p>
          <a:p>
            <a:r>
              <a:rPr lang="en-US" sz="2000" dirty="0"/>
              <a:t>	</a:t>
            </a:r>
            <a:r>
              <a:rPr lang="en-US" sz="2000" b="1" dirty="0"/>
              <a:t>3.12.3 - Constraints:</a:t>
            </a:r>
            <a:r>
              <a:rPr lang="en-US" sz="2000" dirty="0"/>
              <a:t> Each zone will have exactly one valve and each </a:t>
            </a:r>
            <a:r>
              <a:rPr lang="en-US" sz="2000" dirty="0" smtClean="0"/>
              <a:t>	region </a:t>
            </a:r>
            <a:r>
              <a:rPr lang="en-US" sz="2000" dirty="0"/>
              <a:t>must contain a minimum of one zone.</a:t>
            </a:r>
          </a:p>
          <a:p>
            <a:r>
              <a:rPr lang="en-US" sz="2000" dirty="0"/>
              <a:t>	</a:t>
            </a:r>
            <a:r>
              <a:rPr lang="en-US" sz="2000" b="1" dirty="0"/>
              <a:t>3.12.4 - Standards:</a:t>
            </a:r>
            <a:r>
              <a:rPr lang="en-US" sz="2000" dirty="0"/>
              <a:t> None</a:t>
            </a:r>
          </a:p>
          <a:p>
            <a:r>
              <a:rPr lang="en-US" sz="2000" dirty="0"/>
              <a:t>	</a:t>
            </a:r>
            <a:r>
              <a:rPr lang="en-US" sz="2000" b="1" dirty="0"/>
              <a:t>3.12.5 - Priority:</a:t>
            </a:r>
            <a:r>
              <a:rPr lang="en-US" sz="2000" dirty="0"/>
              <a:t> 3 – Moderate Priority</a:t>
            </a:r>
          </a:p>
          <a:p>
            <a:endParaRPr lang="en-US" sz="2000" dirty="0">
              <a:solidFill>
                <a:prstClr val="black">
                  <a:lumMod val="75000"/>
                  <a:lumOff val="25000"/>
                </a:prstClr>
              </a:solidFill>
            </a:endParaRPr>
          </a:p>
        </p:txBody>
      </p:sp>
      <p:sp>
        <p:nvSpPr>
          <p:cNvPr id="6" name="TextBox 5"/>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What are the most critical functions of this products from a customer perspective?</a:t>
            </a:r>
            <a:endParaRPr lang="en-US" sz="2800" b="1"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custDataLst>
      <p:tags r:id="rId1"/>
    </p:custDataLst>
    <p:extLst>
      <p:ext uri="{BB962C8B-B14F-4D97-AF65-F5344CB8AC3E}">
        <p14:creationId xmlns:p14="http://schemas.microsoft.com/office/powerpoint/2010/main" val="1537848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3.13	Auto Off </a:t>
            </a:r>
          </a:p>
          <a:p>
            <a:r>
              <a:rPr lang="en-US" sz="2000" b="1" dirty="0"/>
              <a:t>	3.13.1 - Description:</a:t>
            </a:r>
            <a:r>
              <a:rPr lang="en-US" sz="2000" dirty="0"/>
              <a:t> The user can set an auto off timer via the web </a:t>
            </a:r>
            <a:r>
              <a:rPr lang="en-US" sz="2000" dirty="0" smtClean="0"/>
              <a:t>	application </a:t>
            </a:r>
            <a:r>
              <a:rPr lang="en-US" sz="2000" dirty="0"/>
              <a:t>that terminates watering if the duration lasts longer than the </a:t>
            </a:r>
            <a:r>
              <a:rPr lang="en-US" sz="2000" dirty="0" smtClean="0"/>
              <a:t>	set </a:t>
            </a:r>
            <a:r>
              <a:rPr lang="en-US" sz="2000" dirty="0"/>
              <a:t>time.  </a:t>
            </a:r>
          </a:p>
          <a:p>
            <a:r>
              <a:rPr lang="en-US" sz="2000" b="1" dirty="0"/>
              <a:t>	3.13.2 - Source:</a:t>
            </a:r>
            <a:r>
              <a:rPr lang="en-US" sz="2000" dirty="0"/>
              <a:t> Team </a:t>
            </a:r>
            <a:r>
              <a:rPr lang="en-US" sz="2000" dirty="0" err="1"/>
              <a:t>SmartGrass</a:t>
            </a:r>
            <a:endParaRPr lang="en-US" sz="2000" dirty="0"/>
          </a:p>
          <a:p>
            <a:r>
              <a:rPr lang="en-US" sz="2000" dirty="0"/>
              <a:t>	</a:t>
            </a:r>
            <a:r>
              <a:rPr lang="en-US" sz="2000" b="1" dirty="0"/>
              <a:t>3.13.3 - Constraints:</a:t>
            </a:r>
            <a:r>
              <a:rPr lang="en-US" sz="2000" dirty="0"/>
              <a:t> None</a:t>
            </a:r>
          </a:p>
          <a:p>
            <a:r>
              <a:rPr lang="en-US" sz="2000" dirty="0"/>
              <a:t>	</a:t>
            </a:r>
            <a:r>
              <a:rPr lang="en-US" sz="2000" b="1" dirty="0"/>
              <a:t>3.13.4 - Standards:</a:t>
            </a:r>
            <a:r>
              <a:rPr lang="en-US" sz="2000" dirty="0"/>
              <a:t> None</a:t>
            </a:r>
          </a:p>
          <a:p>
            <a:r>
              <a:rPr lang="en-US" sz="2000" dirty="0"/>
              <a:t>	</a:t>
            </a:r>
            <a:r>
              <a:rPr lang="en-US" sz="2000" b="1" dirty="0"/>
              <a:t>3.13.5 - Priority:</a:t>
            </a:r>
            <a:r>
              <a:rPr lang="en-US" sz="2000" dirty="0"/>
              <a:t> 3 – Moderate Priority</a:t>
            </a:r>
          </a:p>
          <a:p>
            <a:endParaRPr lang="en-US" sz="2000" dirty="0">
              <a:solidFill>
                <a:prstClr val="black">
                  <a:lumMod val="75000"/>
                  <a:lumOff val="25000"/>
                </a:prstClr>
              </a:solidFill>
            </a:endParaRPr>
          </a:p>
        </p:txBody>
      </p:sp>
      <p:sp>
        <p:nvSpPr>
          <p:cNvPr id="6" name="TextBox 5"/>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What are the most critical functions of this products from a customer perspective?</a:t>
            </a:r>
            <a:endParaRPr lang="en-US" sz="2800" b="1"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custDataLst>
      <p:tags r:id="rId1"/>
    </p:custDataLst>
    <p:extLst>
      <p:ext uri="{BB962C8B-B14F-4D97-AF65-F5344CB8AC3E}">
        <p14:creationId xmlns:p14="http://schemas.microsoft.com/office/powerpoint/2010/main" val="3528778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3" name="TextBox 12"/>
          <p:cNvSpPr txBox="1"/>
          <p:nvPr/>
        </p:nvSpPr>
        <p:spPr>
          <a:xfrm>
            <a:off x="1157868" y="1592766"/>
            <a:ext cx="1219200" cy="2708434"/>
          </a:xfrm>
          <a:prstGeom prst="rect">
            <a:avLst/>
          </a:prstGeom>
          <a:noFill/>
        </p:spPr>
        <p:txBody>
          <a:bodyPr wrap="square" rtlCol="0">
            <a:spAutoFit/>
          </a:bodyPr>
          <a:lstStyle/>
          <a:p>
            <a:r>
              <a:rPr lang="en-US" sz="17000" b="1" dirty="0" smtClean="0">
                <a:solidFill>
                  <a:srgbClr val="65B131">
                    <a:alpha val="64000"/>
                  </a:srgbClr>
                </a:solidFill>
                <a:cs typeface="Arial" pitchFamily="34" charset="0"/>
              </a:rPr>
              <a:t>6</a:t>
            </a:r>
            <a:endParaRPr lang="en-US" sz="17000" b="1" dirty="0">
              <a:solidFill>
                <a:srgbClr val="65B131">
                  <a:alpha val="64000"/>
                </a:srgbClr>
              </a:solidFill>
              <a:cs typeface="Arial" pitchFamily="34" charset="0"/>
            </a:endParaRPr>
          </a:p>
        </p:txBody>
      </p:sp>
      <p:sp>
        <p:nvSpPr>
          <p:cNvPr id="8" name="Title 7"/>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rPr>
              <a:t>Package Requirements</a:t>
            </a:r>
            <a:endParaRPr lang="en-US" sz="2800" dirty="0"/>
          </a:p>
        </p:txBody>
      </p:sp>
      <p:sp>
        <p:nvSpPr>
          <p:cNvPr id="9" name="Text Placeholder 8"/>
          <p:cNvSpPr>
            <a:spLocks noGrp="1"/>
          </p:cNvSpPr>
          <p:nvPr>
            <p:ph type="body" idx="1"/>
          </p:nvPr>
        </p:nvSpPr>
        <p:spPr/>
        <p:txBody>
          <a:bodyPr vert="horz" lIns="91440" tIns="45720" rIns="91440" bIns="45720" rtlCol="0" anchor="b">
            <a:normAutofit/>
          </a:bodyPr>
          <a:lstStyle/>
          <a:p>
            <a:pPr lvl="0">
              <a:spcBef>
                <a:spcPts val="0"/>
              </a:spcBef>
            </a:pPr>
            <a:r>
              <a:rPr lang="en-US" sz="1700" b="1" dirty="0">
                <a:solidFill>
                  <a:prstClr val="black">
                    <a:lumMod val="75000"/>
                    <a:lumOff val="25000"/>
                  </a:prstClr>
                </a:solidFill>
              </a:rPr>
              <a:t>Home Irrigation Control System</a:t>
            </a:r>
          </a:p>
        </p:txBody>
      </p:sp>
      <p:sp>
        <p:nvSpPr>
          <p:cNvPr id="7" name="Text Placeholder 9"/>
          <p:cNvSpPr txBox="1">
            <a:spLocks/>
          </p:cNvSpPr>
          <p:nvPr/>
        </p:nvSpPr>
        <p:spPr>
          <a:xfrm>
            <a:off x="457200" y="5567813"/>
            <a:ext cx="8229601"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Billy</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348925983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Packaging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4.1	Control Unit Housing</a:t>
            </a:r>
          </a:p>
          <a:p>
            <a:r>
              <a:rPr lang="en-US" sz="2000" b="1" dirty="0"/>
              <a:t>	4.1.1 - Description:</a:t>
            </a:r>
            <a:r>
              <a:rPr lang="en-US" sz="2000" dirty="0"/>
              <a:t> The components of the control unit, including its </a:t>
            </a:r>
            <a:r>
              <a:rPr lang="en-US" sz="2000" dirty="0" smtClean="0"/>
              <a:t>	accessories</a:t>
            </a:r>
            <a:r>
              <a:rPr lang="en-US" sz="2000" dirty="0"/>
              <a:t>, will be contained inside a mountable hard plastic container.</a:t>
            </a:r>
          </a:p>
          <a:p>
            <a:r>
              <a:rPr lang="en-US" sz="2000" b="1" dirty="0"/>
              <a:t>	4.1.2 - Source:</a:t>
            </a:r>
            <a:r>
              <a:rPr lang="en-US" sz="2000" dirty="0"/>
              <a:t> </a:t>
            </a:r>
            <a:r>
              <a:rPr lang="en-US" sz="2000" dirty="0" err="1"/>
              <a:t>SmartGrass</a:t>
            </a:r>
            <a:endParaRPr lang="en-US" sz="2000" dirty="0"/>
          </a:p>
          <a:p>
            <a:r>
              <a:rPr lang="en-US" sz="2000" dirty="0"/>
              <a:t>	</a:t>
            </a:r>
            <a:r>
              <a:rPr lang="en-US" sz="2000" b="1" dirty="0"/>
              <a:t>4.1.3 - Constraints:</a:t>
            </a:r>
            <a:r>
              <a:rPr lang="en-US" sz="2000" dirty="0"/>
              <a:t> This component needs to be wall mountable and must </a:t>
            </a:r>
            <a:r>
              <a:rPr lang="en-US" sz="2000" dirty="0" smtClean="0"/>
              <a:t>	be </a:t>
            </a:r>
            <a:r>
              <a:rPr lang="en-US" sz="2000" dirty="0"/>
              <a:t>packaged in a convenient form factor for the user</a:t>
            </a:r>
          </a:p>
          <a:p>
            <a:r>
              <a:rPr lang="en-US" sz="2000" dirty="0"/>
              <a:t>	</a:t>
            </a:r>
            <a:r>
              <a:rPr lang="en-US" sz="2000" b="1" dirty="0"/>
              <a:t>4.1.4 - Standards:</a:t>
            </a:r>
            <a:r>
              <a:rPr lang="en-US" sz="2000" dirty="0"/>
              <a:t> None</a:t>
            </a:r>
          </a:p>
          <a:p>
            <a:r>
              <a:rPr lang="en-US" sz="2000" dirty="0"/>
              <a:t>	</a:t>
            </a:r>
            <a:r>
              <a:rPr lang="en-US" sz="2000" b="1" dirty="0"/>
              <a:t>4.1.5 - Priority: </a:t>
            </a:r>
            <a:r>
              <a:rPr lang="en-US" sz="2000" dirty="0"/>
              <a:t>1 – Critical Priority</a:t>
            </a:r>
          </a:p>
          <a:p>
            <a:endParaRPr lang="en-US" sz="2000" dirty="0">
              <a:solidFill>
                <a:prstClr val="black">
                  <a:lumMod val="75000"/>
                  <a:lumOff val="25000"/>
                </a:prstClr>
              </a:solidFill>
            </a:endParaRPr>
          </a:p>
        </p:txBody>
      </p:sp>
      <p:sp>
        <p:nvSpPr>
          <p:cNvPr id="6" name="TextBox 5"/>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What will be physically delivered to the customer?</a:t>
            </a:r>
            <a:endParaRPr lang="en-US" sz="2800" b="1"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custDataLst>
      <p:tags r:id="rId1"/>
    </p:custDataLst>
    <p:extLst>
      <p:ext uri="{BB962C8B-B14F-4D97-AF65-F5344CB8AC3E}">
        <p14:creationId xmlns:p14="http://schemas.microsoft.com/office/powerpoint/2010/main" val="4003713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Packaging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4.2	Soil Moisture Sensors Packaging</a:t>
            </a:r>
          </a:p>
          <a:p>
            <a:r>
              <a:rPr lang="en-US" sz="2000" b="1" dirty="0"/>
              <a:t>	4.2.1 - Description:</a:t>
            </a:r>
            <a:r>
              <a:rPr lang="en-US" sz="2000" dirty="0"/>
              <a:t> (4) Soil sensors will be included in the final packaging </a:t>
            </a:r>
            <a:r>
              <a:rPr lang="en-US" sz="2000" dirty="0" smtClean="0"/>
              <a:t>	of </a:t>
            </a:r>
            <a:r>
              <a:rPr lang="en-US" sz="2000" dirty="0"/>
              <a:t>HICS.  They will be located within their own boxes and will have </a:t>
            </a:r>
            <a:r>
              <a:rPr lang="en-US" sz="2000" dirty="0" smtClean="0"/>
              <a:t>	corresponding </a:t>
            </a:r>
            <a:r>
              <a:rPr lang="en-US" sz="2000" dirty="0"/>
              <a:t>documentation that describes their proper installation.  </a:t>
            </a:r>
            <a:r>
              <a:rPr lang="en-US" sz="2000" dirty="0" smtClean="0"/>
              <a:t>	The </a:t>
            </a:r>
            <a:r>
              <a:rPr lang="en-US" sz="2000" dirty="0"/>
              <a:t>user will be able to purchase additional soil moisture sensors and add </a:t>
            </a:r>
            <a:r>
              <a:rPr lang="en-US" sz="2000" dirty="0" smtClean="0"/>
              <a:t>	them </a:t>
            </a:r>
            <a:r>
              <a:rPr lang="en-US" sz="2000" dirty="0"/>
              <a:t>to their system.</a:t>
            </a:r>
          </a:p>
          <a:p>
            <a:r>
              <a:rPr lang="en-US" sz="2000" b="1" dirty="0"/>
              <a:t>	4.2.2 - Source:</a:t>
            </a:r>
            <a:r>
              <a:rPr lang="en-US" sz="2000" dirty="0"/>
              <a:t> Nuts and Bolts Hardware</a:t>
            </a:r>
          </a:p>
          <a:p>
            <a:r>
              <a:rPr lang="en-US" sz="2000" dirty="0"/>
              <a:t>	</a:t>
            </a:r>
            <a:r>
              <a:rPr lang="en-US" sz="2000" b="1" dirty="0"/>
              <a:t>4.2.3 - Constraints:</a:t>
            </a:r>
            <a:r>
              <a:rPr lang="en-US" sz="2000" dirty="0"/>
              <a:t> The user will be responsible for the proper installation </a:t>
            </a:r>
            <a:r>
              <a:rPr lang="en-US" sz="2000" dirty="0" smtClean="0"/>
              <a:t>	of </a:t>
            </a:r>
            <a:r>
              <a:rPr lang="en-US" sz="2000" dirty="0"/>
              <a:t>the soil sensors according to the included instructions.</a:t>
            </a:r>
          </a:p>
          <a:p>
            <a:r>
              <a:rPr lang="en-US" sz="2000" dirty="0"/>
              <a:t>	</a:t>
            </a:r>
            <a:r>
              <a:rPr lang="en-US" sz="2000" b="1" dirty="0"/>
              <a:t>4.2.4 - Standards:</a:t>
            </a:r>
            <a:r>
              <a:rPr lang="en-US" sz="2000" dirty="0"/>
              <a:t> None</a:t>
            </a:r>
          </a:p>
          <a:p>
            <a:r>
              <a:rPr lang="en-US" sz="2000" dirty="0"/>
              <a:t>	</a:t>
            </a:r>
            <a:r>
              <a:rPr lang="en-US" sz="2000" b="1" dirty="0"/>
              <a:t>4.2.5 - Priority:</a:t>
            </a:r>
            <a:r>
              <a:rPr lang="en-US" sz="2000" dirty="0"/>
              <a:t> 3 – Moderate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5"/>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What will be physically delivered to the customer?</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04781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Packaging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4.3	Rain Sensor Packaging</a:t>
            </a:r>
          </a:p>
          <a:p>
            <a:r>
              <a:rPr lang="en-US" sz="2000" b="1" dirty="0"/>
              <a:t>	4.3.1 - Description:</a:t>
            </a:r>
            <a:r>
              <a:rPr lang="en-US" sz="2000" dirty="0"/>
              <a:t> (1) Rain sensor will be included in the final packaging </a:t>
            </a:r>
            <a:r>
              <a:rPr lang="en-US" sz="2000" dirty="0" smtClean="0"/>
              <a:t>	of </a:t>
            </a:r>
            <a:r>
              <a:rPr lang="en-US" sz="2000" dirty="0"/>
              <a:t>HICS.  It will be located within its own box and will have corresponding </a:t>
            </a:r>
            <a:r>
              <a:rPr lang="en-US" sz="2000" dirty="0" smtClean="0"/>
              <a:t>	documentation </a:t>
            </a:r>
            <a:r>
              <a:rPr lang="en-US" sz="2000" dirty="0"/>
              <a:t>that describes its proper instillation.</a:t>
            </a:r>
          </a:p>
          <a:p>
            <a:r>
              <a:rPr lang="en-US" sz="2000" b="1" dirty="0"/>
              <a:t>	4.3.2 - Source:</a:t>
            </a:r>
            <a:r>
              <a:rPr lang="en-US" sz="2000" dirty="0"/>
              <a:t> Nuts and Bolts Hardware</a:t>
            </a:r>
          </a:p>
          <a:p>
            <a:r>
              <a:rPr lang="en-US" sz="2000" dirty="0"/>
              <a:t>	</a:t>
            </a:r>
            <a:r>
              <a:rPr lang="en-US" sz="2000" b="1" dirty="0"/>
              <a:t>4.3.3 - Constraints:</a:t>
            </a:r>
            <a:r>
              <a:rPr lang="en-US" sz="2000" dirty="0"/>
              <a:t> The user will be responsible for the proper installation </a:t>
            </a:r>
            <a:r>
              <a:rPr lang="en-US" sz="2000" dirty="0" smtClean="0"/>
              <a:t>	of </a:t>
            </a:r>
            <a:r>
              <a:rPr lang="en-US" sz="2000" dirty="0"/>
              <a:t>the rain sensor according to the included instructions.</a:t>
            </a:r>
          </a:p>
          <a:p>
            <a:r>
              <a:rPr lang="en-US" sz="2000" dirty="0"/>
              <a:t>	</a:t>
            </a:r>
            <a:r>
              <a:rPr lang="en-US" sz="2000" b="1" dirty="0"/>
              <a:t>4.3.4 - Standards:</a:t>
            </a:r>
            <a:r>
              <a:rPr lang="en-US" sz="2000" dirty="0"/>
              <a:t> None</a:t>
            </a:r>
          </a:p>
          <a:p>
            <a:r>
              <a:rPr lang="en-US" sz="2000" dirty="0"/>
              <a:t>	</a:t>
            </a:r>
            <a:r>
              <a:rPr lang="en-US" sz="2000" b="1" dirty="0"/>
              <a:t>4.3.5 - Priority:</a:t>
            </a:r>
            <a:r>
              <a:rPr lang="en-US" sz="2000" dirty="0"/>
              <a:t> 3 – Moderate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5"/>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What will be physically delivered to the customer?</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963759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Packaging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4.4	Connecting Cables</a:t>
            </a:r>
          </a:p>
          <a:p>
            <a:r>
              <a:rPr lang="en-US" sz="2000" b="1" dirty="0"/>
              <a:t>	4.4.1 - Description:</a:t>
            </a:r>
            <a:r>
              <a:rPr lang="en-US" sz="2000" dirty="0"/>
              <a:t> (1) Power cable and (1) Ethernet cable will be </a:t>
            </a:r>
            <a:r>
              <a:rPr lang="en-US" sz="2000" dirty="0" smtClean="0"/>
              <a:t>	included </a:t>
            </a:r>
            <a:r>
              <a:rPr lang="en-US" sz="2000" dirty="0"/>
              <a:t>in the final packaging of HICS.  Their intended purpose is to be </a:t>
            </a:r>
            <a:r>
              <a:rPr lang="en-US" sz="2000" dirty="0" smtClean="0"/>
              <a:t>	used </a:t>
            </a:r>
            <a:r>
              <a:rPr lang="en-US" sz="2000" dirty="0"/>
              <a:t>with the central control unit.</a:t>
            </a:r>
          </a:p>
          <a:p>
            <a:r>
              <a:rPr lang="en-US" sz="2000" b="1" dirty="0"/>
              <a:t>	4.4.2 - Source:</a:t>
            </a:r>
            <a:r>
              <a:rPr lang="en-US" sz="2000" dirty="0"/>
              <a:t> Team </a:t>
            </a:r>
            <a:r>
              <a:rPr lang="en-US" sz="2000" dirty="0" err="1"/>
              <a:t>SmartGrass</a:t>
            </a:r>
            <a:endParaRPr lang="en-US" sz="2000" dirty="0"/>
          </a:p>
          <a:p>
            <a:r>
              <a:rPr lang="en-US" sz="2000" dirty="0"/>
              <a:t>	</a:t>
            </a:r>
            <a:r>
              <a:rPr lang="en-US" sz="2000" b="1" dirty="0"/>
              <a:t>4.4.3 - Constraints:</a:t>
            </a:r>
            <a:r>
              <a:rPr lang="en-US" sz="2000" dirty="0"/>
              <a:t>  None </a:t>
            </a:r>
          </a:p>
          <a:p>
            <a:r>
              <a:rPr lang="en-US" sz="2000" dirty="0"/>
              <a:t>	</a:t>
            </a:r>
            <a:r>
              <a:rPr lang="en-US" sz="2000" b="1" dirty="0"/>
              <a:t>4.4.4 - Standards:</a:t>
            </a:r>
            <a:r>
              <a:rPr lang="en-US" sz="2000" dirty="0"/>
              <a:t>  NEMA 5–15R power connector, cat5e Ethernet </a:t>
            </a:r>
            <a:r>
              <a:rPr lang="en-US" sz="2000" dirty="0" smtClean="0"/>
              <a:t>	connector</a:t>
            </a:r>
            <a:endParaRPr lang="en-US" sz="2000" dirty="0"/>
          </a:p>
          <a:p>
            <a:r>
              <a:rPr lang="en-US" sz="2000" dirty="0"/>
              <a:t>	</a:t>
            </a:r>
            <a:r>
              <a:rPr lang="en-US" sz="2000" b="1" dirty="0"/>
              <a:t>4.4.5 - Priority:</a:t>
            </a:r>
            <a:r>
              <a:rPr lang="en-US" sz="2000" dirty="0"/>
              <a:t>  3 – Moderate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10"/>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What will be physically delivered to the customer?</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637983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Packaging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4.5	Software Application</a:t>
            </a:r>
          </a:p>
          <a:p>
            <a:r>
              <a:rPr lang="en-US" sz="2000" b="1" dirty="0"/>
              <a:t>	4.5.1 - Description:</a:t>
            </a:r>
            <a:r>
              <a:rPr lang="en-US" sz="2000" dirty="0"/>
              <a:t> The HICS software should be a stand-alone web </a:t>
            </a:r>
            <a:r>
              <a:rPr lang="en-US" sz="2000" dirty="0" smtClean="0"/>
              <a:t>	application </a:t>
            </a:r>
            <a:r>
              <a:rPr lang="en-US" sz="2000" dirty="0"/>
              <a:t>that requires no set up from the user.  The user must register </a:t>
            </a:r>
            <a:r>
              <a:rPr lang="en-US" sz="2000" dirty="0" smtClean="0"/>
              <a:t>	an </a:t>
            </a:r>
            <a:r>
              <a:rPr lang="en-US" sz="2000" dirty="0"/>
              <a:t>account with a valid product serial number to access the web </a:t>
            </a:r>
            <a:r>
              <a:rPr lang="en-US" sz="2000" dirty="0" smtClean="0"/>
              <a:t>	application</a:t>
            </a:r>
            <a:r>
              <a:rPr lang="en-US" sz="2000" dirty="0"/>
              <a:t>.  Once they are logged into their account and their device has </a:t>
            </a:r>
            <a:r>
              <a:rPr lang="en-US" sz="2000" dirty="0" smtClean="0"/>
              <a:t>	been </a:t>
            </a:r>
            <a:r>
              <a:rPr lang="en-US" sz="2000" dirty="0"/>
              <a:t>connected, they will be able to access the features of the HICS.</a:t>
            </a:r>
          </a:p>
          <a:p>
            <a:r>
              <a:rPr lang="en-US" sz="2000" b="1" dirty="0"/>
              <a:t>	4.5.2 - Source:</a:t>
            </a:r>
            <a:r>
              <a:rPr lang="en-US" sz="2000" dirty="0"/>
              <a:t>  Team </a:t>
            </a:r>
            <a:r>
              <a:rPr lang="en-US" sz="2000" dirty="0" err="1"/>
              <a:t>SmartGrass</a:t>
            </a:r>
            <a:endParaRPr lang="en-US" sz="2000" dirty="0"/>
          </a:p>
          <a:p>
            <a:r>
              <a:rPr lang="en-US" sz="2000" dirty="0"/>
              <a:t>	</a:t>
            </a:r>
            <a:r>
              <a:rPr lang="en-US" sz="2000" b="1" dirty="0"/>
              <a:t>4.5.3 - Constraints:</a:t>
            </a:r>
            <a:r>
              <a:rPr lang="en-US" sz="2000" dirty="0"/>
              <a:t>  The user needs an active internet connection in order </a:t>
            </a:r>
            <a:r>
              <a:rPr lang="en-US" sz="2000" dirty="0" smtClean="0"/>
              <a:t>	to </a:t>
            </a:r>
            <a:r>
              <a:rPr lang="en-US" sz="2000" dirty="0"/>
              <a:t>interface with the web application. The central control unit must be </a:t>
            </a:r>
            <a:r>
              <a:rPr lang="en-US" sz="2000" dirty="0" smtClean="0"/>
              <a:t>	connected </a:t>
            </a:r>
            <a:r>
              <a:rPr lang="en-US" sz="2000" dirty="0"/>
              <a:t>to the internet via the included Ethernet cable and registered </a:t>
            </a:r>
            <a:r>
              <a:rPr lang="en-US" sz="2000" dirty="0" smtClean="0"/>
              <a:t>	with </a:t>
            </a:r>
            <a:r>
              <a:rPr lang="en-US" sz="2000" dirty="0"/>
              <a:t>the user’s account before it can be controlled.</a:t>
            </a:r>
          </a:p>
          <a:p>
            <a:r>
              <a:rPr lang="en-US" sz="2000" dirty="0"/>
              <a:t>	</a:t>
            </a:r>
            <a:r>
              <a:rPr lang="en-US" sz="2000" b="1" dirty="0"/>
              <a:t>4.5.4 - Standards:</a:t>
            </a:r>
            <a:r>
              <a:rPr lang="en-US" sz="2000" dirty="0"/>
              <a:t>  None</a:t>
            </a:r>
          </a:p>
          <a:p>
            <a:r>
              <a:rPr lang="en-US" sz="2000" dirty="0"/>
              <a:t>	</a:t>
            </a:r>
            <a:r>
              <a:rPr lang="en-US" sz="2000" b="1" dirty="0"/>
              <a:t>4.5.5 - Priority:</a:t>
            </a:r>
            <a:r>
              <a:rPr lang="en-US" sz="2000" dirty="0"/>
              <a:t>  1 – Critical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What will be physically delivered to the customer?</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525909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1143000"/>
            <a:ext cx="3200400"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Who is the intended audience?</a:t>
            </a:r>
            <a:endParaRPr lang="en-US" sz="2800" b="1" dirty="0">
              <a:solidFill>
                <a:prstClr val="black">
                  <a:lumMod val="75000"/>
                  <a:lumOff val="25000"/>
                </a:prstClr>
              </a:solidFill>
            </a:endParaRPr>
          </a:p>
        </p:txBody>
      </p:sp>
      <p:sp>
        <p:nvSpPr>
          <p:cNvPr id="19" name="TextBox 18"/>
          <p:cNvSpPr txBox="1"/>
          <p:nvPr/>
        </p:nvSpPr>
        <p:spPr>
          <a:xfrm>
            <a:off x="4800600" y="4267200"/>
            <a:ext cx="3886200" cy="2133600"/>
          </a:xfrm>
          <a:prstGeom prst="rect">
            <a:avLst/>
          </a:prstGeom>
          <a:noFill/>
        </p:spPr>
        <p:txBody>
          <a:bodyPr wrap="square" rtlCol="0" anchor="ctr">
            <a:normAutofit lnSpcReduction="10000"/>
          </a:bodyPr>
          <a:lstStyle/>
          <a:p>
            <a:r>
              <a:rPr lang="en-US" sz="2000" dirty="0" smtClean="0"/>
              <a:t>The product will look like a regular sprinkler timer that exist on the market now, and it will be able to connect to the Internet, so users can access and do remote control their irrigation system via web application</a:t>
            </a:r>
            <a:endParaRPr lang="en-US" sz="2000" dirty="0"/>
          </a:p>
        </p:txBody>
      </p:sp>
      <p:sp>
        <p:nvSpPr>
          <p:cNvPr id="20" name="Right Arrow 19"/>
          <p:cNvSpPr/>
          <p:nvPr/>
        </p:nvSpPr>
        <p:spPr>
          <a:xfrm>
            <a:off x="3429000"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ight Arrow 20"/>
          <p:cNvSpPr/>
          <p:nvPr/>
        </p:nvSpPr>
        <p:spPr>
          <a:xfrm>
            <a:off x="3352800" y="4730216"/>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Product Concept</a:t>
            </a:r>
            <a:endParaRPr lang="en-US" dirty="0"/>
          </a:p>
        </p:txBody>
      </p:sp>
      <p:sp>
        <p:nvSpPr>
          <p:cNvPr id="10" name="TextBox 9"/>
          <p:cNvSpPr txBox="1"/>
          <p:nvPr/>
        </p:nvSpPr>
        <p:spPr>
          <a:xfrm>
            <a:off x="4419600" y="1295400"/>
            <a:ext cx="4495800" cy="2971800"/>
          </a:xfrm>
          <a:prstGeom prst="rect">
            <a:avLst/>
          </a:prstGeom>
          <a:noFill/>
        </p:spPr>
        <p:txBody>
          <a:bodyPr wrap="square" rtlCol="0" anchor="ctr">
            <a:normAutofit fontScale="92500" lnSpcReduction="10000"/>
          </a:bodyPr>
          <a:lstStyle/>
          <a:p>
            <a:pPr marL="342900" indent="-342900">
              <a:buFont typeface="Wingdings" panose="05000000000000000000" pitchFamily="2" charset="2"/>
              <a:buChar char="ü"/>
            </a:pPr>
            <a:r>
              <a:rPr lang="en-US" sz="2000" dirty="0"/>
              <a:t>Home owners that either have or plan on installing a sprinkler system.</a:t>
            </a:r>
          </a:p>
          <a:p>
            <a:pPr marL="342900" indent="-342900">
              <a:buFont typeface="Wingdings" panose="05000000000000000000" pitchFamily="2" charset="2"/>
              <a:buChar char="ü"/>
            </a:pPr>
            <a:r>
              <a:rPr lang="en-US" sz="2000" dirty="0"/>
              <a:t>The irrigation/landscaping companies that install those systems for their customers.</a:t>
            </a:r>
          </a:p>
          <a:p>
            <a:pPr marL="342900" indent="-342900">
              <a:buFont typeface="Wingdings" panose="05000000000000000000" pitchFamily="2" charset="2"/>
              <a:buChar char="ü"/>
            </a:pPr>
            <a:r>
              <a:rPr lang="en-US" sz="2000" dirty="0"/>
              <a:t>Audiences with water conservation in mind</a:t>
            </a:r>
          </a:p>
          <a:p>
            <a:pPr marL="342900" indent="-342900">
              <a:buFont typeface="Wingdings" panose="05000000000000000000" pitchFamily="2" charset="2"/>
              <a:buChar char="ü"/>
            </a:pPr>
            <a:r>
              <a:rPr lang="en-US" sz="2000" dirty="0"/>
              <a:t>T</a:t>
            </a:r>
            <a:r>
              <a:rPr lang="en-US" sz="2000" dirty="0" smtClean="0"/>
              <a:t>hose </a:t>
            </a:r>
            <a:r>
              <a:rPr lang="en-US" sz="2000" dirty="0"/>
              <a:t>who find themselves away from their homes for extended periods of time</a:t>
            </a:r>
          </a:p>
        </p:txBody>
      </p:sp>
      <p:sp>
        <p:nvSpPr>
          <p:cNvPr id="14" name="TextBox 13"/>
          <p:cNvSpPr txBox="1"/>
          <p:nvPr/>
        </p:nvSpPr>
        <p:spPr>
          <a:xfrm>
            <a:off x="76200" y="3910584"/>
            <a:ext cx="3352800"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What does is look like?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419534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Packaging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4.6	User Manual </a:t>
            </a:r>
          </a:p>
          <a:p>
            <a:r>
              <a:rPr lang="en-US" sz="2000" b="1" dirty="0"/>
              <a:t>	4.6.1 - Description:</a:t>
            </a:r>
            <a:r>
              <a:rPr lang="en-US" sz="2000" dirty="0"/>
              <a:t> A user manual will be presented to the user that </a:t>
            </a:r>
            <a:r>
              <a:rPr lang="en-US" sz="2000" dirty="0" smtClean="0"/>
              <a:t>	details </a:t>
            </a:r>
            <a:r>
              <a:rPr lang="en-US" sz="2000" dirty="0"/>
              <a:t>the use and operation of HICS.  It will be provided in the final </a:t>
            </a:r>
            <a:r>
              <a:rPr lang="en-US" sz="2000" dirty="0" smtClean="0"/>
              <a:t>	packaging </a:t>
            </a:r>
            <a:r>
              <a:rPr lang="en-US" sz="2000" dirty="0"/>
              <a:t>as a CD-ROM and will also be made available online via the web </a:t>
            </a:r>
            <a:r>
              <a:rPr lang="en-US" sz="2000" dirty="0" smtClean="0"/>
              <a:t>	application</a:t>
            </a:r>
            <a:r>
              <a:rPr lang="en-US" sz="2000" dirty="0"/>
              <a:t>. </a:t>
            </a:r>
          </a:p>
          <a:p>
            <a:r>
              <a:rPr lang="en-US" sz="2000" b="1" dirty="0"/>
              <a:t>	4.6.2 - Source:</a:t>
            </a:r>
            <a:r>
              <a:rPr lang="en-US" sz="2000" dirty="0"/>
              <a:t> Team </a:t>
            </a:r>
            <a:r>
              <a:rPr lang="en-US" sz="2000" dirty="0" err="1"/>
              <a:t>SmartGrass</a:t>
            </a:r>
            <a:endParaRPr lang="en-US" sz="2000" dirty="0"/>
          </a:p>
          <a:p>
            <a:r>
              <a:rPr lang="en-US" sz="2000" dirty="0"/>
              <a:t>	</a:t>
            </a:r>
            <a:r>
              <a:rPr lang="en-US" sz="2000" b="1" dirty="0"/>
              <a:t>4.6.3 - Constraints:</a:t>
            </a:r>
            <a:r>
              <a:rPr lang="en-US" sz="2000" dirty="0"/>
              <a:t>  The manual will only be provided in English</a:t>
            </a:r>
          </a:p>
          <a:p>
            <a:r>
              <a:rPr lang="en-US" sz="2000" dirty="0"/>
              <a:t>	</a:t>
            </a:r>
            <a:r>
              <a:rPr lang="en-US" sz="2000" b="1" dirty="0"/>
              <a:t>4.6.4 - Standards:</a:t>
            </a:r>
            <a:r>
              <a:rPr lang="en-US" sz="2000" dirty="0"/>
              <a:t>  None</a:t>
            </a:r>
          </a:p>
          <a:p>
            <a:r>
              <a:rPr lang="en-US" sz="2000" dirty="0"/>
              <a:t>	</a:t>
            </a:r>
            <a:r>
              <a:rPr lang="en-US" sz="2000" b="1" dirty="0"/>
              <a:t>4.6.5 - Priority:</a:t>
            </a:r>
            <a:r>
              <a:rPr lang="en-US" sz="2000" dirty="0"/>
              <a:t>  3 – Moderate</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5"/>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What will be physically delivered to the customer?</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782763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1992354"/>
            <a:ext cx="6096000" cy="1970046"/>
          </a:xfrm>
        </p:spPr>
        <p:txBody>
          <a:bodyPr>
            <a:noAutofit/>
          </a:bodyPr>
          <a:lstStyle/>
          <a:p>
            <a:pPr lvl="0">
              <a:spcBef>
                <a:spcPts val="0"/>
              </a:spcBef>
            </a:pPr>
            <a:r>
              <a:rPr lang="en-US" sz="4000" cap="none" dirty="0" smtClean="0">
                <a:solidFill>
                  <a:prstClr val="black">
                    <a:lumMod val="85000"/>
                    <a:lumOff val="15000"/>
                  </a:prstClr>
                </a:solidFill>
              </a:rPr>
              <a:t>Performance Requirements</a:t>
            </a:r>
            <a:endParaRPr lang="en-US" sz="2800" dirty="0"/>
          </a:p>
        </p:txBody>
      </p:sp>
      <p:sp>
        <p:nvSpPr>
          <p:cNvPr id="5" name="Text Placeholder 4"/>
          <p:cNvSpPr>
            <a:spLocks noGrp="1"/>
          </p:cNvSpPr>
          <p:nvPr>
            <p:ph type="body" idx="1"/>
          </p:nvPr>
        </p:nvSpPr>
        <p:spPr/>
        <p:txBody>
          <a:bodyPr/>
          <a:lstStyle/>
          <a:p>
            <a:pPr lvl="0">
              <a:spcBef>
                <a:spcPts val="0"/>
              </a:spcBef>
            </a:pPr>
            <a:r>
              <a:rPr lang="en-US" sz="1700" b="1" dirty="0" smtClean="0">
                <a:solidFill>
                  <a:prstClr val="black">
                    <a:lumMod val="75000"/>
                    <a:lumOff val="25000"/>
                  </a:prstClr>
                </a:solidFill>
              </a:rPr>
              <a:t>Home Irrigation Control System</a:t>
            </a:r>
            <a:endParaRPr lang="en-US" sz="1700" b="1" dirty="0">
              <a:solidFill>
                <a:prstClr val="black">
                  <a:lumMod val="75000"/>
                  <a:lumOff val="25000"/>
                </a:prstClr>
              </a:solidFill>
            </a:endParaRPr>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7</a:t>
            </a:r>
            <a:endParaRPr lang="en-US" sz="17000" b="1" dirty="0">
              <a:solidFill>
                <a:srgbClr val="F26200">
                  <a:alpha val="40000"/>
                </a:srgbClr>
              </a:solidFill>
              <a:cs typeface="Arial" pitchFamily="34" charset="0"/>
            </a:endParaRPr>
          </a:p>
        </p:txBody>
      </p:sp>
      <p:sp>
        <p:nvSpPr>
          <p:cNvPr id="7" name="Text Placeholder 9"/>
          <p:cNvSpPr txBox="1">
            <a:spLocks/>
          </p:cNvSpPr>
          <p:nvPr/>
        </p:nvSpPr>
        <p:spPr>
          <a:xfrm>
            <a:off x="457200" y="5567813"/>
            <a:ext cx="8229601"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Billy</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562756652"/>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Performance </a:t>
            </a:r>
            <a:r>
              <a:rPr lang="en-US" b="1" dirty="0">
                <a:solidFill>
                  <a:prstClr val="white"/>
                </a:solidFill>
              </a:rPr>
              <a:t>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5.1	Sensor Accuracy</a:t>
            </a:r>
          </a:p>
          <a:p>
            <a:r>
              <a:rPr lang="en-US" sz="2000" dirty="0"/>
              <a:t>	</a:t>
            </a:r>
            <a:r>
              <a:rPr lang="en-US" sz="2000" b="1" dirty="0"/>
              <a:t>5.1.1 - Description: </a:t>
            </a:r>
            <a:r>
              <a:rPr lang="en-US" sz="2000" dirty="0"/>
              <a:t>Proper sensor readings of soil moisture levels must be </a:t>
            </a:r>
            <a:r>
              <a:rPr lang="en-US" sz="2000" dirty="0" smtClean="0"/>
              <a:t>	captured </a:t>
            </a:r>
            <a:r>
              <a:rPr lang="en-US" sz="2000" dirty="0"/>
              <a:t>to ensure accurate and efficient watering schedules. This </a:t>
            </a:r>
            <a:r>
              <a:rPr lang="en-US" sz="2000" dirty="0" smtClean="0"/>
              <a:t>	requires </a:t>
            </a:r>
            <a:r>
              <a:rPr lang="en-US" sz="2000" dirty="0"/>
              <a:t>solid construction of the sensor modules and proper software </a:t>
            </a:r>
            <a:r>
              <a:rPr lang="en-US" sz="2000" dirty="0" smtClean="0"/>
              <a:t>	analysis </a:t>
            </a:r>
            <a:r>
              <a:rPr lang="en-US" sz="2000" dirty="0"/>
              <a:t>of the data provided by the sensors.</a:t>
            </a:r>
          </a:p>
          <a:p>
            <a:r>
              <a:rPr lang="en-US" sz="2000" dirty="0"/>
              <a:t>	</a:t>
            </a:r>
            <a:r>
              <a:rPr lang="en-US" sz="2000" b="1" dirty="0"/>
              <a:t>5.1.2 - Source:</a:t>
            </a:r>
            <a:r>
              <a:rPr lang="en-US" sz="2000" dirty="0"/>
              <a:t> Team </a:t>
            </a:r>
            <a:r>
              <a:rPr lang="en-US" sz="2000" dirty="0" err="1"/>
              <a:t>SmartGrass</a:t>
            </a:r>
            <a:endParaRPr lang="en-US" sz="2000" dirty="0"/>
          </a:p>
          <a:p>
            <a:r>
              <a:rPr lang="en-US" sz="2000" dirty="0"/>
              <a:t>	</a:t>
            </a:r>
            <a:r>
              <a:rPr lang="en-US" sz="2000" b="1" dirty="0"/>
              <a:t>5.1.3 - Constraints:</a:t>
            </a:r>
            <a:r>
              <a:rPr lang="en-US" sz="2000" dirty="0"/>
              <a:t> Soil moisture sensors must be properly installed </a:t>
            </a:r>
            <a:r>
              <a:rPr lang="en-US" sz="2000" dirty="0" smtClean="0"/>
              <a:t>	according </a:t>
            </a:r>
            <a:r>
              <a:rPr lang="en-US" sz="2000" dirty="0"/>
              <a:t>to the provided 	</a:t>
            </a:r>
            <a:r>
              <a:rPr lang="en-US" sz="2000" dirty="0" smtClean="0"/>
              <a:t>instructions</a:t>
            </a:r>
            <a:r>
              <a:rPr lang="en-US" sz="2000" dirty="0"/>
              <a:t>.</a:t>
            </a:r>
          </a:p>
          <a:p>
            <a:r>
              <a:rPr lang="en-US" sz="2000" dirty="0"/>
              <a:t>	</a:t>
            </a:r>
            <a:r>
              <a:rPr lang="en-US" sz="2000" b="1" dirty="0"/>
              <a:t>5.1.4 - Standards:</a:t>
            </a:r>
            <a:r>
              <a:rPr lang="en-US" sz="2000" dirty="0"/>
              <a:t> None</a:t>
            </a:r>
          </a:p>
          <a:p>
            <a:r>
              <a:rPr lang="en-US" sz="2000" dirty="0"/>
              <a:t>	</a:t>
            </a:r>
            <a:r>
              <a:rPr lang="en-US" sz="2000" b="1" dirty="0"/>
              <a:t>5.1.5 - Priority: </a:t>
            </a:r>
            <a:r>
              <a:rPr lang="en-US" sz="2000" dirty="0"/>
              <a:t>2 – High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9525"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How well the product response?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449759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Performance </a:t>
            </a:r>
            <a:r>
              <a:rPr lang="en-US" b="1" dirty="0">
                <a:solidFill>
                  <a:prstClr val="white"/>
                </a:solidFill>
              </a:rPr>
              <a:t>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5.2	Rain Detection</a:t>
            </a:r>
          </a:p>
          <a:p>
            <a:r>
              <a:rPr lang="en-US" sz="2000" dirty="0"/>
              <a:t>	</a:t>
            </a:r>
            <a:r>
              <a:rPr lang="en-US" sz="2000" b="1" dirty="0"/>
              <a:t>5.2.1 - Description: </a:t>
            </a:r>
            <a:r>
              <a:rPr lang="en-US" sz="2000" dirty="0"/>
              <a:t>In the event of rainy weather, the rain sensor must </a:t>
            </a:r>
            <a:r>
              <a:rPr lang="en-US" sz="2000" dirty="0" smtClean="0"/>
              <a:t>	quickly </a:t>
            </a:r>
            <a:r>
              <a:rPr lang="en-US" sz="2000" dirty="0"/>
              <a:t>transmit an alert to the control unit to interrupt or delay any </a:t>
            </a:r>
            <a:r>
              <a:rPr lang="en-US" sz="2000" dirty="0" smtClean="0"/>
              <a:t>	active </a:t>
            </a:r>
            <a:r>
              <a:rPr lang="en-US" sz="2000" dirty="0"/>
              <a:t>watering.</a:t>
            </a:r>
          </a:p>
          <a:p>
            <a:r>
              <a:rPr lang="en-US" sz="2000" dirty="0"/>
              <a:t>	</a:t>
            </a:r>
            <a:r>
              <a:rPr lang="en-US" sz="2000" b="1" dirty="0"/>
              <a:t>5.2.2 - Source:</a:t>
            </a:r>
            <a:r>
              <a:rPr lang="en-US" sz="2000" dirty="0"/>
              <a:t> Team </a:t>
            </a:r>
            <a:r>
              <a:rPr lang="en-US" sz="2000" dirty="0" err="1"/>
              <a:t>SmartGrass</a:t>
            </a:r>
            <a:endParaRPr lang="en-US" sz="2000" dirty="0"/>
          </a:p>
          <a:p>
            <a:r>
              <a:rPr lang="en-US" sz="2000" dirty="0"/>
              <a:t>	</a:t>
            </a:r>
            <a:r>
              <a:rPr lang="en-US" sz="2000" b="1" dirty="0"/>
              <a:t>5.2.3 - Constraints:</a:t>
            </a:r>
            <a:r>
              <a:rPr lang="en-US" sz="2000" dirty="0"/>
              <a:t> The rain sensor must be properly placed and installed </a:t>
            </a:r>
            <a:r>
              <a:rPr lang="en-US" sz="2000" dirty="0" smtClean="0"/>
              <a:t>	in </a:t>
            </a:r>
            <a:r>
              <a:rPr lang="en-US" sz="2000" dirty="0"/>
              <a:t>order to ensure </a:t>
            </a:r>
            <a:r>
              <a:rPr lang="en-US" sz="2000" dirty="0" smtClean="0"/>
              <a:t>this </a:t>
            </a:r>
            <a:r>
              <a:rPr lang="en-US" sz="2000" dirty="0"/>
              <a:t>functionality.</a:t>
            </a:r>
          </a:p>
          <a:p>
            <a:r>
              <a:rPr lang="en-US" sz="2000" dirty="0"/>
              <a:t>	</a:t>
            </a:r>
            <a:r>
              <a:rPr lang="en-US" sz="2000" b="1" dirty="0"/>
              <a:t>5.2.4 - Standards:</a:t>
            </a:r>
            <a:r>
              <a:rPr lang="en-US" sz="2000" dirty="0"/>
              <a:t> None</a:t>
            </a:r>
          </a:p>
          <a:p>
            <a:r>
              <a:rPr lang="en-US" sz="2000" dirty="0"/>
              <a:t>	</a:t>
            </a:r>
            <a:r>
              <a:rPr lang="en-US" sz="2000" b="1" dirty="0"/>
              <a:t>5.2.5 - Priority: </a:t>
            </a:r>
            <a:r>
              <a:rPr lang="en-US" sz="2000" dirty="0"/>
              <a:t>3 – Moderate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 y="838200"/>
            <a:ext cx="8991601" cy="1447800"/>
          </a:xfrm>
          <a:prstGeom prst="rect">
            <a:avLst/>
          </a:prstGeom>
          <a:noFill/>
        </p:spPr>
        <p:txBody>
          <a:bodyPr wrap="square" rtlCol="0" anchor="ctr">
            <a:normAutofit/>
          </a:bodyPr>
          <a:lstStyle/>
          <a:p>
            <a:r>
              <a:rPr lang="en-US" sz="2800" b="1" dirty="0">
                <a:solidFill>
                  <a:prstClr val="black">
                    <a:lumMod val="65000"/>
                    <a:lumOff val="35000"/>
                  </a:prstClr>
                </a:solidFill>
              </a:rPr>
              <a:t>How well the product response?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245899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Performance </a:t>
            </a:r>
            <a:r>
              <a:rPr lang="en-US" b="1" dirty="0">
                <a:solidFill>
                  <a:prstClr val="white"/>
                </a:solidFill>
              </a:rPr>
              <a:t>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5.3	Communication Between the Web Application and Central Control Unit</a:t>
            </a:r>
          </a:p>
          <a:p>
            <a:r>
              <a:rPr lang="en-US" sz="2000" dirty="0"/>
              <a:t>	</a:t>
            </a:r>
            <a:r>
              <a:rPr lang="en-US" sz="2000" b="1" dirty="0"/>
              <a:t>5.3.1 - Description: </a:t>
            </a:r>
            <a:r>
              <a:rPr lang="en-US" sz="2000" dirty="0"/>
              <a:t>The user will be able to set watering schedules </a:t>
            </a:r>
            <a:r>
              <a:rPr lang="en-US" sz="2000" dirty="0" smtClean="0"/>
              <a:t>	through </a:t>
            </a:r>
            <a:r>
              <a:rPr lang="en-US" sz="2000" dirty="0"/>
              <a:t>the web application to send a signal to the central control unit to </a:t>
            </a:r>
            <a:r>
              <a:rPr lang="en-US" sz="2000" dirty="0" smtClean="0"/>
              <a:t>	initiate </a:t>
            </a:r>
            <a:r>
              <a:rPr lang="en-US" sz="2000" dirty="0"/>
              <a:t>watering.  This must happen in a timely manner to ensure </a:t>
            </a:r>
            <a:r>
              <a:rPr lang="en-US" sz="2000" dirty="0" smtClean="0"/>
              <a:t>	consistency </a:t>
            </a:r>
            <a:r>
              <a:rPr lang="en-US" sz="2000" dirty="0"/>
              <a:t>between the scheduled start/end times and the actual </a:t>
            </a:r>
            <a:r>
              <a:rPr lang="en-US" sz="2000" dirty="0" smtClean="0"/>
              <a:t>	start/end </a:t>
            </a:r>
            <a:r>
              <a:rPr lang="en-US" sz="2000" dirty="0"/>
              <a:t>times.</a:t>
            </a:r>
          </a:p>
          <a:p>
            <a:r>
              <a:rPr lang="en-US" sz="2000" dirty="0"/>
              <a:t>	</a:t>
            </a:r>
            <a:r>
              <a:rPr lang="en-US" sz="2000" b="1" dirty="0"/>
              <a:t>5.3.2 - Source:</a:t>
            </a:r>
            <a:r>
              <a:rPr lang="en-US" sz="2000" dirty="0"/>
              <a:t> Team </a:t>
            </a:r>
            <a:r>
              <a:rPr lang="en-US" sz="2000" dirty="0" err="1"/>
              <a:t>SmartGrass</a:t>
            </a:r>
            <a:endParaRPr lang="en-US" sz="2000" dirty="0"/>
          </a:p>
          <a:p>
            <a:r>
              <a:rPr lang="en-US" sz="2000" dirty="0"/>
              <a:t>	</a:t>
            </a:r>
            <a:r>
              <a:rPr lang="en-US" sz="2000" b="1" dirty="0"/>
              <a:t>5.3.3 - Constraints:</a:t>
            </a:r>
            <a:r>
              <a:rPr lang="en-US" sz="2000" dirty="0"/>
              <a:t> None</a:t>
            </a:r>
          </a:p>
          <a:p>
            <a:r>
              <a:rPr lang="en-US" sz="2000" dirty="0"/>
              <a:t>	</a:t>
            </a:r>
            <a:r>
              <a:rPr lang="en-US" sz="2000" b="1" dirty="0"/>
              <a:t>5.3.4 - Standards:</a:t>
            </a:r>
            <a:r>
              <a:rPr lang="en-US" sz="2000" dirty="0"/>
              <a:t> None</a:t>
            </a:r>
          </a:p>
          <a:p>
            <a:r>
              <a:rPr lang="en-US" sz="2000" dirty="0"/>
              <a:t>	</a:t>
            </a:r>
            <a:r>
              <a:rPr lang="en-US" sz="2000" b="1" dirty="0"/>
              <a:t>5.3.5 - Priority: </a:t>
            </a:r>
            <a:r>
              <a:rPr lang="en-US" sz="2000" dirty="0"/>
              <a:t>2 – High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 y="838200"/>
            <a:ext cx="8991601" cy="1447800"/>
          </a:xfrm>
          <a:prstGeom prst="rect">
            <a:avLst/>
          </a:prstGeom>
          <a:noFill/>
        </p:spPr>
        <p:txBody>
          <a:bodyPr wrap="square" rtlCol="0" anchor="ctr">
            <a:normAutofit/>
          </a:bodyPr>
          <a:lstStyle/>
          <a:p>
            <a:r>
              <a:rPr lang="en-US" sz="2800" b="1" dirty="0">
                <a:solidFill>
                  <a:prstClr val="black">
                    <a:lumMod val="65000"/>
                    <a:lumOff val="35000"/>
                  </a:prstClr>
                </a:solidFill>
              </a:rPr>
              <a:t>How well the product response?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245899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Performance </a:t>
            </a:r>
            <a:r>
              <a:rPr lang="en-US" b="1" dirty="0">
                <a:solidFill>
                  <a:prstClr val="white"/>
                </a:solidFill>
              </a:rPr>
              <a:t>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smtClean="0"/>
              <a:t>5.4    Communication </a:t>
            </a:r>
            <a:r>
              <a:rPr lang="en-US" sz="2000" b="1" dirty="0"/>
              <a:t>Between the Soil Moisture Sensors and Central Control Unit</a:t>
            </a:r>
          </a:p>
          <a:p>
            <a:r>
              <a:rPr lang="en-US" sz="2000" b="1" dirty="0"/>
              <a:t>	5.4.1 - Description: </a:t>
            </a:r>
            <a:r>
              <a:rPr lang="en-US" sz="2000" dirty="0"/>
              <a:t>The soil moisture sensors will communicate with the </a:t>
            </a:r>
            <a:r>
              <a:rPr lang="en-US" sz="2000" dirty="0" smtClean="0"/>
              <a:t>	central </a:t>
            </a:r>
            <a:r>
              <a:rPr lang="en-US" sz="2000" dirty="0"/>
              <a:t>control unit to relay information about soil moisture levels. This </a:t>
            </a:r>
            <a:r>
              <a:rPr lang="en-US" sz="2000" dirty="0" smtClean="0"/>
              <a:t>	must </a:t>
            </a:r>
            <a:r>
              <a:rPr lang="en-US" sz="2000" dirty="0"/>
              <a:t>be accomplished periodically in an accurate and timely manner in </a:t>
            </a:r>
            <a:r>
              <a:rPr lang="en-US" sz="2000" dirty="0" smtClean="0"/>
              <a:t>	order </a:t>
            </a:r>
            <a:r>
              <a:rPr lang="en-US" sz="2000" dirty="0"/>
              <a:t>to avoid errors and to ensure consistency throughout the system</a:t>
            </a:r>
            <a:r>
              <a:rPr lang="en-US" sz="2000" b="1" dirty="0"/>
              <a:t>.</a:t>
            </a:r>
            <a:endParaRPr lang="en-US" sz="2000" dirty="0"/>
          </a:p>
          <a:p>
            <a:r>
              <a:rPr lang="en-US" sz="2000" b="1" dirty="0"/>
              <a:t>	5.4.2 - Source:</a:t>
            </a:r>
            <a:r>
              <a:rPr lang="en-US" sz="2000" dirty="0"/>
              <a:t> Team </a:t>
            </a:r>
            <a:r>
              <a:rPr lang="en-US" sz="2000" dirty="0" err="1"/>
              <a:t>SmartGrass</a:t>
            </a:r>
            <a:endParaRPr lang="en-US" sz="2000" dirty="0"/>
          </a:p>
          <a:p>
            <a:r>
              <a:rPr lang="en-US" sz="2000" dirty="0"/>
              <a:t>	</a:t>
            </a:r>
            <a:r>
              <a:rPr lang="en-US" sz="2000" b="1" dirty="0"/>
              <a:t>5.4.3 - Constraints:</a:t>
            </a:r>
            <a:r>
              <a:rPr lang="en-US" sz="2000" dirty="0"/>
              <a:t> None</a:t>
            </a:r>
          </a:p>
          <a:p>
            <a:r>
              <a:rPr lang="en-US" sz="2000" dirty="0"/>
              <a:t>	</a:t>
            </a:r>
            <a:r>
              <a:rPr lang="en-US" sz="2000" b="1" dirty="0"/>
              <a:t>5.4.4 - Standards:</a:t>
            </a:r>
            <a:r>
              <a:rPr lang="en-US" sz="2000" dirty="0"/>
              <a:t> None</a:t>
            </a:r>
          </a:p>
          <a:p>
            <a:r>
              <a:rPr lang="en-US" sz="2000" dirty="0"/>
              <a:t>	</a:t>
            </a:r>
            <a:r>
              <a:rPr lang="en-US" sz="2000" b="1" dirty="0"/>
              <a:t>5.4.5 - Priority:</a:t>
            </a:r>
            <a:r>
              <a:rPr lang="en-US" sz="2000" dirty="0"/>
              <a:t> 2 – High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 y="838200"/>
            <a:ext cx="8991601" cy="1447800"/>
          </a:xfrm>
          <a:prstGeom prst="rect">
            <a:avLst/>
          </a:prstGeom>
          <a:noFill/>
        </p:spPr>
        <p:txBody>
          <a:bodyPr wrap="square" rtlCol="0" anchor="ctr">
            <a:normAutofit/>
          </a:bodyPr>
          <a:lstStyle/>
          <a:p>
            <a:r>
              <a:rPr lang="en-US" sz="2800" b="1" dirty="0">
                <a:solidFill>
                  <a:prstClr val="black">
                    <a:lumMod val="65000"/>
                    <a:lumOff val="35000"/>
                  </a:prstClr>
                </a:solidFill>
              </a:rPr>
              <a:t>How well the product response?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245899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Performance </a:t>
            </a:r>
            <a:r>
              <a:rPr lang="en-US" b="1" dirty="0">
                <a:solidFill>
                  <a:prstClr val="white"/>
                </a:solidFill>
              </a:rPr>
              <a:t>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5.5	Device Power Malfunction</a:t>
            </a:r>
          </a:p>
          <a:p>
            <a:r>
              <a:rPr lang="en-US" sz="2000" b="1" dirty="0"/>
              <a:t>	5.5.1 - Description:</a:t>
            </a:r>
            <a:r>
              <a:rPr lang="en-US" sz="2000" dirty="0"/>
              <a:t> If the server fails to receive communication from the </a:t>
            </a:r>
            <a:r>
              <a:rPr lang="en-US" sz="2000" dirty="0" smtClean="0"/>
              <a:t>	central </a:t>
            </a:r>
            <a:r>
              <a:rPr lang="en-US" sz="2000" dirty="0"/>
              <a:t>control unit for a specified period of time, it will notify the user </a:t>
            </a:r>
            <a:r>
              <a:rPr lang="en-US" sz="2000" dirty="0" smtClean="0"/>
              <a:t>	that </a:t>
            </a:r>
            <a:r>
              <a:rPr lang="en-US" sz="2000" dirty="0"/>
              <a:t>the system is offline.</a:t>
            </a:r>
          </a:p>
          <a:p>
            <a:r>
              <a:rPr lang="en-US" sz="2000" b="1" dirty="0"/>
              <a:t>	5.5.2 - Source:</a:t>
            </a:r>
            <a:r>
              <a:rPr lang="en-US" sz="2000" dirty="0"/>
              <a:t> Nuts and Bolts Hardware</a:t>
            </a:r>
          </a:p>
          <a:p>
            <a:r>
              <a:rPr lang="en-US" sz="2000" dirty="0"/>
              <a:t>	</a:t>
            </a:r>
            <a:r>
              <a:rPr lang="en-US" sz="2000" b="1" dirty="0"/>
              <a:t>5.5.3 - Constraints:</a:t>
            </a:r>
            <a:r>
              <a:rPr lang="en-US" sz="2000" dirty="0"/>
              <a:t> Control unit must be without power for a specified </a:t>
            </a:r>
            <a:r>
              <a:rPr lang="en-US" sz="2000" dirty="0" smtClean="0"/>
              <a:t>	period </a:t>
            </a:r>
            <a:r>
              <a:rPr lang="en-US" sz="2000" dirty="0"/>
              <a:t>of time.</a:t>
            </a:r>
          </a:p>
          <a:p>
            <a:r>
              <a:rPr lang="en-US" sz="2000" dirty="0"/>
              <a:t>	</a:t>
            </a:r>
            <a:r>
              <a:rPr lang="en-US" sz="2000" b="1" dirty="0"/>
              <a:t>5.5.4 - Standards:</a:t>
            </a:r>
            <a:r>
              <a:rPr lang="en-US" sz="2000" dirty="0"/>
              <a:t> None</a:t>
            </a:r>
          </a:p>
          <a:p>
            <a:r>
              <a:rPr lang="en-US" sz="2000" dirty="0"/>
              <a:t>	</a:t>
            </a:r>
            <a:r>
              <a:rPr lang="en-US" sz="2000" b="1" dirty="0"/>
              <a:t>5.5.5 - Priority:</a:t>
            </a:r>
            <a:r>
              <a:rPr lang="en-US" sz="2000" dirty="0"/>
              <a:t> 3 – Moderate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 y="838200"/>
            <a:ext cx="8991601" cy="1447800"/>
          </a:xfrm>
          <a:prstGeom prst="rect">
            <a:avLst/>
          </a:prstGeom>
          <a:noFill/>
        </p:spPr>
        <p:txBody>
          <a:bodyPr wrap="square" rtlCol="0" anchor="ctr">
            <a:normAutofit/>
          </a:bodyPr>
          <a:lstStyle/>
          <a:p>
            <a:r>
              <a:rPr lang="en-US" sz="2800" b="1" dirty="0">
                <a:solidFill>
                  <a:prstClr val="black">
                    <a:lumMod val="65000"/>
                    <a:lumOff val="35000"/>
                  </a:prstClr>
                </a:solidFill>
              </a:rPr>
              <a:t>How well the product response?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182322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8</a:t>
            </a:r>
            <a:endParaRPr lang="en-US" sz="17000" b="1" dirty="0">
              <a:solidFill>
                <a:srgbClr val="2A7A9E">
                  <a:alpha val="40000"/>
                </a:srgbClr>
              </a:solidFill>
              <a:cs typeface="Arial" pitchFamily="34" charset="0"/>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rPr>
              <a:t>Safety Requirements</a:t>
            </a:r>
            <a:endParaRPr lang="en-US" sz="4000" b="0" cap="none" dirty="0">
              <a:solidFill>
                <a:prstClr val="black">
                  <a:lumMod val="50000"/>
                  <a:lumOff val="50000"/>
                </a:prstClr>
              </a:solidFill>
              <a:ea typeface="+mn-ea"/>
              <a:cs typeface="+mn-cs"/>
            </a:endParaRPr>
          </a:p>
        </p:txBody>
      </p:sp>
      <p:sp>
        <p:nvSpPr>
          <p:cNvPr id="10" name="Text Placeholder 9"/>
          <p:cNvSpPr>
            <a:spLocks noGrp="1"/>
          </p:cNvSpPr>
          <p:nvPr>
            <p:ph type="body" idx="1"/>
          </p:nvPr>
        </p:nvSpPr>
        <p:spPr/>
        <p:txBody>
          <a:bodyPr/>
          <a:lstStyle/>
          <a:p>
            <a:pPr lvl="0">
              <a:spcBef>
                <a:spcPts val="0"/>
              </a:spcBef>
            </a:pPr>
            <a:r>
              <a:rPr lang="en-US" sz="1700" b="1" dirty="0">
                <a:solidFill>
                  <a:prstClr val="black">
                    <a:lumMod val="75000"/>
                    <a:lumOff val="25000"/>
                  </a:prstClr>
                </a:solidFill>
              </a:rPr>
              <a:t>Home Irrigation Control System</a:t>
            </a:r>
          </a:p>
        </p:txBody>
      </p:sp>
      <p:sp>
        <p:nvSpPr>
          <p:cNvPr id="7" name="Text Placeholder 9"/>
          <p:cNvSpPr txBox="1">
            <a:spLocks/>
          </p:cNvSpPr>
          <p:nvPr/>
        </p:nvSpPr>
        <p:spPr>
          <a:xfrm>
            <a:off x="457200" y="5567813"/>
            <a:ext cx="8229601"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err="1" smtClean="0">
                <a:solidFill>
                  <a:prstClr val="black">
                    <a:lumMod val="75000"/>
                    <a:lumOff val="25000"/>
                  </a:prstClr>
                </a:solidFill>
              </a:rPr>
              <a:t>Gautam</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155265723"/>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Safety </a:t>
            </a:r>
            <a:r>
              <a:rPr lang="en-US" b="1" dirty="0">
                <a:solidFill>
                  <a:prstClr val="white"/>
                </a:solidFill>
              </a:rPr>
              <a:t>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6.1	Soil Moisture Sensor Insulation</a:t>
            </a:r>
          </a:p>
          <a:p>
            <a:r>
              <a:rPr lang="en-US" sz="2000" b="1" dirty="0"/>
              <a:t>	6.1.1 - Description:</a:t>
            </a:r>
            <a:r>
              <a:rPr lang="en-US" sz="2000" dirty="0"/>
              <a:t> The electronic components of the soil moisture </a:t>
            </a:r>
            <a:r>
              <a:rPr lang="en-US" sz="2000" dirty="0" smtClean="0"/>
              <a:t>	sensors </a:t>
            </a:r>
            <a:r>
              <a:rPr lang="en-US" sz="2000" dirty="0"/>
              <a:t>must be properly insulated against external environmental </a:t>
            </a:r>
            <a:r>
              <a:rPr lang="en-US" sz="2000" dirty="0" smtClean="0"/>
              <a:t>	conditions</a:t>
            </a:r>
            <a:r>
              <a:rPr lang="en-US" sz="2000" dirty="0"/>
              <a:t>.  This is to ensure that they do not malfunction while in use.</a:t>
            </a:r>
          </a:p>
          <a:p>
            <a:r>
              <a:rPr lang="en-US" sz="2000" b="1" dirty="0"/>
              <a:t>	6.1.2 - Source:</a:t>
            </a:r>
            <a:r>
              <a:rPr lang="en-US" sz="2000" dirty="0"/>
              <a:t> Team </a:t>
            </a:r>
            <a:r>
              <a:rPr lang="en-US" sz="2000" dirty="0" err="1"/>
              <a:t>SmartGrass</a:t>
            </a:r>
            <a:endParaRPr lang="en-US" sz="2000" dirty="0"/>
          </a:p>
          <a:p>
            <a:r>
              <a:rPr lang="en-US" sz="2000" dirty="0"/>
              <a:t>	</a:t>
            </a:r>
            <a:r>
              <a:rPr lang="en-US" sz="2000" b="1" dirty="0"/>
              <a:t>6.1.3 - Constraints:</a:t>
            </a:r>
            <a:r>
              <a:rPr lang="en-US" sz="2000" dirty="0"/>
              <a:t> None</a:t>
            </a:r>
          </a:p>
          <a:p>
            <a:r>
              <a:rPr lang="en-US" sz="2000" dirty="0"/>
              <a:t>	</a:t>
            </a:r>
            <a:r>
              <a:rPr lang="en-US" sz="2000" b="1" dirty="0"/>
              <a:t>6.1.4 - Standards:</a:t>
            </a:r>
            <a:r>
              <a:rPr lang="en-US" sz="2000" dirty="0"/>
              <a:t> None</a:t>
            </a:r>
          </a:p>
          <a:p>
            <a:r>
              <a:rPr lang="en-US" sz="2000" dirty="0"/>
              <a:t>	</a:t>
            </a:r>
            <a:r>
              <a:rPr lang="en-US" sz="2000" b="1" dirty="0"/>
              <a:t>6.1.5 - Priority:</a:t>
            </a:r>
            <a:r>
              <a:rPr lang="en-US" sz="2000" dirty="0"/>
              <a:t> 2 – High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How safe is the product?</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838308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Safety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6.2	Central Control Unit Temperature</a:t>
            </a:r>
          </a:p>
          <a:p>
            <a:r>
              <a:rPr lang="en-US" sz="2000" b="1" dirty="0"/>
              <a:t>	6.2.1 - Description:</a:t>
            </a:r>
            <a:r>
              <a:rPr lang="en-US" sz="2000" dirty="0"/>
              <a:t> Efficient air flow and low temperatures must be </a:t>
            </a:r>
            <a:r>
              <a:rPr lang="en-US" sz="2000" dirty="0" smtClean="0"/>
              <a:t>	established </a:t>
            </a:r>
            <a:r>
              <a:rPr lang="en-US" sz="2000" dirty="0"/>
              <a:t>while the central control unit is in operation.  Computer fans </a:t>
            </a:r>
            <a:r>
              <a:rPr lang="en-US" sz="2000" dirty="0" smtClean="0"/>
              <a:t>	and </a:t>
            </a:r>
            <a:r>
              <a:rPr lang="en-US" sz="2000" dirty="0"/>
              <a:t>proper ventilation in the housing container will be used to cool the </a:t>
            </a:r>
            <a:r>
              <a:rPr lang="en-US" sz="2000" dirty="0" smtClean="0"/>
              <a:t>	device </a:t>
            </a:r>
            <a:r>
              <a:rPr lang="en-US" sz="2000" dirty="0"/>
              <a:t>and prevent it from overheating and possibly starting a fire.</a:t>
            </a:r>
          </a:p>
          <a:p>
            <a:r>
              <a:rPr lang="en-US" sz="2000" b="1" dirty="0"/>
              <a:t>	6.2.2 - Source:</a:t>
            </a:r>
            <a:r>
              <a:rPr lang="en-US" sz="2000" dirty="0"/>
              <a:t> Team </a:t>
            </a:r>
            <a:r>
              <a:rPr lang="en-US" sz="2000" dirty="0" err="1"/>
              <a:t>SmartGrass</a:t>
            </a:r>
            <a:endParaRPr lang="en-US" sz="2000" dirty="0"/>
          </a:p>
          <a:p>
            <a:r>
              <a:rPr lang="en-US" sz="2000" dirty="0"/>
              <a:t>	</a:t>
            </a:r>
            <a:r>
              <a:rPr lang="en-US" sz="2000" b="1" dirty="0"/>
              <a:t>6.2.3 - Constraints:</a:t>
            </a:r>
            <a:r>
              <a:rPr lang="en-US" sz="2000" dirty="0"/>
              <a:t> None</a:t>
            </a:r>
          </a:p>
          <a:p>
            <a:r>
              <a:rPr lang="en-US" sz="2000" dirty="0"/>
              <a:t>	</a:t>
            </a:r>
            <a:r>
              <a:rPr lang="en-US" sz="2000" b="1" dirty="0"/>
              <a:t>6.2.4 - Standards:</a:t>
            </a:r>
            <a:r>
              <a:rPr lang="en-US" sz="2000" dirty="0"/>
              <a:t> None</a:t>
            </a:r>
          </a:p>
          <a:p>
            <a:r>
              <a:rPr lang="en-US" sz="2000" dirty="0"/>
              <a:t>	</a:t>
            </a:r>
            <a:r>
              <a:rPr lang="en-US" sz="2000" b="1" dirty="0"/>
              <a:t>6.2.5 - Priority:</a:t>
            </a:r>
            <a:r>
              <a:rPr lang="en-US" sz="2000" dirty="0"/>
              <a:t> 2 – High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How safe is the product?</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194577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Product Concept</a:t>
            </a:r>
            <a:endParaRPr lang="en-US" dirty="0"/>
          </a:p>
        </p:txBody>
      </p:sp>
      <p:sp>
        <p:nvSpPr>
          <p:cNvPr id="14" name="TextBox 13"/>
          <p:cNvSpPr txBox="1"/>
          <p:nvPr/>
        </p:nvSpPr>
        <p:spPr>
          <a:xfrm>
            <a:off x="304800" y="914400"/>
            <a:ext cx="8534400" cy="990600"/>
          </a:xfrm>
          <a:prstGeom prst="rect">
            <a:avLst/>
          </a:prstGeom>
          <a:noFill/>
        </p:spPr>
        <p:txBody>
          <a:bodyPr wrap="square" rtlCol="0" anchor="ctr">
            <a:normAutofit/>
          </a:bodyPr>
          <a:lstStyle/>
          <a:p>
            <a:r>
              <a:rPr lang="en-US" sz="2800" b="1" dirty="0" smtClean="0">
                <a:solidFill>
                  <a:prstClr val="black">
                    <a:lumMod val="65000"/>
                    <a:lumOff val="35000"/>
                  </a:prstClr>
                </a:solidFill>
              </a:rPr>
              <a:t>What does is look like?</a:t>
            </a:r>
            <a:endParaRPr lang="en-US" sz="2800" b="1" dirty="0">
              <a:solidFill>
                <a:prstClr val="black">
                  <a:lumMod val="75000"/>
                  <a:lumOff val="25000"/>
                </a:prstClr>
              </a:solidFill>
            </a:endParaRPr>
          </a:p>
        </p:txBody>
      </p:sp>
      <p:pic>
        <p:nvPicPr>
          <p:cNvPr id="2050" name="Picture 2" descr="C:\Users\Succcess\Google Drive\CSE 4316 - 002_ Senior Design I\Pictures for power point\img_wiring_valves_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747393"/>
            <a:ext cx="6324600" cy="450100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33400" y="6188691"/>
            <a:ext cx="8077200" cy="516909"/>
          </a:xfrm>
          <a:prstGeom prst="rect">
            <a:avLst/>
          </a:prstGeom>
          <a:noFill/>
        </p:spPr>
        <p:txBody>
          <a:bodyPr wrap="square" rtlCol="0" anchor="ctr">
            <a:normAutofit/>
          </a:bodyPr>
          <a:lstStyle/>
          <a:p>
            <a:pPr algn="ctr"/>
            <a:r>
              <a:rPr lang="en-US" sz="2000" dirty="0" smtClean="0"/>
              <a:t>Regular Home Irrigation System</a:t>
            </a:r>
            <a:endParaRPr lang="en-US" sz="2000" dirty="0"/>
          </a:p>
        </p:txBody>
      </p:sp>
    </p:spTree>
    <p:custDataLst>
      <p:tags r:id="rId1"/>
    </p:custDataLst>
    <p:extLst>
      <p:ext uri="{BB962C8B-B14F-4D97-AF65-F5344CB8AC3E}">
        <p14:creationId xmlns:p14="http://schemas.microsoft.com/office/powerpoint/2010/main" val="3671596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Safety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6.3	Proper Wiring of Central Control Unit</a:t>
            </a:r>
          </a:p>
          <a:p>
            <a:r>
              <a:rPr lang="en-US" sz="2000" b="1" dirty="0"/>
              <a:t>	6.3.1 - Description:</a:t>
            </a:r>
            <a:r>
              <a:rPr lang="en-US" sz="2000" dirty="0"/>
              <a:t> The central control unit will be powered from an </a:t>
            </a:r>
            <a:r>
              <a:rPr lang="en-US" sz="2000" dirty="0" smtClean="0"/>
              <a:t>	external </a:t>
            </a:r>
            <a:r>
              <a:rPr lang="en-US" sz="2000" dirty="0"/>
              <a:t>wall plug. The source will be 120v and improper wiring could </a:t>
            </a:r>
            <a:r>
              <a:rPr lang="en-US" sz="2000" dirty="0" smtClean="0"/>
              <a:t>	leave </a:t>
            </a:r>
            <a:r>
              <a:rPr lang="en-US" sz="2000" dirty="0"/>
              <a:t>the user exposed to currents in the range of 15-20 amps.  It is crucial </a:t>
            </a:r>
            <a:r>
              <a:rPr lang="en-US" sz="2000" dirty="0" smtClean="0"/>
              <a:t>	that </a:t>
            </a:r>
            <a:r>
              <a:rPr lang="en-US" sz="2000" dirty="0"/>
              <a:t>the control unit is wired properly to accept this input and cause no </a:t>
            </a:r>
            <a:r>
              <a:rPr lang="en-US" sz="2000" dirty="0" smtClean="0"/>
              <a:t>	harm </a:t>
            </a:r>
            <a:r>
              <a:rPr lang="en-US" sz="2000" dirty="0"/>
              <a:t>to the device or the user.</a:t>
            </a:r>
          </a:p>
          <a:p>
            <a:r>
              <a:rPr lang="en-US" sz="2000" b="1" dirty="0"/>
              <a:t>	6.3.2 – Source:</a:t>
            </a:r>
            <a:r>
              <a:rPr lang="en-US" sz="2000" dirty="0"/>
              <a:t> Team </a:t>
            </a:r>
            <a:r>
              <a:rPr lang="en-US" sz="2000" dirty="0" err="1"/>
              <a:t>SmartGrass</a:t>
            </a:r>
            <a:endParaRPr lang="en-US" sz="2000" dirty="0"/>
          </a:p>
          <a:p>
            <a:r>
              <a:rPr lang="en-US" sz="2000" dirty="0"/>
              <a:t>	</a:t>
            </a:r>
            <a:r>
              <a:rPr lang="en-US" sz="2000" b="1" dirty="0"/>
              <a:t>6.3.3 - Constraints:</a:t>
            </a:r>
            <a:r>
              <a:rPr lang="en-US" sz="2000" dirty="0"/>
              <a:t> None</a:t>
            </a:r>
          </a:p>
          <a:p>
            <a:r>
              <a:rPr lang="en-US" sz="2000" dirty="0"/>
              <a:t>	</a:t>
            </a:r>
            <a:r>
              <a:rPr lang="en-US" sz="2000" b="1" dirty="0"/>
              <a:t>6.3.4 - Standards:</a:t>
            </a:r>
            <a:r>
              <a:rPr lang="en-US" sz="2000" dirty="0"/>
              <a:t> NEMA 5–15R power connector</a:t>
            </a:r>
          </a:p>
          <a:p>
            <a:r>
              <a:rPr lang="en-US" sz="2000" dirty="0"/>
              <a:t>	</a:t>
            </a:r>
            <a:r>
              <a:rPr lang="en-US" sz="2000" b="1" dirty="0"/>
              <a:t>6.3.5 - Priority:</a:t>
            </a:r>
            <a:r>
              <a:rPr lang="en-US" sz="2000" dirty="0"/>
              <a:t> 1 – Critical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How safe is the product?</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053197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3" name="TextBox 12"/>
          <p:cNvSpPr txBox="1"/>
          <p:nvPr/>
        </p:nvSpPr>
        <p:spPr>
          <a:xfrm>
            <a:off x="1157868" y="1592766"/>
            <a:ext cx="1219200" cy="2708434"/>
          </a:xfrm>
          <a:prstGeom prst="rect">
            <a:avLst/>
          </a:prstGeom>
          <a:noFill/>
        </p:spPr>
        <p:txBody>
          <a:bodyPr wrap="square" rtlCol="0">
            <a:spAutoFit/>
          </a:bodyPr>
          <a:lstStyle/>
          <a:p>
            <a:r>
              <a:rPr lang="en-US" sz="17000" b="1" dirty="0" smtClean="0">
                <a:solidFill>
                  <a:srgbClr val="65B131">
                    <a:alpha val="64000"/>
                  </a:srgbClr>
                </a:solidFill>
                <a:cs typeface="Arial" pitchFamily="34" charset="0"/>
              </a:rPr>
              <a:t>9</a:t>
            </a:r>
            <a:endParaRPr lang="en-US" sz="17000" b="1" dirty="0">
              <a:solidFill>
                <a:srgbClr val="65B131">
                  <a:alpha val="64000"/>
                </a:srgbClr>
              </a:solidFill>
              <a:cs typeface="Arial" pitchFamily="34" charset="0"/>
            </a:endParaRPr>
          </a:p>
        </p:txBody>
      </p:sp>
      <p:sp>
        <p:nvSpPr>
          <p:cNvPr id="8" name="Title 7"/>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rPr>
              <a:t>Maintenance and Support Requirements</a:t>
            </a:r>
            <a:endParaRPr lang="en-US" sz="2800" dirty="0"/>
          </a:p>
        </p:txBody>
      </p:sp>
      <p:sp>
        <p:nvSpPr>
          <p:cNvPr id="9" name="Text Placeholder 8"/>
          <p:cNvSpPr>
            <a:spLocks noGrp="1"/>
          </p:cNvSpPr>
          <p:nvPr>
            <p:ph type="body" idx="1"/>
          </p:nvPr>
        </p:nvSpPr>
        <p:spPr/>
        <p:txBody>
          <a:bodyPr vert="horz" lIns="91440" tIns="45720" rIns="91440" bIns="45720" rtlCol="0" anchor="b">
            <a:normAutofit/>
          </a:bodyPr>
          <a:lstStyle/>
          <a:p>
            <a:pPr lvl="0">
              <a:spcBef>
                <a:spcPts val="0"/>
              </a:spcBef>
            </a:pPr>
            <a:r>
              <a:rPr lang="en-US" sz="1700" b="1" dirty="0">
                <a:solidFill>
                  <a:prstClr val="black">
                    <a:lumMod val="75000"/>
                    <a:lumOff val="25000"/>
                  </a:prstClr>
                </a:solidFill>
              </a:rPr>
              <a:t>Home Irrigation Control System</a:t>
            </a:r>
          </a:p>
        </p:txBody>
      </p:sp>
      <p:sp>
        <p:nvSpPr>
          <p:cNvPr id="7" name="Text Placeholder 9"/>
          <p:cNvSpPr txBox="1">
            <a:spLocks/>
          </p:cNvSpPr>
          <p:nvPr/>
        </p:nvSpPr>
        <p:spPr>
          <a:xfrm>
            <a:off x="457200" y="5567813"/>
            <a:ext cx="8229601"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err="1" smtClean="0">
                <a:solidFill>
                  <a:prstClr val="black">
                    <a:lumMod val="75000"/>
                    <a:lumOff val="25000"/>
                  </a:prstClr>
                </a:solidFill>
              </a:rPr>
              <a:t>Gautam</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132118813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Maintenance and Support </a:t>
            </a:r>
            <a:r>
              <a:rPr lang="en-US" b="1" dirty="0">
                <a:solidFill>
                  <a:prstClr val="white"/>
                </a:solidFill>
              </a:rPr>
              <a:t>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7.1	Sensor Maintenance</a:t>
            </a:r>
          </a:p>
          <a:p>
            <a:r>
              <a:rPr lang="en-US" sz="2000" b="1" dirty="0"/>
              <a:t>	7.1.1 - Description:</a:t>
            </a:r>
            <a:r>
              <a:rPr lang="en-US" sz="2000" dirty="0"/>
              <a:t> The soil and rain sensors will be replaceable in the </a:t>
            </a:r>
            <a:r>
              <a:rPr lang="en-US" sz="2000" dirty="0" smtClean="0"/>
              <a:t>	event </a:t>
            </a:r>
            <a:r>
              <a:rPr lang="en-US" sz="2000" dirty="0"/>
              <a:t>of hardware failure.</a:t>
            </a:r>
          </a:p>
          <a:p>
            <a:r>
              <a:rPr lang="en-US" sz="2000" b="1" dirty="0"/>
              <a:t>	7.1.2 - Source:</a:t>
            </a:r>
            <a:r>
              <a:rPr lang="en-US" sz="2000" dirty="0"/>
              <a:t> Nuts and Bolts Hardware</a:t>
            </a:r>
          </a:p>
          <a:p>
            <a:r>
              <a:rPr lang="en-US" sz="2000" dirty="0"/>
              <a:t>	</a:t>
            </a:r>
            <a:r>
              <a:rPr lang="en-US" sz="2000" b="1" dirty="0"/>
              <a:t>7.1.3 - Constraints:</a:t>
            </a:r>
            <a:r>
              <a:rPr lang="en-US" sz="2000" dirty="0"/>
              <a:t> Replacement sensor must be compatible with the </a:t>
            </a:r>
            <a:r>
              <a:rPr lang="en-US" sz="2000" dirty="0" smtClean="0"/>
              <a:t>	device</a:t>
            </a:r>
            <a:r>
              <a:rPr lang="en-US" sz="2000" dirty="0"/>
              <a:t>.</a:t>
            </a:r>
          </a:p>
          <a:p>
            <a:r>
              <a:rPr lang="en-US" sz="2000" dirty="0"/>
              <a:t>	</a:t>
            </a:r>
            <a:r>
              <a:rPr lang="en-US" sz="2000" b="1" dirty="0"/>
              <a:t>7.1.4 - Standards:</a:t>
            </a:r>
            <a:r>
              <a:rPr lang="en-US" sz="2000" dirty="0"/>
              <a:t> None</a:t>
            </a:r>
          </a:p>
          <a:p>
            <a:r>
              <a:rPr lang="en-US" sz="2000" dirty="0"/>
              <a:t>	</a:t>
            </a:r>
            <a:r>
              <a:rPr lang="en-US" sz="2000" b="1" dirty="0"/>
              <a:t>7.1.5 - Priority:</a:t>
            </a:r>
            <a:r>
              <a:rPr lang="en-US" sz="2000" dirty="0"/>
              <a:t> 2 – High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How will the product be maintained and supported?</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614008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Maintenance and Support </a:t>
            </a:r>
            <a:r>
              <a:rPr lang="en-US" b="1" dirty="0">
                <a:solidFill>
                  <a:prstClr val="white"/>
                </a:solidFill>
              </a:rPr>
              <a:t>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7.2	Software Maintenance</a:t>
            </a:r>
          </a:p>
          <a:p>
            <a:r>
              <a:rPr lang="en-US" sz="2000" b="1" dirty="0"/>
              <a:t>	7.2.1 - Description: </a:t>
            </a:r>
            <a:r>
              <a:rPr lang="en-US" sz="2000" dirty="0"/>
              <a:t>All source code files and relevant documentation must </a:t>
            </a:r>
            <a:r>
              <a:rPr lang="en-US" sz="2000" dirty="0" smtClean="0"/>
              <a:t>	be </a:t>
            </a:r>
            <a:r>
              <a:rPr lang="en-US" sz="2000" dirty="0"/>
              <a:t>available for software maintenance and troubleshooting.  The required </a:t>
            </a:r>
            <a:r>
              <a:rPr lang="en-US" sz="2000" dirty="0" smtClean="0"/>
              <a:t>	files </a:t>
            </a:r>
            <a:r>
              <a:rPr lang="en-US" sz="2000" dirty="0"/>
              <a:t>and documentation will be available via the GitHub repository. The </a:t>
            </a:r>
            <a:r>
              <a:rPr lang="en-US" sz="2000" dirty="0" smtClean="0"/>
              <a:t>	software </a:t>
            </a:r>
            <a:r>
              <a:rPr lang="en-US" sz="2000" dirty="0"/>
              <a:t>will be split into loosely coupled parts so it would be easier to </a:t>
            </a:r>
            <a:r>
              <a:rPr lang="en-US" sz="2000" dirty="0" smtClean="0"/>
              <a:t>	make </a:t>
            </a:r>
            <a:r>
              <a:rPr lang="en-US" sz="2000" dirty="0"/>
              <a:t>changes and improvements to the system over time.</a:t>
            </a:r>
          </a:p>
          <a:p>
            <a:r>
              <a:rPr lang="en-US" sz="2000" b="1" dirty="0"/>
              <a:t>	7.2.2 - Source:</a:t>
            </a:r>
            <a:r>
              <a:rPr lang="en-US" sz="2000" dirty="0"/>
              <a:t> Team </a:t>
            </a:r>
            <a:r>
              <a:rPr lang="en-US" sz="2000" dirty="0" err="1"/>
              <a:t>SmartGrass</a:t>
            </a:r>
            <a:endParaRPr lang="en-US" sz="2000" dirty="0"/>
          </a:p>
          <a:p>
            <a:r>
              <a:rPr lang="en-US" sz="2000" dirty="0"/>
              <a:t>	</a:t>
            </a:r>
            <a:r>
              <a:rPr lang="en-US" sz="2000" b="1" dirty="0"/>
              <a:t>7.2.3 - Constraints:</a:t>
            </a:r>
            <a:r>
              <a:rPr lang="en-US" sz="2000" dirty="0"/>
              <a:t> None</a:t>
            </a:r>
          </a:p>
          <a:p>
            <a:r>
              <a:rPr lang="en-US" sz="2000" dirty="0"/>
              <a:t>	</a:t>
            </a:r>
            <a:r>
              <a:rPr lang="en-US" sz="2000" b="1" dirty="0"/>
              <a:t>7.2.4 - Standards:</a:t>
            </a:r>
            <a:r>
              <a:rPr lang="en-US" sz="2000" dirty="0"/>
              <a:t> None</a:t>
            </a:r>
          </a:p>
          <a:p>
            <a:r>
              <a:rPr lang="en-US" sz="2000" dirty="0"/>
              <a:t>	</a:t>
            </a:r>
            <a:r>
              <a:rPr lang="en-US" sz="2000" b="1" dirty="0"/>
              <a:t>7.2.5 - Priority:</a:t>
            </a:r>
            <a:r>
              <a:rPr lang="en-US" sz="2000" dirty="0"/>
              <a:t> 3 – Moderate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How will the product be maintained and supported?</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934863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Maintenance and Support </a:t>
            </a:r>
            <a:r>
              <a:rPr lang="en-US" b="1" dirty="0">
                <a:solidFill>
                  <a:prstClr val="white"/>
                </a:solidFill>
              </a:rPr>
              <a:t>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7.3	Source Code Documentation</a:t>
            </a:r>
          </a:p>
          <a:p>
            <a:r>
              <a:rPr lang="en-US" sz="2000" b="1" dirty="0"/>
              <a:t>	7.3.1 - Description:  </a:t>
            </a:r>
            <a:r>
              <a:rPr lang="en-US" sz="2000" dirty="0"/>
              <a:t>All source code files required for HICS will be </a:t>
            </a:r>
            <a:r>
              <a:rPr lang="en-US" sz="2000" dirty="0" smtClean="0"/>
              <a:t>	extensively </a:t>
            </a:r>
            <a:r>
              <a:rPr lang="en-US" sz="2000" dirty="0"/>
              <a:t>commented to support future updates and troubleshooting.</a:t>
            </a:r>
          </a:p>
          <a:p>
            <a:r>
              <a:rPr lang="en-US" sz="2000" b="1" dirty="0"/>
              <a:t>	7.3.2 - Source:</a:t>
            </a:r>
            <a:r>
              <a:rPr lang="en-US" sz="2000" dirty="0"/>
              <a:t> Team </a:t>
            </a:r>
            <a:r>
              <a:rPr lang="en-US" sz="2000" dirty="0" err="1"/>
              <a:t>SmartGrass</a:t>
            </a:r>
            <a:endParaRPr lang="en-US" sz="2000" dirty="0"/>
          </a:p>
          <a:p>
            <a:r>
              <a:rPr lang="en-US" sz="2000" dirty="0"/>
              <a:t>	</a:t>
            </a:r>
            <a:r>
              <a:rPr lang="en-US" sz="2000" b="1" dirty="0"/>
              <a:t>7.3.3 - Constraints:</a:t>
            </a:r>
            <a:r>
              <a:rPr lang="en-US" sz="2000" dirty="0"/>
              <a:t> None</a:t>
            </a:r>
          </a:p>
          <a:p>
            <a:r>
              <a:rPr lang="en-US" sz="2000" dirty="0"/>
              <a:t>	</a:t>
            </a:r>
            <a:r>
              <a:rPr lang="en-US" sz="2000" b="1" dirty="0"/>
              <a:t>7.3.4 - Standards:</a:t>
            </a:r>
            <a:r>
              <a:rPr lang="en-US" sz="2000" dirty="0"/>
              <a:t> None</a:t>
            </a:r>
          </a:p>
          <a:p>
            <a:r>
              <a:rPr lang="en-US" sz="2000" dirty="0"/>
              <a:t>	</a:t>
            </a:r>
            <a:r>
              <a:rPr lang="en-US" sz="2000" b="1" dirty="0"/>
              <a:t>7.3.5 - Priority:</a:t>
            </a:r>
            <a:r>
              <a:rPr lang="en-US" sz="2000" dirty="0"/>
              <a:t> 3 – Moderate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How will the product be maintained and supported?</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672232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Maintenance and Support </a:t>
            </a:r>
            <a:r>
              <a:rPr lang="en-US" b="1" dirty="0">
                <a:solidFill>
                  <a:prstClr val="white"/>
                </a:solidFill>
              </a:rPr>
              <a:t>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t">
            <a:normAutofit/>
          </a:bodyPr>
          <a:lstStyle/>
          <a:p>
            <a:r>
              <a:rPr lang="en-US" sz="2000" b="1" dirty="0"/>
              <a:t>7.4	Scalability</a:t>
            </a:r>
          </a:p>
          <a:p>
            <a:r>
              <a:rPr lang="en-US" sz="2000" b="1" dirty="0"/>
              <a:t>	7.4.1 - Description:  </a:t>
            </a:r>
            <a:r>
              <a:rPr lang="en-US" sz="2000" dirty="0"/>
              <a:t>The central control unit will support adding additional </a:t>
            </a:r>
            <a:r>
              <a:rPr lang="en-US" sz="2000" dirty="0" smtClean="0"/>
              <a:t>	valves </a:t>
            </a:r>
            <a:r>
              <a:rPr lang="en-US" sz="2000" dirty="0"/>
              <a:t>or soil sensors.</a:t>
            </a:r>
          </a:p>
          <a:p>
            <a:r>
              <a:rPr lang="en-US" sz="2000" b="1" dirty="0"/>
              <a:t>	7.4.2 - Source:</a:t>
            </a:r>
            <a:r>
              <a:rPr lang="en-US" sz="2000" dirty="0"/>
              <a:t> </a:t>
            </a:r>
            <a:r>
              <a:rPr lang="en-US" sz="2000" dirty="0" err="1"/>
              <a:t>SmartGrass</a:t>
            </a:r>
            <a:endParaRPr lang="en-US" sz="2000" dirty="0"/>
          </a:p>
          <a:p>
            <a:r>
              <a:rPr lang="en-US" sz="2000" dirty="0"/>
              <a:t>	</a:t>
            </a:r>
            <a:r>
              <a:rPr lang="en-US" sz="2000" b="1" dirty="0"/>
              <a:t>7.4.3 - Constraints:</a:t>
            </a:r>
            <a:r>
              <a:rPr lang="en-US" sz="2000" dirty="0"/>
              <a:t> The central control unit will support up to thirty-two </a:t>
            </a:r>
            <a:r>
              <a:rPr lang="en-US" sz="2000" dirty="0" smtClean="0"/>
              <a:t>	valves </a:t>
            </a:r>
            <a:r>
              <a:rPr lang="en-US" sz="2000" dirty="0"/>
              <a:t>and thirty-two corresponding soil sensors.</a:t>
            </a:r>
          </a:p>
          <a:p>
            <a:r>
              <a:rPr lang="en-US" sz="2000" dirty="0"/>
              <a:t>	</a:t>
            </a:r>
            <a:r>
              <a:rPr lang="en-US" sz="2000" b="1" dirty="0"/>
              <a:t>7.4.4 - Standards:</a:t>
            </a:r>
            <a:r>
              <a:rPr lang="en-US" sz="2000" dirty="0"/>
              <a:t> None</a:t>
            </a:r>
          </a:p>
          <a:p>
            <a:r>
              <a:rPr lang="en-US" sz="2000" dirty="0"/>
              <a:t>	</a:t>
            </a:r>
            <a:r>
              <a:rPr lang="en-US" sz="2000" b="1" dirty="0"/>
              <a:t>7.4.5 - Priority:</a:t>
            </a:r>
            <a:r>
              <a:rPr lang="en-US" sz="2000" dirty="0"/>
              <a:t> 2 – High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 y="838200"/>
            <a:ext cx="8991601" cy="1447800"/>
          </a:xfrm>
          <a:prstGeom prst="rect">
            <a:avLst/>
          </a:prstGeom>
          <a:noFill/>
        </p:spPr>
        <p:txBody>
          <a:bodyPr wrap="square" rtlCol="0" anchor="ctr">
            <a:normAutofit/>
          </a:bodyPr>
          <a:lstStyle/>
          <a:p>
            <a:r>
              <a:rPr lang="en-US" sz="2800" b="1" dirty="0" smtClean="0">
                <a:solidFill>
                  <a:prstClr val="black">
                    <a:lumMod val="65000"/>
                    <a:lumOff val="35000"/>
                  </a:prstClr>
                </a:solidFill>
              </a:rPr>
              <a:t>How will the product be maintained and supported?</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847102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1992354"/>
            <a:ext cx="6096000" cy="1970046"/>
          </a:xfrm>
        </p:spPr>
        <p:txBody>
          <a:bodyPr>
            <a:noAutofit/>
          </a:bodyPr>
          <a:lstStyle/>
          <a:p>
            <a:pPr lvl="0">
              <a:spcBef>
                <a:spcPts val="0"/>
              </a:spcBef>
            </a:pPr>
            <a:r>
              <a:rPr lang="en-US" sz="4000" cap="none" dirty="0" smtClean="0">
                <a:solidFill>
                  <a:prstClr val="black">
                    <a:lumMod val="85000"/>
                    <a:lumOff val="15000"/>
                  </a:prstClr>
                </a:solidFill>
              </a:rPr>
              <a:t>Other Requirements</a:t>
            </a:r>
            <a:endParaRPr lang="en-US" sz="2800" dirty="0"/>
          </a:p>
        </p:txBody>
      </p:sp>
      <p:sp>
        <p:nvSpPr>
          <p:cNvPr id="5" name="Text Placeholder 4"/>
          <p:cNvSpPr>
            <a:spLocks noGrp="1"/>
          </p:cNvSpPr>
          <p:nvPr>
            <p:ph type="body" idx="1"/>
          </p:nvPr>
        </p:nvSpPr>
        <p:spPr/>
        <p:txBody>
          <a:bodyPr/>
          <a:lstStyle/>
          <a:p>
            <a:pPr lvl="0">
              <a:spcBef>
                <a:spcPts val="0"/>
              </a:spcBef>
            </a:pPr>
            <a:r>
              <a:rPr lang="en-US" sz="1700" b="1" dirty="0" smtClean="0">
                <a:solidFill>
                  <a:prstClr val="black">
                    <a:lumMod val="75000"/>
                    <a:lumOff val="25000"/>
                  </a:prstClr>
                </a:solidFill>
              </a:rPr>
              <a:t>Home Irrigation Control System</a:t>
            </a:r>
            <a:endParaRPr lang="en-US" sz="1700" b="1" dirty="0">
              <a:solidFill>
                <a:prstClr val="black">
                  <a:lumMod val="75000"/>
                  <a:lumOff val="25000"/>
                </a:prstClr>
              </a:solidFill>
            </a:endParaRPr>
          </a:p>
        </p:txBody>
      </p:sp>
      <p:sp>
        <p:nvSpPr>
          <p:cNvPr id="6" name="TextBox 5"/>
          <p:cNvSpPr txBox="1"/>
          <p:nvPr/>
        </p:nvSpPr>
        <p:spPr>
          <a:xfrm>
            <a:off x="1066800" y="2209800"/>
            <a:ext cx="1469408" cy="1569660"/>
          </a:xfrm>
          <a:prstGeom prst="rect">
            <a:avLst/>
          </a:prstGeom>
          <a:noFill/>
        </p:spPr>
        <p:txBody>
          <a:bodyPr wrap="square" rtlCol="0">
            <a:spAutoFit/>
          </a:bodyPr>
          <a:lstStyle/>
          <a:p>
            <a:r>
              <a:rPr lang="en-US" sz="9600" b="1" dirty="0" smtClean="0">
                <a:solidFill>
                  <a:srgbClr val="F26200">
                    <a:alpha val="40000"/>
                  </a:srgbClr>
                </a:solidFill>
                <a:cs typeface="Arial" pitchFamily="34" charset="0"/>
              </a:rPr>
              <a:t>10</a:t>
            </a:r>
            <a:endParaRPr lang="en-US" sz="9600" b="1" dirty="0">
              <a:solidFill>
                <a:srgbClr val="F26200">
                  <a:alpha val="40000"/>
                </a:srgbClr>
              </a:solidFill>
              <a:cs typeface="Arial" pitchFamily="34" charset="0"/>
            </a:endParaRPr>
          </a:p>
        </p:txBody>
      </p:sp>
      <p:sp>
        <p:nvSpPr>
          <p:cNvPr id="7" name="Text Placeholder 9"/>
          <p:cNvSpPr txBox="1">
            <a:spLocks/>
          </p:cNvSpPr>
          <p:nvPr/>
        </p:nvSpPr>
        <p:spPr>
          <a:xfrm>
            <a:off x="457200" y="5567813"/>
            <a:ext cx="8229601"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err="1" smtClean="0">
                <a:solidFill>
                  <a:prstClr val="black">
                    <a:lumMod val="75000"/>
                    <a:lumOff val="25000"/>
                  </a:prstClr>
                </a:solidFill>
              </a:rPr>
              <a:t>Gautam</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2254468417"/>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Other Requirements</a:t>
            </a:r>
            <a:endParaRPr lang="en-US" dirty="0"/>
          </a:p>
        </p:txBody>
      </p:sp>
      <p:sp>
        <p:nvSpPr>
          <p:cNvPr id="10" name="TextBox 9"/>
          <p:cNvSpPr txBox="1"/>
          <p:nvPr/>
        </p:nvSpPr>
        <p:spPr>
          <a:xfrm>
            <a:off x="228600" y="1219200"/>
            <a:ext cx="8763000" cy="4343400"/>
          </a:xfrm>
          <a:prstGeom prst="rect">
            <a:avLst/>
          </a:prstGeom>
          <a:noFill/>
        </p:spPr>
        <p:txBody>
          <a:bodyPr wrap="square" rtlCol="0" anchor="t">
            <a:normAutofit/>
          </a:bodyPr>
          <a:lstStyle/>
          <a:p>
            <a:r>
              <a:rPr lang="en-US" sz="2000" b="1" dirty="0"/>
              <a:t>8.1	Mapping the Soil Moisture Sensors to Irrigation Valves</a:t>
            </a:r>
          </a:p>
          <a:p>
            <a:r>
              <a:rPr lang="en-US" sz="2000" b="1" dirty="0"/>
              <a:t>	8.1.1 - Description:</a:t>
            </a:r>
            <a:r>
              <a:rPr lang="en-US" sz="2000" dirty="0"/>
              <a:t> HICS requires that the user properly maps the soil </a:t>
            </a:r>
            <a:r>
              <a:rPr lang="en-US" sz="2000" dirty="0" smtClean="0"/>
              <a:t>	moisture </a:t>
            </a:r>
            <a:r>
              <a:rPr lang="en-US" sz="2000" dirty="0"/>
              <a:t>sensors to the irrigation valves</a:t>
            </a:r>
            <a:r>
              <a:rPr lang="en-US" sz="2000" dirty="0" smtClean="0"/>
              <a:t>.  The central control unit will 	feature a diagram showing the one-to-one relationship between soil 	moisture sensor inputs and irrigation valve inputs.</a:t>
            </a:r>
            <a:endParaRPr lang="en-US" sz="2000" dirty="0"/>
          </a:p>
          <a:p>
            <a:r>
              <a:rPr lang="en-US" sz="2000" b="1" dirty="0"/>
              <a:t>	8.1.2 - Source:</a:t>
            </a:r>
            <a:r>
              <a:rPr lang="en-US" sz="2000" dirty="0"/>
              <a:t> Team </a:t>
            </a:r>
            <a:r>
              <a:rPr lang="en-US" sz="2000" dirty="0" err="1"/>
              <a:t>SmartGrass</a:t>
            </a:r>
            <a:endParaRPr lang="en-US" sz="2000" dirty="0"/>
          </a:p>
          <a:p>
            <a:r>
              <a:rPr lang="en-US" sz="2000" dirty="0"/>
              <a:t>	</a:t>
            </a:r>
            <a:r>
              <a:rPr lang="en-US" sz="2000" b="1" dirty="0"/>
              <a:t>8.1.3 - Constraints:</a:t>
            </a:r>
            <a:r>
              <a:rPr lang="en-US" sz="2000" dirty="0"/>
              <a:t> The user must follow the included diagram and </a:t>
            </a:r>
            <a:r>
              <a:rPr lang="en-US" sz="2000" dirty="0" smtClean="0"/>
              <a:t>	instructions </a:t>
            </a:r>
            <a:r>
              <a:rPr lang="en-US" sz="2000" dirty="0"/>
              <a:t>to properly map the sensors and valves.</a:t>
            </a:r>
          </a:p>
          <a:p>
            <a:r>
              <a:rPr lang="en-US" sz="2000" dirty="0"/>
              <a:t>	</a:t>
            </a:r>
            <a:r>
              <a:rPr lang="en-US" sz="2000" b="1" dirty="0"/>
              <a:t>8.1.4 - Standards:</a:t>
            </a:r>
            <a:r>
              <a:rPr lang="en-US" sz="2000" dirty="0"/>
              <a:t> None</a:t>
            </a:r>
          </a:p>
          <a:p>
            <a:r>
              <a:rPr lang="en-US" sz="2000" dirty="0"/>
              <a:t>	</a:t>
            </a:r>
            <a:r>
              <a:rPr lang="en-US" sz="2000" b="1" dirty="0"/>
              <a:t>8.1.5 - Priority:</a:t>
            </a:r>
            <a:r>
              <a:rPr lang="en-US" sz="2000" dirty="0"/>
              <a:t> 1 – Critical Priority</a:t>
            </a: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183200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Other Requirements</a:t>
            </a:r>
            <a:endParaRPr lang="en-US" dirty="0"/>
          </a:p>
        </p:txBody>
      </p:sp>
      <p:sp>
        <p:nvSpPr>
          <p:cNvPr id="10" name="TextBox 9"/>
          <p:cNvSpPr txBox="1"/>
          <p:nvPr/>
        </p:nvSpPr>
        <p:spPr>
          <a:xfrm>
            <a:off x="228600" y="1219200"/>
            <a:ext cx="8763000" cy="4343400"/>
          </a:xfrm>
          <a:prstGeom prst="rect">
            <a:avLst/>
          </a:prstGeom>
          <a:noFill/>
        </p:spPr>
        <p:txBody>
          <a:bodyPr wrap="square" rtlCol="0" anchor="t">
            <a:normAutofit/>
          </a:bodyPr>
          <a:lstStyle/>
          <a:p>
            <a:r>
              <a:rPr lang="en-US" sz="2000" b="1" dirty="0"/>
              <a:t>8.2	Browser Support</a:t>
            </a:r>
          </a:p>
          <a:p>
            <a:r>
              <a:rPr lang="en-US" sz="2000" b="1" dirty="0"/>
              <a:t>	8.2.1 - Description:</a:t>
            </a:r>
            <a:r>
              <a:rPr lang="en-US" sz="2000" dirty="0"/>
              <a:t> The web application should be scalable and </a:t>
            </a:r>
            <a:r>
              <a:rPr lang="en-US" sz="2000" dirty="0" smtClean="0"/>
              <a:t>	responsive </a:t>
            </a:r>
            <a:r>
              <a:rPr lang="en-US" sz="2000" dirty="0"/>
              <a:t>in all of the latest versions of Mozilla Firefox, Google Chrome, </a:t>
            </a:r>
            <a:r>
              <a:rPr lang="en-US" sz="2000" dirty="0" smtClean="0"/>
              <a:t>	and </a:t>
            </a:r>
            <a:r>
              <a:rPr lang="en-US" sz="2000" dirty="0"/>
              <a:t>Internet Explorer.</a:t>
            </a:r>
          </a:p>
          <a:p>
            <a:r>
              <a:rPr lang="en-US" sz="2000" b="1" dirty="0"/>
              <a:t>	8.2.2 - Source:</a:t>
            </a:r>
            <a:r>
              <a:rPr lang="en-US" sz="2000" dirty="0"/>
              <a:t> Team </a:t>
            </a:r>
            <a:r>
              <a:rPr lang="en-US" sz="2000" dirty="0" err="1"/>
              <a:t>SmartGrass</a:t>
            </a:r>
            <a:endParaRPr lang="en-US" sz="2000" dirty="0"/>
          </a:p>
          <a:p>
            <a:r>
              <a:rPr lang="en-US" sz="2000" dirty="0"/>
              <a:t>	</a:t>
            </a:r>
            <a:r>
              <a:rPr lang="en-US" sz="2000" b="1" dirty="0"/>
              <a:t>8.2.3 - Constraints:</a:t>
            </a:r>
            <a:r>
              <a:rPr lang="en-US" sz="2000" dirty="0"/>
              <a:t> Versions of Internet Explorer older than IE9.0 will not </a:t>
            </a:r>
            <a:r>
              <a:rPr lang="en-US" sz="2000" dirty="0" smtClean="0"/>
              <a:t>	be </a:t>
            </a:r>
            <a:r>
              <a:rPr lang="en-US" sz="2000" dirty="0"/>
              <a:t>supported.  Browsers other than the ones listed above may not </a:t>
            </a:r>
            <a:r>
              <a:rPr lang="en-US" sz="2000" dirty="0" smtClean="0"/>
              <a:t>	necessarily </a:t>
            </a:r>
            <a:r>
              <a:rPr lang="en-US" sz="2000" dirty="0"/>
              <a:t>be supported.</a:t>
            </a:r>
          </a:p>
          <a:p>
            <a:r>
              <a:rPr lang="en-US" sz="2000" dirty="0"/>
              <a:t>	</a:t>
            </a:r>
            <a:r>
              <a:rPr lang="en-US" sz="2000" b="1" dirty="0"/>
              <a:t>8.2.4 - Standards:</a:t>
            </a:r>
            <a:r>
              <a:rPr lang="en-US" sz="2000" dirty="0"/>
              <a:t> None</a:t>
            </a:r>
          </a:p>
          <a:p>
            <a:r>
              <a:rPr lang="en-US" sz="2000" dirty="0"/>
              <a:t>	</a:t>
            </a:r>
            <a:r>
              <a:rPr lang="en-US" sz="2000" b="1" dirty="0"/>
              <a:t>8.2.5 - Priority:</a:t>
            </a:r>
            <a:r>
              <a:rPr lang="en-US" sz="2000" dirty="0"/>
              <a:t> 3 – Moderate Priority</a:t>
            </a: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664496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Other Requirements</a:t>
            </a:r>
            <a:endParaRPr lang="en-US" dirty="0"/>
          </a:p>
        </p:txBody>
      </p:sp>
      <p:sp>
        <p:nvSpPr>
          <p:cNvPr id="10" name="TextBox 9"/>
          <p:cNvSpPr txBox="1"/>
          <p:nvPr/>
        </p:nvSpPr>
        <p:spPr>
          <a:xfrm>
            <a:off x="228600" y="1219200"/>
            <a:ext cx="8763000" cy="4343400"/>
          </a:xfrm>
          <a:prstGeom prst="rect">
            <a:avLst/>
          </a:prstGeom>
          <a:noFill/>
        </p:spPr>
        <p:txBody>
          <a:bodyPr wrap="square" rtlCol="0" anchor="t">
            <a:normAutofit/>
          </a:bodyPr>
          <a:lstStyle/>
          <a:p>
            <a:r>
              <a:rPr lang="en-US" sz="2000" b="1" dirty="0"/>
              <a:t>8.3	Central Control Unit Mounting</a:t>
            </a:r>
          </a:p>
          <a:p>
            <a:r>
              <a:rPr lang="en-US" sz="2000" b="1" dirty="0"/>
              <a:t>	8.3.1 - Description:</a:t>
            </a:r>
            <a:r>
              <a:rPr lang="en-US" sz="2000" dirty="0"/>
              <a:t> The central control unit must be mounted in a </a:t>
            </a:r>
            <a:r>
              <a:rPr lang="en-US" sz="2000" dirty="0" smtClean="0"/>
              <a:t>	location </a:t>
            </a:r>
            <a:r>
              <a:rPr lang="en-US" sz="2000" dirty="0"/>
              <a:t>where it can interface with wires from the water valves and soil </a:t>
            </a:r>
            <a:r>
              <a:rPr lang="en-US" sz="2000" dirty="0" smtClean="0"/>
              <a:t>	moisture </a:t>
            </a:r>
            <a:r>
              <a:rPr lang="en-US" sz="2000" dirty="0"/>
              <a:t>sensors.  It must also be within range of Ethernet and power </a:t>
            </a:r>
            <a:r>
              <a:rPr lang="en-US" sz="2000" dirty="0" smtClean="0"/>
              <a:t>	outlets</a:t>
            </a:r>
            <a:r>
              <a:rPr lang="en-US" sz="2000" dirty="0"/>
              <a:t>.  </a:t>
            </a:r>
          </a:p>
          <a:p>
            <a:r>
              <a:rPr lang="en-US" sz="2000" b="1" dirty="0"/>
              <a:t>	8.3.2 - Source:</a:t>
            </a:r>
            <a:r>
              <a:rPr lang="en-US" sz="2000" dirty="0"/>
              <a:t> Team </a:t>
            </a:r>
            <a:r>
              <a:rPr lang="en-US" sz="2000" dirty="0" err="1"/>
              <a:t>SmartGrass</a:t>
            </a:r>
            <a:endParaRPr lang="en-US" sz="2000" dirty="0"/>
          </a:p>
          <a:p>
            <a:r>
              <a:rPr lang="en-US" sz="2000" dirty="0"/>
              <a:t>	</a:t>
            </a:r>
            <a:r>
              <a:rPr lang="en-US" sz="2000" b="1" dirty="0"/>
              <a:t>8.3.3 - Constraints:</a:t>
            </a:r>
            <a:r>
              <a:rPr lang="en-US" sz="2000" dirty="0"/>
              <a:t> Mounting location must be within range of Ethernet </a:t>
            </a:r>
            <a:r>
              <a:rPr lang="en-US" sz="2000" dirty="0" smtClean="0"/>
              <a:t>	and </a:t>
            </a:r>
            <a:r>
              <a:rPr lang="en-US" sz="2000" dirty="0"/>
              <a:t>power outlets.</a:t>
            </a:r>
          </a:p>
          <a:p>
            <a:r>
              <a:rPr lang="en-US" sz="2000" dirty="0"/>
              <a:t>	</a:t>
            </a:r>
            <a:r>
              <a:rPr lang="en-US" sz="2000" b="1" dirty="0"/>
              <a:t>8.3.4 - Standards:</a:t>
            </a:r>
            <a:r>
              <a:rPr lang="en-US" sz="2000" dirty="0"/>
              <a:t> None</a:t>
            </a:r>
          </a:p>
          <a:p>
            <a:r>
              <a:rPr lang="en-US" sz="2000" dirty="0"/>
              <a:t>	</a:t>
            </a:r>
            <a:r>
              <a:rPr lang="en-US" sz="2000" b="1" dirty="0"/>
              <a:t>8.3.5 - Priority:</a:t>
            </a:r>
            <a:r>
              <a:rPr lang="en-US" sz="2000" dirty="0"/>
              <a:t> 2 – High Priority</a:t>
            </a: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364463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Product Concept</a:t>
            </a:r>
            <a:endParaRPr lang="en-US" dirty="0"/>
          </a:p>
        </p:txBody>
      </p:sp>
      <p:pic>
        <p:nvPicPr>
          <p:cNvPr id="2050" name="Picture 2" descr="C:\Users\Succcess\Google Drive\CSE 4316 - 002_ Senior Design I\Pictures for power point\img_wiring_valves_1.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790700" y="2266937"/>
            <a:ext cx="5562600" cy="395871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33400" y="6188691"/>
            <a:ext cx="8077200" cy="516909"/>
          </a:xfrm>
          <a:prstGeom prst="rect">
            <a:avLst/>
          </a:prstGeom>
          <a:noFill/>
        </p:spPr>
        <p:txBody>
          <a:bodyPr wrap="square" rtlCol="0" anchor="ctr">
            <a:normAutofit/>
          </a:bodyPr>
          <a:lstStyle/>
          <a:p>
            <a:pPr algn="ctr"/>
            <a:r>
              <a:rPr lang="en-US" sz="2000" dirty="0" smtClean="0"/>
              <a:t>Smart Grass - Home Irrigation </a:t>
            </a:r>
            <a:r>
              <a:rPr lang="en-US" sz="2000" dirty="0" err="1" smtClean="0"/>
              <a:t>ControlSystem</a:t>
            </a:r>
            <a:endParaRPr lang="en-US" sz="2000" dirty="0"/>
          </a:p>
        </p:txBody>
      </p:sp>
      <p:pic>
        <p:nvPicPr>
          <p:cNvPr id="6" name="Picture 5"/>
          <p:cNvPicPr/>
          <p:nvPr/>
        </p:nvPicPr>
        <p:blipFill rotWithShape="1">
          <a:blip r:embed="rId5" cstate="email">
            <a:extLst>
              <a:ext uri="{28A0092B-C50C-407E-A947-70E740481C1C}">
                <a14:useLocalDpi xmlns:a14="http://schemas.microsoft.com/office/drawing/2010/main" val="0"/>
              </a:ext>
            </a:extLst>
          </a:blip>
          <a:srcRect/>
          <a:stretch/>
        </p:blipFill>
        <p:spPr>
          <a:xfrm>
            <a:off x="1066800" y="990600"/>
            <a:ext cx="2427923" cy="5235054"/>
          </a:xfrm>
          <a:prstGeom prst="rect">
            <a:avLst/>
          </a:prstGeom>
        </p:spPr>
      </p:pic>
      <p:cxnSp>
        <p:nvCxnSpPr>
          <p:cNvPr id="3" name="Straight Connector 2"/>
          <p:cNvCxnSpPr/>
          <p:nvPr/>
        </p:nvCxnSpPr>
        <p:spPr>
          <a:xfrm>
            <a:off x="3494723" y="990600"/>
            <a:ext cx="0" cy="5029200"/>
          </a:xfrm>
          <a:prstGeom prst="line">
            <a:avLst/>
          </a:prstGeom>
          <a:ln>
            <a:prstDash val="dash"/>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4114800" y="1447800"/>
            <a:ext cx="5029200" cy="516909"/>
          </a:xfrm>
          <a:prstGeom prst="rect">
            <a:avLst/>
          </a:prstGeom>
          <a:noFill/>
        </p:spPr>
        <p:txBody>
          <a:bodyPr wrap="square" rtlCol="0" anchor="ctr">
            <a:normAutofit/>
          </a:bodyPr>
          <a:lstStyle/>
          <a:p>
            <a:pPr algn="ctr"/>
            <a:r>
              <a:rPr lang="en-US" sz="2000" dirty="0" smtClean="0"/>
              <a:t>Existing Irrigation System</a:t>
            </a:r>
            <a:endParaRPr lang="en-US" sz="2000" dirty="0"/>
          </a:p>
        </p:txBody>
      </p:sp>
    </p:spTree>
    <p:custDataLst>
      <p:tags r:id="rId1"/>
    </p:custDataLst>
    <p:extLst>
      <p:ext uri="{BB962C8B-B14F-4D97-AF65-F5344CB8AC3E}">
        <p14:creationId xmlns:p14="http://schemas.microsoft.com/office/powerpoint/2010/main" val="1756929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Other Requirements</a:t>
            </a:r>
            <a:endParaRPr lang="en-US" dirty="0"/>
          </a:p>
        </p:txBody>
      </p:sp>
      <p:sp>
        <p:nvSpPr>
          <p:cNvPr id="10" name="TextBox 9"/>
          <p:cNvSpPr txBox="1"/>
          <p:nvPr/>
        </p:nvSpPr>
        <p:spPr>
          <a:xfrm>
            <a:off x="228600" y="1219200"/>
            <a:ext cx="8763000" cy="4343400"/>
          </a:xfrm>
          <a:prstGeom prst="rect">
            <a:avLst/>
          </a:prstGeom>
          <a:noFill/>
        </p:spPr>
        <p:txBody>
          <a:bodyPr wrap="square" rtlCol="0" anchor="t">
            <a:normAutofit/>
          </a:bodyPr>
          <a:lstStyle/>
          <a:p>
            <a:r>
              <a:rPr lang="en-US" sz="2000" b="1" dirty="0"/>
              <a:t>8.4	Rain Sensor Mounting</a:t>
            </a:r>
          </a:p>
          <a:p>
            <a:r>
              <a:rPr lang="en-US" sz="2000" b="1" dirty="0"/>
              <a:t>	8.4.1 - Description:</a:t>
            </a:r>
            <a:r>
              <a:rPr lang="en-US" sz="2000" dirty="0"/>
              <a:t> The rain sensor must be placed outdoors in a location </a:t>
            </a:r>
            <a:r>
              <a:rPr lang="en-US" sz="2000" dirty="0" smtClean="0"/>
              <a:t>	where </a:t>
            </a:r>
            <a:r>
              <a:rPr lang="en-US" sz="2000" dirty="0"/>
              <a:t>there are no obstructions directly above it.  The best placement for </a:t>
            </a:r>
            <a:r>
              <a:rPr lang="en-US" sz="2000" dirty="0" smtClean="0"/>
              <a:t>	this </a:t>
            </a:r>
            <a:r>
              <a:rPr lang="en-US" sz="2000" dirty="0"/>
              <a:t>sensor is on the roof of the user’s home in a location where other </a:t>
            </a:r>
            <a:r>
              <a:rPr lang="en-US" sz="2000" dirty="0" smtClean="0"/>
              <a:t>	water </a:t>
            </a:r>
            <a:r>
              <a:rPr lang="en-US" sz="2000" dirty="0"/>
              <a:t>sources will not interfere with it.</a:t>
            </a:r>
          </a:p>
          <a:p>
            <a:r>
              <a:rPr lang="en-US" sz="2000" b="1" dirty="0"/>
              <a:t>	8.4.2 - Source:</a:t>
            </a:r>
            <a:r>
              <a:rPr lang="en-US" sz="2000" dirty="0"/>
              <a:t> Team </a:t>
            </a:r>
            <a:r>
              <a:rPr lang="en-US" sz="2000" dirty="0" err="1"/>
              <a:t>SmartGrass</a:t>
            </a:r>
            <a:endParaRPr lang="en-US" sz="2000" dirty="0"/>
          </a:p>
          <a:p>
            <a:r>
              <a:rPr lang="en-US" sz="2000" dirty="0"/>
              <a:t>	</a:t>
            </a:r>
            <a:r>
              <a:rPr lang="en-US" sz="2000" b="1" dirty="0"/>
              <a:t>8.4.3 - Constraints:</a:t>
            </a:r>
            <a:r>
              <a:rPr lang="en-US" sz="2000" dirty="0"/>
              <a:t> Rain sensor must be mounted in a location free from </a:t>
            </a:r>
            <a:r>
              <a:rPr lang="en-US" sz="2000" dirty="0" smtClean="0"/>
              <a:t>	obstructions </a:t>
            </a:r>
            <a:r>
              <a:rPr lang="en-US" sz="2000" dirty="0"/>
              <a:t>and must be properly connected to the central control unit.</a:t>
            </a:r>
          </a:p>
          <a:p>
            <a:r>
              <a:rPr lang="en-US" sz="2000" dirty="0"/>
              <a:t>	</a:t>
            </a:r>
            <a:r>
              <a:rPr lang="en-US" sz="2000" b="1" dirty="0"/>
              <a:t>8.4.4 - Standards:</a:t>
            </a:r>
            <a:r>
              <a:rPr lang="en-US" sz="2000" dirty="0"/>
              <a:t> None</a:t>
            </a:r>
          </a:p>
          <a:p>
            <a:r>
              <a:rPr lang="en-US" sz="2000" dirty="0"/>
              <a:t>	</a:t>
            </a:r>
            <a:r>
              <a:rPr lang="en-US" sz="2000" b="1" dirty="0"/>
              <a:t>8.4.5 - Priority:</a:t>
            </a:r>
            <a:r>
              <a:rPr lang="en-US" sz="2000" dirty="0"/>
              <a:t> 3 – Moderate Priority</a:t>
            </a: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494776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Other Requirements</a:t>
            </a:r>
            <a:endParaRPr lang="en-US" dirty="0"/>
          </a:p>
        </p:txBody>
      </p:sp>
      <p:sp>
        <p:nvSpPr>
          <p:cNvPr id="10" name="TextBox 9"/>
          <p:cNvSpPr txBox="1"/>
          <p:nvPr/>
        </p:nvSpPr>
        <p:spPr>
          <a:xfrm>
            <a:off x="228600" y="1219200"/>
            <a:ext cx="8763000" cy="4343400"/>
          </a:xfrm>
          <a:prstGeom prst="rect">
            <a:avLst/>
          </a:prstGeom>
          <a:noFill/>
        </p:spPr>
        <p:txBody>
          <a:bodyPr wrap="square" rtlCol="0" anchor="t">
            <a:normAutofit/>
          </a:bodyPr>
          <a:lstStyle/>
          <a:p>
            <a:r>
              <a:rPr lang="en-US" sz="2000" b="1" dirty="0"/>
              <a:t>8.5	Application Security and Privacy</a:t>
            </a:r>
          </a:p>
          <a:p>
            <a:r>
              <a:rPr lang="en-US" sz="2000" b="1" dirty="0"/>
              <a:t>	8.5.1 - Description:</a:t>
            </a:r>
            <a:r>
              <a:rPr lang="en-US" sz="2000" dirty="0"/>
              <a:t> All user data and account information will be stored </a:t>
            </a:r>
            <a:r>
              <a:rPr lang="en-US" sz="2000" dirty="0" smtClean="0"/>
              <a:t>	on </a:t>
            </a:r>
            <a:r>
              <a:rPr lang="en-US" sz="2000" dirty="0"/>
              <a:t>a secure server.  Users will only be allowed to access their HICS devices </a:t>
            </a:r>
            <a:r>
              <a:rPr lang="en-US" sz="2000" dirty="0" smtClean="0"/>
              <a:t>	and </a:t>
            </a:r>
            <a:r>
              <a:rPr lang="en-US" sz="2000" dirty="0"/>
              <a:t>account information if they provide the correct login credentials.  In </a:t>
            </a:r>
            <a:r>
              <a:rPr lang="en-US" sz="2000" dirty="0" smtClean="0"/>
              <a:t>	addition</a:t>
            </a:r>
            <a:r>
              <a:rPr lang="en-US" sz="2000" dirty="0"/>
              <a:t>, all user passwords will be encrypted and stored only as hash </a:t>
            </a:r>
            <a:r>
              <a:rPr lang="en-US" sz="2000" dirty="0" smtClean="0"/>
              <a:t>	values</a:t>
            </a:r>
            <a:r>
              <a:rPr lang="en-US" sz="2000" dirty="0"/>
              <a:t>.</a:t>
            </a:r>
          </a:p>
          <a:p>
            <a:r>
              <a:rPr lang="en-US" sz="2000" b="1" dirty="0"/>
              <a:t>	8.5.2 - Source:</a:t>
            </a:r>
            <a:r>
              <a:rPr lang="en-US" sz="2000" dirty="0"/>
              <a:t> Team </a:t>
            </a:r>
            <a:r>
              <a:rPr lang="en-US" sz="2000" dirty="0" err="1"/>
              <a:t>SmartGrass</a:t>
            </a:r>
            <a:endParaRPr lang="en-US" sz="2000" dirty="0"/>
          </a:p>
          <a:p>
            <a:r>
              <a:rPr lang="en-US" sz="2000" dirty="0"/>
              <a:t>	</a:t>
            </a:r>
            <a:r>
              <a:rPr lang="en-US" sz="2000" b="1" dirty="0"/>
              <a:t>8.5.3 - Constraints:</a:t>
            </a:r>
            <a:r>
              <a:rPr lang="en-US" sz="2000" dirty="0"/>
              <a:t> User passwords are required to be six characters in </a:t>
            </a:r>
            <a:r>
              <a:rPr lang="en-US" sz="2000" dirty="0" smtClean="0"/>
              <a:t>	length </a:t>
            </a:r>
            <a:r>
              <a:rPr lang="en-US" sz="2000" dirty="0"/>
              <a:t>and contain one upper case and numerical character.</a:t>
            </a:r>
          </a:p>
          <a:p>
            <a:r>
              <a:rPr lang="en-US" sz="2000" dirty="0"/>
              <a:t>	</a:t>
            </a:r>
            <a:r>
              <a:rPr lang="en-US" sz="2000" b="1" dirty="0"/>
              <a:t>8.5.4 - Standards:</a:t>
            </a:r>
            <a:r>
              <a:rPr lang="en-US" sz="2000" dirty="0"/>
              <a:t> OWASP Web Application Security Standards</a:t>
            </a:r>
          </a:p>
          <a:p>
            <a:r>
              <a:rPr lang="en-US" sz="2000" dirty="0"/>
              <a:t>	</a:t>
            </a:r>
            <a:r>
              <a:rPr lang="en-US" sz="2000" b="1" dirty="0"/>
              <a:t>8.5.5 - Priority:</a:t>
            </a:r>
            <a:r>
              <a:rPr lang="en-US" sz="2000" dirty="0"/>
              <a:t> 3 – Moderate Priority</a:t>
            </a: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520335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Other Requirements</a:t>
            </a:r>
            <a:endParaRPr lang="en-US" dirty="0"/>
          </a:p>
        </p:txBody>
      </p:sp>
      <p:sp>
        <p:nvSpPr>
          <p:cNvPr id="10" name="TextBox 9"/>
          <p:cNvSpPr txBox="1"/>
          <p:nvPr/>
        </p:nvSpPr>
        <p:spPr>
          <a:xfrm>
            <a:off x="228600" y="1219200"/>
            <a:ext cx="8763000" cy="4343400"/>
          </a:xfrm>
          <a:prstGeom prst="rect">
            <a:avLst/>
          </a:prstGeom>
          <a:noFill/>
        </p:spPr>
        <p:txBody>
          <a:bodyPr wrap="square" rtlCol="0" anchor="t">
            <a:normAutofit/>
          </a:bodyPr>
          <a:lstStyle/>
          <a:p>
            <a:r>
              <a:rPr lang="en-US" sz="2000" dirty="0"/>
              <a:t> </a:t>
            </a:r>
          </a:p>
          <a:p>
            <a:r>
              <a:rPr lang="en-US" sz="2000" b="1" dirty="0"/>
              <a:t>8.6	User Administration Account</a:t>
            </a:r>
          </a:p>
          <a:p>
            <a:r>
              <a:rPr lang="en-US" sz="2000" b="1" dirty="0"/>
              <a:t>	8.6.1 - Description:</a:t>
            </a:r>
            <a:r>
              <a:rPr lang="en-US" sz="2000" dirty="0"/>
              <a:t>  The web application will allow for administrative </a:t>
            </a:r>
            <a:r>
              <a:rPr lang="en-US" sz="2000" dirty="0" smtClean="0"/>
              <a:t>	accounts </a:t>
            </a:r>
            <a:r>
              <a:rPr lang="en-US" sz="2000" dirty="0"/>
              <a:t>to create, edit, and delete user accounts and their associated </a:t>
            </a:r>
            <a:r>
              <a:rPr lang="en-US" sz="2000" dirty="0" smtClean="0"/>
              <a:t>	devices</a:t>
            </a:r>
            <a:r>
              <a:rPr lang="en-US" sz="2000" dirty="0"/>
              <a:t>.</a:t>
            </a:r>
          </a:p>
          <a:p>
            <a:r>
              <a:rPr lang="en-US" sz="2000" b="1" dirty="0"/>
              <a:t> </a:t>
            </a:r>
            <a:r>
              <a:rPr lang="en-US" sz="2000" b="1" dirty="0" smtClean="0"/>
              <a:t>	8.6.2 </a:t>
            </a:r>
            <a:r>
              <a:rPr lang="en-US" sz="2000" b="1" dirty="0"/>
              <a:t>- Source:</a:t>
            </a:r>
            <a:r>
              <a:rPr lang="en-US" sz="2000" dirty="0"/>
              <a:t> Team SmartGrass</a:t>
            </a:r>
          </a:p>
          <a:p>
            <a:r>
              <a:rPr lang="en-US" sz="2000" b="1" dirty="0"/>
              <a:t> </a:t>
            </a:r>
            <a:r>
              <a:rPr lang="en-US" sz="2000" b="1" dirty="0" smtClean="0"/>
              <a:t>	8.6.3 </a:t>
            </a:r>
            <a:r>
              <a:rPr lang="en-US" sz="2000" b="1" dirty="0"/>
              <a:t>- Constraints:</a:t>
            </a:r>
            <a:r>
              <a:rPr lang="en-US" sz="2000" dirty="0"/>
              <a:t> None</a:t>
            </a:r>
          </a:p>
          <a:p>
            <a:r>
              <a:rPr lang="en-US" sz="2000" b="1" dirty="0"/>
              <a:t> </a:t>
            </a:r>
            <a:r>
              <a:rPr lang="en-US" sz="2000" b="1" dirty="0" smtClean="0"/>
              <a:t>	8.6.4 </a:t>
            </a:r>
            <a:r>
              <a:rPr lang="en-US" sz="2000" b="1" dirty="0"/>
              <a:t>- Standards:</a:t>
            </a:r>
            <a:r>
              <a:rPr lang="en-US" sz="2000" dirty="0"/>
              <a:t> None</a:t>
            </a:r>
          </a:p>
          <a:p>
            <a:r>
              <a:rPr lang="en-US" sz="2000" b="1" dirty="0"/>
              <a:t> </a:t>
            </a:r>
            <a:r>
              <a:rPr lang="en-US" sz="2000" b="1" dirty="0" smtClean="0"/>
              <a:t>	8.6.5 </a:t>
            </a:r>
            <a:r>
              <a:rPr lang="en-US" sz="2000" b="1" dirty="0"/>
              <a:t>- Priority:</a:t>
            </a:r>
            <a:r>
              <a:rPr lang="en-US" sz="2000" dirty="0"/>
              <a:t> 2 – High Priority</a:t>
            </a: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911904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884664" y="1946209"/>
            <a:ext cx="1812072" cy="1908215"/>
          </a:xfrm>
          <a:prstGeom prst="rect">
            <a:avLst/>
          </a:prstGeom>
          <a:noFill/>
        </p:spPr>
        <p:txBody>
          <a:bodyPr wrap="square" rtlCol="0">
            <a:spAutoFit/>
          </a:bodyPr>
          <a:lstStyle/>
          <a:p>
            <a:r>
              <a:rPr lang="en-US" sz="11800" b="1" dirty="0" smtClean="0">
                <a:solidFill>
                  <a:srgbClr val="2A7A9E">
                    <a:alpha val="40000"/>
                  </a:srgbClr>
                </a:solidFill>
                <a:cs typeface="Arial" pitchFamily="34" charset="0"/>
              </a:rPr>
              <a:t>11</a:t>
            </a:r>
            <a:endParaRPr lang="en-US" sz="11800" b="1" dirty="0">
              <a:solidFill>
                <a:srgbClr val="2A7A9E">
                  <a:alpha val="40000"/>
                </a:srgbClr>
              </a:solidFill>
              <a:cs typeface="Arial" pitchFamily="34" charset="0"/>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rPr>
              <a:t>Acceptance Criteria</a:t>
            </a:r>
            <a:endParaRPr lang="en-US" sz="4000" b="0" cap="none" dirty="0">
              <a:solidFill>
                <a:prstClr val="black">
                  <a:lumMod val="50000"/>
                  <a:lumOff val="50000"/>
                </a:prstClr>
              </a:solidFill>
              <a:ea typeface="+mn-ea"/>
              <a:cs typeface="+mn-cs"/>
            </a:endParaRPr>
          </a:p>
        </p:txBody>
      </p:sp>
      <p:sp>
        <p:nvSpPr>
          <p:cNvPr id="10" name="Text Placeholder 9"/>
          <p:cNvSpPr>
            <a:spLocks noGrp="1"/>
          </p:cNvSpPr>
          <p:nvPr>
            <p:ph type="body" idx="1"/>
          </p:nvPr>
        </p:nvSpPr>
        <p:spPr/>
        <p:txBody>
          <a:bodyPr/>
          <a:lstStyle/>
          <a:p>
            <a:pPr lvl="0">
              <a:spcBef>
                <a:spcPts val="0"/>
              </a:spcBef>
            </a:pPr>
            <a:r>
              <a:rPr lang="en-US" sz="1700" b="1" dirty="0">
                <a:solidFill>
                  <a:prstClr val="black">
                    <a:lumMod val="75000"/>
                    <a:lumOff val="25000"/>
                  </a:prstClr>
                </a:solidFill>
              </a:rPr>
              <a:t>Home Irrigation Control System</a:t>
            </a:r>
          </a:p>
        </p:txBody>
      </p:sp>
      <p:sp>
        <p:nvSpPr>
          <p:cNvPr id="7" name="Text Placeholder 9"/>
          <p:cNvSpPr txBox="1">
            <a:spLocks/>
          </p:cNvSpPr>
          <p:nvPr/>
        </p:nvSpPr>
        <p:spPr>
          <a:xfrm>
            <a:off x="457200" y="5567813"/>
            <a:ext cx="8229601"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err="1" smtClean="0">
                <a:solidFill>
                  <a:prstClr val="black">
                    <a:lumMod val="75000"/>
                    <a:lumOff val="25000"/>
                  </a:prstClr>
                </a:solidFill>
              </a:rPr>
              <a:t>Gautam</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2495597456"/>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Acceptance Criteria</a:t>
            </a:r>
            <a:endParaRPr lang="en-US" dirty="0"/>
          </a:p>
        </p:txBody>
      </p:sp>
      <p:sp>
        <p:nvSpPr>
          <p:cNvPr id="10" name="TextBox 9"/>
          <p:cNvSpPr txBox="1"/>
          <p:nvPr/>
        </p:nvSpPr>
        <p:spPr>
          <a:xfrm>
            <a:off x="209550" y="1219200"/>
            <a:ext cx="8763000" cy="4876800"/>
          </a:xfrm>
          <a:prstGeom prst="rect">
            <a:avLst/>
          </a:prstGeom>
          <a:noFill/>
        </p:spPr>
        <p:txBody>
          <a:bodyPr wrap="square" rtlCol="0" anchor="t">
            <a:normAutofit lnSpcReduction="10000"/>
          </a:bodyPr>
          <a:lstStyle/>
          <a:p>
            <a:r>
              <a:rPr lang="en-US" sz="2000" dirty="0"/>
              <a:t> </a:t>
            </a:r>
            <a:r>
              <a:rPr lang="en-US" sz="2000" b="1" dirty="0"/>
              <a:t>9.2.1 - Requirement(s) addressed</a:t>
            </a:r>
            <a:r>
              <a:rPr lang="en-US" sz="2000" b="1" dirty="0" smtClean="0"/>
              <a:t>:</a:t>
            </a:r>
          </a:p>
          <a:p>
            <a:endParaRPr lang="en-US" sz="2000" b="1" dirty="0"/>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r>
              <a:rPr lang="en-US" sz="2000" b="1" dirty="0" smtClean="0"/>
              <a:t>9.2.2 </a:t>
            </a:r>
            <a:r>
              <a:rPr lang="en-US" sz="2000" b="1" dirty="0"/>
              <a:t>- Verification Procedure:</a:t>
            </a:r>
            <a:r>
              <a:rPr lang="en-US" sz="2000" dirty="0"/>
              <a:t> After the user successfully logs in, they are directed to the home dashboard screen (see Figure 2-4).  The user will tap/click the “On/Off” toggle under the heading “Valve Status” to toggle the water for that zone on and off.</a:t>
            </a:r>
            <a:endParaRPr lang="en-US" sz="2000" b="1" dirty="0" smtClean="0"/>
          </a:p>
          <a:p>
            <a:endParaRPr lang="en-US" sz="2000" dirty="0">
              <a:solidFill>
                <a:prstClr val="black">
                  <a:lumMod val="75000"/>
                  <a:lumOff val="25000"/>
                </a:prst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19441576"/>
              </p:ext>
            </p:extLst>
          </p:nvPr>
        </p:nvGraphicFramePr>
        <p:xfrm>
          <a:off x="457200" y="1828800"/>
          <a:ext cx="8077200" cy="2743199"/>
        </p:xfrm>
        <a:graphic>
          <a:graphicData uri="http://schemas.openxmlformats.org/drawingml/2006/table">
            <a:tbl>
              <a:tblPr firstRow="1" firstCol="1" bandRow="1">
                <a:tableStyleId>{5C22544A-7EE6-4342-B048-85BDC9FD1C3A}</a:tableStyleId>
              </a:tblPr>
              <a:tblGrid>
                <a:gridCol w="4038600"/>
                <a:gridCol w="4038600"/>
              </a:tblGrid>
              <a:tr h="1168399">
                <a:tc>
                  <a:txBody>
                    <a:bodyPr/>
                    <a:lstStyle/>
                    <a:p>
                      <a:pPr marL="0" marR="0">
                        <a:lnSpc>
                          <a:spcPct val="115000"/>
                        </a:lnSpc>
                        <a:spcBef>
                          <a:spcPts val="1200"/>
                        </a:spcBef>
                        <a:spcAft>
                          <a:spcPts val="1200"/>
                        </a:spcAft>
                        <a:tabLst>
                          <a:tab pos="514350" algn="l"/>
                        </a:tabLst>
                      </a:pPr>
                      <a:r>
                        <a:rPr lang="en-US" sz="2000" dirty="0">
                          <a:effectLst/>
                        </a:rPr>
                        <a:t>Requirement Number</a:t>
                      </a:r>
                      <a:endParaRPr lang="en-US" sz="20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a:effectLst/>
                        </a:rPr>
                        <a:t>Name</a:t>
                      </a:r>
                      <a:endParaRPr lang="en-US" sz="2000" dirty="0">
                        <a:effectLst/>
                        <a:latin typeface="Times New Roman"/>
                        <a:ea typeface="Times New Roman"/>
                      </a:endParaRPr>
                    </a:p>
                  </a:txBody>
                  <a:tcPr marL="68580" marR="68580" marT="0" marB="0"/>
                </a:tc>
              </a:tr>
              <a:tr h="787400">
                <a:tc>
                  <a:txBody>
                    <a:bodyPr/>
                    <a:lstStyle/>
                    <a:p>
                      <a:pPr marL="0" marR="0">
                        <a:lnSpc>
                          <a:spcPct val="115000"/>
                        </a:lnSpc>
                        <a:spcBef>
                          <a:spcPts val="1200"/>
                        </a:spcBef>
                        <a:spcAft>
                          <a:spcPts val="1200"/>
                        </a:spcAft>
                        <a:tabLst>
                          <a:tab pos="514350" algn="l"/>
                        </a:tabLst>
                      </a:pPr>
                      <a:r>
                        <a:rPr lang="en-US" sz="2000" dirty="0">
                          <a:effectLst/>
                        </a:rPr>
                        <a:t>3.1</a:t>
                      </a:r>
                      <a:endParaRPr lang="en-US" sz="20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a:effectLst/>
                        </a:rPr>
                        <a:t>Central Control Unit</a:t>
                      </a:r>
                      <a:endParaRPr lang="en-US" sz="2000" dirty="0">
                        <a:effectLst/>
                        <a:latin typeface="Times New Roman"/>
                        <a:ea typeface="Times New Roman"/>
                      </a:endParaRPr>
                    </a:p>
                  </a:txBody>
                  <a:tcPr marL="68580" marR="68580" marT="0" marB="0"/>
                </a:tc>
              </a:tr>
              <a:tr h="787400">
                <a:tc>
                  <a:txBody>
                    <a:bodyPr/>
                    <a:lstStyle/>
                    <a:p>
                      <a:pPr marL="0" marR="0">
                        <a:lnSpc>
                          <a:spcPct val="115000"/>
                        </a:lnSpc>
                        <a:spcBef>
                          <a:spcPts val="1200"/>
                        </a:spcBef>
                        <a:spcAft>
                          <a:spcPts val="1200"/>
                        </a:spcAft>
                        <a:tabLst>
                          <a:tab pos="514350" algn="l"/>
                        </a:tabLst>
                      </a:pPr>
                      <a:r>
                        <a:rPr lang="en-US" sz="2000" dirty="0">
                          <a:effectLst/>
                        </a:rPr>
                        <a:t>3.3</a:t>
                      </a:r>
                      <a:endParaRPr lang="en-US" sz="20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a:effectLst/>
                        </a:rPr>
                        <a:t>Web Application</a:t>
                      </a:r>
                      <a:endParaRPr lang="en-US" sz="2000" dirty="0">
                        <a:effectLst/>
                        <a:latin typeface="Times New Roman"/>
                        <a:ea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124607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Acceptance Criteria</a:t>
            </a:r>
            <a:endParaRPr lang="en-US" dirty="0"/>
          </a:p>
        </p:txBody>
      </p:sp>
      <p:sp>
        <p:nvSpPr>
          <p:cNvPr id="10" name="TextBox 9"/>
          <p:cNvSpPr txBox="1"/>
          <p:nvPr/>
        </p:nvSpPr>
        <p:spPr>
          <a:xfrm>
            <a:off x="209550" y="1219200"/>
            <a:ext cx="8763000" cy="4876800"/>
          </a:xfrm>
          <a:prstGeom prst="rect">
            <a:avLst/>
          </a:prstGeom>
          <a:noFill/>
        </p:spPr>
        <p:txBody>
          <a:bodyPr wrap="square" rtlCol="0" anchor="t">
            <a:normAutofit lnSpcReduction="10000"/>
          </a:bodyPr>
          <a:lstStyle/>
          <a:p>
            <a:r>
              <a:rPr lang="en-US" sz="2000" dirty="0"/>
              <a:t> </a:t>
            </a:r>
            <a:r>
              <a:rPr lang="en-US" sz="2000" b="1" dirty="0" smtClean="0"/>
              <a:t>9.3.1 </a:t>
            </a:r>
            <a:r>
              <a:rPr lang="en-US" sz="2000" b="1" dirty="0"/>
              <a:t>- Requirement(s) addressed</a:t>
            </a:r>
            <a:r>
              <a:rPr lang="en-US" sz="2000" b="1" dirty="0" smtClean="0"/>
              <a:t>:</a:t>
            </a:r>
          </a:p>
          <a:p>
            <a:endParaRPr lang="en-US" sz="2000" b="1" dirty="0"/>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r>
              <a:rPr lang="en-US" sz="2000" b="1" dirty="0"/>
              <a:t>9.3.2 - Verification Procedure:</a:t>
            </a:r>
            <a:r>
              <a:rPr lang="en-US" sz="2000" dirty="0"/>
              <a:t> The soil sensors will provide the user with the details regarding the moisture conditions of their soil.  Once the user is successfully logged in they will be redirected to the home dashboard screen (see Figure 2-4) where they can view the soil moisture levels for each zone in their lawn.</a:t>
            </a:r>
          </a:p>
          <a:p>
            <a:endParaRPr lang="en-US" sz="2000" dirty="0">
              <a:solidFill>
                <a:prstClr val="black">
                  <a:lumMod val="75000"/>
                  <a:lumOff val="25000"/>
                </a:prst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126287535"/>
              </p:ext>
            </p:extLst>
          </p:nvPr>
        </p:nvGraphicFramePr>
        <p:xfrm>
          <a:off x="609597" y="1600204"/>
          <a:ext cx="7924802" cy="2895595"/>
        </p:xfrm>
        <a:graphic>
          <a:graphicData uri="http://schemas.openxmlformats.org/drawingml/2006/table">
            <a:tbl>
              <a:tblPr firstRow="1" firstCol="1" bandRow="1">
                <a:tableStyleId>{5C22544A-7EE6-4342-B048-85BDC9FD1C3A}</a:tableStyleId>
              </a:tblPr>
              <a:tblGrid>
                <a:gridCol w="3962401"/>
                <a:gridCol w="3962401"/>
              </a:tblGrid>
              <a:tr h="579119">
                <a:tc>
                  <a:txBody>
                    <a:bodyPr/>
                    <a:lstStyle/>
                    <a:p>
                      <a:pPr marL="0" marR="0">
                        <a:lnSpc>
                          <a:spcPct val="115000"/>
                        </a:lnSpc>
                        <a:spcBef>
                          <a:spcPts val="1200"/>
                        </a:spcBef>
                        <a:spcAft>
                          <a:spcPts val="1200"/>
                        </a:spcAft>
                        <a:tabLst>
                          <a:tab pos="514350" algn="l"/>
                        </a:tabLst>
                      </a:pPr>
                      <a:r>
                        <a:rPr lang="en-US" sz="1600" dirty="0">
                          <a:effectLst/>
                        </a:rPr>
                        <a:t>Requirement Number</a:t>
                      </a:r>
                      <a:endParaRPr lang="en-US" sz="16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600">
                          <a:effectLst/>
                        </a:rPr>
                        <a:t>Name</a:t>
                      </a:r>
                      <a:endParaRPr lang="en-US" sz="1600">
                        <a:effectLst/>
                        <a:latin typeface="Times New Roman"/>
                        <a:ea typeface="Times New Roman"/>
                      </a:endParaRPr>
                    </a:p>
                  </a:txBody>
                  <a:tcPr marL="68580" marR="68580" marT="0" marB="0"/>
                </a:tc>
              </a:tr>
              <a:tr h="579119">
                <a:tc>
                  <a:txBody>
                    <a:bodyPr/>
                    <a:lstStyle/>
                    <a:p>
                      <a:pPr marL="0" marR="0">
                        <a:lnSpc>
                          <a:spcPct val="115000"/>
                        </a:lnSpc>
                        <a:spcBef>
                          <a:spcPts val="1200"/>
                        </a:spcBef>
                        <a:spcAft>
                          <a:spcPts val="1200"/>
                        </a:spcAft>
                        <a:tabLst>
                          <a:tab pos="514350" algn="l"/>
                        </a:tabLst>
                      </a:pPr>
                      <a:r>
                        <a:rPr lang="en-US" sz="1600">
                          <a:effectLst/>
                        </a:rPr>
                        <a:t>3.1</a:t>
                      </a:r>
                      <a:endParaRPr lang="en-US" sz="16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600">
                          <a:effectLst/>
                        </a:rPr>
                        <a:t>Central Control Unit</a:t>
                      </a:r>
                      <a:endParaRPr lang="en-US" sz="1600">
                        <a:effectLst/>
                        <a:latin typeface="Times New Roman"/>
                        <a:ea typeface="Times New Roman"/>
                      </a:endParaRPr>
                    </a:p>
                  </a:txBody>
                  <a:tcPr marL="68580" marR="68580" marT="0" marB="0"/>
                </a:tc>
              </a:tr>
              <a:tr h="579119">
                <a:tc>
                  <a:txBody>
                    <a:bodyPr/>
                    <a:lstStyle/>
                    <a:p>
                      <a:pPr marL="0" marR="0">
                        <a:lnSpc>
                          <a:spcPct val="115000"/>
                        </a:lnSpc>
                        <a:spcBef>
                          <a:spcPts val="1200"/>
                        </a:spcBef>
                        <a:spcAft>
                          <a:spcPts val="1200"/>
                        </a:spcAft>
                        <a:tabLst>
                          <a:tab pos="514350" algn="l"/>
                        </a:tabLst>
                      </a:pPr>
                      <a:r>
                        <a:rPr lang="en-US" sz="1600">
                          <a:effectLst/>
                        </a:rPr>
                        <a:t>3.2</a:t>
                      </a:r>
                      <a:endParaRPr lang="en-US" sz="16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600" dirty="0">
                          <a:effectLst/>
                        </a:rPr>
                        <a:t>Soil Moisture Sensors</a:t>
                      </a:r>
                      <a:endParaRPr lang="en-US" sz="1600" dirty="0">
                        <a:effectLst/>
                        <a:latin typeface="Times New Roman"/>
                        <a:ea typeface="Times New Roman"/>
                      </a:endParaRPr>
                    </a:p>
                  </a:txBody>
                  <a:tcPr marL="68580" marR="68580" marT="0" marB="0"/>
                </a:tc>
              </a:tr>
              <a:tr h="579119">
                <a:tc>
                  <a:txBody>
                    <a:bodyPr/>
                    <a:lstStyle/>
                    <a:p>
                      <a:pPr marL="0" marR="0">
                        <a:lnSpc>
                          <a:spcPct val="115000"/>
                        </a:lnSpc>
                        <a:spcBef>
                          <a:spcPts val="1200"/>
                        </a:spcBef>
                        <a:spcAft>
                          <a:spcPts val="1200"/>
                        </a:spcAft>
                        <a:tabLst>
                          <a:tab pos="514350" algn="l"/>
                        </a:tabLst>
                      </a:pPr>
                      <a:r>
                        <a:rPr lang="en-US" sz="1600">
                          <a:effectLst/>
                        </a:rPr>
                        <a:t>3.3</a:t>
                      </a:r>
                      <a:endParaRPr lang="en-US" sz="16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600" dirty="0">
                          <a:effectLst/>
                        </a:rPr>
                        <a:t>Web Application</a:t>
                      </a:r>
                      <a:endParaRPr lang="en-US" sz="1600" dirty="0">
                        <a:effectLst/>
                        <a:latin typeface="Times New Roman"/>
                        <a:ea typeface="Times New Roman"/>
                      </a:endParaRPr>
                    </a:p>
                  </a:txBody>
                  <a:tcPr marL="68580" marR="68580" marT="0" marB="0"/>
                </a:tc>
              </a:tr>
              <a:tr h="579119">
                <a:tc>
                  <a:txBody>
                    <a:bodyPr/>
                    <a:lstStyle/>
                    <a:p>
                      <a:pPr marL="0" marR="0">
                        <a:lnSpc>
                          <a:spcPct val="115000"/>
                        </a:lnSpc>
                        <a:spcBef>
                          <a:spcPts val="1200"/>
                        </a:spcBef>
                        <a:spcAft>
                          <a:spcPts val="1200"/>
                        </a:spcAft>
                        <a:tabLst>
                          <a:tab pos="514350" algn="l"/>
                        </a:tabLst>
                      </a:pPr>
                      <a:r>
                        <a:rPr lang="en-US" sz="1600">
                          <a:effectLst/>
                        </a:rPr>
                        <a:t>3.5</a:t>
                      </a:r>
                      <a:endParaRPr lang="en-US" sz="16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600" dirty="0">
                          <a:effectLst/>
                        </a:rPr>
                        <a:t>Soil Moisture Reports</a:t>
                      </a:r>
                      <a:endParaRPr lang="en-US" sz="1600" dirty="0">
                        <a:effectLst/>
                        <a:latin typeface="Times New Roman"/>
                        <a:ea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753028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Acceptance Criteria</a:t>
            </a:r>
            <a:endParaRPr lang="en-US" dirty="0"/>
          </a:p>
        </p:txBody>
      </p:sp>
      <p:sp>
        <p:nvSpPr>
          <p:cNvPr id="10" name="TextBox 9"/>
          <p:cNvSpPr txBox="1"/>
          <p:nvPr/>
        </p:nvSpPr>
        <p:spPr>
          <a:xfrm>
            <a:off x="209550" y="1219200"/>
            <a:ext cx="8763000" cy="4876800"/>
          </a:xfrm>
          <a:prstGeom prst="rect">
            <a:avLst/>
          </a:prstGeom>
          <a:noFill/>
        </p:spPr>
        <p:txBody>
          <a:bodyPr wrap="square" rtlCol="0" anchor="t">
            <a:normAutofit/>
          </a:bodyPr>
          <a:lstStyle/>
          <a:p>
            <a:r>
              <a:rPr lang="en-US" sz="2000" dirty="0"/>
              <a:t> </a:t>
            </a:r>
            <a:r>
              <a:rPr lang="en-US" sz="2000" b="1" dirty="0" smtClean="0"/>
              <a:t>9.4.1 </a:t>
            </a:r>
            <a:r>
              <a:rPr lang="en-US" sz="2000" b="1" dirty="0"/>
              <a:t>- Requirement(s) addressed</a:t>
            </a:r>
            <a:r>
              <a:rPr lang="en-US" sz="2000" b="1" dirty="0" smtClean="0"/>
              <a:t>:</a:t>
            </a:r>
          </a:p>
          <a:p>
            <a:endParaRPr lang="en-US" sz="2000" b="1" dirty="0"/>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r>
              <a:rPr lang="en-US" sz="2000" b="1" dirty="0" smtClean="0"/>
              <a:t>9.4.2 </a:t>
            </a:r>
            <a:r>
              <a:rPr lang="en-US" sz="2000" b="1" dirty="0"/>
              <a:t>- Verification Procedure:</a:t>
            </a:r>
            <a:r>
              <a:rPr lang="en-US" sz="2000" dirty="0"/>
              <a:t> If the rain sensor detects rainfall it will signal the central control unit to close all watering valves.  To verify the user can turn on watering in a zone (see Section 9.2) and pour water into the rain sensor to trigger a watering stoppage.</a:t>
            </a:r>
            <a:endParaRPr lang="en-US" sz="2000" dirty="0">
              <a:solidFill>
                <a:prstClr val="black">
                  <a:lumMod val="75000"/>
                  <a:lumOff val="25000"/>
                </a:prst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794906948"/>
              </p:ext>
            </p:extLst>
          </p:nvPr>
        </p:nvGraphicFramePr>
        <p:xfrm>
          <a:off x="533397" y="1957164"/>
          <a:ext cx="7924802" cy="2310036"/>
        </p:xfrm>
        <a:graphic>
          <a:graphicData uri="http://schemas.openxmlformats.org/drawingml/2006/table">
            <a:tbl>
              <a:tblPr firstRow="1" firstCol="1" bandRow="1">
                <a:tableStyleId>{5C22544A-7EE6-4342-B048-85BDC9FD1C3A}</a:tableStyleId>
              </a:tblPr>
              <a:tblGrid>
                <a:gridCol w="3962401"/>
                <a:gridCol w="3962401"/>
              </a:tblGrid>
              <a:tr h="770012">
                <a:tc>
                  <a:txBody>
                    <a:bodyPr/>
                    <a:lstStyle/>
                    <a:p>
                      <a:pPr marL="0" marR="0">
                        <a:lnSpc>
                          <a:spcPct val="115000"/>
                        </a:lnSpc>
                        <a:spcBef>
                          <a:spcPts val="1200"/>
                        </a:spcBef>
                        <a:spcAft>
                          <a:spcPts val="1200"/>
                        </a:spcAft>
                        <a:tabLst>
                          <a:tab pos="514350" algn="l"/>
                        </a:tabLst>
                      </a:pPr>
                      <a:r>
                        <a:rPr lang="en-US" sz="2000" dirty="0">
                          <a:effectLst/>
                        </a:rPr>
                        <a:t>Requirement Number</a:t>
                      </a:r>
                      <a:endParaRPr lang="en-US" sz="20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a:effectLst/>
                        </a:rPr>
                        <a:t>Name</a:t>
                      </a:r>
                      <a:endParaRPr lang="en-US" sz="2000">
                        <a:effectLst/>
                        <a:latin typeface="Times New Roman"/>
                        <a:ea typeface="Times New Roman"/>
                      </a:endParaRPr>
                    </a:p>
                  </a:txBody>
                  <a:tcPr marL="68580" marR="68580" marT="0" marB="0"/>
                </a:tc>
              </a:tr>
              <a:tr h="770012">
                <a:tc>
                  <a:txBody>
                    <a:bodyPr/>
                    <a:lstStyle/>
                    <a:p>
                      <a:pPr marL="0" marR="0">
                        <a:lnSpc>
                          <a:spcPct val="115000"/>
                        </a:lnSpc>
                        <a:spcBef>
                          <a:spcPts val="1200"/>
                        </a:spcBef>
                        <a:spcAft>
                          <a:spcPts val="1200"/>
                        </a:spcAft>
                        <a:tabLst>
                          <a:tab pos="514350" algn="l"/>
                        </a:tabLst>
                      </a:pPr>
                      <a:r>
                        <a:rPr lang="en-US" sz="2000">
                          <a:effectLst/>
                        </a:rPr>
                        <a:t>3.1</a:t>
                      </a:r>
                      <a:endParaRPr lang="en-US" sz="20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a:effectLst/>
                        </a:rPr>
                        <a:t>Central Control Unit</a:t>
                      </a:r>
                      <a:endParaRPr lang="en-US" sz="2000">
                        <a:effectLst/>
                        <a:latin typeface="Times New Roman"/>
                        <a:ea typeface="Times New Roman"/>
                      </a:endParaRPr>
                    </a:p>
                  </a:txBody>
                  <a:tcPr marL="68580" marR="68580" marT="0" marB="0"/>
                </a:tc>
              </a:tr>
              <a:tr h="770012">
                <a:tc>
                  <a:txBody>
                    <a:bodyPr/>
                    <a:lstStyle/>
                    <a:p>
                      <a:pPr marL="0" marR="0">
                        <a:lnSpc>
                          <a:spcPct val="115000"/>
                        </a:lnSpc>
                        <a:spcBef>
                          <a:spcPts val="1200"/>
                        </a:spcBef>
                        <a:spcAft>
                          <a:spcPts val="1200"/>
                        </a:spcAft>
                        <a:tabLst>
                          <a:tab pos="514350" algn="l"/>
                        </a:tabLst>
                      </a:pPr>
                      <a:r>
                        <a:rPr lang="en-US" sz="2000">
                          <a:effectLst/>
                        </a:rPr>
                        <a:t>3.8</a:t>
                      </a:r>
                      <a:endParaRPr lang="en-US" sz="20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a:effectLst/>
                        </a:rPr>
                        <a:t>Rain Sensor</a:t>
                      </a:r>
                      <a:endParaRPr lang="en-US" sz="2000" dirty="0">
                        <a:effectLst/>
                        <a:latin typeface="Times New Roman"/>
                        <a:ea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1192785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Acceptance Criteria</a:t>
            </a:r>
            <a:endParaRPr lang="en-US" dirty="0"/>
          </a:p>
        </p:txBody>
      </p:sp>
      <p:sp>
        <p:nvSpPr>
          <p:cNvPr id="10" name="TextBox 9"/>
          <p:cNvSpPr txBox="1"/>
          <p:nvPr/>
        </p:nvSpPr>
        <p:spPr>
          <a:xfrm>
            <a:off x="209550" y="1219200"/>
            <a:ext cx="8763000" cy="5105400"/>
          </a:xfrm>
          <a:prstGeom prst="rect">
            <a:avLst/>
          </a:prstGeom>
          <a:noFill/>
        </p:spPr>
        <p:txBody>
          <a:bodyPr wrap="square" rtlCol="0" anchor="t">
            <a:normAutofit fontScale="92500" lnSpcReduction="10000"/>
          </a:bodyPr>
          <a:lstStyle/>
          <a:p>
            <a:r>
              <a:rPr lang="en-US" sz="2000" dirty="0"/>
              <a:t> </a:t>
            </a:r>
            <a:r>
              <a:rPr lang="en-US" sz="2000" b="1" dirty="0" smtClean="0"/>
              <a:t>9.5.1 </a:t>
            </a:r>
            <a:r>
              <a:rPr lang="en-US" sz="2000" b="1" dirty="0"/>
              <a:t>- Requirement(s) addressed</a:t>
            </a:r>
            <a:r>
              <a:rPr lang="en-US" sz="2000" b="1" dirty="0" smtClean="0"/>
              <a:t>:</a:t>
            </a:r>
          </a:p>
          <a:p>
            <a:endParaRPr lang="en-US" sz="2000" b="1" dirty="0"/>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r>
              <a:rPr lang="en-US" sz="2000" b="1" dirty="0"/>
              <a:t>9.5.2 - Verification Procedure:</a:t>
            </a:r>
            <a:r>
              <a:rPr lang="en-US" sz="2000" dirty="0"/>
              <a:t> Each valve will have a soil sensor that detects the moisture of that zone. The user can water any individual zone or region any time via the web application (see section 9.2). Users will have the ability to create “Regions” which are groups of zones.  For example the user could group all zones where the valves lead to backyard and they could define that region as “backyard”.  This allows users to control watering for multiple zones by regions.</a:t>
            </a:r>
            <a:endParaRPr lang="en-US" sz="2000" dirty="0">
              <a:solidFill>
                <a:prstClr val="black">
                  <a:lumMod val="75000"/>
                  <a:lumOff val="25000"/>
                </a:prst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834172297"/>
              </p:ext>
            </p:extLst>
          </p:nvPr>
        </p:nvGraphicFramePr>
        <p:xfrm>
          <a:off x="457199" y="1752597"/>
          <a:ext cx="8153400" cy="2661894"/>
        </p:xfrm>
        <a:graphic>
          <a:graphicData uri="http://schemas.openxmlformats.org/drawingml/2006/table">
            <a:tbl>
              <a:tblPr firstRow="1" firstCol="1" bandRow="1">
                <a:tableStyleId>{5C22544A-7EE6-4342-B048-85BDC9FD1C3A}</a:tableStyleId>
              </a:tblPr>
              <a:tblGrid>
                <a:gridCol w="4076700"/>
                <a:gridCol w="4076700"/>
              </a:tblGrid>
              <a:tr h="443649">
                <a:tc>
                  <a:txBody>
                    <a:bodyPr/>
                    <a:lstStyle/>
                    <a:p>
                      <a:pPr marL="0" marR="0">
                        <a:lnSpc>
                          <a:spcPct val="115000"/>
                        </a:lnSpc>
                        <a:spcBef>
                          <a:spcPts val="1200"/>
                        </a:spcBef>
                        <a:spcAft>
                          <a:spcPts val="1200"/>
                        </a:spcAft>
                        <a:tabLst>
                          <a:tab pos="514350" algn="l"/>
                        </a:tabLst>
                      </a:pPr>
                      <a:r>
                        <a:rPr lang="en-US" sz="1800">
                          <a:effectLst/>
                        </a:rPr>
                        <a:t>Requirement Number</a:t>
                      </a:r>
                      <a:endParaRPr lang="en-US" sz="18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800">
                          <a:effectLst/>
                        </a:rPr>
                        <a:t>Name</a:t>
                      </a:r>
                      <a:endParaRPr lang="en-US" sz="1800">
                        <a:effectLst/>
                        <a:latin typeface="Times New Roman"/>
                        <a:ea typeface="Times New Roman"/>
                      </a:endParaRPr>
                    </a:p>
                  </a:txBody>
                  <a:tcPr marL="68580" marR="68580" marT="0" marB="0"/>
                </a:tc>
              </a:tr>
              <a:tr h="443649">
                <a:tc>
                  <a:txBody>
                    <a:bodyPr/>
                    <a:lstStyle/>
                    <a:p>
                      <a:pPr marL="0" marR="0">
                        <a:lnSpc>
                          <a:spcPct val="115000"/>
                        </a:lnSpc>
                        <a:spcBef>
                          <a:spcPts val="1200"/>
                        </a:spcBef>
                        <a:spcAft>
                          <a:spcPts val="1200"/>
                        </a:spcAft>
                        <a:tabLst>
                          <a:tab pos="514350" algn="l"/>
                        </a:tabLst>
                      </a:pPr>
                      <a:r>
                        <a:rPr lang="en-US" sz="1800">
                          <a:effectLst/>
                        </a:rPr>
                        <a:t>3.1</a:t>
                      </a:r>
                      <a:endParaRPr lang="en-US" sz="18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800">
                          <a:effectLst/>
                        </a:rPr>
                        <a:t>Central Control Unit</a:t>
                      </a:r>
                      <a:endParaRPr lang="en-US" sz="1800">
                        <a:effectLst/>
                        <a:latin typeface="Times New Roman"/>
                        <a:ea typeface="Times New Roman"/>
                      </a:endParaRPr>
                    </a:p>
                  </a:txBody>
                  <a:tcPr marL="68580" marR="68580" marT="0" marB="0"/>
                </a:tc>
              </a:tr>
              <a:tr h="443649">
                <a:tc>
                  <a:txBody>
                    <a:bodyPr/>
                    <a:lstStyle/>
                    <a:p>
                      <a:pPr marL="0" marR="0">
                        <a:lnSpc>
                          <a:spcPct val="115000"/>
                        </a:lnSpc>
                        <a:spcBef>
                          <a:spcPts val="1200"/>
                        </a:spcBef>
                        <a:spcAft>
                          <a:spcPts val="1200"/>
                        </a:spcAft>
                        <a:tabLst>
                          <a:tab pos="514350" algn="l"/>
                        </a:tabLst>
                      </a:pPr>
                      <a:r>
                        <a:rPr lang="en-US" sz="1800">
                          <a:effectLst/>
                        </a:rPr>
                        <a:t>3.2</a:t>
                      </a:r>
                      <a:endParaRPr lang="en-US" sz="18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800">
                          <a:effectLst/>
                        </a:rPr>
                        <a:t>Soil Moisture Sensors</a:t>
                      </a:r>
                      <a:endParaRPr lang="en-US" sz="1800">
                        <a:effectLst/>
                        <a:latin typeface="Times New Roman"/>
                        <a:ea typeface="Times New Roman"/>
                      </a:endParaRPr>
                    </a:p>
                  </a:txBody>
                  <a:tcPr marL="68580" marR="68580" marT="0" marB="0"/>
                </a:tc>
              </a:tr>
              <a:tr h="443649">
                <a:tc>
                  <a:txBody>
                    <a:bodyPr/>
                    <a:lstStyle/>
                    <a:p>
                      <a:pPr marL="0" marR="0">
                        <a:lnSpc>
                          <a:spcPct val="115000"/>
                        </a:lnSpc>
                        <a:spcBef>
                          <a:spcPts val="1200"/>
                        </a:spcBef>
                        <a:spcAft>
                          <a:spcPts val="1200"/>
                        </a:spcAft>
                        <a:tabLst>
                          <a:tab pos="514350" algn="l"/>
                        </a:tabLst>
                      </a:pPr>
                      <a:r>
                        <a:rPr lang="en-US" sz="1800" dirty="0">
                          <a:effectLst/>
                        </a:rPr>
                        <a:t>3.3</a:t>
                      </a:r>
                      <a:endParaRPr lang="en-US" sz="18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800">
                          <a:effectLst/>
                        </a:rPr>
                        <a:t>Web Application</a:t>
                      </a:r>
                      <a:endParaRPr lang="en-US" sz="1800">
                        <a:effectLst/>
                        <a:latin typeface="Times New Roman"/>
                        <a:ea typeface="Times New Roman"/>
                      </a:endParaRPr>
                    </a:p>
                  </a:txBody>
                  <a:tcPr marL="68580" marR="68580" marT="0" marB="0"/>
                </a:tc>
              </a:tr>
              <a:tr h="443649">
                <a:tc>
                  <a:txBody>
                    <a:bodyPr/>
                    <a:lstStyle/>
                    <a:p>
                      <a:pPr marL="0" marR="0">
                        <a:lnSpc>
                          <a:spcPct val="115000"/>
                        </a:lnSpc>
                        <a:spcBef>
                          <a:spcPts val="1200"/>
                        </a:spcBef>
                        <a:spcAft>
                          <a:spcPts val="1200"/>
                        </a:spcAft>
                        <a:tabLst>
                          <a:tab pos="514350" algn="l"/>
                        </a:tabLst>
                      </a:pPr>
                      <a:r>
                        <a:rPr lang="en-US" sz="1800">
                          <a:effectLst/>
                        </a:rPr>
                        <a:t>3.10</a:t>
                      </a:r>
                      <a:endParaRPr lang="en-US" sz="18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800">
                          <a:effectLst/>
                        </a:rPr>
                        <a:t>Database Management System</a:t>
                      </a:r>
                      <a:endParaRPr lang="en-US" sz="1800">
                        <a:effectLst/>
                        <a:latin typeface="Times New Roman"/>
                        <a:ea typeface="Times New Roman"/>
                      </a:endParaRPr>
                    </a:p>
                  </a:txBody>
                  <a:tcPr marL="68580" marR="68580" marT="0" marB="0"/>
                </a:tc>
              </a:tr>
              <a:tr h="443649">
                <a:tc>
                  <a:txBody>
                    <a:bodyPr/>
                    <a:lstStyle/>
                    <a:p>
                      <a:pPr marL="0" marR="0">
                        <a:lnSpc>
                          <a:spcPct val="115000"/>
                        </a:lnSpc>
                        <a:spcBef>
                          <a:spcPts val="1200"/>
                        </a:spcBef>
                        <a:spcAft>
                          <a:spcPts val="1200"/>
                        </a:spcAft>
                        <a:tabLst>
                          <a:tab pos="514350" algn="l"/>
                        </a:tabLst>
                      </a:pPr>
                      <a:r>
                        <a:rPr lang="en-US" sz="1800">
                          <a:effectLst/>
                        </a:rPr>
                        <a:t>3.12</a:t>
                      </a:r>
                      <a:endParaRPr lang="en-US" sz="18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800" dirty="0">
                          <a:effectLst/>
                        </a:rPr>
                        <a:t>Region Grouping</a:t>
                      </a:r>
                      <a:endParaRPr lang="en-US" sz="1800" dirty="0">
                        <a:effectLst/>
                        <a:latin typeface="Times New Roman"/>
                        <a:ea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1056145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Acceptance Criteria</a:t>
            </a:r>
            <a:endParaRPr lang="en-US" dirty="0"/>
          </a:p>
        </p:txBody>
      </p:sp>
      <p:sp>
        <p:nvSpPr>
          <p:cNvPr id="10" name="TextBox 9"/>
          <p:cNvSpPr txBox="1"/>
          <p:nvPr/>
        </p:nvSpPr>
        <p:spPr>
          <a:xfrm>
            <a:off x="209550" y="1219200"/>
            <a:ext cx="8763000" cy="5334000"/>
          </a:xfrm>
          <a:prstGeom prst="rect">
            <a:avLst/>
          </a:prstGeom>
          <a:noFill/>
        </p:spPr>
        <p:txBody>
          <a:bodyPr wrap="square" rtlCol="0" anchor="t">
            <a:normAutofit fontScale="92500" lnSpcReduction="20000"/>
          </a:bodyPr>
          <a:lstStyle/>
          <a:p>
            <a:r>
              <a:rPr lang="en-US" sz="2000" dirty="0"/>
              <a:t> </a:t>
            </a:r>
            <a:r>
              <a:rPr lang="en-US" sz="2000" b="1" dirty="0" smtClean="0"/>
              <a:t>9.5.1 </a:t>
            </a:r>
            <a:r>
              <a:rPr lang="en-US" sz="2000" b="1" dirty="0"/>
              <a:t>- Requirement(s) addressed</a:t>
            </a:r>
            <a:r>
              <a:rPr lang="en-US" sz="2000" b="1" dirty="0" smtClean="0"/>
              <a:t>:</a:t>
            </a:r>
          </a:p>
          <a:p>
            <a:endParaRPr lang="en-US" sz="2000" b="1" dirty="0"/>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r>
              <a:rPr lang="en-US" sz="2000" b="1" dirty="0"/>
              <a:t>9.6.2 - Verification Procedure:</a:t>
            </a:r>
            <a:r>
              <a:rPr lang="en-US" sz="2000" dirty="0"/>
              <a:t> Users have the option of scheduling watering time instead of manually toggling their sprinkler system as seen in section 9.2.  To create or modify a schedule the user must successfully login to the application and navigate to the schedules page (see Figure 2-5).  From the schedules page users can create, edit, or delete watering schedules for each zone.  This page also provides the user with past watering events and displays their duration and completion.  To verify a watering schedule the user must create a schedule by clicking on the calendar icon seen in Figure 2-5.  They must then select a date and time for watering and select whether the event should reoccur.  Once a time has been scheduled they must simple visit to scheduled zones during their watering time and observed the activity.</a:t>
            </a:r>
            <a:endParaRPr lang="en-US" sz="2000" dirty="0">
              <a:solidFill>
                <a:prstClr val="black">
                  <a:lumMod val="75000"/>
                  <a:lumOff val="2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977771898"/>
              </p:ext>
            </p:extLst>
          </p:nvPr>
        </p:nvGraphicFramePr>
        <p:xfrm>
          <a:off x="457200" y="1752600"/>
          <a:ext cx="7924800" cy="2133600"/>
        </p:xfrm>
        <a:graphic>
          <a:graphicData uri="http://schemas.openxmlformats.org/drawingml/2006/table">
            <a:tbl>
              <a:tblPr firstRow="1" firstCol="1" bandRow="1">
                <a:tableStyleId>{5C22544A-7EE6-4342-B048-85BDC9FD1C3A}</a:tableStyleId>
              </a:tblPr>
              <a:tblGrid>
                <a:gridCol w="3962400"/>
                <a:gridCol w="3962400"/>
              </a:tblGrid>
              <a:tr h="533400">
                <a:tc>
                  <a:txBody>
                    <a:bodyPr/>
                    <a:lstStyle/>
                    <a:p>
                      <a:pPr marL="0" marR="0">
                        <a:lnSpc>
                          <a:spcPct val="115000"/>
                        </a:lnSpc>
                        <a:spcBef>
                          <a:spcPts val="1200"/>
                        </a:spcBef>
                        <a:spcAft>
                          <a:spcPts val="1200"/>
                        </a:spcAft>
                        <a:tabLst>
                          <a:tab pos="514350" algn="l"/>
                        </a:tabLst>
                      </a:pPr>
                      <a:r>
                        <a:rPr lang="en-US" sz="2000">
                          <a:effectLst/>
                        </a:rPr>
                        <a:t>Requirement Number</a:t>
                      </a:r>
                      <a:endParaRPr lang="en-US" sz="20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a:effectLst/>
                        </a:rPr>
                        <a:t>Name</a:t>
                      </a:r>
                      <a:endParaRPr lang="en-US" sz="2000">
                        <a:effectLst/>
                        <a:latin typeface="Times New Roman"/>
                        <a:ea typeface="Times New Roman"/>
                      </a:endParaRPr>
                    </a:p>
                  </a:txBody>
                  <a:tcPr marL="68580" marR="68580" marT="0" marB="0"/>
                </a:tc>
              </a:tr>
              <a:tr h="533400">
                <a:tc>
                  <a:txBody>
                    <a:bodyPr/>
                    <a:lstStyle/>
                    <a:p>
                      <a:pPr marL="0" marR="0">
                        <a:lnSpc>
                          <a:spcPct val="115000"/>
                        </a:lnSpc>
                        <a:spcBef>
                          <a:spcPts val="1200"/>
                        </a:spcBef>
                        <a:spcAft>
                          <a:spcPts val="1200"/>
                        </a:spcAft>
                        <a:tabLst>
                          <a:tab pos="514350" algn="l"/>
                        </a:tabLst>
                      </a:pPr>
                      <a:r>
                        <a:rPr lang="en-US" sz="2000">
                          <a:effectLst/>
                        </a:rPr>
                        <a:t>3.1</a:t>
                      </a:r>
                      <a:endParaRPr lang="en-US" sz="20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a:effectLst/>
                        </a:rPr>
                        <a:t>Central Control Unit</a:t>
                      </a:r>
                      <a:endParaRPr lang="en-US" sz="2000">
                        <a:effectLst/>
                        <a:latin typeface="Times New Roman"/>
                        <a:ea typeface="Times New Roman"/>
                      </a:endParaRPr>
                    </a:p>
                  </a:txBody>
                  <a:tcPr marL="68580" marR="68580" marT="0" marB="0"/>
                </a:tc>
              </a:tr>
              <a:tr h="533400">
                <a:tc>
                  <a:txBody>
                    <a:bodyPr/>
                    <a:lstStyle/>
                    <a:p>
                      <a:pPr marL="0" marR="0">
                        <a:lnSpc>
                          <a:spcPct val="115000"/>
                        </a:lnSpc>
                        <a:spcBef>
                          <a:spcPts val="1200"/>
                        </a:spcBef>
                        <a:spcAft>
                          <a:spcPts val="1200"/>
                        </a:spcAft>
                        <a:tabLst>
                          <a:tab pos="514350" algn="l"/>
                        </a:tabLst>
                      </a:pPr>
                      <a:r>
                        <a:rPr lang="en-US" sz="2000">
                          <a:effectLst/>
                        </a:rPr>
                        <a:t>3.3</a:t>
                      </a:r>
                      <a:endParaRPr lang="en-US" sz="20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a:effectLst/>
                        </a:rPr>
                        <a:t>Web Application</a:t>
                      </a:r>
                      <a:endParaRPr lang="en-US" sz="2000">
                        <a:effectLst/>
                        <a:latin typeface="Times New Roman"/>
                        <a:ea typeface="Times New Roman"/>
                      </a:endParaRPr>
                    </a:p>
                  </a:txBody>
                  <a:tcPr marL="68580" marR="68580" marT="0" marB="0"/>
                </a:tc>
              </a:tr>
              <a:tr h="533400">
                <a:tc>
                  <a:txBody>
                    <a:bodyPr/>
                    <a:lstStyle/>
                    <a:p>
                      <a:pPr marL="0" marR="0">
                        <a:lnSpc>
                          <a:spcPct val="115000"/>
                        </a:lnSpc>
                        <a:spcBef>
                          <a:spcPts val="1200"/>
                        </a:spcBef>
                        <a:spcAft>
                          <a:spcPts val="1200"/>
                        </a:spcAft>
                        <a:tabLst>
                          <a:tab pos="514350" algn="l"/>
                        </a:tabLst>
                      </a:pPr>
                      <a:r>
                        <a:rPr lang="en-US" sz="2000">
                          <a:effectLst/>
                        </a:rPr>
                        <a:t>3.10</a:t>
                      </a:r>
                      <a:endParaRPr lang="en-US" sz="20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a:effectLst/>
                        </a:rPr>
                        <a:t>Database Management System</a:t>
                      </a:r>
                      <a:endParaRPr lang="en-US" sz="2000" dirty="0">
                        <a:effectLst/>
                        <a:latin typeface="Times New Roman"/>
                        <a:ea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1445168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Acceptance Criteria</a:t>
            </a:r>
            <a:endParaRPr lang="en-US" dirty="0"/>
          </a:p>
        </p:txBody>
      </p:sp>
      <p:sp>
        <p:nvSpPr>
          <p:cNvPr id="10" name="TextBox 9"/>
          <p:cNvSpPr txBox="1"/>
          <p:nvPr/>
        </p:nvSpPr>
        <p:spPr>
          <a:xfrm>
            <a:off x="209550" y="1219200"/>
            <a:ext cx="8763000" cy="5334000"/>
          </a:xfrm>
          <a:prstGeom prst="rect">
            <a:avLst/>
          </a:prstGeom>
          <a:noFill/>
        </p:spPr>
        <p:txBody>
          <a:bodyPr wrap="square" rtlCol="0" anchor="ctr">
            <a:normAutofit fontScale="92500" lnSpcReduction="20000"/>
          </a:bodyPr>
          <a:lstStyle/>
          <a:p>
            <a:r>
              <a:rPr lang="en-US" sz="2000" dirty="0"/>
              <a:t> </a:t>
            </a:r>
            <a:r>
              <a:rPr lang="en-US" sz="2000" b="1" dirty="0" smtClean="0"/>
              <a:t>9.5.1 </a:t>
            </a:r>
            <a:r>
              <a:rPr lang="en-US" sz="2000" b="1" dirty="0"/>
              <a:t>- Requirement(s) addressed</a:t>
            </a:r>
            <a:r>
              <a:rPr lang="en-US" sz="2000" b="1" dirty="0" smtClean="0"/>
              <a:t>:</a:t>
            </a:r>
          </a:p>
          <a:p>
            <a:endParaRPr lang="en-US" sz="2000" b="1" dirty="0"/>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r>
              <a:rPr lang="en-US" sz="2000" b="1" dirty="0"/>
              <a:t>9.6.2 - Verification Procedure:</a:t>
            </a:r>
            <a:r>
              <a:rPr lang="en-US" sz="2000" dirty="0"/>
              <a:t> Users have the option of scheduling watering time instead of manually toggling their sprinkler system as seen in section 9.2.  To create or modify a schedule the user must successfully login to the application and navigate to the schedules page (see Figure 2-5).  From the schedules page users can create, edit, or delete watering schedules for each zone.  This page also provides the user with past watering events and displays their duration and completion.  To verify a watering schedule the user must create a schedule by clicking on the calendar icon seen in Figure 2-5.  They must then select a date and time for watering and select whether the event should reoccur.  Once a time has been scheduled they must simple visit to scheduled zones during their watering time and observed the activity.</a:t>
            </a:r>
            <a:endParaRPr lang="en-US" sz="2000" dirty="0">
              <a:solidFill>
                <a:prstClr val="black">
                  <a:lumMod val="75000"/>
                  <a:lumOff val="2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531384958"/>
              </p:ext>
            </p:extLst>
          </p:nvPr>
        </p:nvGraphicFramePr>
        <p:xfrm>
          <a:off x="457200" y="1752600"/>
          <a:ext cx="7924800" cy="2133600"/>
        </p:xfrm>
        <a:graphic>
          <a:graphicData uri="http://schemas.openxmlformats.org/drawingml/2006/table">
            <a:tbl>
              <a:tblPr firstRow="1" firstCol="1" bandRow="1">
                <a:tableStyleId>{5C22544A-7EE6-4342-B048-85BDC9FD1C3A}</a:tableStyleId>
              </a:tblPr>
              <a:tblGrid>
                <a:gridCol w="3962400"/>
                <a:gridCol w="3962400"/>
              </a:tblGrid>
              <a:tr h="533400">
                <a:tc>
                  <a:txBody>
                    <a:bodyPr/>
                    <a:lstStyle/>
                    <a:p>
                      <a:pPr marL="0" marR="0">
                        <a:lnSpc>
                          <a:spcPct val="115000"/>
                        </a:lnSpc>
                        <a:spcBef>
                          <a:spcPts val="1200"/>
                        </a:spcBef>
                        <a:spcAft>
                          <a:spcPts val="1200"/>
                        </a:spcAft>
                        <a:tabLst>
                          <a:tab pos="514350" algn="l"/>
                        </a:tabLst>
                      </a:pPr>
                      <a:r>
                        <a:rPr lang="en-US" sz="2000">
                          <a:effectLst/>
                        </a:rPr>
                        <a:t>Requirement Number</a:t>
                      </a:r>
                      <a:endParaRPr lang="en-US" sz="20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a:effectLst/>
                        </a:rPr>
                        <a:t>Name</a:t>
                      </a:r>
                      <a:endParaRPr lang="en-US" sz="2000">
                        <a:effectLst/>
                        <a:latin typeface="Times New Roman"/>
                        <a:ea typeface="Times New Roman"/>
                      </a:endParaRPr>
                    </a:p>
                  </a:txBody>
                  <a:tcPr marL="68580" marR="68580" marT="0" marB="0"/>
                </a:tc>
              </a:tr>
              <a:tr h="533400">
                <a:tc>
                  <a:txBody>
                    <a:bodyPr/>
                    <a:lstStyle/>
                    <a:p>
                      <a:pPr marL="0" marR="0">
                        <a:lnSpc>
                          <a:spcPct val="115000"/>
                        </a:lnSpc>
                        <a:spcBef>
                          <a:spcPts val="1200"/>
                        </a:spcBef>
                        <a:spcAft>
                          <a:spcPts val="1200"/>
                        </a:spcAft>
                        <a:tabLst>
                          <a:tab pos="514350" algn="l"/>
                        </a:tabLst>
                      </a:pPr>
                      <a:r>
                        <a:rPr lang="en-US" sz="2000">
                          <a:effectLst/>
                        </a:rPr>
                        <a:t>3.1</a:t>
                      </a:r>
                      <a:endParaRPr lang="en-US" sz="20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a:effectLst/>
                        </a:rPr>
                        <a:t>Central Control Unit</a:t>
                      </a:r>
                      <a:endParaRPr lang="en-US" sz="2000">
                        <a:effectLst/>
                        <a:latin typeface="Times New Roman"/>
                        <a:ea typeface="Times New Roman"/>
                      </a:endParaRPr>
                    </a:p>
                  </a:txBody>
                  <a:tcPr marL="68580" marR="68580" marT="0" marB="0"/>
                </a:tc>
              </a:tr>
              <a:tr h="533400">
                <a:tc>
                  <a:txBody>
                    <a:bodyPr/>
                    <a:lstStyle/>
                    <a:p>
                      <a:pPr marL="0" marR="0">
                        <a:lnSpc>
                          <a:spcPct val="115000"/>
                        </a:lnSpc>
                        <a:spcBef>
                          <a:spcPts val="1200"/>
                        </a:spcBef>
                        <a:spcAft>
                          <a:spcPts val="1200"/>
                        </a:spcAft>
                        <a:tabLst>
                          <a:tab pos="514350" algn="l"/>
                        </a:tabLst>
                      </a:pPr>
                      <a:r>
                        <a:rPr lang="en-US" sz="2000">
                          <a:effectLst/>
                        </a:rPr>
                        <a:t>3.3</a:t>
                      </a:r>
                      <a:endParaRPr lang="en-US" sz="20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a:effectLst/>
                        </a:rPr>
                        <a:t>Web Application</a:t>
                      </a:r>
                      <a:endParaRPr lang="en-US" sz="2000">
                        <a:effectLst/>
                        <a:latin typeface="Times New Roman"/>
                        <a:ea typeface="Times New Roman"/>
                      </a:endParaRPr>
                    </a:p>
                  </a:txBody>
                  <a:tcPr marL="68580" marR="68580" marT="0" marB="0"/>
                </a:tc>
              </a:tr>
              <a:tr h="533400">
                <a:tc>
                  <a:txBody>
                    <a:bodyPr/>
                    <a:lstStyle/>
                    <a:p>
                      <a:pPr marL="0" marR="0">
                        <a:lnSpc>
                          <a:spcPct val="115000"/>
                        </a:lnSpc>
                        <a:spcBef>
                          <a:spcPts val="1200"/>
                        </a:spcBef>
                        <a:spcAft>
                          <a:spcPts val="1200"/>
                        </a:spcAft>
                        <a:tabLst>
                          <a:tab pos="514350" algn="l"/>
                        </a:tabLst>
                      </a:pPr>
                      <a:r>
                        <a:rPr lang="en-US" sz="2000">
                          <a:effectLst/>
                        </a:rPr>
                        <a:t>3.10</a:t>
                      </a:r>
                      <a:endParaRPr lang="en-US" sz="20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a:effectLst/>
                        </a:rPr>
                        <a:t>Database Management System</a:t>
                      </a:r>
                      <a:endParaRPr lang="en-US" sz="2000" dirty="0">
                        <a:effectLst/>
                        <a:latin typeface="Times New Roman"/>
                        <a:ea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3264085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2</a:t>
            </a:r>
            <a:endParaRPr lang="en-US" sz="17000" b="1" dirty="0">
              <a:solidFill>
                <a:srgbClr val="2A7A9E">
                  <a:alpha val="40000"/>
                </a:srgbClr>
              </a:solidFill>
              <a:cs typeface="Arial" pitchFamily="34" charset="0"/>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Product Features and Functional Overview</a:t>
            </a:r>
            <a:endParaRPr lang="en-US" sz="4000" b="0" cap="none" dirty="0">
              <a:solidFill>
                <a:prstClr val="black">
                  <a:lumMod val="50000"/>
                  <a:lumOff val="50000"/>
                </a:prstClr>
              </a:solidFill>
              <a:ea typeface="+mn-ea"/>
              <a:cs typeface="+mn-cs"/>
            </a:endParaRPr>
          </a:p>
        </p:txBody>
      </p:sp>
      <p:sp>
        <p:nvSpPr>
          <p:cNvPr id="10" name="Text Placeholder 9"/>
          <p:cNvSpPr>
            <a:spLocks noGrp="1"/>
          </p:cNvSpPr>
          <p:nvPr>
            <p:ph type="body" idx="1"/>
          </p:nvPr>
        </p:nvSpPr>
        <p:spPr/>
        <p:txBody>
          <a:bodyPr/>
          <a:lstStyle/>
          <a:p>
            <a:pPr lvl="0">
              <a:spcBef>
                <a:spcPts val="0"/>
              </a:spcBef>
            </a:pPr>
            <a:r>
              <a:rPr lang="en-US" sz="1700" b="1" dirty="0">
                <a:solidFill>
                  <a:prstClr val="black">
                    <a:lumMod val="75000"/>
                    <a:lumOff val="25000"/>
                  </a:prstClr>
                </a:solidFill>
              </a:rPr>
              <a:t>Home Irrigation Control System</a:t>
            </a:r>
          </a:p>
        </p:txBody>
      </p:sp>
      <p:sp>
        <p:nvSpPr>
          <p:cNvPr id="7" name="Text Placeholder 9"/>
          <p:cNvSpPr txBox="1">
            <a:spLocks/>
          </p:cNvSpPr>
          <p:nvPr/>
        </p:nvSpPr>
        <p:spPr>
          <a:xfrm>
            <a:off x="457200" y="5567813"/>
            <a:ext cx="8229601"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Tung</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956653323"/>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3" name="TextBox 12"/>
          <p:cNvSpPr txBox="1"/>
          <p:nvPr/>
        </p:nvSpPr>
        <p:spPr>
          <a:xfrm>
            <a:off x="1007328" y="2133600"/>
            <a:ext cx="1661532" cy="1600438"/>
          </a:xfrm>
          <a:prstGeom prst="rect">
            <a:avLst/>
          </a:prstGeom>
          <a:noFill/>
        </p:spPr>
        <p:txBody>
          <a:bodyPr wrap="square" rtlCol="0">
            <a:spAutoFit/>
          </a:bodyPr>
          <a:lstStyle/>
          <a:p>
            <a:r>
              <a:rPr lang="en-US" sz="9800" b="1" dirty="0" smtClean="0">
                <a:solidFill>
                  <a:srgbClr val="65B131">
                    <a:alpha val="64000"/>
                  </a:srgbClr>
                </a:solidFill>
                <a:cs typeface="Arial" pitchFamily="34" charset="0"/>
              </a:rPr>
              <a:t>12</a:t>
            </a:r>
            <a:endParaRPr lang="en-US" sz="9800" b="1" dirty="0">
              <a:solidFill>
                <a:srgbClr val="65B131">
                  <a:alpha val="64000"/>
                </a:srgbClr>
              </a:solidFill>
              <a:cs typeface="Arial" pitchFamily="34" charset="0"/>
            </a:endParaRPr>
          </a:p>
        </p:txBody>
      </p:sp>
      <p:sp>
        <p:nvSpPr>
          <p:cNvPr id="8" name="Title 7"/>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rPr>
              <a:t>Use Cases</a:t>
            </a:r>
            <a:endParaRPr lang="en-US" sz="2800" dirty="0"/>
          </a:p>
        </p:txBody>
      </p:sp>
      <p:sp>
        <p:nvSpPr>
          <p:cNvPr id="9" name="Text Placeholder 8"/>
          <p:cNvSpPr>
            <a:spLocks noGrp="1"/>
          </p:cNvSpPr>
          <p:nvPr>
            <p:ph type="body" idx="1"/>
          </p:nvPr>
        </p:nvSpPr>
        <p:spPr/>
        <p:txBody>
          <a:bodyPr vert="horz" lIns="91440" tIns="45720" rIns="91440" bIns="45720" rtlCol="0" anchor="b">
            <a:normAutofit/>
          </a:bodyPr>
          <a:lstStyle/>
          <a:p>
            <a:pPr lvl="0">
              <a:spcBef>
                <a:spcPts val="0"/>
              </a:spcBef>
            </a:pPr>
            <a:r>
              <a:rPr lang="en-US" sz="1700" b="1" dirty="0">
                <a:solidFill>
                  <a:prstClr val="black">
                    <a:lumMod val="75000"/>
                    <a:lumOff val="25000"/>
                  </a:prstClr>
                </a:solidFill>
              </a:rPr>
              <a:t>Home Irrigation Control System</a:t>
            </a:r>
          </a:p>
        </p:txBody>
      </p:sp>
      <p:sp>
        <p:nvSpPr>
          <p:cNvPr id="7" name="Text Placeholder 9"/>
          <p:cNvSpPr txBox="1">
            <a:spLocks/>
          </p:cNvSpPr>
          <p:nvPr/>
        </p:nvSpPr>
        <p:spPr>
          <a:xfrm>
            <a:off x="457200" y="5567813"/>
            <a:ext cx="8229601"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Billy</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3627055212"/>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7295" y="1395984"/>
            <a:ext cx="3491189" cy="2185416"/>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8.1. Registration </a:t>
            </a:r>
            <a:r>
              <a:rPr lang="en-US" sz="2800" b="1" dirty="0">
                <a:solidFill>
                  <a:prstClr val="black">
                    <a:lumMod val="65000"/>
                    <a:lumOff val="35000"/>
                  </a:prstClr>
                </a:solidFill>
              </a:rPr>
              <a:t>Device - Web Application Based </a:t>
            </a:r>
          </a:p>
        </p:txBody>
      </p:sp>
      <p:sp>
        <p:nvSpPr>
          <p:cNvPr id="19" name="TextBox 18"/>
          <p:cNvSpPr txBox="1"/>
          <p:nvPr/>
        </p:nvSpPr>
        <p:spPr>
          <a:xfrm>
            <a:off x="4557215" y="3857614"/>
            <a:ext cx="4114800" cy="2331720"/>
          </a:xfrm>
          <a:prstGeom prst="rect">
            <a:avLst/>
          </a:prstGeom>
          <a:noFill/>
        </p:spPr>
        <p:txBody>
          <a:bodyPr wrap="square" rtlCol="0" anchor="ctr">
            <a:normAutofit/>
          </a:bodyPr>
          <a:lstStyle/>
          <a:p>
            <a:pPr algn="ctr"/>
            <a:r>
              <a:rPr lang="en-US" sz="2000" dirty="0" smtClean="0">
                <a:solidFill>
                  <a:prstClr val="black">
                    <a:lumMod val="75000"/>
                    <a:lumOff val="25000"/>
                  </a:prstClr>
                </a:solidFill>
              </a:rPr>
              <a:t>After </a:t>
            </a:r>
            <a:r>
              <a:rPr lang="en-US" sz="2000" dirty="0">
                <a:solidFill>
                  <a:prstClr val="black">
                    <a:lumMod val="75000"/>
                    <a:lumOff val="25000"/>
                  </a:prstClr>
                </a:solidFill>
              </a:rPr>
              <a:t>validation of the HICS product that user purchases, the user will be allowed to create an account to check the status of HICS product installed at the user's house.</a:t>
            </a:r>
          </a:p>
        </p:txBody>
      </p:sp>
      <p:sp>
        <p:nvSpPr>
          <p:cNvPr id="20" name="Right Arrow 19"/>
          <p:cNvSpPr/>
          <p:nvPr/>
        </p:nvSpPr>
        <p:spPr>
          <a:xfrm>
            <a:off x="3518485"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ight Arrow 20"/>
          <p:cNvSpPr/>
          <p:nvPr/>
        </p:nvSpPr>
        <p:spPr>
          <a:xfrm>
            <a:off x="3518485" y="4778329"/>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 Cases</a:t>
            </a:r>
            <a:endParaRPr lang="en-US" dirty="0"/>
          </a:p>
        </p:txBody>
      </p:sp>
      <p:sp>
        <p:nvSpPr>
          <p:cNvPr id="10" name="TextBox 9"/>
          <p:cNvSpPr txBox="1"/>
          <p:nvPr/>
        </p:nvSpPr>
        <p:spPr>
          <a:xfrm>
            <a:off x="4572000" y="1295400"/>
            <a:ext cx="4114800" cy="2185416"/>
          </a:xfrm>
          <a:prstGeom prst="rect">
            <a:avLst/>
          </a:prstGeom>
          <a:noFill/>
        </p:spPr>
        <p:txBody>
          <a:bodyPr wrap="square" rtlCol="0" anchor="ctr">
            <a:normAutofit/>
          </a:bodyPr>
          <a:lstStyle/>
          <a:p>
            <a:pPr algn="ctr"/>
            <a:r>
              <a:rPr lang="en-US" sz="2000" dirty="0" smtClean="0">
                <a:solidFill>
                  <a:prstClr val="black">
                    <a:lumMod val="65000"/>
                    <a:lumOff val="35000"/>
                  </a:prstClr>
                </a:solidFill>
              </a:rPr>
              <a:t>User </a:t>
            </a:r>
            <a:r>
              <a:rPr lang="en-US" sz="2000" dirty="0">
                <a:solidFill>
                  <a:prstClr val="black">
                    <a:lumMod val="65000"/>
                    <a:lumOff val="35000"/>
                  </a:prstClr>
                </a:solidFill>
              </a:rPr>
              <a:t>will access a website via a given link to register the product. The user will be taken to a screen to register the product. User will be asked to input serial number of </a:t>
            </a:r>
            <a:r>
              <a:rPr lang="en-US" sz="2000" dirty="0" smtClean="0">
                <a:solidFill>
                  <a:prstClr val="black">
                    <a:lumMod val="65000"/>
                    <a:lumOff val="35000"/>
                  </a:prstClr>
                </a:solidFill>
              </a:rPr>
              <a:t>product.</a:t>
            </a:r>
            <a:endParaRPr lang="en-US" sz="2000" dirty="0">
              <a:solidFill>
                <a:prstClr val="black">
                  <a:lumMod val="65000"/>
                  <a:lumOff val="35000"/>
                </a:prstClr>
              </a:solidFill>
            </a:endParaRPr>
          </a:p>
        </p:txBody>
      </p:sp>
      <p:sp>
        <p:nvSpPr>
          <p:cNvPr id="14" name="TextBox 13"/>
          <p:cNvSpPr txBox="1"/>
          <p:nvPr/>
        </p:nvSpPr>
        <p:spPr>
          <a:xfrm>
            <a:off x="76200" y="3810000"/>
            <a:ext cx="3969042" cy="2185416"/>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8.2. Create User </a:t>
            </a:r>
            <a:r>
              <a:rPr lang="en-US" sz="2800" b="1" dirty="0">
                <a:solidFill>
                  <a:prstClr val="black">
                    <a:lumMod val="65000"/>
                    <a:lumOff val="35000"/>
                  </a:prstClr>
                </a:solidFill>
              </a:rPr>
              <a:t>Account </a:t>
            </a:r>
            <a:r>
              <a:rPr lang="en-US" sz="2800" b="1" dirty="0" smtClean="0">
                <a:solidFill>
                  <a:prstClr val="black">
                    <a:lumMod val="65000"/>
                    <a:lumOff val="35000"/>
                  </a:prstClr>
                </a:solidFill>
              </a:rPr>
              <a:t/>
            </a:r>
            <a:br>
              <a:rPr lang="en-US" sz="2800" b="1" dirty="0" smtClean="0">
                <a:solidFill>
                  <a:prstClr val="black">
                    <a:lumMod val="65000"/>
                    <a:lumOff val="35000"/>
                  </a:prstClr>
                </a:solidFill>
              </a:rPr>
            </a:br>
            <a:r>
              <a:rPr lang="en-US" sz="2800" b="1" dirty="0" smtClean="0">
                <a:solidFill>
                  <a:prstClr val="black">
                    <a:lumMod val="65000"/>
                    <a:lumOff val="35000"/>
                  </a:prstClr>
                </a:solidFill>
              </a:rPr>
              <a:t>- </a:t>
            </a:r>
            <a:r>
              <a:rPr lang="en-US" sz="2800" b="1" dirty="0">
                <a:solidFill>
                  <a:prstClr val="black">
                    <a:lumMod val="65000"/>
                    <a:lumOff val="35000"/>
                  </a:prstClr>
                </a:solidFill>
              </a:rPr>
              <a:t>Web Application Based </a:t>
            </a:r>
          </a:p>
        </p:txBody>
      </p:sp>
    </p:spTree>
    <p:custDataLst>
      <p:tags r:id="rId1"/>
    </p:custDataLst>
    <p:extLst>
      <p:ext uri="{BB962C8B-B14F-4D97-AF65-F5344CB8AC3E}">
        <p14:creationId xmlns:p14="http://schemas.microsoft.com/office/powerpoint/2010/main" val="1805004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7295" y="1126827"/>
            <a:ext cx="3935105" cy="2185416"/>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8.3. User Sign In </a:t>
            </a:r>
            <a:br>
              <a:rPr lang="en-US" sz="2800" b="1" dirty="0" smtClean="0">
                <a:solidFill>
                  <a:prstClr val="black">
                    <a:lumMod val="65000"/>
                    <a:lumOff val="35000"/>
                  </a:prstClr>
                </a:solidFill>
              </a:rPr>
            </a:br>
            <a:r>
              <a:rPr lang="en-US" sz="2800" b="1" dirty="0" smtClean="0">
                <a:solidFill>
                  <a:prstClr val="black">
                    <a:lumMod val="65000"/>
                    <a:lumOff val="35000"/>
                  </a:prstClr>
                </a:solidFill>
              </a:rPr>
              <a:t>- </a:t>
            </a:r>
            <a:r>
              <a:rPr lang="en-US" sz="2800" b="1" dirty="0">
                <a:solidFill>
                  <a:prstClr val="black">
                    <a:lumMod val="65000"/>
                    <a:lumOff val="35000"/>
                  </a:prstClr>
                </a:solidFill>
              </a:rPr>
              <a:t>Web Application Based </a:t>
            </a:r>
          </a:p>
        </p:txBody>
      </p:sp>
      <p:sp>
        <p:nvSpPr>
          <p:cNvPr id="19" name="TextBox 18"/>
          <p:cNvSpPr txBox="1"/>
          <p:nvPr/>
        </p:nvSpPr>
        <p:spPr>
          <a:xfrm>
            <a:off x="4557215" y="3857614"/>
            <a:ext cx="4114800" cy="2331720"/>
          </a:xfrm>
          <a:prstGeom prst="rect">
            <a:avLst/>
          </a:prstGeom>
          <a:noFill/>
        </p:spPr>
        <p:txBody>
          <a:bodyPr wrap="square" rtlCol="0" anchor="ctr">
            <a:normAutofit/>
          </a:bodyPr>
          <a:lstStyle/>
          <a:p>
            <a:pPr algn="ctr"/>
            <a:r>
              <a:rPr lang="en-US" sz="2000" dirty="0" smtClean="0">
                <a:solidFill>
                  <a:prstClr val="black">
                    <a:lumMod val="75000"/>
                    <a:lumOff val="25000"/>
                  </a:prstClr>
                </a:solidFill>
              </a:rPr>
              <a:t>After </a:t>
            </a:r>
            <a:r>
              <a:rPr lang="en-US" sz="2000" dirty="0">
                <a:solidFill>
                  <a:prstClr val="black">
                    <a:lumMod val="75000"/>
                    <a:lumOff val="25000"/>
                  </a:prstClr>
                </a:solidFill>
              </a:rPr>
              <a:t>logging in successfully, the user will be taken to page of the </a:t>
            </a:r>
            <a:r>
              <a:rPr lang="en-US" sz="2000" dirty="0" smtClean="0">
                <a:solidFill>
                  <a:prstClr val="black">
                    <a:lumMod val="75000"/>
                    <a:lumOff val="25000"/>
                  </a:prstClr>
                </a:solidFill>
              </a:rPr>
              <a:t>dashboard </a:t>
            </a:r>
            <a:r>
              <a:rPr lang="en-US" sz="2000" dirty="0">
                <a:solidFill>
                  <a:prstClr val="black">
                    <a:lumMod val="75000"/>
                    <a:lumOff val="25000"/>
                  </a:prstClr>
                </a:solidFill>
              </a:rPr>
              <a:t>of the user's home irrigation</a:t>
            </a:r>
          </a:p>
        </p:txBody>
      </p:sp>
      <p:sp>
        <p:nvSpPr>
          <p:cNvPr id="20" name="Right Arrow 19"/>
          <p:cNvSpPr/>
          <p:nvPr/>
        </p:nvSpPr>
        <p:spPr>
          <a:xfrm>
            <a:off x="3518485"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ight Arrow 20"/>
          <p:cNvSpPr/>
          <p:nvPr/>
        </p:nvSpPr>
        <p:spPr>
          <a:xfrm>
            <a:off x="3518485" y="4778329"/>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 Cases</a:t>
            </a:r>
            <a:endParaRPr lang="en-US" dirty="0"/>
          </a:p>
        </p:txBody>
      </p:sp>
      <p:sp>
        <p:nvSpPr>
          <p:cNvPr id="10" name="TextBox 9"/>
          <p:cNvSpPr txBox="1"/>
          <p:nvPr/>
        </p:nvSpPr>
        <p:spPr>
          <a:xfrm>
            <a:off x="4572000" y="1295400"/>
            <a:ext cx="4114800" cy="2185416"/>
          </a:xfrm>
          <a:prstGeom prst="rect">
            <a:avLst/>
          </a:prstGeom>
          <a:noFill/>
        </p:spPr>
        <p:txBody>
          <a:bodyPr wrap="square" rtlCol="0" anchor="ctr">
            <a:normAutofit/>
          </a:bodyPr>
          <a:lstStyle/>
          <a:p>
            <a:pPr algn="ctr"/>
            <a:r>
              <a:rPr lang="en-US" sz="2000" dirty="0" smtClean="0">
                <a:solidFill>
                  <a:prstClr val="black">
                    <a:lumMod val="65000"/>
                    <a:lumOff val="35000"/>
                  </a:prstClr>
                </a:solidFill>
              </a:rPr>
              <a:t>At </a:t>
            </a:r>
            <a:r>
              <a:rPr lang="en-US" sz="2000" dirty="0">
                <a:solidFill>
                  <a:prstClr val="black">
                    <a:lumMod val="65000"/>
                    <a:lumOff val="35000"/>
                  </a:prstClr>
                </a:solidFill>
              </a:rPr>
              <a:t>the login screen, user will enter his username and password. There will be an option to let the browser to cache user's credentials for the next use.</a:t>
            </a:r>
          </a:p>
        </p:txBody>
      </p:sp>
      <p:sp>
        <p:nvSpPr>
          <p:cNvPr id="14" name="TextBox 13"/>
          <p:cNvSpPr txBox="1"/>
          <p:nvPr/>
        </p:nvSpPr>
        <p:spPr>
          <a:xfrm>
            <a:off x="76200" y="3453384"/>
            <a:ext cx="3969042" cy="2185416"/>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8.4. </a:t>
            </a:r>
            <a:r>
              <a:rPr lang="en-US" sz="2800" b="1" dirty="0">
                <a:solidFill>
                  <a:prstClr val="black">
                    <a:lumMod val="65000"/>
                    <a:lumOff val="35000"/>
                  </a:prstClr>
                </a:solidFill>
              </a:rPr>
              <a:t>Check Status of HICS </a:t>
            </a:r>
            <a:r>
              <a:rPr lang="en-US" sz="2800" b="1" dirty="0" smtClean="0">
                <a:solidFill>
                  <a:prstClr val="black">
                    <a:lumMod val="65000"/>
                    <a:lumOff val="35000"/>
                  </a:prstClr>
                </a:solidFill>
              </a:rPr>
              <a:t/>
            </a:r>
            <a:br>
              <a:rPr lang="en-US" sz="2800" b="1" dirty="0" smtClean="0">
                <a:solidFill>
                  <a:prstClr val="black">
                    <a:lumMod val="65000"/>
                    <a:lumOff val="35000"/>
                  </a:prstClr>
                </a:solidFill>
              </a:rPr>
            </a:br>
            <a:r>
              <a:rPr lang="en-US" sz="2800" b="1" dirty="0" smtClean="0">
                <a:solidFill>
                  <a:prstClr val="black">
                    <a:lumMod val="65000"/>
                    <a:lumOff val="35000"/>
                  </a:prstClr>
                </a:solidFill>
              </a:rPr>
              <a:t>- </a:t>
            </a:r>
            <a:r>
              <a:rPr lang="en-US" sz="2800" b="1" dirty="0">
                <a:solidFill>
                  <a:prstClr val="black">
                    <a:lumMod val="65000"/>
                    <a:lumOff val="35000"/>
                  </a:prstClr>
                </a:solidFill>
              </a:rPr>
              <a:t>Web Application Based </a:t>
            </a:r>
          </a:p>
        </p:txBody>
      </p:sp>
    </p:spTree>
    <p:custDataLst>
      <p:tags r:id="rId1"/>
    </p:custDataLst>
    <p:extLst>
      <p:ext uri="{BB962C8B-B14F-4D97-AF65-F5344CB8AC3E}">
        <p14:creationId xmlns:p14="http://schemas.microsoft.com/office/powerpoint/2010/main" val="212398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7295" y="1126827"/>
            <a:ext cx="4392305" cy="2185416"/>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8.5. </a:t>
            </a:r>
            <a:r>
              <a:rPr lang="en-US" sz="2800" b="1" dirty="0">
                <a:solidFill>
                  <a:prstClr val="black">
                    <a:lumMod val="65000"/>
                    <a:lumOff val="35000"/>
                  </a:prstClr>
                </a:solidFill>
              </a:rPr>
              <a:t>Turn On/Off Water Valves </a:t>
            </a:r>
            <a:r>
              <a:rPr lang="en-US" sz="2800" b="1" dirty="0" smtClean="0">
                <a:solidFill>
                  <a:prstClr val="black">
                    <a:lumMod val="65000"/>
                    <a:lumOff val="35000"/>
                  </a:prstClr>
                </a:solidFill>
              </a:rPr>
              <a:t>- </a:t>
            </a:r>
            <a:r>
              <a:rPr lang="en-US" sz="2800" b="1" dirty="0">
                <a:solidFill>
                  <a:prstClr val="black">
                    <a:lumMod val="65000"/>
                    <a:lumOff val="35000"/>
                  </a:prstClr>
                </a:solidFill>
              </a:rPr>
              <a:t>Web Application Based </a:t>
            </a:r>
          </a:p>
        </p:txBody>
      </p:sp>
      <p:sp>
        <p:nvSpPr>
          <p:cNvPr id="19" name="TextBox 18"/>
          <p:cNvSpPr txBox="1"/>
          <p:nvPr/>
        </p:nvSpPr>
        <p:spPr>
          <a:xfrm>
            <a:off x="4557215" y="3733800"/>
            <a:ext cx="4114800" cy="2331720"/>
          </a:xfrm>
          <a:prstGeom prst="rect">
            <a:avLst/>
          </a:prstGeom>
          <a:noFill/>
        </p:spPr>
        <p:txBody>
          <a:bodyPr wrap="square" rtlCol="0" anchor="ctr">
            <a:normAutofit/>
          </a:bodyPr>
          <a:lstStyle/>
          <a:p>
            <a:pPr algn="ctr"/>
            <a:r>
              <a:rPr lang="en-US" sz="2000" dirty="0" smtClean="0">
                <a:solidFill>
                  <a:prstClr val="black">
                    <a:lumMod val="75000"/>
                    <a:lumOff val="25000"/>
                  </a:prstClr>
                </a:solidFill>
              </a:rPr>
              <a:t>From </a:t>
            </a:r>
            <a:r>
              <a:rPr lang="en-US" sz="2000" dirty="0">
                <a:solidFill>
                  <a:prstClr val="black">
                    <a:lumMod val="75000"/>
                    <a:lumOff val="25000"/>
                  </a:prstClr>
                </a:solidFill>
              </a:rPr>
              <a:t>this dashboard, there is a link that takes the user to the page showing the watering history of his home irrigation</a:t>
            </a:r>
          </a:p>
        </p:txBody>
      </p:sp>
      <p:sp>
        <p:nvSpPr>
          <p:cNvPr id="20" name="Right Arrow 19"/>
          <p:cNvSpPr/>
          <p:nvPr/>
        </p:nvSpPr>
        <p:spPr>
          <a:xfrm>
            <a:off x="3518485"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ight Arrow 20"/>
          <p:cNvSpPr/>
          <p:nvPr/>
        </p:nvSpPr>
        <p:spPr>
          <a:xfrm>
            <a:off x="3518485" y="4778329"/>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 Cases</a:t>
            </a:r>
            <a:endParaRPr lang="en-US" dirty="0"/>
          </a:p>
        </p:txBody>
      </p:sp>
      <p:sp>
        <p:nvSpPr>
          <p:cNvPr id="10" name="TextBox 9"/>
          <p:cNvSpPr txBox="1"/>
          <p:nvPr/>
        </p:nvSpPr>
        <p:spPr>
          <a:xfrm>
            <a:off x="4572000" y="1143000"/>
            <a:ext cx="4114800" cy="2185416"/>
          </a:xfrm>
          <a:prstGeom prst="rect">
            <a:avLst/>
          </a:prstGeom>
          <a:noFill/>
        </p:spPr>
        <p:txBody>
          <a:bodyPr wrap="square" rtlCol="0" anchor="ctr">
            <a:normAutofit/>
          </a:bodyPr>
          <a:lstStyle/>
          <a:p>
            <a:pPr algn="ctr"/>
            <a:r>
              <a:rPr lang="en-US" sz="2000" dirty="0" smtClean="0">
                <a:solidFill>
                  <a:prstClr val="black">
                    <a:lumMod val="75000"/>
                    <a:lumOff val="25000"/>
                  </a:prstClr>
                </a:solidFill>
              </a:rPr>
              <a:t>From </a:t>
            </a:r>
            <a:r>
              <a:rPr lang="en-US" sz="2000" dirty="0">
                <a:solidFill>
                  <a:prstClr val="black">
                    <a:lumMod val="75000"/>
                    <a:lumOff val="25000"/>
                  </a:prstClr>
                </a:solidFill>
              </a:rPr>
              <a:t>this status page, there is a button that allows user turn on or turns off the water </a:t>
            </a:r>
            <a:r>
              <a:rPr lang="en-US" sz="2000" dirty="0" smtClean="0">
                <a:solidFill>
                  <a:prstClr val="black">
                    <a:lumMod val="75000"/>
                    <a:lumOff val="25000"/>
                  </a:prstClr>
                </a:solidFill>
              </a:rPr>
              <a:t>valves </a:t>
            </a:r>
            <a:r>
              <a:rPr lang="en-US" sz="2000" dirty="0">
                <a:solidFill>
                  <a:prstClr val="black">
                    <a:lumMod val="75000"/>
                    <a:lumOff val="25000"/>
                  </a:prstClr>
                </a:solidFill>
              </a:rPr>
              <a:t>of his home </a:t>
            </a:r>
            <a:r>
              <a:rPr lang="en-US" sz="2000" dirty="0" smtClean="0">
                <a:solidFill>
                  <a:prstClr val="black">
                    <a:lumMod val="75000"/>
                    <a:lumOff val="25000"/>
                  </a:prstClr>
                </a:solidFill>
              </a:rPr>
              <a:t>irrigation.</a:t>
            </a:r>
            <a:endParaRPr lang="en-US" sz="2000" dirty="0">
              <a:solidFill>
                <a:prstClr val="black">
                  <a:lumMod val="65000"/>
                  <a:lumOff val="35000"/>
                </a:prstClr>
              </a:solidFill>
            </a:endParaRPr>
          </a:p>
        </p:txBody>
      </p:sp>
      <p:sp>
        <p:nvSpPr>
          <p:cNvPr id="14" name="TextBox 13"/>
          <p:cNvSpPr txBox="1"/>
          <p:nvPr/>
        </p:nvSpPr>
        <p:spPr>
          <a:xfrm>
            <a:off x="76200" y="3758184"/>
            <a:ext cx="4495800" cy="2185416"/>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8.6. </a:t>
            </a:r>
            <a:r>
              <a:rPr lang="en-US" sz="2800" b="1" dirty="0">
                <a:solidFill>
                  <a:prstClr val="black">
                    <a:lumMod val="65000"/>
                    <a:lumOff val="35000"/>
                  </a:prstClr>
                </a:solidFill>
              </a:rPr>
              <a:t>Check Watering Log </a:t>
            </a:r>
            <a:r>
              <a:rPr lang="en-US" sz="2800" b="1" dirty="0" smtClean="0">
                <a:solidFill>
                  <a:prstClr val="black">
                    <a:lumMod val="65000"/>
                    <a:lumOff val="35000"/>
                  </a:prstClr>
                </a:solidFill>
              </a:rPr>
              <a:t/>
            </a:r>
            <a:br>
              <a:rPr lang="en-US" sz="2800" b="1" dirty="0" smtClean="0">
                <a:solidFill>
                  <a:prstClr val="black">
                    <a:lumMod val="65000"/>
                    <a:lumOff val="35000"/>
                  </a:prstClr>
                </a:solidFill>
              </a:rPr>
            </a:br>
            <a:r>
              <a:rPr lang="en-US" sz="2800" b="1" dirty="0" smtClean="0">
                <a:solidFill>
                  <a:prstClr val="black">
                    <a:lumMod val="65000"/>
                    <a:lumOff val="35000"/>
                  </a:prstClr>
                </a:solidFill>
              </a:rPr>
              <a:t>- </a:t>
            </a:r>
            <a:r>
              <a:rPr lang="en-US" sz="2800" b="1" dirty="0">
                <a:solidFill>
                  <a:prstClr val="black">
                    <a:lumMod val="65000"/>
                    <a:lumOff val="35000"/>
                  </a:prstClr>
                </a:solidFill>
              </a:rPr>
              <a:t>Web Application Based </a:t>
            </a:r>
          </a:p>
        </p:txBody>
      </p:sp>
    </p:spTree>
    <p:custDataLst>
      <p:tags r:id="rId1"/>
    </p:custDataLst>
    <p:extLst>
      <p:ext uri="{BB962C8B-B14F-4D97-AF65-F5344CB8AC3E}">
        <p14:creationId xmlns:p14="http://schemas.microsoft.com/office/powerpoint/2010/main" val="3643447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7295" y="1126827"/>
            <a:ext cx="3491189" cy="2185416"/>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8.7. </a:t>
            </a:r>
            <a:r>
              <a:rPr lang="en-US" sz="2800" b="1" dirty="0">
                <a:solidFill>
                  <a:prstClr val="black">
                    <a:lumMod val="65000"/>
                    <a:lumOff val="35000"/>
                  </a:prstClr>
                </a:solidFill>
              </a:rPr>
              <a:t>Schedule Watering - Web Application Based </a:t>
            </a:r>
          </a:p>
        </p:txBody>
      </p:sp>
      <p:sp>
        <p:nvSpPr>
          <p:cNvPr id="20" name="Right Arrow 19"/>
          <p:cNvSpPr/>
          <p:nvPr/>
        </p:nvSpPr>
        <p:spPr>
          <a:xfrm>
            <a:off x="3518485"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 Cases</a:t>
            </a:r>
            <a:endParaRPr lang="en-US" dirty="0"/>
          </a:p>
        </p:txBody>
      </p:sp>
      <p:sp>
        <p:nvSpPr>
          <p:cNvPr id="10" name="TextBox 9"/>
          <p:cNvSpPr txBox="1"/>
          <p:nvPr/>
        </p:nvSpPr>
        <p:spPr>
          <a:xfrm>
            <a:off x="4572000" y="1295400"/>
            <a:ext cx="4114800" cy="2185416"/>
          </a:xfrm>
          <a:prstGeom prst="rect">
            <a:avLst/>
          </a:prstGeom>
          <a:noFill/>
        </p:spPr>
        <p:txBody>
          <a:bodyPr wrap="square" rtlCol="0" anchor="ctr">
            <a:normAutofit/>
          </a:bodyPr>
          <a:lstStyle/>
          <a:p>
            <a:pPr algn="ctr"/>
            <a:r>
              <a:rPr lang="en-US" sz="2000" dirty="0" smtClean="0">
                <a:solidFill>
                  <a:prstClr val="black">
                    <a:lumMod val="65000"/>
                    <a:lumOff val="35000"/>
                  </a:prstClr>
                </a:solidFill>
              </a:rPr>
              <a:t>From the dashboard, </a:t>
            </a:r>
            <a:r>
              <a:rPr lang="en-US" sz="2000" dirty="0">
                <a:solidFill>
                  <a:prstClr val="black">
                    <a:lumMod val="65000"/>
                    <a:lumOff val="35000"/>
                  </a:prstClr>
                </a:solidFill>
              </a:rPr>
              <a:t>there is a link that takes the user to the page that let user set the schedule for his home </a:t>
            </a:r>
            <a:r>
              <a:rPr lang="en-US" sz="2000" dirty="0" smtClean="0">
                <a:solidFill>
                  <a:prstClr val="black">
                    <a:lumMod val="65000"/>
                    <a:lumOff val="35000"/>
                  </a:prstClr>
                </a:solidFill>
              </a:rPr>
              <a:t>irrigation.</a:t>
            </a:r>
            <a:endParaRPr lang="en-US" sz="2000" dirty="0">
              <a:solidFill>
                <a:prstClr val="black">
                  <a:lumMod val="65000"/>
                  <a:lumOff val="35000"/>
                </a:prstClr>
              </a:solidFill>
            </a:endParaRPr>
          </a:p>
        </p:txBody>
      </p:sp>
    </p:spTree>
    <p:custDataLst>
      <p:tags r:id="rId1"/>
    </p:custDataLst>
    <p:extLst>
      <p:ext uri="{BB962C8B-B14F-4D97-AF65-F5344CB8AC3E}">
        <p14:creationId xmlns:p14="http://schemas.microsoft.com/office/powerpoint/2010/main" val="3619980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81000" y="1082142"/>
            <a:ext cx="4495800" cy="635508"/>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Valve Control Diagram</a:t>
            </a:r>
            <a:endParaRPr lang="en-US" sz="2800" b="1" dirty="0">
              <a:solidFill>
                <a:prstClr val="black">
                  <a:lumMod val="65000"/>
                  <a:lumOff val="35000"/>
                </a:prstClr>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 Cases</a:t>
            </a:r>
            <a:endParaRPr lang="en-US" dirty="0"/>
          </a:p>
        </p:txBody>
      </p:sp>
      <p:pic>
        <p:nvPicPr>
          <p:cNvPr id="11" name="Picture 10"/>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76600" y="1676400"/>
            <a:ext cx="5664231" cy="4648200"/>
          </a:xfrm>
          <a:prstGeom prst="rect">
            <a:avLst/>
          </a:prstGeom>
          <a:noFill/>
          <a:ln>
            <a:noFill/>
          </a:ln>
        </p:spPr>
      </p:pic>
    </p:spTree>
    <p:custDataLst>
      <p:tags r:id="rId1"/>
    </p:custDataLst>
    <p:extLst>
      <p:ext uri="{BB962C8B-B14F-4D97-AF65-F5344CB8AC3E}">
        <p14:creationId xmlns:p14="http://schemas.microsoft.com/office/powerpoint/2010/main" val="2401347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81000" y="1082142"/>
            <a:ext cx="4495800" cy="635508"/>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User Control Diagram</a:t>
            </a:r>
            <a:endParaRPr lang="en-US" sz="2800" b="1" dirty="0">
              <a:solidFill>
                <a:prstClr val="black">
                  <a:lumMod val="65000"/>
                  <a:lumOff val="35000"/>
                </a:prstClr>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 Cases</a:t>
            </a:r>
            <a:endParaRPr lang="en-US" dirty="0"/>
          </a:p>
        </p:txBody>
      </p:sp>
      <p:pic>
        <p:nvPicPr>
          <p:cNvPr id="5" name="Picture 4"/>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886200" y="1399896"/>
            <a:ext cx="4800600" cy="5077104"/>
          </a:xfrm>
          <a:prstGeom prst="rect">
            <a:avLst/>
          </a:prstGeom>
          <a:noFill/>
          <a:ln>
            <a:noFill/>
          </a:ln>
        </p:spPr>
      </p:pic>
    </p:spTree>
    <p:custDataLst>
      <p:tags r:id="rId1"/>
    </p:custDataLst>
    <p:extLst>
      <p:ext uri="{BB962C8B-B14F-4D97-AF65-F5344CB8AC3E}">
        <p14:creationId xmlns:p14="http://schemas.microsoft.com/office/powerpoint/2010/main" val="2401347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81000" y="1082142"/>
            <a:ext cx="4495800" cy="635508"/>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User Control Diagram</a:t>
            </a:r>
            <a:endParaRPr lang="en-US" sz="2800" b="1" dirty="0">
              <a:solidFill>
                <a:prstClr val="black">
                  <a:lumMod val="65000"/>
                  <a:lumOff val="35000"/>
                </a:prstClr>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 Cases</a:t>
            </a:r>
            <a:endParaRPr lang="en-US" dirty="0"/>
          </a:p>
        </p:txBody>
      </p:sp>
      <p:pic>
        <p:nvPicPr>
          <p:cNvPr id="5" name="Picture 4"/>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886200" y="1399896"/>
            <a:ext cx="4800600" cy="5077104"/>
          </a:xfrm>
          <a:prstGeom prst="rect">
            <a:avLst/>
          </a:prstGeom>
          <a:noFill/>
          <a:ln>
            <a:noFill/>
          </a:ln>
        </p:spPr>
      </p:pic>
    </p:spTree>
    <p:custDataLst>
      <p:tags r:id="rId1"/>
    </p:custDataLst>
    <p:extLst>
      <p:ext uri="{BB962C8B-B14F-4D97-AF65-F5344CB8AC3E}">
        <p14:creationId xmlns:p14="http://schemas.microsoft.com/office/powerpoint/2010/main" val="3696315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81000" y="1082142"/>
            <a:ext cx="4495800" cy="635508"/>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Check Status Diagram</a:t>
            </a:r>
            <a:endParaRPr lang="en-US" sz="2800" b="1" dirty="0">
              <a:solidFill>
                <a:prstClr val="black">
                  <a:lumMod val="65000"/>
                  <a:lumOff val="35000"/>
                </a:prstClr>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 Cases</a:t>
            </a:r>
            <a:endParaRPr lang="en-US" dirty="0"/>
          </a:p>
        </p:txBody>
      </p:sp>
      <p:pic>
        <p:nvPicPr>
          <p:cNvPr id="6" name="Picture 5"/>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57600" y="1717650"/>
            <a:ext cx="4953000" cy="4683150"/>
          </a:xfrm>
          <a:prstGeom prst="rect">
            <a:avLst/>
          </a:prstGeom>
          <a:noFill/>
          <a:ln>
            <a:noFill/>
          </a:ln>
        </p:spPr>
      </p:pic>
    </p:spTree>
    <p:custDataLst>
      <p:tags r:id="rId1"/>
    </p:custDataLst>
    <p:extLst>
      <p:ext uri="{BB962C8B-B14F-4D97-AF65-F5344CB8AC3E}">
        <p14:creationId xmlns:p14="http://schemas.microsoft.com/office/powerpoint/2010/main" val="1618411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81000" y="1082142"/>
            <a:ext cx="4495800" cy="635508"/>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Check Status Diagram</a:t>
            </a:r>
            <a:endParaRPr lang="en-US" sz="2800" b="1" dirty="0">
              <a:solidFill>
                <a:prstClr val="black">
                  <a:lumMod val="65000"/>
                  <a:lumOff val="35000"/>
                </a:prstClr>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 Cases</a:t>
            </a:r>
            <a:endParaRPr lang="en-US" dirty="0"/>
          </a:p>
        </p:txBody>
      </p:sp>
      <p:pic>
        <p:nvPicPr>
          <p:cNvPr id="6" name="Picture 5"/>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57600" y="1717650"/>
            <a:ext cx="4953000" cy="4683150"/>
          </a:xfrm>
          <a:prstGeom prst="rect">
            <a:avLst/>
          </a:prstGeom>
          <a:noFill/>
          <a:ln>
            <a:noFill/>
          </a:ln>
        </p:spPr>
      </p:pic>
    </p:spTree>
    <p:custDataLst>
      <p:tags r:id="rId1"/>
    </p:custDataLst>
    <p:extLst>
      <p:ext uri="{BB962C8B-B14F-4D97-AF65-F5344CB8AC3E}">
        <p14:creationId xmlns:p14="http://schemas.microsoft.com/office/powerpoint/2010/main" val="2817966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 y="1295400"/>
            <a:ext cx="3352801" cy="1804416"/>
          </a:xfrm>
          <a:prstGeom prst="rect">
            <a:avLst/>
          </a:prstGeom>
          <a:noFill/>
        </p:spPr>
        <p:txBody>
          <a:bodyPr wrap="square" rtlCol="0" anchor="ctr">
            <a:normAutofit/>
          </a:bodyPr>
          <a:lstStyle/>
          <a:p>
            <a:r>
              <a:rPr lang="en-US" sz="2800" b="1" dirty="0" smtClean="0">
                <a:solidFill>
                  <a:prstClr val="black">
                    <a:lumMod val="65000"/>
                    <a:lumOff val="35000"/>
                  </a:prstClr>
                </a:solidFill>
              </a:rPr>
              <a:t>What does the product do?</a:t>
            </a:r>
            <a:endParaRPr lang="en-US" sz="2800" b="1" dirty="0">
              <a:solidFill>
                <a:prstClr val="black">
                  <a:lumMod val="75000"/>
                  <a:lumOff val="25000"/>
                </a:prstClr>
              </a:solidFill>
            </a:endParaRPr>
          </a:p>
        </p:txBody>
      </p:sp>
      <p:sp>
        <p:nvSpPr>
          <p:cNvPr id="20" name="Right Arrow 19"/>
          <p:cNvSpPr/>
          <p:nvPr/>
        </p:nvSpPr>
        <p:spPr>
          <a:xfrm>
            <a:off x="3200400"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Product Features and Functional Overview</a:t>
            </a:r>
            <a:endParaRPr lang="en-US" dirty="0"/>
          </a:p>
        </p:txBody>
      </p:sp>
      <p:sp>
        <p:nvSpPr>
          <p:cNvPr id="10" name="TextBox 9"/>
          <p:cNvSpPr txBox="1"/>
          <p:nvPr/>
        </p:nvSpPr>
        <p:spPr>
          <a:xfrm>
            <a:off x="4253915" y="1295400"/>
            <a:ext cx="4432885" cy="2185416"/>
          </a:xfrm>
          <a:prstGeom prst="rect">
            <a:avLst/>
          </a:prstGeom>
          <a:noFill/>
        </p:spPr>
        <p:txBody>
          <a:bodyPr wrap="square" rtlCol="0" anchor="ctr">
            <a:normAutofit/>
          </a:bodyPr>
          <a:lstStyle/>
          <a:p>
            <a:r>
              <a:rPr lang="en-US" sz="2000" b="1" dirty="0" smtClean="0">
                <a:solidFill>
                  <a:prstClr val="black">
                    <a:lumMod val="65000"/>
                    <a:lumOff val="35000"/>
                  </a:prstClr>
                </a:solidFill>
              </a:rPr>
              <a:t>1. Soil Moisture Reading: </a:t>
            </a:r>
            <a:r>
              <a:rPr lang="en-US" sz="2000" dirty="0" smtClean="0">
                <a:solidFill>
                  <a:prstClr val="black">
                    <a:lumMod val="65000"/>
                    <a:lumOff val="35000"/>
                  </a:prstClr>
                </a:solidFill>
              </a:rPr>
              <a:t/>
            </a:r>
            <a:br>
              <a:rPr lang="en-US" sz="2000" dirty="0" smtClean="0">
                <a:solidFill>
                  <a:prstClr val="black">
                    <a:lumMod val="65000"/>
                    <a:lumOff val="35000"/>
                  </a:prstClr>
                </a:solidFill>
              </a:rPr>
            </a:br>
            <a:r>
              <a:rPr lang="en-US" sz="2000" dirty="0" smtClean="0"/>
              <a:t>The sensors </a:t>
            </a:r>
            <a:r>
              <a:rPr lang="en-US" sz="2000" dirty="0"/>
              <a:t>monitor soil moisture levels in the user’s lawn and sends that information to the central control </a:t>
            </a:r>
            <a:r>
              <a:rPr lang="en-US" sz="2000" dirty="0" smtClean="0"/>
              <a:t>unit</a:t>
            </a:r>
          </a:p>
          <a:p>
            <a:endParaRPr lang="en-US" sz="2000" dirty="0" smtClean="0">
              <a:solidFill>
                <a:prstClr val="black">
                  <a:lumMod val="75000"/>
                  <a:lumOff val="25000"/>
                </a:prstClr>
              </a:solidFill>
            </a:endParaRPr>
          </a:p>
          <a:p>
            <a:endParaRPr lang="en-US" sz="2000" dirty="0">
              <a:solidFill>
                <a:prstClr val="black">
                  <a:lumMod val="75000"/>
                  <a:lumOff val="25000"/>
                </a:prstClr>
              </a:solidFill>
            </a:endParaRPr>
          </a:p>
        </p:txBody>
      </p:sp>
      <p:sp>
        <p:nvSpPr>
          <p:cNvPr id="11" name="TextBox 10"/>
          <p:cNvSpPr txBox="1"/>
          <p:nvPr/>
        </p:nvSpPr>
        <p:spPr>
          <a:xfrm>
            <a:off x="4267200" y="3300984"/>
            <a:ext cx="4724400" cy="2490216"/>
          </a:xfrm>
          <a:prstGeom prst="rect">
            <a:avLst/>
          </a:prstGeom>
          <a:noFill/>
        </p:spPr>
        <p:txBody>
          <a:bodyPr wrap="square" rtlCol="0" anchor="ctr">
            <a:normAutofit/>
          </a:bodyPr>
          <a:lstStyle/>
          <a:p>
            <a:r>
              <a:rPr lang="en-US" sz="2000" b="1" dirty="0" smtClean="0">
                <a:solidFill>
                  <a:prstClr val="black">
                    <a:lumMod val="65000"/>
                    <a:lumOff val="35000"/>
                  </a:prstClr>
                </a:solidFill>
              </a:rPr>
              <a:t>2. Web Services: </a:t>
            </a:r>
            <a:r>
              <a:rPr lang="en-US" sz="2000" dirty="0" smtClean="0">
                <a:solidFill>
                  <a:prstClr val="black">
                    <a:lumMod val="65000"/>
                    <a:lumOff val="35000"/>
                  </a:prstClr>
                </a:solidFill>
              </a:rPr>
              <a:t/>
            </a:r>
            <a:br>
              <a:rPr lang="en-US" sz="2000" dirty="0" smtClean="0">
                <a:solidFill>
                  <a:prstClr val="black">
                    <a:lumMod val="65000"/>
                    <a:lumOff val="35000"/>
                  </a:prstClr>
                </a:solidFill>
              </a:rPr>
            </a:br>
            <a:r>
              <a:rPr lang="en-US" sz="2000" dirty="0"/>
              <a:t>HICS utilizes a web server to store all soil readings from the </a:t>
            </a:r>
            <a:r>
              <a:rPr lang="en-US" sz="2000" dirty="0" smtClean="0"/>
              <a:t>microcontroller, </a:t>
            </a:r>
            <a:r>
              <a:rPr lang="en-US" sz="2000" dirty="0"/>
              <a:t>analyzed to determine what water amounts the lawn requires and allows the user to adjust the watering schedule accordingly</a:t>
            </a:r>
            <a:endParaRPr lang="en-US" sz="2000" dirty="0" smtClean="0"/>
          </a:p>
          <a:p>
            <a:endParaRPr lang="en-US" sz="2000" dirty="0" smtClean="0">
              <a:solidFill>
                <a:prstClr val="black">
                  <a:lumMod val="75000"/>
                  <a:lumOff val="25000"/>
                </a:prstClr>
              </a:solidFill>
            </a:endParaRP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805004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81000" y="914400"/>
            <a:ext cx="4724400" cy="746658"/>
          </a:xfrm>
          <a:prstGeom prst="rect">
            <a:avLst/>
          </a:prstGeom>
          <a:noFill/>
        </p:spPr>
        <p:txBody>
          <a:bodyPr wrap="square" rtlCol="0" anchor="ctr">
            <a:normAutofit fontScale="92500"/>
          </a:bodyPr>
          <a:lstStyle/>
          <a:p>
            <a:pPr algn="ctr"/>
            <a:r>
              <a:rPr lang="en-US" sz="2800" b="1" dirty="0" smtClean="0">
                <a:solidFill>
                  <a:prstClr val="black">
                    <a:lumMod val="65000"/>
                    <a:lumOff val="35000"/>
                  </a:prstClr>
                </a:solidFill>
              </a:rPr>
              <a:t>Account Management Diagram</a:t>
            </a:r>
            <a:endParaRPr lang="en-US" sz="2800" b="1" dirty="0">
              <a:solidFill>
                <a:prstClr val="black">
                  <a:lumMod val="65000"/>
                  <a:lumOff val="35000"/>
                </a:prstClr>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 Cases</a:t>
            </a:r>
            <a:endParaRPr lang="en-US" dirty="0"/>
          </a:p>
        </p:txBody>
      </p:sp>
      <p:pic>
        <p:nvPicPr>
          <p:cNvPr id="5" name="Picture 4"/>
          <p:cNvPicPr/>
          <p:nvPr/>
        </p:nvPicPr>
        <p:blipFill>
          <a:blip r:embed="rId4" cstate="email">
            <a:extLst>
              <a:ext uri="{28A0092B-C50C-407E-A947-70E740481C1C}">
                <a14:useLocalDpi xmlns:a14="http://schemas.microsoft.com/office/drawing/2010/main" val="0"/>
              </a:ext>
            </a:extLst>
          </a:blip>
          <a:stretch>
            <a:fillRect/>
          </a:stretch>
        </p:blipFill>
        <p:spPr>
          <a:xfrm>
            <a:off x="3164840" y="1524000"/>
            <a:ext cx="5445760" cy="4987950"/>
          </a:xfrm>
          <a:prstGeom prst="rect">
            <a:avLst/>
          </a:prstGeom>
        </p:spPr>
      </p:pic>
    </p:spTree>
    <p:custDataLst>
      <p:tags r:id="rId1"/>
    </p:custDataLst>
    <p:extLst>
      <p:ext uri="{BB962C8B-B14F-4D97-AF65-F5344CB8AC3E}">
        <p14:creationId xmlns:p14="http://schemas.microsoft.com/office/powerpoint/2010/main" val="109369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1992354"/>
            <a:ext cx="6096000" cy="1970046"/>
          </a:xfrm>
        </p:spPr>
        <p:txBody>
          <a:bodyPr>
            <a:noAutofit/>
          </a:bodyPr>
          <a:lstStyle/>
          <a:p>
            <a:pPr lvl="0">
              <a:spcBef>
                <a:spcPts val="0"/>
              </a:spcBef>
            </a:pPr>
            <a:r>
              <a:rPr lang="en-US" sz="4000" cap="none" dirty="0" smtClean="0">
                <a:solidFill>
                  <a:prstClr val="black">
                    <a:lumMod val="85000"/>
                    <a:lumOff val="15000"/>
                  </a:prstClr>
                </a:solidFill>
              </a:rPr>
              <a:t>Feasibility Assessment</a:t>
            </a:r>
            <a:endParaRPr lang="en-US" sz="2800" dirty="0"/>
          </a:p>
        </p:txBody>
      </p:sp>
      <p:sp>
        <p:nvSpPr>
          <p:cNvPr id="5" name="Text Placeholder 4"/>
          <p:cNvSpPr>
            <a:spLocks noGrp="1"/>
          </p:cNvSpPr>
          <p:nvPr>
            <p:ph type="body" idx="1"/>
          </p:nvPr>
        </p:nvSpPr>
        <p:spPr/>
        <p:txBody>
          <a:bodyPr/>
          <a:lstStyle/>
          <a:p>
            <a:pPr lvl="0">
              <a:spcBef>
                <a:spcPts val="0"/>
              </a:spcBef>
            </a:pPr>
            <a:r>
              <a:rPr lang="en-US" sz="1700" b="1" dirty="0" smtClean="0">
                <a:solidFill>
                  <a:prstClr val="black">
                    <a:lumMod val="75000"/>
                    <a:lumOff val="25000"/>
                  </a:prstClr>
                </a:solidFill>
              </a:rPr>
              <a:t>Home Irrigation Control System</a:t>
            </a:r>
            <a:endParaRPr lang="en-US" sz="1700" b="1" dirty="0">
              <a:solidFill>
                <a:prstClr val="black">
                  <a:lumMod val="75000"/>
                  <a:lumOff val="25000"/>
                </a:prstClr>
              </a:solidFill>
            </a:endParaRPr>
          </a:p>
        </p:txBody>
      </p:sp>
      <p:sp>
        <p:nvSpPr>
          <p:cNvPr id="6" name="TextBox 5"/>
          <p:cNvSpPr txBox="1"/>
          <p:nvPr/>
        </p:nvSpPr>
        <p:spPr>
          <a:xfrm>
            <a:off x="1066800" y="2209800"/>
            <a:ext cx="1469408" cy="1569660"/>
          </a:xfrm>
          <a:prstGeom prst="rect">
            <a:avLst/>
          </a:prstGeom>
          <a:noFill/>
        </p:spPr>
        <p:txBody>
          <a:bodyPr wrap="square" rtlCol="0">
            <a:spAutoFit/>
          </a:bodyPr>
          <a:lstStyle/>
          <a:p>
            <a:r>
              <a:rPr lang="en-US" sz="9600" b="1" dirty="0" smtClean="0">
                <a:solidFill>
                  <a:srgbClr val="F26200">
                    <a:alpha val="40000"/>
                  </a:srgbClr>
                </a:solidFill>
                <a:cs typeface="Arial" pitchFamily="34" charset="0"/>
              </a:rPr>
              <a:t>13</a:t>
            </a:r>
            <a:endParaRPr lang="en-US" sz="9600" b="1" dirty="0">
              <a:solidFill>
                <a:srgbClr val="F26200">
                  <a:alpha val="40000"/>
                </a:srgbClr>
              </a:solidFill>
              <a:cs typeface="Arial" pitchFamily="34" charset="0"/>
            </a:endParaRPr>
          </a:p>
        </p:txBody>
      </p:sp>
      <p:sp>
        <p:nvSpPr>
          <p:cNvPr id="7" name="Text Placeholder 9"/>
          <p:cNvSpPr txBox="1">
            <a:spLocks/>
          </p:cNvSpPr>
          <p:nvPr/>
        </p:nvSpPr>
        <p:spPr>
          <a:xfrm>
            <a:off x="457200" y="5567813"/>
            <a:ext cx="8229601"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Jeremiah</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1000767201"/>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Feasibility Assessment</a:t>
            </a:r>
            <a:endParaRPr lang="en-US" dirty="0"/>
          </a:p>
        </p:txBody>
      </p:sp>
      <p:sp>
        <p:nvSpPr>
          <p:cNvPr id="11" name="TextBox 10"/>
          <p:cNvSpPr txBox="1"/>
          <p:nvPr/>
        </p:nvSpPr>
        <p:spPr>
          <a:xfrm>
            <a:off x="228600" y="1219200"/>
            <a:ext cx="8763000" cy="5029200"/>
          </a:xfrm>
          <a:prstGeom prst="rect">
            <a:avLst/>
          </a:prstGeom>
          <a:noFill/>
        </p:spPr>
        <p:txBody>
          <a:bodyPr wrap="square" rtlCol="0" anchor="t">
            <a:normAutofit fontScale="92500"/>
          </a:bodyPr>
          <a:lstStyle/>
          <a:p>
            <a:r>
              <a:rPr lang="en-US" sz="2000" b="1" dirty="0"/>
              <a:t>11.1 	Scope Analysis</a:t>
            </a:r>
          </a:p>
          <a:p>
            <a:r>
              <a:rPr lang="en-US" sz="2000" dirty="0"/>
              <a:t>The overall scope of HICS has been examined and discussed by all team members and has been determined to be reasonable given the project deadline. After examining the requirements with the highest priorities we determined the majority of the work will be with the web application. Our team has 2 members that have had years of real world experience developing large scale web applications for companies so the outlook for the web application work schedule is very feasible. </a:t>
            </a:r>
          </a:p>
          <a:p>
            <a:r>
              <a:rPr lang="en-US" sz="2000" dirty="0"/>
              <a:t>Research on the hardware components of HICS has also provided our team with a positive outlook for the scope. This assessment is based on our research of each individual components and our team’s technical background with each of them. While we have a few team members who have great experience in microcontrollers our concern is with the interaction between the sensors and microcontroller. This assessment is based on the lack of knowledge and experience with soil sensors.  This initial assessment is based purely off the research we have done regarding the sensors and the processes of gathering readings as data. In conclusion after analyzing the requirements and prioritizing them based off importance we have evaluated that the project is within scope and the probability of completion before the deadline is high.</a:t>
            </a: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3374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Feasibility Assessment</a:t>
            </a:r>
            <a:endParaRPr lang="en-US" dirty="0"/>
          </a:p>
        </p:txBody>
      </p:sp>
      <p:sp>
        <p:nvSpPr>
          <p:cNvPr id="11" name="TextBox 10"/>
          <p:cNvSpPr txBox="1"/>
          <p:nvPr/>
        </p:nvSpPr>
        <p:spPr>
          <a:xfrm>
            <a:off x="228600" y="1219200"/>
            <a:ext cx="8763000" cy="5029200"/>
          </a:xfrm>
          <a:prstGeom prst="rect">
            <a:avLst/>
          </a:prstGeom>
          <a:noFill/>
        </p:spPr>
        <p:txBody>
          <a:bodyPr wrap="square" rtlCol="0" anchor="t">
            <a:normAutofit/>
          </a:bodyPr>
          <a:lstStyle/>
          <a:p>
            <a:r>
              <a:rPr lang="en-US" sz="2000" b="1" dirty="0"/>
              <a:t>11.2 	Research</a:t>
            </a:r>
          </a:p>
          <a:p>
            <a:r>
              <a:rPr lang="en-US" sz="2000" dirty="0"/>
              <a:t>Our primary focus on research has been the components we are unfamiliar with. Our team has been researching different soil sensors to determine which will be the best fit for HICS. This research has been evaluated and compared to the other hardware components that will interface with the sensors.  We have reviewed tutorials and other projects online to study how the interactions between the sensors and controller take place. This research has aided us in deciding which microcontroller is optimal for the project and our budget.  </a:t>
            </a:r>
          </a:p>
          <a:p>
            <a:r>
              <a:rPr lang="en-US" sz="2000" dirty="0"/>
              <a:t>The information we lack in home irrigation has been another primary focus of our research.  Fortunately our sponsor is very knowledgeable and has even provided us with a resource that runs water conservation for the City of Arlington.  He has been extremely helpful in gathering information for our team to research and has provided us with multiple resources to help minimize the learning curve.</a:t>
            </a: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025501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Feasibility Assessment</a:t>
            </a:r>
            <a:endParaRPr lang="en-US" dirty="0"/>
          </a:p>
        </p:txBody>
      </p:sp>
      <p:sp>
        <p:nvSpPr>
          <p:cNvPr id="11" name="TextBox 10"/>
          <p:cNvSpPr txBox="1"/>
          <p:nvPr/>
        </p:nvSpPr>
        <p:spPr>
          <a:xfrm>
            <a:off x="228600" y="1219200"/>
            <a:ext cx="8763000" cy="5029200"/>
          </a:xfrm>
          <a:prstGeom prst="rect">
            <a:avLst/>
          </a:prstGeom>
          <a:noFill/>
        </p:spPr>
        <p:txBody>
          <a:bodyPr wrap="square" rtlCol="0" anchor="t">
            <a:normAutofit fontScale="85000" lnSpcReduction="10000"/>
          </a:bodyPr>
          <a:lstStyle/>
          <a:p>
            <a:r>
              <a:rPr lang="en-US" sz="2000" b="1" dirty="0"/>
              <a:t>11.3 	Technical Analysis</a:t>
            </a:r>
          </a:p>
          <a:p>
            <a:r>
              <a:rPr lang="en-US" sz="2000" dirty="0"/>
              <a:t>A thorough technical analysis has been a priority task for our team. We determined before purchasing or finalizing any components we first needed to examine what our technical strengths and weaknesses were.</a:t>
            </a:r>
          </a:p>
          <a:p>
            <a:r>
              <a:rPr lang="en-US" sz="2000" dirty="0"/>
              <a:t>While no one on the team has had any experience with home irrigation systems we all have had experience with the majority of the individual components that it consists of. The primary hardware components are the control unit, soil sensors, and water valve system. We have carefully diagramed and examined each piece of hardware to determine how they will interact and function together. We have determined that the microcontroller is the component that our team is most familiar with. We have two team members who have had extensive work with microcontrollers primarily Arduino and Raspberry Pi.  This experience will enable our team to focus our hardware research for the sensors and water valve system. The control unit will consist of a microcontroller that will be connected to each water valve and will also be responsible for powering the soil sensors. All three of these components will be controlled by the web application/server.  </a:t>
            </a:r>
          </a:p>
          <a:p>
            <a:r>
              <a:rPr lang="en-US" sz="2000" dirty="0"/>
              <a:t>Our team has examined the requirements needed for the web application and our outlook is very positive. We have two members of the team who have worked for major corporations in industry developing very large scale web applications for clients. Their skills in this facet will provide great insight into the development and design of our web application. Their experience with the SDLC will also ensure a smooth transition from conception to prototype.</a:t>
            </a: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423643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Feasibility Assessment</a:t>
            </a:r>
            <a:endParaRPr lang="en-US" dirty="0"/>
          </a:p>
        </p:txBody>
      </p:sp>
      <p:sp>
        <p:nvSpPr>
          <p:cNvPr id="11" name="TextBox 10"/>
          <p:cNvSpPr txBox="1"/>
          <p:nvPr/>
        </p:nvSpPr>
        <p:spPr>
          <a:xfrm>
            <a:off x="228600" y="1219200"/>
            <a:ext cx="8763000" cy="5029200"/>
          </a:xfrm>
          <a:prstGeom prst="rect">
            <a:avLst/>
          </a:prstGeom>
          <a:noFill/>
        </p:spPr>
        <p:txBody>
          <a:bodyPr wrap="square" rtlCol="0" anchor="t">
            <a:normAutofit fontScale="85000" lnSpcReduction="10000"/>
          </a:bodyPr>
          <a:lstStyle/>
          <a:p>
            <a:r>
              <a:rPr lang="en-US" sz="2000" b="1" dirty="0"/>
              <a:t>11.3 	Technical Analysis</a:t>
            </a:r>
          </a:p>
          <a:p>
            <a:r>
              <a:rPr lang="en-US" sz="2000" dirty="0"/>
              <a:t>A thorough technical analysis has been a priority task for our team. We determined before purchasing or finalizing any components we first needed to examine what our technical strengths and weaknesses were.</a:t>
            </a:r>
          </a:p>
          <a:p>
            <a:r>
              <a:rPr lang="en-US" sz="2000" dirty="0"/>
              <a:t>While no one on the team has had any experience with home irrigation systems we all have had experience with the majority of the individual components that it consists of. The primary hardware components are the control unit, soil sensors, and water valve system. We have carefully diagramed and examined each piece of hardware to determine how they will interact and function together. We have determined that the microcontroller is the component that our team is most familiar with. We have two team members who have had extensive work with microcontrollers primarily Arduino and Raspberry Pi.  This experience will enable our team to focus our hardware research for the sensors and water valve system. The control unit will consist of a microcontroller that will be connected to each water valve and will also be responsible for powering the soil sensors. All three of these components will be controlled by the web application/server.  </a:t>
            </a:r>
          </a:p>
          <a:p>
            <a:r>
              <a:rPr lang="en-US" sz="2000" dirty="0"/>
              <a:t>Our team has examined the requirements needed for the web application and our outlook is very positive. We have two members of the team who have worked for major corporations in industry developing very large scale web applications for clients. Their skills in this facet will provide great insight into the development and design of our web application. Their experience with the SDLC will also ensure a smooth transition from conception to prototype.</a:t>
            </a: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782762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884664" y="1946209"/>
            <a:ext cx="1812072" cy="1908215"/>
          </a:xfrm>
          <a:prstGeom prst="rect">
            <a:avLst/>
          </a:prstGeom>
          <a:noFill/>
        </p:spPr>
        <p:txBody>
          <a:bodyPr wrap="square" rtlCol="0">
            <a:spAutoFit/>
          </a:bodyPr>
          <a:lstStyle/>
          <a:p>
            <a:r>
              <a:rPr lang="en-US" sz="11800" b="1" dirty="0" smtClean="0">
                <a:solidFill>
                  <a:srgbClr val="2A7A9E">
                    <a:alpha val="40000"/>
                  </a:srgbClr>
                </a:solidFill>
                <a:cs typeface="Arial" pitchFamily="34" charset="0"/>
              </a:rPr>
              <a:t>14</a:t>
            </a:r>
            <a:endParaRPr lang="en-US" sz="11800" b="1" dirty="0">
              <a:solidFill>
                <a:srgbClr val="2A7A9E">
                  <a:alpha val="40000"/>
                </a:srgbClr>
              </a:solidFill>
              <a:cs typeface="Arial" pitchFamily="34" charset="0"/>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rPr>
              <a:t>Future Items</a:t>
            </a:r>
            <a:endParaRPr lang="en-US" sz="4000" b="0" cap="none" dirty="0">
              <a:solidFill>
                <a:prstClr val="black">
                  <a:lumMod val="50000"/>
                  <a:lumOff val="50000"/>
                </a:prstClr>
              </a:solidFill>
              <a:ea typeface="+mn-ea"/>
              <a:cs typeface="+mn-cs"/>
            </a:endParaRPr>
          </a:p>
        </p:txBody>
      </p:sp>
      <p:sp>
        <p:nvSpPr>
          <p:cNvPr id="10" name="Text Placeholder 9"/>
          <p:cNvSpPr>
            <a:spLocks noGrp="1"/>
          </p:cNvSpPr>
          <p:nvPr>
            <p:ph type="body" idx="1"/>
          </p:nvPr>
        </p:nvSpPr>
        <p:spPr/>
        <p:txBody>
          <a:bodyPr/>
          <a:lstStyle/>
          <a:p>
            <a:pPr lvl="0">
              <a:spcBef>
                <a:spcPts val="0"/>
              </a:spcBef>
            </a:pPr>
            <a:r>
              <a:rPr lang="en-US" sz="1700" b="1" dirty="0">
                <a:solidFill>
                  <a:prstClr val="black">
                    <a:lumMod val="75000"/>
                    <a:lumOff val="25000"/>
                  </a:prstClr>
                </a:solidFill>
              </a:rPr>
              <a:t>Home Irrigation Control System</a:t>
            </a:r>
          </a:p>
        </p:txBody>
      </p:sp>
      <p:sp>
        <p:nvSpPr>
          <p:cNvPr id="7" name="Text Placeholder 9"/>
          <p:cNvSpPr txBox="1">
            <a:spLocks/>
          </p:cNvSpPr>
          <p:nvPr/>
        </p:nvSpPr>
        <p:spPr>
          <a:xfrm>
            <a:off x="457200" y="5567813"/>
            <a:ext cx="8229601"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Tung</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2409761707"/>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Future Items</a:t>
            </a:r>
            <a:endParaRPr lang="en-US" dirty="0"/>
          </a:p>
        </p:txBody>
      </p:sp>
      <p:sp>
        <p:nvSpPr>
          <p:cNvPr id="10" name="TextBox 9"/>
          <p:cNvSpPr txBox="1"/>
          <p:nvPr/>
        </p:nvSpPr>
        <p:spPr>
          <a:xfrm>
            <a:off x="228600" y="1219200"/>
            <a:ext cx="8763000" cy="4343400"/>
          </a:xfrm>
          <a:prstGeom prst="rect">
            <a:avLst/>
          </a:prstGeom>
          <a:noFill/>
        </p:spPr>
        <p:txBody>
          <a:bodyPr wrap="square" rtlCol="0" anchor="ctr">
            <a:normAutofit/>
          </a:bodyPr>
          <a:lstStyle/>
          <a:p>
            <a:r>
              <a:rPr lang="en-US" sz="2000" b="1" dirty="0"/>
              <a:t>12.1	Wireless Sensors Network</a:t>
            </a:r>
          </a:p>
          <a:p>
            <a:r>
              <a:rPr lang="en-US" sz="2000" b="1" dirty="0"/>
              <a:t>	12.1.1 - Description:</a:t>
            </a:r>
            <a:r>
              <a:rPr lang="en-US" sz="2000" dirty="0"/>
              <a:t> Soil moisture sensors could be upgraded to wireless </a:t>
            </a:r>
            <a:r>
              <a:rPr lang="en-US" sz="2000" dirty="0" smtClean="0"/>
              <a:t>	sensors </a:t>
            </a:r>
            <a:r>
              <a:rPr lang="en-US" sz="2000" dirty="0"/>
              <a:t>to streamline communication to the central control unit.  A </a:t>
            </a:r>
            <a:r>
              <a:rPr lang="en-US" sz="2000" dirty="0" smtClean="0"/>
              <a:t>	wireless </a:t>
            </a:r>
            <a:r>
              <a:rPr lang="en-US" sz="2000" dirty="0"/>
              <a:t>sensor network would increase the flexibility in sensor placement </a:t>
            </a:r>
            <a:r>
              <a:rPr lang="en-US" sz="2000" dirty="0" smtClean="0"/>
              <a:t>	and </a:t>
            </a:r>
            <a:r>
              <a:rPr lang="en-US" sz="2000" dirty="0"/>
              <a:t>make the installation of the sensors much easier.</a:t>
            </a:r>
          </a:p>
          <a:p>
            <a:r>
              <a:rPr lang="en-US" sz="2000" b="1" dirty="0"/>
              <a:t>	12.1.2 - Source:</a:t>
            </a:r>
            <a:r>
              <a:rPr lang="en-US" sz="2000" dirty="0"/>
              <a:t> Nuts and Bolts Hardware</a:t>
            </a:r>
          </a:p>
          <a:p>
            <a:r>
              <a:rPr lang="en-US" sz="2000" dirty="0"/>
              <a:t>	</a:t>
            </a:r>
            <a:r>
              <a:rPr lang="en-US" sz="2000" b="1" dirty="0"/>
              <a:t>12.1.3 - Constraints:</a:t>
            </a:r>
            <a:r>
              <a:rPr lang="en-US" sz="2000" dirty="0"/>
              <a:t> Wireless sensors require a wireless power source </a:t>
            </a:r>
            <a:r>
              <a:rPr lang="en-US" sz="2000" dirty="0" smtClean="0"/>
              <a:t>	which </a:t>
            </a:r>
            <a:r>
              <a:rPr lang="en-US" sz="2000" dirty="0"/>
              <a:t>limits the sensors lifespan.  Replaceable or rechargeable batteries </a:t>
            </a:r>
            <a:r>
              <a:rPr lang="en-US" sz="2000" dirty="0" smtClean="0"/>
              <a:t>	would </a:t>
            </a:r>
            <a:r>
              <a:rPr lang="en-US" sz="2000" dirty="0"/>
              <a:t>be needed to ensure the sensors can maximize their uptime.</a:t>
            </a: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161790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Future Items</a:t>
            </a:r>
            <a:endParaRPr lang="en-US" dirty="0"/>
          </a:p>
        </p:txBody>
      </p:sp>
      <p:sp>
        <p:nvSpPr>
          <p:cNvPr id="10" name="TextBox 9"/>
          <p:cNvSpPr txBox="1"/>
          <p:nvPr/>
        </p:nvSpPr>
        <p:spPr>
          <a:xfrm>
            <a:off x="228600" y="1219200"/>
            <a:ext cx="8763000" cy="4343400"/>
          </a:xfrm>
          <a:prstGeom prst="rect">
            <a:avLst/>
          </a:prstGeom>
          <a:noFill/>
        </p:spPr>
        <p:txBody>
          <a:bodyPr wrap="square" rtlCol="0" anchor="ctr">
            <a:normAutofit/>
          </a:bodyPr>
          <a:lstStyle/>
          <a:p>
            <a:r>
              <a:rPr lang="en-US" sz="2000" b="1" dirty="0"/>
              <a:t>12.2	Standalone Mobile Application</a:t>
            </a:r>
          </a:p>
          <a:p>
            <a:r>
              <a:rPr lang="en-US" sz="2000" b="1" dirty="0"/>
              <a:t>	12.2.1 - Description:</a:t>
            </a:r>
            <a:r>
              <a:rPr lang="en-US" sz="2000" dirty="0"/>
              <a:t> The HICS web application is designed to scale to size </a:t>
            </a:r>
            <a:r>
              <a:rPr lang="en-US" sz="2000" dirty="0" smtClean="0"/>
              <a:t>	for </a:t>
            </a:r>
            <a:r>
              <a:rPr lang="en-US" sz="2000" dirty="0"/>
              <a:t>users accessing it via a mobile device.  A standalone mobile application </a:t>
            </a:r>
            <a:r>
              <a:rPr lang="en-US" sz="2000" dirty="0" smtClean="0"/>
              <a:t>	that </a:t>
            </a:r>
            <a:r>
              <a:rPr lang="en-US" sz="2000" dirty="0"/>
              <a:t>is developed separately from the web application would be a more </a:t>
            </a:r>
            <a:r>
              <a:rPr lang="en-US" sz="2000" dirty="0" smtClean="0"/>
              <a:t>	polished </a:t>
            </a:r>
            <a:r>
              <a:rPr lang="en-US" sz="2000" dirty="0"/>
              <a:t>alternative to this approach for mobile users.</a:t>
            </a:r>
          </a:p>
          <a:p>
            <a:r>
              <a:rPr lang="en-US" sz="2000" b="1" dirty="0"/>
              <a:t>	12.2.2 - Source:</a:t>
            </a:r>
            <a:r>
              <a:rPr lang="en-US" sz="2000" dirty="0"/>
              <a:t> Team </a:t>
            </a:r>
            <a:r>
              <a:rPr lang="en-US" sz="2000" dirty="0" err="1"/>
              <a:t>SmartGrass</a:t>
            </a:r>
            <a:endParaRPr lang="en-US" sz="2000" dirty="0"/>
          </a:p>
          <a:p>
            <a:r>
              <a:rPr lang="en-US" sz="2000" dirty="0"/>
              <a:t>	</a:t>
            </a:r>
            <a:r>
              <a:rPr lang="en-US" sz="2000" b="1" dirty="0"/>
              <a:t>12.2.3 - Constraints:</a:t>
            </a:r>
            <a:r>
              <a:rPr lang="en-US" sz="2000" dirty="0"/>
              <a:t> Creating a separate mobile application would take </a:t>
            </a:r>
            <a:r>
              <a:rPr lang="en-US" sz="2000" dirty="0" smtClean="0"/>
              <a:t>	valuable </a:t>
            </a:r>
            <a:r>
              <a:rPr lang="en-US" sz="2000" dirty="0"/>
              <a:t>time and resources away from the core development of this </a:t>
            </a:r>
            <a:r>
              <a:rPr lang="en-US" sz="2000" dirty="0" smtClean="0"/>
              <a:t>	project</a:t>
            </a:r>
            <a:r>
              <a:rPr lang="en-US" sz="2000" dirty="0"/>
              <a:t>.  In addition, publishing a mobile application would cut into our </a:t>
            </a:r>
            <a:r>
              <a:rPr lang="en-US" sz="2000" dirty="0" smtClean="0"/>
              <a:t>	budget </a:t>
            </a:r>
            <a:r>
              <a:rPr lang="en-US" sz="2000" dirty="0"/>
              <a:t>as there is often a fee associated with it.</a:t>
            </a: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990073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Future Items</a:t>
            </a:r>
            <a:endParaRPr lang="en-US" dirty="0"/>
          </a:p>
        </p:txBody>
      </p:sp>
      <p:sp>
        <p:nvSpPr>
          <p:cNvPr id="10" name="TextBox 9"/>
          <p:cNvSpPr txBox="1"/>
          <p:nvPr/>
        </p:nvSpPr>
        <p:spPr>
          <a:xfrm>
            <a:off x="228600" y="1219200"/>
            <a:ext cx="8763000" cy="4343400"/>
          </a:xfrm>
          <a:prstGeom prst="rect">
            <a:avLst/>
          </a:prstGeom>
          <a:noFill/>
        </p:spPr>
        <p:txBody>
          <a:bodyPr wrap="square" rtlCol="0" anchor="ctr">
            <a:normAutofit/>
          </a:bodyPr>
          <a:lstStyle/>
          <a:p>
            <a:r>
              <a:rPr lang="en-US" sz="2000" b="1" dirty="0"/>
              <a:t>12.3	Upcoming Weather Alerts</a:t>
            </a:r>
          </a:p>
          <a:p>
            <a:r>
              <a:rPr lang="en-US" sz="2000" b="1" dirty="0"/>
              <a:t>	12.3.1 - Description:</a:t>
            </a:r>
            <a:r>
              <a:rPr lang="en-US" sz="2000" dirty="0"/>
              <a:t> The HICS utilizes rain sensors to avoid watering </a:t>
            </a:r>
            <a:r>
              <a:rPr lang="en-US" sz="2000" dirty="0" smtClean="0"/>
              <a:t>	during </a:t>
            </a:r>
            <a:r>
              <a:rPr lang="en-US" sz="2000" dirty="0"/>
              <a:t>rainy weather.  However, this method is only useful when it is </a:t>
            </a:r>
            <a:r>
              <a:rPr lang="en-US" sz="2000" dirty="0" smtClean="0"/>
              <a:t>	actually </a:t>
            </a:r>
            <a:r>
              <a:rPr lang="en-US" sz="2000" dirty="0"/>
              <a:t>raining.  A weather alert feature could pull reports from local </a:t>
            </a:r>
            <a:r>
              <a:rPr lang="en-US" sz="2000" dirty="0" smtClean="0"/>
              <a:t>	weather </a:t>
            </a:r>
            <a:r>
              <a:rPr lang="en-US" sz="2000" dirty="0"/>
              <a:t>APIs and alert the user if a scheduled watering event conflicts </a:t>
            </a:r>
            <a:r>
              <a:rPr lang="en-US" sz="2000" dirty="0" smtClean="0"/>
              <a:t>	with </a:t>
            </a:r>
            <a:r>
              <a:rPr lang="en-US" sz="2000" dirty="0"/>
              <a:t>upcoming rainy weather.</a:t>
            </a:r>
          </a:p>
          <a:p>
            <a:r>
              <a:rPr lang="en-US" sz="2000" b="1" dirty="0"/>
              <a:t>	12.3.2 - Source:</a:t>
            </a:r>
            <a:r>
              <a:rPr lang="en-US" sz="2000" dirty="0"/>
              <a:t> Team </a:t>
            </a:r>
            <a:r>
              <a:rPr lang="en-US" sz="2000" dirty="0" err="1"/>
              <a:t>SmartGrass</a:t>
            </a:r>
            <a:endParaRPr lang="en-US" sz="2000" dirty="0"/>
          </a:p>
          <a:p>
            <a:r>
              <a:rPr lang="en-US" sz="2000" dirty="0"/>
              <a:t>	</a:t>
            </a:r>
            <a:r>
              <a:rPr lang="en-US" sz="2000" b="1" dirty="0"/>
              <a:t>12.3.3 - Constraints:</a:t>
            </a:r>
            <a:r>
              <a:rPr lang="en-US" sz="2000" dirty="0"/>
              <a:t> Weather reports would have to be very accurate to </a:t>
            </a:r>
            <a:r>
              <a:rPr lang="en-US" sz="2000" dirty="0" smtClean="0"/>
              <a:t>	the </a:t>
            </a:r>
            <a:r>
              <a:rPr lang="en-US" sz="2000" dirty="0"/>
              <a:t>location of the central control unit</a:t>
            </a:r>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032040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ight Arrow 19"/>
          <p:cNvSpPr/>
          <p:nvPr/>
        </p:nvSpPr>
        <p:spPr>
          <a:xfrm>
            <a:off x="3200400"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Product Features and Functional Overview</a:t>
            </a:r>
            <a:endParaRPr lang="en-US" dirty="0"/>
          </a:p>
        </p:txBody>
      </p:sp>
      <p:sp>
        <p:nvSpPr>
          <p:cNvPr id="10" name="TextBox 9"/>
          <p:cNvSpPr txBox="1"/>
          <p:nvPr/>
        </p:nvSpPr>
        <p:spPr>
          <a:xfrm>
            <a:off x="4253915" y="1295400"/>
            <a:ext cx="4432885" cy="2895600"/>
          </a:xfrm>
          <a:prstGeom prst="rect">
            <a:avLst/>
          </a:prstGeom>
          <a:noFill/>
        </p:spPr>
        <p:txBody>
          <a:bodyPr wrap="square" rtlCol="0" anchor="ctr">
            <a:normAutofit/>
          </a:bodyPr>
          <a:lstStyle/>
          <a:p>
            <a:r>
              <a:rPr lang="en-US" sz="2000" b="1" dirty="0" smtClean="0">
                <a:solidFill>
                  <a:prstClr val="black">
                    <a:lumMod val="65000"/>
                    <a:lumOff val="35000"/>
                  </a:prstClr>
                </a:solidFill>
              </a:rPr>
              <a:t>3. Remote Control: </a:t>
            </a:r>
            <a:r>
              <a:rPr lang="en-US" sz="2000" dirty="0" smtClean="0">
                <a:solidFill>
                  <a:prstClr val="black">
                    <a:lumMod val="65000"/>
                    <a:lumOff val="35000"/>
                  </a:prstClr>
                </a:solidFill>
              </a:rPr>
              <a:t/>
            </a:r>
            <a:br>
              <a:rPr lang="en-US" sz="2000" dirty="0" smtClean="0">
                <a:solidFill>
                  <a:prstClr val="black">
                    <a:lumMod val="65000"/>
                    <a:lumOff val="35000"/>
                  </a:prstClr>
                </a:solidFill>
              </a:rPr>
            </a:br>
            <a:r>
              <a:rPr lang="en-US" sz="2000" dirty="0" smtClean="0"/>
              <a:t>A web </a:t>
            </a:r>
            <a:r>
              <a:rPr lang="en-US" sz="2000" dirty="0"/>
              <a:t>application will provide control features to adjust watering schedules, read and record data collected by the moisture sensors, and turn the sprinkler valves on and off</a:t>
            </a:r>
            <a:r>
              <a:rPr lang="en-US" sz="2000" dirty="0" smtClean="0"/>
              <a:t>. </a:t>
            </a:r>
            <a:r>
              <a:rPr lang="en-US" sz="2000" dirty="0"/>
              <a:t>This will allow the user to maintain complete control over their home irrigation system regardless of their physical location. </a:t>
            </a:r>
            <a:endParaRPr lang="en-US" sz="2000" dirty="0" smtClean="0">
              <a:solidFill>
                <a:prstClr val="black">
                  <a:lumMod val="75000"/>
                  <a:lumOff val="25000"/>
                </a:prstClr>
              </a:solidFill>
            </a:endParaRPr>
          </a:p>
          <a:p>
            <a:endParaRPr lang="en-US" sz="2000" dirty="0">
              <a:solidFill>
                <a:prstClr val="black">
                  <a:lumMod val="75000"/>
                  <a:lumOff val="25000"/>
                </a:prstClr>
              </a:solidFill>
            </a:endParaRPr>
          </a:p>
        </p:txBody>
      </p:sp>
      <p:sp>
        <p:nvSpPr>
          <p:cNvPr id="11" name="TextBox 10"/>
          <p:cNvSpPr txBox="1"/>
          <p:nvPr/>
        </p:nvSpPr>
        <p:spPr>
          <a:xfrm>
            <a:off x="4267200" y="4038600"/>
            <a:ext cx="4724400" cy="2819400"/>
          </a:xfrm>
          <a:prstGeom prst="rect">
            <a:avLst/>
          </a:prstGeom>
          <a:noFill/>
        </p:spPr>
        <p:txBody>
          <a:bodyPr wrap="square" rtlCol="0" anchor="ctr">
            <a:normAutofit/>
          </a:bodyPr>
          <a:lstStyle/>
          <a:p>
            <a:r>
              <a:rPr lang="en-US" sz="2000" b="1" dirty="0" smtClean="0">
                <a:solidFill>
                  <a:prstClr val="black">
                    <a:lumMod val="65000"/>
                    <a:lumOff val="35000"/>
                  </a:prstClr>
                </a:solidFill>
              </a:rPr>
              <a:t>4. Scheduling: </a:t>
            </a:r>
            <a:r>
              <a:rPr lang="en-US" sz="2000" dirty="0" smtClean="0">
                <a:solidFill>
                  <a:prstClr val="black">
                    <a:lumMod val="65000"/>
                    <a:lumOff val="35000"/>
                  </a:prstClr>
                </a:solidFill>
              </a:rPr>
              <a:t/>
            </a:r>
            <a:br>
              <a:rPr lang="en-US" sz="2000" dirty="0" smtClean="0">
                <a:solidFill>
                  <a:prstClr val="black">
                    <a:lumMod val="65000"/>
                    <a:lumOff val="35000"/>
                  </a:prstClr>
                </a:solidFill>
              </a:rPr>
            </a:br>
            <a:r>
              <a:rPr lang="en-US" sz="2000" dirty="0"/>
              <a:t>Users will </a:t>
            </a:r>
            <a:r>
              <a:rPr lang="en-US" sz="2000" dirty="0" smtClean="0"/>
              <a:t>be able </a:t>
            </a:r>
            <a:r>
              <a:rPr lang="en-US" sz="2000" dirty="0"/>
              <a:t>to create and edit watering schedules for the HICS via its </a:t>
            </a:r>
            <a:r>
              <a:rPr lang="en-US" sz="2000" dirty="0" smtClean="0"/>
              <a:t>web </a:t>
            </a:r>
            <a:r>
              <a:rPr lang="en-US" sz="2000" dirty="0"/>
              <a:t>application</a:t>
            </a:r>
            <a:r>
              <a:rPr lang="en-US" sz="2000" dirty="0" smtClean="0"/>
              <a:t>. </a:t>
            </a:r>
            <a:r>
              <a:rPr lang="en-US" sz="2000" dirty="0"/>
              <a:t>The web server will provide its own suggested watering schedule that will be created based on soil moisture levels</a:t>
            </a:r>
            <a:r>
              <a:rPr lang="en-US" sz="2000" u="sng" dirty="0"/>
              <a:t>, </a:t>
            </a:r>
            <a:r>
              <a:rPr lang="en-US" sz="2000" dirty="0" smtClean="0"/>
              <a:t>and </a:t>
            </a:r>
            <a:r>
              <a:rPr lang="en-US" sz="2000" dirty="0"/>
              <a:t>previous watering history</a:t>
            </a:r>
            <a:r>
              <a:rPr lang="en-US" sz="2000" dirty="0" smtClean="0"/>
              <a:t>.</a:t>
            </a:r>
          </a:p>
          <a:p>
            <a:endParaRPr lang="en-US" sz="2000" dirty="0">
              <a:solidFill>
                <a:prstClr val="black">
                  <a:lumMod val="75000"/>
                  <a:lumOff val="25000"/>
                </a:prstClr>
              </a:solidFill>
            </a:endParaRPr>
          </a:p>
        </p:txBody>
      </p:sp>
      <p:sp>
        <p:nvSpPr>
          <p:cNvPr id="7" name="TextBox 6"/>
          <p:cNvSpPr txBox="1"/>
          <p:nvPr/>
        </p:nvSpPr>
        <p:spPr>
          <a:xfrm>
            <a:off x="-1" y="1295400"/>
            <a:ext cx="3352801" cy="1804416"/>
          </a:xfrm>
          <a:prstGeom prst="rect">
            <a:avLst/>
          </a:prstGeom>
          <a:noFill/>
        </p:spPr>
        <p:txBody>
          <a:bodyPr wrap="square" rtlCol="0" anchor="ctr">
            <a:normAutofit/>
          </a:bodyPr>
          <a:lstStyle/>
          <a:p>
            <a:r>
              <a:rPr lang="en-US" sz="2800" b="1" dirty="0" smtClean="0">
                <a:solidFill>
                  <a:prstClr val="black">
                    <a:lumMod val="65000"/>
                    <a:lumOff val="35000"/>
                  </a:prstClr>
                </a:solidFill>
              </a:rPr>
              <a:t>What does the product do?</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326765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62000" y="1946209"/>
            <a:ext cx="2057400" cy="2057400"/>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3" name="Oval 2"/>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4" name="TextBox 3"/>
          <p:cNvSpPr txBox="1"/>
          <p:nvPr/>
        </p:nvSpPr>
        <p:spPr>
          <a:xfrm>
            <a:off x="1216878" y="1755852"/>
            <a:ext cx="1219200" cy="2400657"/>
          </a:xfrm>
          <a:prstGeom prst="rect">
            <a:avLst/>
          </a:prstGeom>
          <a:noFill/>
        </p:spPr>
        <p:txBody>
          <a:bodyPr wrap="square" rtlCol="0">
            <a:spAutoFit/>
          </a:bodyPr>
          <a:lstStyle/>
          <a:p>
            <a:r>
              <a:rPr lang="en-US" sz="15000" b="1" dirty="0" smtClean="0">
                <a:solidFill>
                  <a:prstClr val="white">
                    <a:lumMod val="65000"/>
                  </a:prstClr>
                </a:solidFill>
                <a:latin typeface="Georgia" pitchFamily="18" charset="0"/>
                <a:cs typeface="Arial" pitchFamily="34" charset="0"/>
              </a:rPr>
              <a:t>?</a:t>
            </a:r>
            <a:endParaRPr lang="en-US" sz="15000" b="1" dirty="0">
              <a:solidFill>
                <a:prstClr val="white">
                  <a:lumMod val="65000"/>
                </a:prstClr>
              </a:solidFill>
              <a:latin typeface="Georgia" pitchFamily="18" charset="0"/>
              <a:cs typeface="Arial" pitchFamily="34" charset="0"/>
            </a:endParaRPr>
          </a:p>
        </p:txBody>
      </p:sp>
      <p:sp>
        <p:nvSpPr>
          <p:cNvPr id="9" name="Title 8"/>
          <p:cNvSpPr>
            <a:spLocks noGrp="1"/>
          </p:cNvSpPr>
          <p:nvPr>
            <p:ph type="title"/>
          </p:nvPr>
        </p:nvSpPr>
        <p:spPr/>
        <p:txBody>
          <a:bodyPr>
            <a:normAutofit/>
          </a:bodyPr>
          <a:lstStyle/>
          <a:p>
            <a:pPr lvl="0">
              <a:spcBef>
                <a:spcPts val="0"/>
              </a:spcBef>
            </a:pPr>
            <a:r>
              <a:rPr lang="en-US" sz="4000" cap="none" dirty="0" smtClean="0">
                <a:solidFill>
                  <a:prstClr val="black">
                    <a:lumMod val="85000"/>
                    <a:lumOff val="15000"/>
                  </a:prstClr>
                </a:solidFill>
                <a:ea typeface="+mn-ea"/>
                <a:cs typeface="+mn-cs"/>
              </a:rPr>
              <a:t>Question?</a:t>
            </a:r>
            <a:r>
              <a:rPr lang="en-US" sz="4000" b="0" cap="none" dirty="0" smtClean="0">
                <a:solidFill>
                  <a:prstClr val="black">
                    <a:lumMod val="50000"/>
                    <a:lumOff val="50000"/>
                  </a:prstClr>
                </a:solidFill>
                <a:ea typeface="+mn-ea"/>
                <a:cs typeface="Arial" pitchFamily="34" charset="0"/>
              </a:rPr>
              <a:t/>
            </a:r>
            <a:br>
              <a:rPr lang="en-US" sz="4000" b="0" cap="none" dirty="0" smtClean="0">
                <a:solidFill>
                  <a:prstClr val="black">
                    <a:lumMod val="50000"/>
                    <a:lumOff val="50000"/>
                  </a:prstClr>
                </a:solidFill>
                <a:ea typeface="+mn-ea"/>
                <a:cs typeface="Arial" pitchFamily="34" charset="0"/>
              </a:rPr>
            </a:br>
            <a:endParaRPr lang="en-US" sz="2800" dirty="0"/>
          </a:p>
        </p:txBody>
      </p:sp>
      <p:sp>
        <p:nvSpPr>
          <p:cNvPr id="10" name="Text Placeholder 9"/>
          <p:cNvSpPr>
            <a:spLocks noGrp="1"/>
          </p:cNvSpPr>
          <p:nvPr>
            <p:ph type="body" idx="1"/>
          </p:nvPr>
        </p:nvSpPr>
        <p:spPr/>
        <p:txBody>
          <a:bodyPr/>
          <a:lstStyle/>
          <a:p>
            <a:pPr lvl="0">
              <a:spcBef>
                <a:spcPts val="0"/>
              </a:spcBef>
            </a:pPr>
            <a:r>
              <a:rPr lang="en-US" sz="1700" b="1" dirty="0" smtClean="0">
                <a:solidFill>
                  <a:prstClr val="black">
                    <a:lumMod val="75000"/>
                    <a:lumOff val="25000"/>
                  </a:prstClr>
                </a:solidFill>
              </a:rPr>
              <a:t>Home Irrigation Control System</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2271660300"/>
      </p:ext>
    </p:extLst>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1847</Words>
  <Application>Microsoft Macintosh PowerPoint</Application>
  <PresentationFormat>On-screen Show (4:3)</PresentationFormat>
  <Paragraphs>749</Paragraphs>
  <Slides>90</Slides>
  <Notes>90</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Introducing PowerPoint 2010</vt:lpstr>
      <vt:lpstr> Home Irrigation Control System (HICS)</vt:lpstr>
      <vt:lpstr>Product Concept</vt:lpstr>
      <vt:lpstr>Product Concept</vt:lpstr>
      <vt:lpstr>Product Concept</vt:lpstr>
      <vt:lpstr>Product Concept</vt:lpstr>
      <vt:lpstr>Product Concept</vt:lpstr>
      <vt:lpstr>Product Features and Functional Overview</vt:lpstr>
      <vt:lpstr>Product Features and Functional Overview</vt:lpstr>
      <vt:lpstr>Product Features and Functional Overview</vt:lpstr>
      <vt:lpstr>Product Features and Functional Overview</vt:lpstr>
      <vt:lpstr>Product Features and Functional Overview</vt:lpstr>
      <vt:lpstr>Product Features and Functional Overview</vt:lpstr>
      <vt:lpstr>Required  Inputs and Output</vt:lpstr>
      <vt:lpstr>Product Concept</vt:lpstr>
      <vt:lpstr>Required Inputs and Outputs</vt:lpstr>
      <vt:lpstr>User Interface</vt:lpstr>
      <vt:lpstr>User Interface Requirements</vt:lpstr>
      <vt:lpstr>User Interface Requirements</vt:lpstr>
      <vt:lpstr>User Interface Requirements</vt:lpstr>
      <vt:lpstr>User Interface Requirements</vt:lpstr>
      <vt:lpstr>Customer Requirements</vt:lpstr>
      <vt:lpstr>Customer Requirements</vt:lpstr>
      <vt:lpstr>Customer Requirements</vt:lpstr>
      <vt:lpstr>Customer Requirements</vt:lpstr>
      <vt:lpstr>Customer Requirements</vt:lpstr>
      <vt:lpstr>Customer Requirements</vt:lpstr>
      <vt:lpstr>Customer Requirements</vt:lpstr>
      <vt:lpstr>Customer Requirements</vt:lpstr>
      <vt:lpstr>Customer Requirements</vt:lpstr>
      <vt:lpstr>Customer Requirements</vt:lpstr>
      <vt:lpstr>Customer Requirements</vt:lpstr>
      <vt:lpstr>Customer Requirements</vt:lpstr>
      <vt:lpstr>Customer Requirements</vt:lpstr>
      <vt:lpstr>Package Requirements</vt:lpstr>
      <vt:lpstr>Packaging Requirements</vt:lpstr>
      <vt:lpstr>Packaging Requirements</vt:lpstr>
      <vt:lpstr>Packaging Requirements</vt:lpstr>
      <vt:lpstr>Packaging Requirements</vt:lpstr>
      <vt:lpstr>Packaging Requirements</vt:lpstr>
      <vt:lpstr>Packaging Requirements</vt:lpstr>
      <vt:lpstr>Performance Requirements</vt:lpstr>
      <vt:lpstr>Performance Requirements</vt:lpstr>
      <vt:lpstr>Performance Requirements</vt:lpstr>
      <vt:lpstr>Performance Requirements</vt:lpstr>
      <vt:lpstr>Performance Requirements</vt:lpstr>
      <vt:lpstr>Performance Requirements</vt:lpstr>
      <vt:lpstr>Safety Requirements</vt:lpstr>
      <vt:lpstr>Safety Requirements</vt:lpstr>
      <vt:lpstr>Safety Requirements</vt:lpstr>
      <vt:lpstr>Safety Requirements</vt:lpstr>
      <vt:lpstr>Maintenance and Support Requirements</vt:lpstr>
      <vt:lpstr>Maintenance and Support Requirements</vt:lpstr>
      <vt:lpstr>Maintenance and Support Requirements</vt:lpstr>
      <vt:lpstr>Maintenance and Support Requirements</vt:lpstr>
      <vt:lpstr>Maintenance and Support Requirements</vt:lpstr>
      <vt:lpstr>Other Requirements</vt:lpstr>
      <vt:lpstr>Other Requirements</vt:lpstr>
      <vt:lpstr>Other Requirements</vt:lpstr>
      <vt:lpstr>Other Requirements</vt:lpstr>
      <vt:lpstr>Other Requirements</vt:lpstr>
      <vt:lpstr>Other Requirements</vt:lpstr>
      <vt:lpstr>Other Requirements</vt:lpstr>
      <vt:lpstr>Acceptance Criteria</vt:lpstr>
      <vt:lpstr>Acceptance Criteria</vt:lpstr>
      <vt:lpstr>Acceptance Criteria</vt:lpstr>
      <vt:lpstr>Acceptance Criteria</vt:lpstr>
      <vt:lpstr>Acceptance Criteria</vt:lpstr>
      <vt:lpstr>Acceptance Criteria</vt:lpstr>
      <vt:lpstr>Acceptance Criteria</vt:lpstr>
      <vt:lpstr>Use Cases</vt:lpstr>
      <vt:lpstr>Use Cases</vt:lpstr>
      <vt:lpstr>Use Cases</vt:lpstr>
      <vt:lpstr>Use Cases</vt:lpstr>
      <vt:lpstr>Use Cases</vt:lpstr>
      <vt:lpstr>Use Cases</vt:lpstr>
      <vt:lpstr>Use Cases</vt:lpstr>
      <vt:lpstr>Use Cases</vt:lpstr>
      <vt:lpstr>Use Cases</vt:lpstr>
      <vt:lpstr>Use Cases</vt:lpstr>
      <vt:lpstr>Use Cases</vt:lpstr>
      <vt:lpstr>Feasibility Assessment</vt:lpstr>
      <vt:lpstr>Feasibility Assessment</vt:lpstr>
      <vt:lpstr>Feasibility Assessment</vt:lpstr>
      <vt:lpstr>Feasibility Assessment</vt:lpstr>
      <vt:lpstr>Feasibility Assessment</vt:lpstr>
      <vt:lpstr>Future Items</vt:lpstr>
      <vt:lpstr>Future Items</vt:lpstr>
      <vt:lpstr>Future Items</vt:lpstr>
      <vt:lpstr>Future Items</vt:lpstr>
      <vt:lpstr>Question?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2014-11-03T16:38:22Z</dcterms:created>
  <dcterms:modified xsi:type="dcterms:W3CDTF">2015-05-08T02:48:37Z</dcterms:modified>
</cp:coreProperties>
</file>