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16.xml" ContentType="application/vnd.openxmlformats-officedocument.presentationml.tags+xml"/>
  <Override PartName="/ppt/notesSlides/notesSlide21.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18.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9.xml" ContentType="application/vnd.openxmlformats-officedocument.presentationml.tags+xml"/>
  <Override PartName="/ppt/notesSlides/notesSlide25.xml" ContentType="application/vnd.openxmlformats-officedocument.presentationml.notesSlide+xml"/>
  <Override PartName="/ppt/tags/tag20.xml" ContentType="application/vnd.openxmlformats-officedocument.presentationml.tags+xml"/>
  <Override PartName="/ppt/notesSlides/notesSlide26.xml" ContentType="application/vnd.openxmlformats-officedocument.presentationml.notesSlide+xml"/>
  <Override PartName="/ppt/tags/tag21.xml" ContentType="application/vnd.openxmlformats-officedocument.presentationml.tags+xml"/>
  <Override PartName="/ppt/notesSlides/notesSlide27.xml" ContentType="application/vnd.openxmlformats-officedocument.presentationml.notesSlide+xml"/>
  <Override PartName="/ppt/tags/tag22.xml" ContentType="application/vnd.openxmlformats-officedocument.presentationml.tags+xml"/>
  <Override PartName="/ppt/notesSlides/notesSlide28.xml" ContentType="application/vnd.openxmlformats-officedocument.presentationml.notesSlide+xml"/>
  <Override PartName="/ppt/tags/tag23.xml" ContentType="application/vnd.openxmlformats-officedocument.presentationml.tags+xml"/>
  <Override PartName="/ppt/notesSlides/notesSlide29.xml" ContentType="application/vnd.openxmlformats-officedocument.presentationml.notesSlide+xml"/>
  <Override PartName="/ppt/tags/tag24.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5.xml" ContentType="application/vnd.openxmlformats-officedocument.presentationml.tags+xml"/>
  <Override PartName="/ppt/notesSlides/notesSlide32.xml" ContentType="application/vnd.openxmlformats-officedocument.presentationml.notesSlide+xml"/>
  <Override PartName="/ppt/tags/tag26.xml" ContentType="application/vnd.openxmlformats-officedocument.presentationml.tags+xml"/>
  <Override PartName="/ppt/notesSlides/notesSlide33.xml" ContentType="application/vnd.openxmlformats-officedocument.presentationml.notesSlide+xml"/>
  <Override PartName="/ppt/tags/tag27.xml" ContentType="application/vnd.openxmlformats-officedocument.presentationml.tags+xml"/>
  <Override PartName="/ppt/notesSlides/notesSlide34.xml" ContentType="application/vnd.openxmlformats-officedocument.presentationml.notesSlide+xml"/>
  <Override PartName="/ppt/tags/tag28.xml" ContentType="application/vnd.openxmlformats-officedocument.presentationml.tags+xml"/>
  <Override PartName="/ppt/notesSlides/notesSlide35.xml" ContentType="application/vnd.openxmlformats-officedocument.presentationml.notesSlide+xml"/>
  <Override PartName="/ppt/tags/tag29.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0.xml" ContentType="application/vnd.openxmlformats-officedocument.presentationml.tags+xml"/>
  <Override PartName="/ppt/notesSlides/notesSlide38.xml" ContentType="application/vnd.openxmlformats-officedocument.presentationml.notesSlide+xml"/>
  <Override PartName="/ppt/tags/tag31.xml" ContentType="application/vnd.openxmlformats-officedocument.presentationml.tags+xml"/>
  <Override PartName="/ppt/notesSlides/notesSlide39.xml" ContentType="application/vnd.openxmlformats-officedocument.presentationml.notesSlide+xml"/>
  <Override PartName="/ppt/tags/tag32.xml" ContentType="application/vnd.openxmlformats-officedocument.presentationml.tags+xml"/>
  <Override PartName="/ppt/notesSlides/notesSlide40.xml" ContentType="application/vnd.openxmlformats-officedocument.presentationml.notesSlide+xml"/>
  <Override PartName="/ppt/tags/tag33.xml" ContentType="application/vnd.openxmlformats-officedocument.presentationml.tags+xml"/>
  <Override PartName="/ppt/notesSlides/notesSlide41.xml" ContentType="application/vnd.openxmlformats-officedocument.presentationml.notesSlide+xml"/>
  <Override PartName="/ppt/tags/tag34.xml" ContentType="application/vnd.openxmlformats-officedocument.presentationml.tags+xml"/>
  <Override PartName="/ppt/notesSlides/notesSlide42.xml" ContentType="application/vnd.openxmlformats-officedocument.presentationml.notesSlide+xml"/>
  <Override PartName="/ppt/tags/tag35.xml" ContentType="application/vnd.openxmlformats-officedocument.presentationml.tags+xml"/>
  <Override PartName="/ppt/notesSlides/notesSlide43.xml" ContentType="application/vnd.openxmlformats-officedocument.presentationml.notesSlide+xml"/>
  <Override PartName="/ppt/tags/tag36.xml" ContentType="application/vnd.openxmlformats-officedocument.presentationml.tags+xml"/>
  <Override PartName="/ppt/notesSlides/notesSlide44.xml" ContentType="application/vnd.openxmlformats-officedocument.presentationml.notesSlide+xml"/>
  <Override PartName="/ppt/tags/tag37.xml" ContentType="application/vnd.openxmlformats-officedocument.presentationml.tags+xml"/>
  <Override PartName="/ppt/notesSlides/notesSlide45.xml" ContentType="application/vnd.openxmlformats-officedocument.presentationml.notesSlide+xml"/>
  <Override PartName="/ppt/tags/tag38.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39.xml" ContentType="application/vnd.openxmlformats-officedocument.presentationml.tags+xml"/>
  <Override PartName="/ppt/notesSlides/notesSlide48.xml" ContentType="application/vnd.openxmlformats-officedocument.presentationml.notesSlide+xml"/>
  <Override PartName="/ppt/tags/tag40.xml" ContentType="application/vnd.openxmlformats-officedocument.presentationml.tags+xml"/>
  <Override PartName="/ppt/notesSlides/notesSlide49.xml" ContentType="application/vnd.openxmlformats-officedocument.presentationml.notesSlide+xml"/>
  <Override PartName="/ppt/tags/tag41.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42.xml" ContentType="application/vnd.openxmlformats-officedocument.presentationml.tags+xml"/>
  <Override PartName="/ppt/notesSlides/notesSlide52.xml" ContentType="application/vnd.openxmlformats-officedocument.presentationml.notesSlide+xml"/>
  <Override PartName="/ppt/tags/tag43.xml" ContentType="application/vnd.openxmlformats-officedocument.presentationml.tags+xml"/>
  <Override PartName="/ppt/notesSlides/notesSlide53.xml" ContentType="application/vnd.openxmlformats-officedocument.presentationml.notesSlide+xml"/>
  <Override PartName="/ppt/tags/tag44.xml" ContentType="application/vnd.openxmlformats-officedocument.presentationml.tags+xml"/>
  <Override PartName="/ppt/notesSlides/notesSlide54.xml" ContentType="application/vnd.openxmlformats-officedocument.presentationml.notesSlide+xml"/>
  <Override PartName="/ppt/tags/tag45.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46.xml" ContentType="application/vnd.openxmlformats-officedocument.presentationml.tags+xml"/>
  <Override PartName="/ppt/notesSlides/notesSlide57.xml" ContentType="application/vnd.openxmlformats-officedocument.presentationml.notesSlide+xml"/>
  <Override PartName="/ppt/tags/tag47.xml" ContentType="application/vnd.openxmlformats-officedocument.presentationml.tags+xml"/>
  <Override PartName="/ppt/notesSlides/notesSlide58.xml" ContentType="application/vnd.openxmlformats-officedocument.presentationml.notesSlide+xml"/>
  <Override PartName="/ppt/tags/tag48.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49.xml" ContentType="application/vnd.openxmlformats-officedocument.presentationml.tags+xml"/>
  <Override PartName="/ppt/notesSlides/notesSlide61.xml" ContentType="application/vnd.openxmlformats-officedocument.presentationml.notesSlide+xml"/>
  <Override PartName="/ppt/tags/tag50.xml" ContentType="application/vnd.openxmlformats-officedocument.presentationml.tags+xml"/>
  <Override PartName="/ppt/notesSlides/notesSlide62.xml" ContentType="application/vnd.openxmlformats-officedocument.presentationml.notesSlide+xml"/>
  <Override PartName="/ppt/tags/tag51.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66"/>
  </p:notesMasterIdLst>
  <p:sldIdLst>
    <p:sldId id="277" r:id="rId2"/>
    <p:sldId id="520" r:id="rId3"/>
    <p:sldId id="451" r:id="rId4"/>
    <p:sldId id="455" r:id="rId5"/>
    <p:sldId id="578" r:id="rId6"/>
    <p:sldId id="521" r:id="rId7"/>
    <p:sldId id="530" r:id="rId8"/>
    <p:sldId id="579" r:id="rId9"/>
    <p:sldId id="580" r:id="rId10"/>
    <p:sldId id="581" r:id="rId11"/>
    <p:sldId id="582" r:id="rId12"/>
    <p:sldId id="583" r:id="rId13"/>
    <p:sldId id="584" r:id="rId14"/>
    <p:sldId id="522" r:id="rId15"/>
    <p:sldId id="537" r:id="rId16"/>
    <p:sldId id="538" r:id="rId17"/>
    <p:sldId id="523" r:id="rId18"/>
    <p:sldId id="540" r:id="rId19"/>
    <p:sldId id="585" r:id="rId20"/>
    <p:sldId id="586" r:id="rId21"/>
    <p:sldId id="588" r:id="rId22"/>
    <p:sldId id="587" r:id="rId23"/>
    <p:sldId id="589" r:id="rId24"/>
    <p:sldId id="524" r:id="rId25"/>
    <p:sldId id="590" r:id="rId26"/>
    <p:sldId id="592" r:id="rId27"/>
    <p:sldId id="591" r:id="rId28"/>
    <p:sldId id="593" r:id="rId29"/>
    <p:sldId id="594" r:id="rId30"/>
    <p:sldId id="595" r:id="rId31"/>
    <p:sldId id="525" r:id="rId32"/>
    <p:sldId id="596" r:id="rId33"/>
    <p:sldId id="597" r:id="rId34"/>
    <p:sldId id="598" r:id="rId35"/>
    <p:sldId id="599" r:id="rId36"/>
    <p:sldId id="600" r:id="rId37"/>
    <p:sldId id="526" r:id="rId38"/>
    <p:sldId id="602" r:id="rId39"/>
    <p:sldId id="601" r:id="rId40"/>
    <p:sldId id="603" r:id="rId41"/>
    <p:sldId id="607" r:id="rId42"/>
    <p:sldId id="606" r:id="rId43"/>
    <p:sldId id="605" r:id="rId44"/>
    <p:sldId id="604" r:id="rId45"/>
    <p:sldId id="608" r:id="rId46"/>
    <p:sldId id="609" r:id="rId47"/>
    <p:sldId id="527" r:id="rId48"/>
    <p:sldId id="569" r:id="rId49"/>
    <p:sldId id="570" r:id="rId50"/>
    <p:sldId id="571" r:id="rId51"/>
    <p:sldId id="528" r:id="rId52"/>
    <p:sldId id="572" r:id="rId53"/>
    <p:sldId id="610" r:id="rId54"/>
    <p:sldId id="613" r:id="rId55"/>
    <p:sldId id="614" r:id="rId56"/>
    <p:sldId id="529" r:id="rId57"/>
    <p:sldId id="615" r:id="rId58"/>
    <p:sldId id="509" r:id="rId59"/>
    <p:sldId id="510" r:id="rId60"/>
    <p:sldId id="576" r:id="rId61"/>
    <p:sldId id="468" r:id="rId62"/>
    <p:sldId id="511" r:id="rId63"/>
    <p:sldId id="512" r:id="rId64"/>
    <p:sldId id="470"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 id="520"/>
            <p14:sldId id="451"/>
            <p14:sldId id="455"/>
            <p14:sldId id="578"/>
            <p14:sldId id="521"/>
            <p14:sldId id="530"/>
            <p14:sldId id="579"/>
            <p14:sldId id="580"/>
            <p14:sldId id="581"/>
            <p14:sldId id="582"/>
            <p14:sldId id="583"/>
            <p14:sldId id="584"/>
            <p14:sldId id="522"/>
            <p14:sldId id="537"/>
            <p14:sldId id="538"/>
            <p14:sldId id="523"/>
            <p14:sldId id="540"/>
            <p14:sldId id="585"/>
            <p14:sldId id="586"/>
            <p14:sldId id="588"/>
            <p14:sldId id="587"/>
            <p14:sldId id="589"/>
            <p14:sldId id="524"/>
            <p14:sldId id="590"/>
            <p14:sldId id="592"/>
            <p14:sldId id="591"/>
            <p14:sldId id="593"/>
            <p14:sldId id="594"/>
            <p14:sldId id="595"/>
            <p14:sldId id="525"/>
            <p14:sldId id="596"/>
            <p14:sldId id="597"/>
            <p14:sldId id="598"/>
            <p14:sldId id="599"/>
            <p14:sldId id="600"/>
            <p14:sldId id="526"/>
            <p14:sldId id="602"/>
            <p14:sldId id="601"/>
            <p14:sldId id="603"/>
            <p14:sldId id="607"/>
            <p14:sldId id="606"/>
            <p14:sldId id="605"/>
            <p14:sldId id="604"/>
            <p14:sldId id="608"/>
            <p14:sldId id="609"/>
            <p14:sldId id="527"/>
            <p14:sldId id="569"/>
            <p14:sldId id="570"/>
            <p14:sldId id="571"/>
            <p14:sldId id="528"/>
            <p14:sldId id="572"/>
            <p14:sldId id="610"/>
            <p14:sldId id="613"/>
            <p14:sldId id="614"/>
            <p14:sldId id="529"/>
            <p14:sldId id="615"/>
            <p14:sldId id="509"/>
            <p14:sldId id="510"/>
            <p14:sldId id="576"/>
            <p14:sldId id="468"/>
            <p14:sldId id="511"/>
            <p14:sldId id="512"/>
            <p14:sldId id="470"/>
          </p14:sldIdLst>
        </p14:section>
        <p14:section name="Author Your Presentation" id="{16378913-E5ED-4281-BAF5-F1F938CB0BED}">
          <p14:sldIdLst/>
        </p14:section>
        <p14:section name="Enrich Your Presentation" id="{E2D565D1-BA5E-44E6-A40E-50A644912248}">
          <p14:sldIdLst/>
        </p14:section>
        <p14:section name="Deliver Your Presentation" id="{71D59651-8EFA-4415-9623-98B4C4A8699C}">
          <p14:sldIdLst/>
        </p14:section>
        <p14:section name="There's More!" id="{2E16B512-814A-4DC1-A986-25475E10E0EF}">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06" autoAdjust="0"/>
    <p:restoredTop sz="98970" autoAdjust="0"/>
  </p:normalViewPr>
  <p:slideViewPr>
    <p:cSldViewPr>
      <p:cViewPr>
        <p:scale>
          <a:sx n="75" d="100"/>
          <a:sy n="75" d="100"/>
        </p:scale>
        <p:origin x="-1790" y="-274"/>
      </p:cViewPr>
      <p:guideLst>
        <p:guide orient="horz" pos="2160"/>
        <p:guide pos="2880"/>
      </p:guideLst>
    </p:cSldViewPr>
  </p:slideViewPr>
  <p:outlineViewPr>
    <p:cViewPr>
      <p:scale>
        <a:sx n="33" d="100"/>
        <a:sy n="33" d="100"/>
      </p:scale>
      <p:origin x="0" y="433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2/27/2015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171871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a:t>
            </a:r>
            <a:r>
              <a:rPr lang="en-US" dirty="0" smtClean="0"/>
              <a:t>presentation demonstrates the new capabilities of PowerPoint and it is best viewed in Slide Show. These slides are designed to give you great ideas for the presentations you’ll create in PowerPoint 2010!</a:t>
            </a:r>
          </a:p>
          <a:p>
            <a:endParaRPr lang="en-US" dirty="0" smtClean="0"/>
          </a:p>
          <a:p>
            <a:r>
              <a:rPr lang="en-US" dirty="0" smtClean="0"/>
              <a:t>For more sample templates, click the File tab, and then on the New tab, click Sample Templates.</a:t>
            </a:r>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10</a:t>
            </a:fld>
            <a:endParaRPr lang="en-US"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11</a:t>
            </a:fld>
            <a:endParaRPr 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12</a:t>
            </a:fld>
            <a:endParaRPr lang="en-US"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13</a:t>
            </a:fld>
            <a:endParaRPr lang="en-US"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15</a:t>
            </a:fld>
            <a:endParaRPr lang="en-US"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16</a:t>
            </a:fld>
            <a:endParaRPr lang="en-US" dirty="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17</a:t>
            </a:fld>
            <a:endParaRPr lang="en-US"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18</a:t>
            </a:fld>
            <a:endParaRPr lang="en-US" dirty="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19</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20</a:t>
            </a:fld>
            <a:endParaRPr lang="en-US" dirty="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21</a:t>
            </a:fld>
            <a:endParaRPr lang="en-US" dirty="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22</a:t>
            </a:fld>
            <a:endParaRPr lang="en-US" dirty="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23</a:t>
            </a:fld>
            <a:endParaRPr lang="en-US" dirty="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25</a:t>
            </a:fld>
            <a:endParaRPr lang="en-US" dirty="0">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26</a:t>
            </a:fld>
            <a:endParaRPr lang="en-US" dirty="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27</a:t>
            </a:fld>
            <a:endParaRPr lang="en-US" dirty="0">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28</a:t>
            </a:fld>
            <a:endParaRPr lang="en-US" dirty="0">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29</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a:t>
            </a:fld>
            <a:endParaRPr lang="en-US" dirty="0">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30</a:t>
            </a:fld>
            <a:endParaRPr lang="en-US" dirty="0">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31</a:t>
            </a:fld>
            <a:endParaRPr lang="en-US" dirty="0">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32</a:t>
            </a:fld>
            <a:endParaRPr lang="en-US" dirty="0">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33</a:t>
            </a:fld>
            <a:endParaRPr lang="en-US" dirty="0">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34</a:t>
            </a:fld>
            <a:endParaRPr lang="en-US" dirty="0">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35</a:t>
            </a:fld>
            <a:endParaRPr lang="en-US" dirty="0">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36</a:t>
            </a:fld>
            <a:endParaRPr lang="en-US" dirty="0">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38</a:t>
            </a:fld>
            <a:endParaRPr lang="en-US" dirty="0">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39</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a:t>
            </a:fld>
            <a:endParaRPr lang="en-US" dirty="0">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40</a:t>
            </a:fld>
            <a:endParaRPr lang="en-US" dirty="0">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41</a:t>
            </a:fld>
            <a:endParaRPr lang="en-US" dirty="0">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42</a:t>
            </a:fld>
            <a:endParaRPr lang="en-US" dirty="0">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43</a:t>
            </a:fld>
            <a:endParaRPr lang="en-US" dirty="0">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44</a:t>
            </a:fld>
            <a:endParaRPr lang="en-US" dirty="0">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45</a:t>
            </a:fld>
            <a:endParaRPr lang="en-US" dirty="0">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46</a:t>
            </a:fld>
            <a:endParaRPr lang="en-US" dirty="0">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47</a:t>
            </a:fld>
            <a:endParaRPr lang="en-US" dirty="0">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48</a:t>
            </a:fld>
            <a:endParaRPr lang="en-US" dirty="0">
              <a:solidFill>
                <a:prstClr val="black"/>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49</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50</a:t>
            </a:fld>
            <a:endParaRPr lang="en-US" dirty="0">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52</a:t>
            </a:fld>
            <a:endParaRPr lang="en-US" dirty="0">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53</a:t>
            </a:fld>
            <a:endParaRPr lang="en-US" dirty="0">
              <a:solidFill>
                <a:prstClr val="black"/>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54</a:t>
            </a:fld>
            <a:endParaRPr lang="en-US" dirty="0">
              <a:solidFill>
                <a:prstClr val="black"/>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55</a:t>
            </a:fld>
            <a:endParaRPr lang="en-US" dirty="0">
              <a:solidFill>
                <a:prstClr val="black"/>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56</a:t>
            </a:fld>
            <a:endParaRPr lang="en-US" dirty="0">
              <a:solidFill>
                <a:prstClr val="black"/>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57</a:t>
            </a:fld>
            <a:endParaRPr lang="en-US" dirty="0">
              <a:solidFill>
                <a:prstClr val="black"/>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58</a:t>
            </a:fld>
            <a:endParaRPr lang="en-US" dirty="0">
              <a:solidFill>
                <a:prstClr val="black"/>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59</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a:t>
            </a:fld>
            <a:endParaRPr lang="en-US" dirty="0">
              <a:solidFill>
                <a:prstClr val="black"/>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61</a:t>
            </a:fld>
            <a:endParaRPr lang="en-US" dirty="0">
              <a:solidFill>
                <a:prstClr val="black"/>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62</a:t>
            </a:fld>
            <a:endParaRPr lang="en-US" dirty="0">
              <a:solidFill>
                <a:prstClr val="black"/>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63</a:t>
            </a:fld>
            <a:endParaRPr lang="en-US" dirty="0">
              <a:solidFill>
                <a:prstClr val="black"/>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64</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a:t>
            </a:fld>
            <a:endParaRPr 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a:t>
            </a:fld>
            <a:endParaRPr 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9</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29.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30.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9.xml"/><Relationship Id="rId4" Type="http://schemas.openxmlformats.org/officeDocument/2006/relationships/image" Target="../media/image3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0.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1.xml"/><Relationship Id="rId4" Type="http://schemas.openxmlformats.org/officeDocument/2006/relationships/image" Target="../media/image24.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2.xml"/><Relationship Id="rId4" Type="http://schemas.openxmlformats.org/officeDocument/2006/relationships/image" Target="../media/image25.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4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41.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xml"/><Relationship Id="rId1" Type="http://schemas.openxmlformats.org/officeDocument/2006/relationships/tags" Target="../tags/tag4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5.xml"/><Relationship Id="rId1" Type="http://schemas.openxmlformats.org/officeDocument/2006/relationships/tags" Target="../tags/tag4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5.xml"/><Relationship Id="rId1" Type="http://schemas.openxmlformats.org/officeDocument/2006/relationships/tags" Target="../tags/tag45.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5.xml"/><Relationship Id="rId1" Type="http://schemas.openxmlformats.org/officeDocument/2006/relationships/tags" Target="../tags/tag4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xml"/><Relationship Id="rId1" Type="http://schemas.openxmlformats.org/officeDocument/2006/relationships/tags" Target="../tags/tag4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xml"/><Relationship Id="rId1" Type="http://schemas.openxmlformats.org/officeDocument/2006/relationships/tags" Target="../tags/tag48.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5.xml"/><Relationship Id="rId1" Type="http://schemas.openxmlformats.org/officeDocument/2006/relationships/tags" Target="../tags/tag49.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5.xml"/><Relationship Id="rId1" Type="http://schemas.openxmlformats.org/officeDocument/2006/relationships/tags" Target="../tags/tag50.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5.xml"/><Relationship Id="rId1" Type="http://schemas.openxmlformats.org/officeDocument/2006/relationships/tags" Target="../tags/tag5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4.xml"/><Relationship Id="rId4" Type="http://schemas.openxmlformats.org/officeDocument/2006/relationships/image" Target="../media/image26.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image" Target="../media/image27.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2819400"/>
            <a:ext cx="7315200" cy="2057400"/>
          </a:xfrm>
        </p:spPr>
        <p:txBody>
          <a:bodyPr anchor="ctr">
            <a:normAutofit/>
          </a:bodyPr>
          <a:lstStyle/>
          <a:p>
            <a:r>
              <a:rPr lang="en-US" sz="2400" b="0" dirty="0" smtClean="0">
                <a:solidFill>
                  <a:srgbClr val="262626"/>
                </a:solidFill>
              </a:rPr>
              <a:t/>
            </a:r>
            <a:br>
              <a:rPr lang="en-US" sz="2400" b="0" dirty="0" smtClean="0">
                <a:solidFill>
                  <a:srgbClr val="262626"/>
                </a:solidFill>
              </a:rPr>
            </a:br>
            <a:r>
              <a:rPr lang="en-US" sz="2800" b="0" dirty="0">
                <a:solidFill>
                  <a:prstClr val="white"/>
                </a:solidFill>
                <a:latin typeface="+mj-lt"/>
              </a:rPr>
              <a:t>P</a:t>
            </a:r>
            <a:r>
              <a:rPr lang="en-US" sz="2800" b="0" dirty="0" smtClean="0">
                <a:solidFill>
                  <a:prstClr val="white"/>
                </a:solidFill>
                <a:latin typeface="+mj-lt"/>
              </a:rPr>
              <a:t>roject: </a:t>
            </a:r>
            <a:r>
              <a:rPr lang="en-US" sz="2800" b="0" dirty="0">
                <a:solidFill>
                  <a:prstClr val="white"/>
                </a:solidFill>
                <a:latin typeface="+mj-lt"/>
              </a:rPr>
              <a:t>H</a:t>
            </a:r>
            <a:r>
              <a:rPr lang="en-US" sz="2800" b="0" dirty="0" smtClean="0">
                <a:solidFill>
                  <a:prstClr val="white"/>
                </a:solidFill>
                <a:latin typeface="+mj-lt"/>
              </a:rPr>
              <a:t>ome Irrigation Control System (HICS)</a:t>
            </a:r>
            <a:br>
              <a:rPr lang="en-US" sz="2800" b="0" dirty="0" smtClean="0">
                <a:solidFill>
                  <a:prstClr val="white"/>
                </a:solidFill>
                <a:latin typeface="+mj-lt"/>
              </a:rPr>
            </a:br>
            <a:r>
              <a:rPr lang="en-US" sz="2800" b="0" dirty="0" smtClean="0">
                <a:solidFill>
                  <a:prstClr val="white"/>
                </a:solidFill>
                <a:latin typeface="+mj-lt"/>
              </a:rPr>
              <a:t>Team: SmartGrass</a:t>
            </a:r>
            <a:endParaRPr lang="en-US" sz="2800" b="0" dirty="0">
              <a:latin typeface="+mj-lt"/>
            </a:endParaRPr>
          </a:p>
        </p:txBody>
      </p:sp>
      <p:sp>
        <p:nvSpPr>
          <p:cNvPr id="7" name="Subtitle 2"/>
          <p:cNvSpPr txBox="1">
            <a:spLocks/>
          </p:cNvSpPr>
          <p:nvPr/>
        </p:nvSpPr>
        <p:spPr>
          <a:xfrm>
            <a:off x="23037" y="0"/>
            <a:ext cx="3429000" cy="2819400"/>
          </a:xfrm>
          <a:prstGeom prst="rect">
            <a:avLst/>
          </a:prstGeom>
        </p:spPr>
        <p:txBody>
          <a:bodyPr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solidFill>
                  <a:schemeClr val="bg1"/>
                </a:solidFill>
                <a:latin typeface="+mj-lt"/>
              </a:rPr>
              <a:t>CSE Senior Design I</a:t>
            </a:r>
            <a:r>
              <a:rPr lang="en-US" sz="3600" dirty="0" smtClean="0">
                <a:solidFill>
                  <a:schemeClr val="bg1"/>
                </a:solidFill>
                <a:latin typeface="+mj-lt"/>
              </a:rPr>
              <a:t/>
            </a:r>
            <a:br>
              <a:rPr lang="en-US" sz="3600" dirty="0" smtClean="0">
                <a:solidFill>
                  <a:schemeClr val="bg1"/>
                </a:solidFill>
                <a:latin typeface="+mj-lt"/>
              </a:rPr>
            </a:br>
            <a:r>
              <a:rPr lang="en-US" sz="1800" dirty="0">
                <a:solidFill>
                  <a:schemeClr val="bg1"/>
                </a:solidFill>
                <a:latin typeface="+mj-lt"/>
              </a:rPr>
              <a:t>Detailed Design </a:t>
            </a:r>
            <a:r>
              <a:rPr lang="en-US" sz="1800" dirty="0" smtClean="0">
                <a:solidFill>
                  <a:schemeClr val="bg1"/>
                </a:solidFill>
                <a:latin typeface="+mj-lt"/>
              </a:rPr>
              <a:t>Specification</a:t>
            </a:r>
          </a:p>
          <a:p>
            <a:pPr marL="0" indent="0" algn="ctr">
              <a:buNone/>
            </a:pPr>
            <a:r>
              <a:rPr lang="en-US" sz="1800" dirty="0" smtClean="0">
                <a:solidFill>
                  <a:schemeClr val="bg1"/>
                </a:solidFill>
                <a:latin typeface="+mj-lt"/>
              </a:rPr>
              <a:t>January 28</a:t>
            </a:r>
            <a:r>
              <a:rPr lang="en-US" sz="1800" baseline="30000" dirty="0" smtClean="0">
                <a:solidFill>
                  <a:schemeClr val="bg1"/>
                </a:solidFill>
                <a:latin typeface="+mj-lt"/>
              </a:rPr>
              <a:t>th</a:t>
            </a:r>
            <a:r>
              <a:rPr lang="en-US" sz="1800" dirty="0" smtClean="0">
                <a:solidFill>
                  <a:schemeClr val="bg1"/>
                </a:solidFill>
                <a:latin typeface="+mj-lt"/>
              </a:rPr>
              <a:t> , 2015</a:t>
            </a: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05200" y="1"/>
            <a:ext cx="5562600" cy="2819399"/>
          </a:xfrm>
          <a:prstGeom prst="rect">
            <a:avLst/>
          </a:prstGeom>
        </p:spPr>
      </p:pic>
      <p:pic>
        <p:nvPicPr>
          <p:cNvPr id="2" name="Picture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86566" y="4343400"/>
            <a:ext cx="5048203" cy="3786153"/>
          </a:xfrm>
          <a:prstGeom prst="rect">
            <a:avLst/>
          </a:prstGeom>
        </p:spPr>
      </p:pic>
      <p:pic>
        <p:nvPicPr>
          <p:cNvPr id="3" name="Picture 2"/>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447800" y="4364665"/>
            <a:ext cx="5048203" cy="3786153"/>
          </a:xfrm>
          <a:prstGeom prst="rect">
            <a:avLst/>
          </a:prstGeom>
        </p:spPr>
      </p:pic>
      <p:pic>
        <p:nvPicPr>
          <p:cNvPr id="4" name="Picture 3"/>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717329" y="4343400"/>
            <a:ext cx="5048203" cy="3786153"/>
          </a:xfrm>
          <a:prstGeom prst="rect">
            <a:avLst/>
          </a:prstGeom>
        </p:spPr>
      </p:pic>
      <p:pic>
        <p:nvPicPr>
          <p:cNvPr id="8" name="Picture 7"/>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5943600" y="4343400"/>
            <a:ext cx="5048203" cy="3786153"/>
          </a:xfrm>
          <a:prstGeom prst="rect">
            <a:avLst/>
          </a:prstGeom>
        </p:spPr>
      </p:pic>
      <p:sp>
        <p:nvSpPr>
          <p:cNvPr id="9" name="Rectangle 8"/>
          <p:cNvSpPr/>
          <p:nvPr/>
        </p:nvSpPr>
        <p:spPr>
          <a:xfrm>
            <a:off x="542180" y="6233412"/>
            <a:ext cx="1324401" cy="584776"/>
          </a:xfrm>
          <a:prstGeom prst="rect">
            <a:avLst/>
          </a:prstGeom>
        </p:spPr>
        <p:txBody>
          <a:bodyPr wrap="none">
            <a:spAutoFit/>
          </a:bodyPr>
          <a:lstStyle/>
          <a:p>
            <a:pPr algn="ctr"/>
            <a:r>
              <a:rPr lang="en-US" sz="1600" dirty="0" err="1" smtClean="0">
                <a:solidFill>
                  <a:schemeClr val="bg1"/>
                </a:solidFill>
              </a:rPr>
              <a:t>Belachew</a:t>
            </a:r>
            <a:endParaRPr lang="en-US" sz="1600" dirty="0">
              <a:solidFill>
                <a:schemeClr val="bg1"/>
              </a:solidFill>
            </a:endParaRPr>
          </a:p>
          <a:p>
            <a:pPr algn="ctr"/>
            <a:r>
              <a:rPr lang="en-US" sz="1600" dirty="0" smtClean="0">
                <a:solidFill>
                  <a:schemeClr val="bg1"/>
                </a:solidFill>
              </a:rPr>
              <a:t>Haile-Mariam</a:t>
            </a:r>
            <a:endParaRPr lang="en-US" sz="1600" dirty="0">
              <a:solidFill>
                <a:schemeClr val="bg1"/>
              </a:solidFill>
            </a:endParaRPr>
          </a:p>
        </p:txBody>
      </p:sp>
      <p:sp>
        <p:nvSpPr>
          <p:cNvPr id="11" name="Rectangle 10"/>
          <p:cNvSpPr/>
          <p:nvPr/>
        </p:nvSpPr>
        <p:spPr>
          <a:xfrm>
            <a:off x="3046073" y="6249841"/>
            <a:ext cx="870431" cy="584775"/>
          </a:xfrm>
          <a:prstGeom prst="rect">
            <a:avLst/>
          </a:prstGeom>
        </p:spPr>
        <p:txBody>
          <a:bodyPr wrap="none">
            <a:spAutoFit/>
          </a:bodyPr>
          <a:lstStyle/>
          <a:p>
            <a:pPr algn="ctr"/>
            <a:r>
              <a:rPr lang="en-US" sz="1600" dirty="0" err="1" smtClean="0">
                <a:solidFill>
                  <a:schemeClr val="bg1"/>
                </a:solidFill>
              </a:rPr>
              <a:t>Gautam</a:t>
            </a:r>
            <a:endParaRPr lang="en-US" sz="1600" dirty="0" smtClean="0">
              <a:solidFill>
                <a:schemeClr val="bg1"/>
              </a:solidFill>
            </a:endParaRPr>
          </a:p>
          <a:p>
            <a:pPr algn="ctr"/>
            <a:r>
              <a:rPr lang="en-US" sz="1600" dirty="0" err="1" smtClean="0">
                <a:solidFill>
                  <a:schemeClr val="bg1"/>
                </a:solidFill>
              </a:rPr>
              <a:t>Adhikari</a:t>
            </a:r>
            <a:endParaRPr lang="en-US" sz="1600" dirty="0">
              <a:solidFill>
                <a:schemeClr val="bg1"/>
              </a:solidFill>
            </a:endParaRPr>
          </a:p>
        </p:txBody>
      </p:sp>
      <p:sp>
        <p:nvSpPr>
          <p:cNvPr id="12" name="Rectangle 11"/>
          <p:cNvSpPr/>
          <p:nvPr/>
        </p:nvSpPr>
        <p:spPr>
          <a:xfrm>
            <a:off x="5282374" y="6223740"/>
            <a:ext cx="980588" cy="584775"/>
          </a:xfrm>
          <a:prstGeom prst="rect">
            <a:avLst/>
          </a:prstGeom>
        </p:spPr>
        <p:txBody>
          <a:bodyPr wrap="none">
            <a:spAutoFit/>
          </a:bodyPr>
          <a:lstStyle/>
          <a:p>
            <a:pPr algn="ctr"/>
            <a:r>
              <a:rPr lang="en-US" sz="1600" dirty="0" smtClean="0">
                <a:solidFill>
                  <a:schemeClr val="bg1"/>
                </a:solidFill>
              </a:rPr>
              <a:t>Jeremiah</a:t>
            </a:r>
          </a:p>
          <a:p>
            <a:pPr algn="ctr"/>
            <a:r>
              <a:rPr lang="en-US" sz="1600" dirty="0" smtClean="0">
                <a:solidFill>
                  <a:schemeClr val="bg1"/>
                </a:solidFill>
              </a:rPr>
              <a:t>O’Connor</a:t>
            </a:r>
            <a:endParaRPr lang="en-US" sz="1600" dirty="0">
              <a:solidFill>
                <a:schemeClr val="bg1"/>
              </a:solidFill>
            </a:endParaRPr>
          </a:p>
        </p:txBody>
      </p:sp>
      <p:sp>
        <p:nvSpPr>
          <p:cNvPr id="13" name="Rectangle 12"/>
          <p:cNvSpPr/>
          <p:nvPr/>
        </p:nvSpPr>
        <p:spPr>
          <a:xfrm>
            <a:off x="7678767" y="6223740"/>
            <a:ext cx="582339" cy="584775"/>
          </a:xfrm>
          <a:prstGeom prst="rect">
            <a:avLst/>
          </a:prstGeom>
        </p:spPr>
        <p:txBody>
          <a:bodyPr wrap="none">
            <a:spAutoFit/>
          </a:bodyPr>
          <a:lstStyle/>
          <a:p>
            <a:pPr algn="ctr"/>
            <a:r>
              <a:rPr lang="en-US" sz="1600" dirty="0" smtClean="0">
                <a:solidFill>
                  <a:schemeClr val="bg1"/>
                </a:solidFill>
              </a:rPr>
              <a:t>Tung</a:t>
            </a:r>
          </a:p>
          <a:p>
            <a:pPr algn="ctr"/>
            <a:r>
              <a:rPr lang="en-US" sz="1600" dirty="0" smtClean="0">
                <a:solidFill>
                  <a:schemeClr val="bg1"/>
                </a:solidFill>
              </a:rPr>
              <a:t>Vo</a:t>
            </a:r>
            <a:endParaRPr lang="en-US" sz="16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93488661"/>
              </p:ext>
            </p:extLst>
          </p:nvPr>
        </p:nvGraphicFramePr>
        <p:xfrm>
          <a:off x="4648201" y="2286000"/>
          <a:ext cx="4267200" cy="2890345"/>
        </p:xfrm>
        <a:graphic>
          <a:graphicData uri="http://schemas.openxmlformats.org/drawingml/2006/table">
            <a:tbl>
              <a:tblPr firstRow="1" firstCol="1" bandRow="1">
                <a:tableStyleId>{5C22544A-7EE6-4342-B048-85BDC9FD1C3A}</a:tableStyleId>
              </a:tblPr>
              <a:tblGrid>
                <a:gridCol w="1384041"/>
                <a:gridCol w="2883159"/>
              </a:tblGrid>
              <a:tr h="578069">
                <a:tc>
                  <a:txBody>
                    <a:bodyPr/>
                    <a:lstStyle/>
                    <a:p>
                      <a:pPr marL="0" marR="0">
                        <a:lnSpc>
                          <a:spcPct val="115000"/>
                        </a:lnSpc>
                        <a:spcBef>
                          <a:spcPts val="0"/>
                        </a:spcBef>
                        <a:spcAft>
                          <a:spcPts val="1000"/>
                        </a:spcAft>
                      </a:pPr>
                      <a:r>
                        <a:rPr lang="en-US" sz="1200" dirty="0">
                          <a:effectLst/>
                        </a:rPr>
                        <a:t>Model </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dirty="0">
                          <a:effectLst/>
                        </a:rPr>
                        <a:t>TOOGOO Soil Moisture Sensor</a:t>
                      </a:r>
                      <a:endParaRPr lang="en-US" sz="1200" dirty="0">
                        <a:effectLst/>
                        <a:latin typeface="Times New Roman"/>
                        <a:ea typeface="Times New Roman"/>
                      </a:endParaRPr>
                    </a:p>
                  </a:txBody>
                  <a:tcPr marL="68580" marR="68580" marT="0" marB="0" anchor="ctr"/>
                </a:tc>
              </a:tr>
              <a:tr h="578069">
                <a:tc>
                  <a:txBody>
                    <a:bodyPr/>
                    <a:lstStyle/>
                    <a:p>
                      <a:pPr marL="0" marR="0">
                        <a:lnSpc>
                          <a:spcPct val="115000"/>
                        </a:lnSpc>
                        <a:spcBef>
                          <a:spcPts val="0"/>
                        </a:spcBef>
                        <a:spcAft>
                          <a:spcPts val="1000"/>
                        </a:spcAft>
                      </a:pPr>
                      <a:r>
                        <a:rPr lang="en-US" sz="1200">
                          <a:effectLst/>
                        </a:rPr>
                        <a:t>Operating Voltage</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a:effectLst/>
                        </a:rPr>
                        <a:t>3.3V-5V</a:t>
                      </a:r>
                      <a:endParaRPr lang="en-US" sz="1200">
                        <a:effectLst/>
                        <a:latin typeface="Times New Roman"/>
                        <a:ea typeface="Times New Roman"/>
                      </a:endParaRPr>
                    </a:p>
                  </a:txBody>
                  <a:tcPr marL="68580" marR="68580" marT="0" marB="0" anchor="ctr"/>
                </a:tc>
              </a:tr>
              <a:tr h="578069">
                <a:tc>
                  <a:txBody>
                    <a:bodyPr/>
                    <a:lstStyle/>
                    <a:p>
                      <a:pPr marL="0" marR="0">
                        <a:lnSpc>
                          <a:spcPct val="115000"/>
                        </a:lnSpc>
                        <a:spcBef>
                          <a:spcPts val="0"/>
                        </a:spcBef>
                        <a:spcAft>
                          <a:spcPts val="1000"/>
                        </a:spcAft>
                      </a:pPr>
                      <a:r>
                        <a:rPr lang="en-US" sz="1200">
                          <a:effectLst/>
                        </a:rPr>
                        <a:t>Digital Output</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a:effectLst/>
                        </a:rPr>
                        <a:t>Yes</a:t>
                      </a:r>
                      <a:endParaRPr lang="en-US" sz="1200">
                        <a:effectLst/>
                        <a:latin typeface="Times New Roman"/>
                        <a:ea typeface="Times New Roman"/>
                      </a:endParaRPr>
                    </a:p>
                  </a:txBody>
                  <a:tcPr marL="68580" marR="68580" marT="0" marB="0" anchor="ctr"/>
                </a:tc>
              </a:tr>
              <a:tr h="578069">
                <a:tc>
                  <a:txBody>
                    <a:bodyPr/>
                    <a:lstStyle/>
                    <a:p>
                      <a:pPr marL="0" marR="0">
                        <a:lnSpc>
                          <a:spcPct val="115000"/>
                        </a:lnSpc>
                        <a:spcBef>
                          <a:spcPts val="0"/>
                        </a:spcBef>
                        <a:spcAft>
                          <a:spcPts val="1000"/>
                        </a:spcAft>
                      </a:pPr>
                      <a:r>
                        <a:rPr lang="en-US" sz="1200">
                          <a:effectLst/>
                        </a:rPr>
                        <a:t>Analog Output</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a:effectLst/>
                        </a:rPr>
                        <a:t>Yes</a:t>
                      </a:r>
                      <a:endParaRPr lang="en-US" sz="1200">
                        <a:effectLst/>
                        <a:latin typeface="Times New Roman"/>
                        <a:ea typeface="Times New Roman"/>
                      </a:endParaRPr>
                    </a:p>
                  </a:txBody>
                  <a:tcPr marL="68580" marR="68580" marT="0" marB="0" anchor="ctr"/>
                </a:tc>
              </a:tr>
              <a:tr h="578069">
                <a:tc>
                  <a:txBody>
                    <a:bodyPr/>
                    <a:lstStyle/>
                    <a:p>
                      <a:pPr marL="0" marR="0">
                        <a:lnSpc>
                          <a:spcPct val="115000"/>
                        </a:lnSpc>
                        <a:spcBef>
                          <a:spcPts val="0"/>
                        </a:spcBef>
                        <a:spcAft>
                          <a:spcPts val="1000"/>
                        </a:spcAft>
                      </a:pPr>
                      <a:r>
                        <a:rPr lang="en-US" sz="1200">
                          <a:effectLst/>
                        </a:rPr>
                        <a:t>Adjustable Sensitivity</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dirty="0">
                          <a:effectLst/>
                        </a:rPr>
                        <a:t>Yes</a:t>
                      </a:r>
                      <a:endParaRPr lang="en-US" sz="1200" dirty="0">
                        <a:effectLst/>
                        <a:latin typeface="Times New Roman"/>
                        <a:ea typeface="Times New Roman"/>
                      </a:endParaRPr>
                    </a:p>
                  </a:txBody>
                  <a:tcPr marL="68580" marR="68580" marT="0" marB="0" anchor="ctr"/>
                </a:tc>
              </a:tr>
            </a:tbl>
          </a:graphicData>
        </a:graphic>
      </p:graphicFrame>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smtClean="0">
                <a:solidFill>
                  <a:prstClr val="white"/>
                </a:solidFill>
                <a:ea typeface="+mn-ea"/>
                <a:cs typeface="+mn-cs"/>
              </a:rPr>
              <a:t>System Hardware Description</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9144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Soil Moisture Sensor</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10</a:t>
            </a:fld>
            <a:endParaRPr lang="en-US" dirty="0"/>
          </a:p>
        </p:txBody>
      </p:sp>
      <p:pic>
        <p:nvPicPr>
          <p:cNvPr id="10" name="Picture 9" descr="http://i.ebayimg.com/00/s/NjAwWDYwMA==/z/LssAAOxy7S5R8gyr/$(KGrHqJ,!ogFHwGUiT9HBR8gyqWyfw~~60_35.JPG"/>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86000"/>
            <a:ext cx="3352800" cy="2890345"/>
          </a:xfrm>
          <a:prstGeom prst="rect">
            <a:avLst/>
          </a:prstGeom>
          <a:noFill/>
          <a:ln>
            <a:noFill/>
          </a:ln>
        </p:spPr>
      </p:pic>
    </p:spTree>
    <p:custDataLst>
      <p:tags r:id="rId1"/>
    </p:custDataLst>
    <p:extLst>
      <p:ext uri="{BB962C8B-B14F-4D97-AF65-F5344CB8AC3E}">
        <p14:creationId xmlns:p14="http://schemas.microsoft.com/office/powerpoint/2010/main" val="3014929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92062000"/>
              </p:ext>
            </p:extLst>
          </p:nvPr>
        </p:nvGraphicFramePr>
        <p:xfrm>
          <a:off x="4648200" y="2285998"/>
          <a:ext cx="4343400" cy="2895604"/>
        </p:xfrm>
        <a:graphic>
          <a:graphicData uri="http://schemas.openxmlformats.org/drawingml/2006/table">
            <a:tbl>
              <a:tblPr firstRow="1" firstCol="1" bandRow="1">
                <a:tableStyleId>{5C22544A-7EE6-4342-B048-85BDC9FD1C3A}</a:tableStyleId>
              </a:tblPr>
              <a:tblGrid>
                <a:gridCol w="1408756"/>
                <a:gridCol w="2934644"/>
              </a:tblGrid>
              <a:tr h="723901">
                <a:tc>
                  <a:txBody>
                    <a:bodyPr/>
                    <a:lstStyle/>
                    <a:p>
                      <a:pPr marL="0" marR="0">
                        <a:lnSpc>
                          <a:spcPct val="115000"/>
                        </a:lnSpc>
                        <a:spcBef>
                          <a:spcPts val="0"/>
                        </a:spcBef>
                        <a:spcAft>
                          <a:spcPts val="1000"/>
                        </a:spcAft>
                      </a:pPr>
                      <a:r>
                        <a:rPr lang="en-US" sz="1200">
                          <a:effectLst/>
                        </a:rPr>
                        <a:t>Model </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a:effectLst/>
                        </a:rPr>
                        <a:t>DS18B20 Temperature Sensor</a:t>
                      </a:r>
                      <a:endParaRPr lang="en-US" sz="1200">
                        <a:effectLst/>
                        <a:latin typeface="Times New Roman"/>
                        <a:ea typeface="Times New Roman"/>
                      </a:endParaRPr>
                    </a:p>
                  </a:txBody>
                  <a:tcPr marL="68580" marR="68580" marT="0" marB="0" anchor="ctr"/>
                </a:tc>
              </a:tr>
              <a:tr h="723901">
                <a:tc>
                  <a:txBody>
                    <a:bodyPr/>
                    <a:lstStyle/>
                    <a:p>
                      <a:pPr marL="0" marR="0">
                        <a:lnSpc>
                          <a:spcPct val="115000"/>
                        </a:lnSpc>
                        <a:spcBef>
                          <a:spcPts val="0"/>
                        </a:spcBef>
                        <a:spcAft>
                          <a:spcPts val="1000"/>
                        </a:spcAft>
                      </a:pPr>
                      <a:r>
                        <a:rPr lang="en-US" sz="1200">
                          <a:effectLst/>
                        </a:rPr>
                        <a:t>Operating Voltage</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a:effectLst/>
                        </a:rPr>
                        <a:t>3.3V-5V</a:t>
                      </a:r>
                      <a:endParaRPr lang="en-US" sz="1200">
                        <a:effectLst/>
                        <a:latin typeface="Times New Roman"/>
                        <a:ea typeface="Times New Roman"/>
                      </a:endParaRPr>
                    </a:p>
                  </a:txBody>
                  <a:tcPr marL="68580" marR="68580" marT="0" marB="0" anchor="ctr"/>
                </a:tc>
              </a:tr>
              <a:tr h="723901">
                <a:tc>
                  <a:txBody>
                    <a:bodyPr/>
                    <a:lstStyle/>
                    <a:p>
                      <a:pPr marL="0" marR="0">
                        <a:lnSpc>
                          <a:spcPct val="115000"/>
                        </a:lnSpc>
                        <a:spcBef>
                          <a:spcPts val="0"/>
                        </a:spcBef>
                        <a:spcAft>
                          <a:spcPts val="1000"/>
                        </a:spcAft>
                      </a:pPr>
                      <a:r>
                        <a:rPr lang="en-US" sz="1200">
                          <a:effectLst/>
                        </a:rPr>
                        <a:t>Analog Output</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a:effectLst/>
                        </a:rPr>
                        <a:t>Yes</a:t>
                      </a:r>
                      <a:endParaRPr lang="en-US" sz="1200">
                        <a:effectLst/>
                        <a:latin typeface="Times New Roman"/>
                        <a:ea typeface="Times New Roman"/>
                      </a:endParaRPr>
                    </a:p>
                  </a:txBody>
                  <a:tcPr marL="68580" marR="68580" marT="0" marB="0" anchor="ctr"/>
                </a:tc>
              </a:tr>
              <a:tr h="723901">
                <a:tc>
                  <a:txBody>
                    <a:bodyPr/>
                    <a:lstStyle/>
                    <a:p>
                      <a:pPr marL="0" marR="0">
                        <a:lnSpc>
                          <a:spcPct val="115000"/>
                        </a:lnSpc>
                        <a:spcBef>
                          <a:spcPts val="0"/>
                        </a:spcBef>
                        <a:spcAft>
                          <a:spcPts val="1000"/>
                        </a:spcAft>
                      </a:pPr>
                      <a:r>
                        <a:rPr lang="en-US" sz="1200">
                          <a:effectLst/>
                        </a:rPr>
                        <a:t>Adjustable Resolution</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dirty="0">
                          <a:effectLst/>
                        </a:rPr>
                        <a:t>Yes</a:t>
                      </a:r>
                      <a:endParaRPr lang="en-US" sz="1200" dirty="0">
                        <a:effectLst/>
                        <a:latin typeface="Times New Roman"/>
                        <a:ea typeface="Times New Roman"/>
                      </a:endParaRPr>
                    </a:p>
                  </a:txBody>
                  <a:tcPr marL="68580" marR="68580" marT="0" marB="0" anchor="ctr"/>
                </a:tc>
              </a:tr>
            </a:tbl>
          </a:graphicData>
        </a:graphic>
      </p:graphicFrame>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smtClean="0">
                <a:solidFill>
                  <a:prstClr val="white"/>
                </a:solidFill>
                <a:ea typeface="+mn-ea"/>
                <a:cs typeface="+mn-cs"/>
              </a:rPr>
              <a:t>System Hardware Description</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9144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Temperature Sensor</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11</a:t>
            </a:fld>
            <a:endParaRPr lang="en-US" dirty="0"/>
          </a:p>
        </p:txBody>
      </p:sp>
      <p:pic>
        <p:nvPicPr>
          <p:cNvPr id="10" name="Picture 9" descr="http://ecx.images-amazon.com/images/I/51AOf%2BrkXXL._SL1000_.jpg"/>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39352" y="2286000"/>
            <a:ext cx="3445670" cy="2895600"/>
          </a:xfrm>
          <a:prstGeom prst="rect">
            <a:avLst/>
          </a:prstGeom>
          <a:noFill/>
          <a:ln>
            <a:noFill/>
          </a:ln>
        </p:spPr>
      </p:pic>
    </p:spTree>
    <p:custDataLst>
      <p:tags r:id="rId1"/>
    </p:custDataLst>
    <p:extLst>
      <p:ext uri="{BB962C8B-B14F-4D97-AF65-F5344CB8AC3E}">
        <p14:creationId xmlns:p14="http://schemas.microsoft.com/office/powerpoint/2010/main" val="3014929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43612537"/>
              </p:ext>
            </p:extLst>
          </p:nvPr>
        </p:nvGraphicFramePr>
        <p:xfrm>
          <a:off x="4648200" y="2285999"/>
          <a:ext cx="4267200" cy="2895600"/>
        </p:xfrm>
        <a:graphic>
          <a:graphicData uri="http://schemas.openxmlformats.org/drawingml/2006/table">
            <a:tbl>
              <a:tblPr firstRow="1" firstCol="1" bandRow="1">
                <a:tableStyleId>{5C22544A-7EE6-4342-B048-85BDC9FD1C3A}</a:tableStyleId>
              </a:tblPr>
              <a:tblGrid>
                <a:gridCol w="1384042"/>
                <a:gridCol w="2883158"/>
              </a:tblGrid>
              <a:tr h="723900">
                <a:tc>
                  <a:txBody>
                    <a:bodyPr/>
                    <a:lstStyle/>
                    <a:p>
                      <a:pPr marL="0" marR="0">
                        <a:lnSpc>
                          <a:spcPct val="115000"/>
                        </a:lnSpc>
                        <a:spcBef>
                          <a:spcPts val="0"/>
                        </a:spcBef>
                        <a:spcAft>
                          <a:spcPts val="1000"/>
                        </a:spcAft>
                      </a:pPr>
                      <a:r>
                        <a:rPr lang="en-US" sz="1200">
                          <a:effectLst/>
                        </a:rPr>
                        <a:t>Model </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a:effectLst/>
                        </a:rPr>
                        <a:t>DS18B20 Temperature Sensor</a:t>
                      </a:r>
                      <a:endParaRPr lang="en-US" sz="1200">
                        <a:effectLst/>
                        <a:latin typeface="Times New Roman"/>
                        <a:ea typeface="Times New Roman"/>
                      </a:endParaRPr>
                    </a:p>
                  </a:txBody>
                  <a:tcPr marL="68580" marR="68580" marT="0" marB="0" anchor="ctr"/>
                </a:tc>
              </a:tr>
              <a:tr h="723900">
                <a:tc>
                  <a:txBody>
                    <a:bodyPr/>
                    <a:lstStyle/>
                    <a:p>
                      <a:pPr marL="0" marR="0">
                        <a:lnSpc>
                          <a:spcPct val="115000"/>
                        </a:lnSpc>
                        <a:spcBef>
                          <a:spcPts val="0"/>
                        </a:spcBef>
                        <a:spcAft>
                          <a:spcPts val="1000"/>
                        </a:spcAft>
                      </a:pPr>
                      <a:r>
                        <a:rPr lang="en-US" sz="1200">
                          <a:effectLst/>
                        </a:rPr>
                        <a:t>Operating Voltage</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a:effectLst/>
                        </a:rPr>
                        <a:t>3.3V-5V</a:t>
                      </a:r>
                      <a:endParaRPr lang="en-US" sz="1200">
                        <a:effectLst/>
                        <a:latin typeface="Times New Roman"/>
                        <a:ea typeface="Times New Roman"/>
                      </a:endParaRPr>
                    </a:p>
                  </a:txBody>
                  <a:tcPr marL="68580" marR="68580" marT="0" marB="0" anchor="ctr"/>
                </a:tc>
              </a:tr>
              <a:tr h="723900">
                <a:tc>
                  <a:txBody>
                    <a:bodyPr/>
                    <a:lstStyle/>
                    <a:p>
                      <a:pPr marL="0" marR="0">
                        <a:lnSpc>
                          <a:spcPct val="115000"/>
                        </a:lnSpc>
                        <a:spcBef>
                          <a:spcPts val="0"/>
                        </a:spcBef>
                        <a:spcAft>
                          <a:spcPts val="1000"/>
                        </a:spcAft>
                      </a:pPr>
                      <a:r>
                        <a:rPr lang="en-US" sz="1200">
                          <a:effectLst/>
                        </a:rPr>
                        <a:t>Digital Output</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a:effectLst/>
                        </a:rPr>
                        <a:t>Yes</a:t>
                      </a:r>
                      <a:endParaRPr lang="en-US" sz="1200">
                        <a:effectLst/>
                        <a:latin typeface="Times New Roman"/>
                        <a:ea typeface="Times New Roman"/>
                      </a:endParaRPr>
                    </a:p>
                  </a:txBody>
                  <a:tcPr marL="68580" marR="68580" marT="0" marB="0" anchor="ctr"/>
                </a:tc>
              </a:tr>
              <a:tr h="723900">
                <a:tc>
                  <a:txBody>
                    <a:bodyPr/>
                    <a:lstStyle/>
                    <a:p>
                      <a:pPr marL="0" marR="0">
                        <a:lnSpc>
                          <a:spcPct val="115000"/>
                        </a:lnSpc>
                        <a:spcBef>
                          <a:spcPts val="0"/>
                        </a:spcBef>
                        <a:spcAft>
                          <a:spcPts val="1000"/>
                        </a:spcAft>
                      </a:pPr>
                      <a:r>
                        <a:rPr lang="en-US" sz="1200">
                          <a:effectLst/>
                        </a:rPr>
                        <a:t>Adjustable Resolution</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dirty="0">
                          <a:effectLst/>
                        </a:rPr>
                        <a:t>Yes</a:t>
                      </a:r>
                      <a:endParaRPr lang="en-US" sz="1200" dirty="0">
                        <a:effectLst/>
                        <a:latin typeface="Times New Roman"/>
                        <a:ea typeface="Times New Roman"/>
                      </a:endParaRPr>
                    </a:p>
                  </a:txBody>
                  <a:tcPr marL="68580" marR="68580" marT="0" marB="0" anchor="ctr"/>
                </a:tc>
              </a:tr>
            </a:tbl>
          </a:graphicData>
        </a:graphic>
      </p:graphicFrame>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smtClean="0">
                <a:solidFill>
                  <a:prstClr val="white"/>
                </a:solidFill>
                <a:ea typeface="+mn-ea"/>
                <a:cs typeface="+mn-cs"/>
              </a:rPr>
              <a:t>System Hardware Description</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9144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Rain Sensor</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12</a:t>
            </a:fld>
            <a:endParaRPr lang="en-US" dirty="0"/>
          </a:p>
        </p:txBody>
      </p:sp>
      <p:pic>
        <p:nvPicPr>
          <p:cNvPr id="10" name="Picture 9" descr="http://ecx.images-amazon.com/images/I/71suNGOx2IL._SL1500_.jpg"/>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57200" y="2286000"/>
            <a:ext cx="3581400" cy="2895600"/>
          </a:xfrm>
          <a:prstGeom prst="rect">
            <a:avLst/>
          </a:prstGeom>
          <a:noFill/>
          <a:ln>
            <a:noFill/>
          </a:ln>
        </p:spPr>
      </p:pic>
    </p:spTree>
    <p:custDataLst>
      <p:tags r:id="rId1"/>
    </p:custDataLst>
    <p:extLst>
      <p:ext uri="{BB962C8B-B14F-4D97-AF65-F5344CB8AC3E}">
        <p14:creationId xmlns:p14="http://schemas.microsoft.com/office/powerpoint/2010/main" val="1311931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4671328"/>
              </p:ext>
            </p:extLst>
          </p:nvPr>
        </p:nvGraphicFramePr>
        <p:xfrm>
          <a:off x="4648201" y="2286000"/>
          <a:ext cx="4267200" cy="2895600"/>
        </p:xfrm>
        <a:graphic>
          <a:graphicData uri="http://schemas.openxmlformats.org/drawingml/2006/table">
            <a:tbl>
              <a:tblPr firstRow="1" firstCol="1" bandRow="1">
                <a:tableStyleId>{5C22544A-7EE6-4342-B048-85BDC9FD1C3A}</a:tableStyleId>
              </a:tblPr>
              <a:tblGrid>
                <a:gridCol w="1384041"/>
                <a:gridCol w="2883159"/>
              </a:tblGrid>
              <a:tr h="965200">
                <a:tc>
                  <a:txBody>
                    <a:bodyPr/>
                    <a:lstStyle/>
                    <a:p>
                      <a:pPr marL="0" marR="0">
                        <a:lnSpc>
                          <a:spcPct val="115000"/>
                        </a:lnSpc>
                        <a:spcBef>
                          <a:spcPts val="0"/>
                        </a:spcBef>
                        <a:spcAft>
                          <a:spcPts val="1000"/>
                        </a:spcAft>
                      </a:pPr>
                      <a:r>
                        <a:rPr lang="en-US" sz="1200" dirty="0">
                          <a:effectLst/>
                        </a:rPr>
                        <a:t>Model </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dirty="0" err="1">
                          <a:effectLst/>
                        </a:rPr>
                        <a:t>CanaKit</a:t>
                      </a:r>
                      <a:r>
                        <a:rPr lang="en-US" sz="1200" dirty="0">
                          <a:effectLst/>
                        </a:rPr>
                        <a:t> 2.5A Micro USB Power Supply</a:t>
                      </a:r>
                      <a:endParaRPr lang="en-US" sz="1200" dirty="0">
                        <a:effectLst/>
                        <a:latin typeface="Times New Roman"/>
                        <a:ea typeface="Times New Roman"/>
                      </a:endParaRPr>
                    </a:p>
                  </a:txBody>
                  <a:tcPr marL="68580" marR="68580" marT="0" marB="0" anchor="ctr"/>
                </a:tc>
              </a:tr>
              <a:tr h="965200">
                <a:tc>
                  <a:txBody>
                    <a:bodyPr/>
                    <a:lstStyle/>
                    <a:p>
                      <a:pPr marL="0" marR="0">
                        <a:lnSpc>
                          <a:spcPct val="115000"/>
                        </a:lnSpc>
                        <a:spcBef>
                          <a:spcPts val="0"/>
                        </a:spcBef>
                        <a:spcAft>
                          <a:spcPts val="1000"/>
                        </a:spcAft>
                      </a:pPr>
                      <a:r>
                        <a:rPr lang="en-US" sz="1200">
                          <a:effectLst/>
                        </a:rPr>
                        <a:t>Voltage</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a:effectLst/>
                        </a:rPr>
                        <a:t>5V</a:t>
                      </a:r>
                      <a:endParaRPr lang="en-US" sz="1200">
                        <a:effectLst/>
                        <a:latin typeface="Times New Roman"/>
                        <a:ea typeface="Times New Roman"/>
                      </a:endParaRPr>
                    </a:p>
                  </a:txBody>
                  <a:tcPr marL="68580" marR="68580" marT="0" marB="0" anchor="ctr"/>
                </a:tc>
              </a:tr>
              <a:tr h="965200">
                <a:tc>
                  <a:txBody>
                    <a:bodyPr/>
                    <a:lstStyle/>
                    <a:p>
                      <a:pPr marL="0" marR="0">
                        <a:lnSpc>
                          <a:spcPct val="115000"/>
                        </a:lnSpc>
                        <a:spcBef>
                          <a:spcPts val="0"/>
                        </a:spcBef>
                        <a:spcAft>
                          <a:spcPts val="1000"/>
                        </a:spcAft>
                      </a:pPr>
                      <a:r>
                        <a:rPr lang="en-US" sz="1200">
                          <a:effectLst/>
                        </a:rPr>
                        <a:t>Current</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dirty="0">
                          <a:effectLst/>
                        </a:rPr>
                        <a:t>2.5A</a:t>
                      </a:r>
                      <a:endParaRPr lang="en-US" sz="1200" dirty="0">
                        <a:effectLst/>
                        <a:latin typeface="Times New Roman"/>
                        <a:ea typeface="Times New Roman"/>
                      </a:endParaRPr>
                    </a:p>
                  </a:txBody>
                  <a:tcPr marL="68580" marR="68580" marT="0" marB="0" anchor="ctr"/>
                </a:tc>
              </a:tr>
            </a:tbl>
          </a:graphicData>
        </a:graphic>
      </p:graphicFrame>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smtClean="0">
                <a:solidFill>
                  <a:prstClr val="white"/>
                </a:solidFill>
                <a:ea typeface="+mn-ea"/>
                <a:cs typeface="+mn-cs"/>
              </a:rPr>
              <a:t>System Hardware Description</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9144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AC Power Module</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13</a:t>
            </a:fld>
            <a:endParaRPr lang="en-US" dirty="0"/>
          </a:p>
        </p:txBody>
      </p:sp>
      <p:pic>
        <p:nvPicPr>
          <p:cNvPr id="10" name="Picture 9"/>
          <p:cNvPicPr/>
          <p:nvPr/>
        </p:nvPicPr>
        <p:blipFill>
          <a:blip r:embed="rId4"/>
          <a:stretch>
            <a:fillRect/>
          </a:stretch>
        </p:blipFill>
        <p:spPr>
          <a:xfrm>
            <a:off x="152400" y="2819400"/>
            <a:ext cx="4212590" cy="1924050"/>
          </a:xfrm>
          <a:prstGeom prst="rect">
            <a:avLst/>
          </a:prstGeom>
        </p:spPr>
      </p:pic>
    </p:spTree>
    <p:custDataLst>
      <p:tags r:id="rId1"/>
    </p:custDataLst>
    <p:extLst>
      <p:ext uri="{BB962C8B-B14F-4D97-AF65-F5344CB8AC3E}">
        <p14:creationId xmlns:p14="http://schemas.microsoft.com/office/powerpoint/2010/main" val="1311931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spcBef>
                <a:spcPts val="0"/>
              </a:spcBef>
            </a:pPr>
            <a:r>
              <a:rPr lang="en-US" sz="2800" dirty="0" smtClean="0"/>
              <a:t>System Software Description</a:t>
            </a:r>
            <a:endParaRPr lang="en-US" sz="2800" dirty="0"/>
          </a:p>
        </p:txBody>
      </p:sp>
      <p:sp>
        <p:nvSpPr>
          <p:cNvPr id="6" name="TextBox 5"/>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cs typeface="Arial" pitchFamily="34" charset="0"/>
              </a:rPr>
              <a:t>3</a:t>
            </a:r>
            <a:endParaRPr lang="en-US" sz="17000" b="1" dirty="0">
              <a:solidFill>
                <a:srgbClr val="F26200">
                  <a:alpha val="40000"/>
                </a:srgbClr>
              </a:solidFill>
              <a:cs typeface="Arial" pitchFamily="34" charset="0"/>
            </a:endParaRPr>
          </a:p>
        </p:txBody>
      </p:sp>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241430" y="3886200"/>
            <a:ext cx="5048203" cy="3786153"/>
          </a:xfrm>
          <a:prstGeom prst="rect">
            <a:avLst/>
          </a:prstGeom>
        </p:spPr>
      </p:pic>
      <p:sp>
        <p:nvSpPr>
          <p:cNvPr id="2" name="TextBox 1"/>
          <p:cNvSpPr txBox="1"/>
          <p:nvPr/>
        </p:nvSpPr>
        <p:spPr>
          <a:xfrm>
            <a:off x="5257800" y="5105400"/>
            <a:ext cx="2438400" cy="369332"/>
          </a:xfrm>
          <a:prstGeom prst="rect">
            <a:avLst/>
          </a:prstGeom>
          <a:noFill/>
        </p:spPr>
        <p:txBody>
          <a:bodyPr wrap="square" rtlCol="0">
            <a:spAutoFit/>
          </a:bodyPr>
          <a:lstStyle/>
          <a:p>
            <a:pPr algn="r"/>
            <a:r>
              <a:rPr lang="en-US" dirty="0" smtClean="0"/>
              <a:t>Jeremiah</a:t>
            </a:r>
            <a:endParaRPr lang="en-US" dirty="0"/>
          </a:p>
        </p:txBody>
      </p:sp>
    </p:spTree>
    <p:extLst>
      <p:ext uri="{BB962C8B-B14F-4D97-AF65-F5344CB8AC3E}">
        <p14:creationId xmlns:p14="http://schemas.microsoft.com/office/powerpoint/2010/main" val="1943908456"/>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smtClean="0">
                <a:solidFill>
                  <a:prstClr val="white"/>
                </a:solidFill>
                <a:ea typeface="+mn-ea"/>
                <a:cs typeface="+mn-cs"/>
              </a:rPr>
              <a:t>System Software Description</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2" name="TextBox 1"/>
          <p:cNvSpPr txBox="1"/>
          <p:nvPr/>
        </p:nvSpPr>
        <p:spPr>
          <a:xfrm>
            <a:off x="228600" y="1710422"/>
            <a:ext cx="8382000" cy="2246769"/>
          </a:xfrm>
          <a:prstGeom prst="rect">
            <a:avLst/>
          </a:prstGeom>
          <a:noFill/>
        </p:spPr>
        <p:txBody>
          <a:bodyPr wrap="square" rtlCol="0">
            <a:spAutoFit/>
          </a:bodyPr>
          <a:lstStyle/>
          <a:p>
            <a:pPr marL="457200" indent="-457200">
              <a:buFont typeface="Arial"/>
              <a:buChar char="•"/>
            </a:pPr>
            <a:r>
              <a:rPr lang="en-US" sz="3500" dirty="0" smtClean="0"/>
              <a:t>ASP.NET MVC 5</a:t>
            </a:r>
          </a:p>
          <a:p>
            <a:pPr marL="457200" indent="-457200">
              <a:buFont typeface="Arial"/>
              <a:buChar char="•"/>
            </a:pPr>
            <a:r>
              <a:rPr lang="en-US" sz="3500" dirty="0" smtClean="0"/>
              <a:t>.NET Framework 4.5</a:t>
            </a:r>
          </a:p>
          <a:p>
            <a:pPr marL="457200" indent="-457200">
              <a:buFont typeface="Arial"/>
              <a:buChar char="•"/>
            </a:pPr>
            <a:r>
              <a:rPr lang="en-US" sz="3500" dirty="0" smtClean="0"/>
              <a:t>Razor View Engine 3.0</a:t>
            </a:r>
          </a:p>
          <a:p>
            <a:pPr marL="457200" indent="-457200">
              <a:buFont typeface="Arial"/>
              <a:buChar char="•"/>
            </a:pPr>
            <a:r>
              <a:rPr lang="en-US" sz="3500" dirty="0" smtClean="0"/>
              <a:t>Entity Framework 6</a:t>
            </a:r>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HICS Web Application</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15</a:t>
            </a:fld>
            <a:endParaRPr lang="en-US" dirty="0"/>
          </a:p>
        </p:txBody>
      </p:sp>
    </p:spTree>
    <p:custDataLst>
      <p:tags r:id="rId1"/>
    </p:custDataLst>
    <p:extLst>
      <p:ext uri="{BB962C8B-B14F-4D97-AF65-F5344CB8AC3E}">
        <p14:creationId xmlns:p14="http://schemas.microsoft.com/office/powerpoint/2010/main" val="2114444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a:solidFill>
                  <a:prstClr val="white"/>
                </a:solidFill>
              </a:rPr>
              <a:t>System Software Description</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2" name="TextBox 1"/>
          <p:cNvSpPr txBox="1"/>
          <p:nvPr/>
        </p:nvSpPr>
        <p:spPr>
          <a:xfrm>
            <a:off x="228600" y="1710422"/>
            <a:ext cx="8382000" cy="4939814"/>
          </a:xfrm>
          <a:prstGeom prst="rect">
            <a:avLst/>
          </a:prstGeom>
          <a:noFill/>
        </p:spPr>
        <p:txBody>
          <a:bodyPr wrap="square" rtlCol="0">
            <a:spAutoFit/>
          </a:bodyPr>
          <a:lstStyle/>
          <a:p>
            <a:r>
              <a:rPr lang="en-US" sz="3500" b="1" dirty="0" smtClean="0"/>
              <a:t>Raspberry Pi</a:t>
            </a:r>
          </a:p>
          <a:p>
            <a:pPr marL="457200" indent="-457200">
              <a:buFont typeface="Arial"/>
              <a:buChar char="•"/>
            </a:pPr>
            <a:r>
              <a:rPr lang="en-US" sz="3500" dirty="0" err="1" smtClean="0"/>
              <a:t>Rasbian</a:t>
            </a:r>
            <a:r>
              <a:rPr lang="en-US" sz="3500" dirty="0" smtClean="0"/>
              <a:t> OS</a:t>
            </a:r>
          </a:p>
          <a:p>
            <a:pPr marL="457200" indent="-457200">
              <a:buFont typeface="Arial"/>
              <a:buChar char="•"/>
            </a:pPr>
            <a:r>
              <a:rPr lang="en-US" sz="3500" dirty="0"/>
              <a:t>Processing 2.2.1</a:t>
            </a:r>
          </a:p>
          <a:p>
            <a:endParaRPr lang="en-US" sz="3500" dirty="0" smtClean="0"/>
          </a:p>
          <a:p>
            <a:r>
              <a:rPr lang="en-US" sz="3500" b="1" dirty="0" err="1" smtClean="0"/>
              <a:t>Arduino</a:t>
            </a:r>
            <a:r>
              <a:rPr lang="en-US" sz="3500" b="1" dirty="0" smtClean="0"/>
              <a:t> Mega</a:t>
            </a:r>
            <a:endParaRPr lang="en-US" sz="3500" b="1" dirty="0"/>
          </a:p>
          <a:p>
            <a:pPr marL="457200" indent="-457200">
              <a:buFont typeface="Arial"/>
              <a:buChar char="•"/>
            </a:pPr>
            <a:r>
              <a:rPr lang="en-US" sz="3500" dirty="0" err="1" smtClean="0"/>
              <a:t>Arduino</a:t>
            </a:r>
            <a:r>
              <a:rPr lang="en-US" sz="3500" dirty="0" smtClean="0"/>
              <a:t> Programming Language</a:t>
            </a:r>
          </a:p>
          <a:p>
            <a:pPr marL="457200" indent="-457200">
              <a:buFont typeface="Arial"/>
              <a:buChar char="•"/>
            </a:pPr>
            <a:r>
              <a:rPr lang="en-US" sz="3500" dirty="0" smtClean="0"/>
              <a:t>APL </a:t>
            </a:r>
            <a:r>
              <a:rPr lang="en-US" sz="3500" dirty="0"/>
              <a:t>s</a:t>
            </a:r>
            <a:r>
              <a:rPr lang="en-US" sz="3500" dirty="0" smtClean="0"/>
              <a:t>tandard libraries</a:t>
            </a:r>
            <a:endParaRPr lang="en-US" sz="3500" dirty="0"/>
          </a:p>
          <a:p>
            <a:endParaRPr lang="en-US" sz="3500" dirty="0"/>
          </a:p>
          <a:p>
            <a:pPr marL="457200" indent="-457200">
              <a:buFont typeface="Arial"/>
              <a:buChar char="•"/>
            </a:pPr>
            <a:endParaRPr lang="en-US" sz="3500" dirty="0" smtClean="0"/>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HICS Hardware Software</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16</a:t>
            </a:fld>
            <a:endParaRPr lang="en-US" dirty="0"/>
          </a:p>
        </p:txBody>
      </p:sp>
    </p:spTree>
    <p:custDataLst>
      <p:tags r:id="rId1"/>
    </p:custDataLst>
    <p:extLst>
      <p:ext uri="{BB962C8B-B14F-4D97-AF65-F5344CB8AC3E}">
        <p14:creationId xmlns:p14="http://schemas.microsoft.com/office/powerpoint/2010/main" val="3509597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7" name="TextBox 16"/>
          <p:cNvSpPr txBox="1"/>
          <p:nvPr/>
        </p:nvSpPr>
        <p:spPr>
          <a:xfrm>
            <a:off x="1159728" y="1531434"/>
            <a:ext cx="1219200" cy="2708434"/>
          </a:xfrm>
          <a:prstGeom prst="rect">
            <a:avLst/>
          </a:prstGeom>
          <a:noFill/>
        </p:spPr>
        <p:txBody>
          <a:bodyPr wrap="square" rtlCol="0">
            <a:spAutoFit/>
          </a:bodyPr>
          <a:lstStyle/>
          <a:p>
            <a:r>
              <a:rPr lang="en-US" sz="17000" b="1" dirty="0" smtClean="0">
                <a:solidFill>
                  <a:srgbClr val="2A7A9E">
                    <a:alpha val="40000"/>
                  </a:srgbClr>
                </a:solidFill>
                <a:cs typeface="Arial" pitchFamily="34" charset="0"/>
              </a:rPr>
              <a:t>4</a:t>
            </a:r>
            <a:endParaRPr lang="en-US" sz="17000" b="1" dirty="0">
              <a:solidFill>
                <a:srgbClr val="2A7A9E">
                  <a:alpha val="40000"/>
                </a:srgbClr>
              </a:solidFill>
              <a:cs typeface="Arial" pitchFamily="34" charset="0"/>
            </a:endParaRPr>
          </a:p>
        </p:txBody>
      </p:sp>
      <p:sp>
        <p:nvSpPr>
          <p:cNvPr id="9" name="Title 8"/>
          <p:cNvSpPr>
            <a:spLocks noGrp="1"/>
          </p:cNvSpPr>
          <p:nvPr>
            <p:ph type="title"/>
          </p:nvPr>
        </p:nvSpPr>
        <p:spPr>
          <a:xfrm>
            <a:off x="2971800" y="1992354"/>
            <a:ext cx="6096000" cy="1970046"/>
          </a:xfrm>
        </p:spPr>
        <p:txBody>
          <a:bodyPr>
            <a:noAutofit/>
          </a:bodyPr>
          <a:lstStyle/>
          <a:p>
            <a:pPr lvl="0">
              <a:spcBef>
                <a:spcPts val="0"/>
              </a:spcBef>
            </a:pPr>
            <a:r>
              <a:rPr lang="en-US" sz="2800" cap="none" dirty="0" smtClean="0">
                <a:ea typeface="+mn-ea"/>
                <a:cs typeface="+mn-cs"/>
              </a:rPr>
              <a:t>SENSOR LAYER</a:t>
            </a:r>
            <a:endParaRPr lang="en-US" sz="2800" cap="none" dirty="0">
              <a:ea typeface="+mn-ea"/>
              <a:cs typeface="+mn-cs"/>
            </a:endParaRPr>
          </a:p>
        </p:txBody>
      </p:sp>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248400" y="3886200"/>
            <a:ext cx="5048203" cy="3786153"/>
          </a:xfrm>
          <a:prstGeom prst="rect">
            <a:avLst/>
          </a:prstGeom>
        </p:spPr>
      </p:pic>
      <p:sp>
        <p:nvSpPr>
          <p:cNvPr id="10" name="TextBox 9"/>
          <p:cNvSpPr txBox="1"/>
          <p:nvPr/>
        </p:nvSpPr>
        <p:spPr>
          <a:xfrm>
            <a:off x="5257800" y="5105400"/>
            <a:ext cx="2438400" cy="369332"/>
          </a:xfrm>
          <a:prstGeom prst="rect">
            <a:avLst/>
          </a:prstGeom>
          <a:noFill/>
        </p:spPr>
        <p:txBody>
          <a:bodyPr wrap="square" rtlCol="0">
            <a:spAutoFit/>
          </a:bodyPr>
          <a:lstStyle/>
          <a:p>
            <a:pPr algn="r"/>
            <a:r>
              <a:rPr lang="en-US" dirty="0" smtClean="0"/>
              <a:t>Billy</a:t>
            </a:r>
            <a:endParaRPr lang="en-US" dirty="0"/>
          </a:p>
        </p:txBody>
      </p:sp>
    </p:spTree>
    <p:extLst>
      <p:ext uri="{BB962C8B-B14F-4D97-AF65-F5344CB8AC3E}">
        <p14:creationId xmlns:p14="http://schemas.microsoft.com/office/powerpoint/2010/main" val="2551307248"/>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7315200" cy="734291"/>
          </a:xfrm>
        </p:spPr>
        <p:txBody>
          <a:bodyPr anchor="b">
            <a:normAutofit/>
          </a:bodyPr>
          <a:lstStyle/>
          <a:p>
            <a:pPr lvl="0">
              <a:spcBef>
                <a:spcPts val="0"/>
              </a:spcBef>
            </a:pPr>
            <a:r>
              <a:rPr lang="en-US" sz="3500" b="1" dirty="0" smtClean="0">
                <a:solidFill>
                  <a:prstClr val="white"/>
                </a:solidFill>
              </a:rPr>
              <a:t>Rain Sensor Subsystem</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Rain Status Collector</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18</a:t>
            </a:fld>
            <a:endParaRPr lang="en-US" dirty="0"/>
          </a:p>
        </p:txBody>
      </p:sp>
      <p:sp>
        <p:nvSpPr>
          <p:cNvPr id="21" name="Rectangle 20"/>
          <p:cNvSpPr/>
          <p:nvPr/>
        </p:nvSpPr>
        <p:spPr>
          <a:xfrm>
            <a:off x="3782431" y="2035666"/>
            <a:ext cx="3620400" cy="175260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2" name="Rectangle 21"/>
          <p:cNvSpPr/>
          <p:nvPr/>
        </p:nvSpPr>
        <p:spPr>
          <a:xfrm>
            <a:off x="3889266" y="2455882"/>
            <a:ext cx="1360916" cy="1179983"/>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latin typeface="Calibri"/>
                <a:ea typeface="+mn-ea"/>
                <a:cs typeface="+mn-cs"/>
              </a:rPr>
              <a:t>Control Board</a:t>
            </a:r>
          </a:p>
        </p:txBody>
      </p:sp>
      <p:sp>
        <p:nvSpPr>
          <p:cNvPr id="23" name="Rectangle 22"/>
          <p:cNvSpPr/>
          <p:nvPr/>
        </p:nvSpPr>
        <p:spPr>
          <a:xfrm>
            <a:off x="5840730" y="2455882"/>
            <a:ext cx="1431551" cy="1179984"/>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Rain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Status Collector</a:t>
            </a:r>
            <a:endParaRPr kumimoji="0" lang="en-US" sz="16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24" name="Straight Arrow Connector 23"/>
          <p:cNvCxnSpPr>
            <a:stCxn id="23" idx="1"/>
            <a:endCxn id="22" idx="3"/>
          </p:cNvCxnSpPr>
          <p:nvPr/>
        </p:nvCxnSpPr>
        <p:spPr>
          <a:xfrm flipH="1">
            <a:off x="5250182" y="3045874"/>
            <a:ext cx="590548" cy="0"/>
          </a:xfrm>
          <a:prstGeom prst="straightConnector1">
            <a:avLst/>
          </a:prstGeom>
          <a:noFill/>
          <a:ln w="19050" cap="flat" cmpd="sng" algn="ctr">
            <a:solidFill>
              <a:srgbClr val="4F81BD">
                <a:shade val="95000"/>
                <a:satMod val="105000"/>
              </a:srgbClr>
            </a:solidFill>
            <a:prstDash val="solid"/>
            <a:tailEnd type="arrow"/>
          </a:ln>
          <a:effectLst/>
        </p:spPr>
      </p:cxnSp>
      <p:sp>
        <p:nvSpPr>
          <p:cNvPr id="25" name="TextBox 24"/>
          <p:cNvSpPr txBox="1"/>
          <p:nvPr/>
        </p:nvSpPr>
        <p:spPr>
          <a:xfrm>
            <a:off x="3783331" y="2035666"/>
            <a:ext cx="308610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Rain Sensor Subsystem</a:t>
            </a:r>
            <a:endParaRPr kumimoji="0" lang="en-US" sz="1600" b="1" i="0" u="none" strike="noStrike" kern="0" cap="none" spc="0" normalizeH="0" baseline="0" noProof="0" dirty="0">
              <a:ln>
                <a:noFill/>
              </a:ln>
              <a:solidFill>
                <a:sysClr val="windowText" lastClr="000000"/>
              </a:solidFill>
              <a:effectLst/>
              <a:uLnTx/>
              <a:uFillTx/>
            </a:endParaRPr>
          </a:p>
        </p:txBody>
      </p:sp>
      <p:sp>
        <p:nvSpPr>
          <p:cNvPr id="26" name="TextBox 25"/>
          <p:cNvSpPr txBox="1"/>
          <p:nvPr/>
        </p:nvSpPr>
        <p:spPr>
          <a:xfrm>
            <a:off x="5272019" y="2763659"/>
            <a:ext cx="546874"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smtClean="0">
                <a:ln>
                  <a:noFill/>
                </a:ln>
                <a:solidFill>
                  <a:sysClr val="windowText" lastClr="000000"/>
                </a:solidFill>
                <a:effectLst/>
                <a:uLnTx/>
                <a:uFillTx/>
              </a:rPr>
              <a:t>RSC1</a:t>
            </a:r>
            <a:endParaRPr kumimoji="0" lang="en-US" sz="1400" b="0" i="1" u="none" strike="noStrike" kern="0" cap="none" spc="0" normalizeH="0" baseline="0" noProof="0" dirty="0">
              <a:ln>
                <a:noFill/>
              </a:ln>
              <a:solidFill>
                <a:sysClr val="windowText" lastClr="000000"/>
              </a:solidFill>
              <a:effectLst/>
              <a:uLnTx/>
              <a:uFillTx/>
            </a:endParaRPr>
          </a:p>
        </p:txBody>
      </p:sp>
      <p:cxnSp>
        <p:nvCxnSpPr>
          <p:cNvPr id="27" name="Straight Arrow Connector 26"/>
          <p:cNvCxnSpPr/>
          <p:nvPr/>
        </p:nvCxnSpPr>
        <p:spPr>
          <a:xfrm flipH="1" flipV="1">
            <a:off x="3059431" y="2731116"/>
            <a:ext cx="829836" cy="5931"/>
          </a:xfrm>
          <a:prstGeom prst="straightConnector1">
            <a:avLst/>
          </a:prstGeom>
          <a:noFill/>
          <a:ln w="19050" cap="flat" cmpd="sng" algn="ctr">
            <a:solidFill>
              <a:srgbClr val="4F81BD">
                <a:shade val="95000"/>
                <a:satMod val="105000"/>
              </a:srgbClr>
            </a:solidFill>
            <a:prstDash val="solid"/>
            <a:tailEnd type="arrow"/>
          </a:ln>
          <a:effectLst/>
        </p:spPr>
      </p:cxnSp>
      <p:sp>
        <p:nvSpPr>
          <p:cNvPr id="28" name="TextBox 27"/>
          <p:cNvSpPr txBox="1"/>
          <p:nvPr/>
        </p:nvSpPr>
        <p:spPr>
          <a:xfrm>
            <a:off x="3355674" y="2494987"/>
            <a:ext cx="427657"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smtClean="0">
                <a:ln>
                  <a:noFill/>
                </a:ln>
                <a:solidFill>
                  <a:sysClr val="windowText" lastClr="000000"/>
                </a:solidFill>
                <a:effectLst/>
                <a:uLnTx/>
                <a:uFillTx/>
              </a:rPr>
              <a:t>CB3</a:t>
            </a:r>
            <a:endParaRPr kumimoji="0" lang="en-US" sz="1400" b="0" i="1" u="none" strike="noStrike" kern="0" cap="none" spc="0" normalizeH="0" baseline="0" noProof="0" dirty="0">
              <a:ln>
                <a:noFill/>
              </a:ln>
              <a:solidFill>
                <a:sysClr val="windowText" lastClr="000000"/>
              </a:solidFill>
              <a:effectLst/>
              <a:uLnTx/>
              <a:uFillTx/>
            </a:endParaRPr>
          </a:p>
        </p:txBody>
      </p:sp>
      <p:sp>
        <p:nvSpPr>
          <p:cNvPr id="29" name="Rectangle 28"/>
          <p:cNvSpPr/>
          <p:nvPr/>
        </p:nvSpPr>
        <p:spPr>
          <a:xfrm>
            <a:off x="1002031" y="2571297"/>
            <a:ext cx="2157194"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(Analog-Digital Converter)</a:t>
            </a:r>
            <a:endParaRPr kumimoji="0" lang="en-US" sz="1400" b="0" i="0" u="none" strike="noStrike" kern="0" cap="none" spc="0" normalizeH="0" baseline="0" noProof="0" dirty="0">
              <a:ln>
                <a:noFill/>
              </a:ln>
              <a:solidFill>
                <a:sysClr val="windowText" lastClr="000000"/>
              </a:solidFill>
              <a:effectLst/>
              <a:uLnTx/>
              <a:uFillTx/>
            </a:endParaRPr>
          </a:p>
        </p:txBody>
      </p:sp>
      <p:graphicFrame>
        <p:nvGraphicFramePr>
          <p:cNvPr id="4" name="Table 3"/>
          <p:cNvGraphicFramePr>
            <a:graphicFrameLocks noGrp="1"/>
          </p:cNvGraphicFramePr>
          <p:nvPr>
            <p:extLst>
              <p:ext uri="{D42A27DB-BD31-4B8C-83A1-F6EECF244321}">
                <p14:modId xmlns:p14="http://schemas.microsoft.com/office/powerpoint/2010/main" val="2746965300"/>
              </p:ext>
            </p:extLst>
          </p:nvPr>
        </p:nvGraphicFramePr>
        <p:xfrm>
          <a:off x="304798" y="4724400"/>
          <a:ext cx="8458204" cy="1600200"/>
        </p:xfrm>
        <a:graphic>
          <a:graphicData uri="http://schemas.openxmlformats.org/drawingml/2006/table">
            <a:tbl>
              <a:tblPr firstRow="1" firstCol="1" bandRow="1">
                <a:tableStyleId>{5C22544A-7EE6-4342-B048-85BDC9FD1C3A}</a:tableStyleId>
              </a:tblPr>
              <a:tblGrid>
                <a:gridCol w="2114551"/>
                <a:gridCol w="2114551"/>
                <a:gridCol w="2114551"/>
                <a:gridCol w="2114551"/>
              </a:tblGrid>
              <a:tr h="521688">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1078512">
                <a:tc>
                  <a:txBody>
                    <a:bodyPr/>
                    <a:lstStyle/>
                    <a:p>
                      <a:pPr marL="0" marR="0">
                        <a:lnSpc>
                          <a:spcPct val="115000"/>
                        </a:lnSpc>
                        <a:spcBef>
                          <a:spcPts val="1200"/>
                        </a:spcBef>
                        <a:spcAft>
                          <a:spcPts val="1200"/>
                        </a:spcAft>
                        <a:tabLst>
                          <a:tab pos="514350" algn="l"/>
                        </a:tabLst>
                      </a:pPr>
                      <a:r>
                        <a:rPr lang="en-US" sz="1200" dirty="0">
                          <a:effectLst/>
                        </a:rPr>
                        <a:t>Rain Status Collector</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Control Board</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Analog voltage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None</a:t>
                      </a:r>
                      <a:endParaRPr lang="en-US" sz="1200" dirty="0">
                        <a:effectLst/>
                        <a:latin typeface="Times New Roman"/>
                        <a:ea typeface="Times New Roman"/>
                      </a:endParaRPr>
                    </a:p>
                  </a:txBody>
                  <a:tcPr marL="68580" marR="68580" marT="0" marB="0" anchor="ctr"/>
                </a:tc>
              </a:tr>
            </a:tbl>
          </a:graphicData>
        </a:graphic>
      </p:graphicFrame>
      <p:sp>
        <p:nvSpPr>
          <p:cNvPr id="30" name="TextBox 29"/>
          <p:cNvSpPr txBox="1"/>
          <p:nvPr/>
        </p:nvSpPr>
        <p:spPr>
          <a:xfrm>
            <a:off x="262759" y="4191000"/>
            <a:ext cx="2099441" cy="587866"/>
          </a:xfrm>
          <a:prstGeom prst="rect">
            <a:avLst/>
          </a:prstGeom>
          <a:noFill/>
        </p:spPr>
        <p:txBody>
          <a:bodyPr wrap="square" rtlCol="0" anchor="ctr">
            <a:noAutofit/>
          </a:bodyPr>
          <a:lstStyle/>
          <a:p>
            <a:r>
              <a:rPr lang="en-US" sz="2400" b="1" dirty="0" smtClean="0">
                <a:solidFill>
                  <a:prstClr val="black">
                    <a:lumMod val="65000"/>
                    <a:lumOff val="35000"/>
                  </a:prstClr>
                </a:solidFill>
              </a:rPr>
              <a:t>Interfaces</a:t>
            </a:r>
            <a:endParaRPr lang="en-US" sz="24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2926650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7315200" cy="734291"/>
          </a:xfrm>
        </p:spPr>
        <p:txBody>
          <a:bodyPr anchor="b">
            <a:normAutofit/>
          </a:bodyPr>
          <a:lstStyle/>
          <a:p>
            <a:pPr lvl="0">
              <a:spcBef>
                <a:spcPts val="0"/>
              </a:spcBef>
            </a:pPr>
            <a:r>
              <a:rPr lang="en-US" sz="3500" b="1" dirty="0" smtClean="0">
                <a:solidFill>
                  <a:prstClr val="white"/>
                </a:solidFill>
              </a:rPr>
              <a:t>Rain Sensor Subsystem</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Control Board</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19</a:t>
            </a:fld>
            <a:endParaRPr lang="en-US" dirty="0"/>
          </a:p>
        </p:txBody>
      </p:sp>
      <p:sp>
        <p:nvSpPr>
          <p:cNvPr id="21" name="Rectangle 20"/>
          <p:cNvSpPr/>
          <p:nvPr/>
        </p:nvSpPr>
        <p:spPr>
          <a:xfrm>
            <a:off x="3782431" y="2035666"/>
            <a:ext cx="3620400" cy="175260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2" name="Rectangle 21"/>
          <p:cNvSpPr/>
          <p:nvPr/>
        </p:nvSpPr>
        <p:spPr>
          <a:xfrm>
            <a:off x="3889266" y="2455882"/>
            <a:ext cx="1360916" cy="1179983"/>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latin typeface="Calibri"/>
                <a:ea typeface="+mn-ea"/>
                <a:cs typeface="+mn-cs"/>
              </a:rPr>
              <a:t>Control Board</a:t>
            </a:r>
          </a:p>
        </p:txBody>
      </p:sp>
      <p:sp>
        <p:nvSpPr>
          <p:cNvPr id="23" name="Rectangle 22"/>
          <p:cNvSpPr/>
          <p:nvPr/>
        </p:nvSpPr>
        <p:spPr>
          <a:xfrm>
            <a:off x="5840730" y="2455882"/>
            <a:ext cx="1431551" cy="1179984"/>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Rain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Status Collector</a:t>
            </a:r>
            <a:endParaRPr kumimoji="0" lang="en-US" sz="16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24" name="Straight Arrow Connector 23"/>
          <p:cNvCxnSpPr>
            <a:stCxn id="23" idx="1"/>
            <a:endCxn id="22" idx="3"/>
          </p:cNvCxnSpPr>
          <p:nvPr/>
        </p:nvCxnSpPr>
        <p:spPr>
          <a:xfrm flipH="1">
            <a:off x="5250182" y="3045874"/>
            <a:ext cx="590548" cy="0"/>
          </a:xfrm>
          <a:prstGeom prst="straightConnector1">
            <a:avLst/>
          </a:prstGeom>
          <a:noFill/>
          <a:ln w="19050" cap="flat" cmpd="sng" algn="ctr">
            <a:solidFill>
              <a:srgbClr val="4F81BD">
                <a:shade val="95000"/>
                <a:satMod val="105000"/>
              </a:srgbClr>
            </a:solidFill>
            <a:prstDash val="solid"/>
            <a:tailEnd type="arrow"/>
          </a:ln>
          <a:effectLst/>
        </p:spPr>
      </p:cxnSp>
      <p:sp>
        <p:nvSpPr>
          <p:cNvPr id="25" name="TextBox 24"/>
          <p:cNvSpPr txBox="1"/>
          <p:nvPr/>
        </p:nvSpPr>
        <p:spPr>
          <a:xfrm>
            <a:off x="3783331" y="2035666"/>
            <a:ext cx="308610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Rain Sensor Subsystem</a:t>
            </a:r>
            <a:endParaRPr kumimoji="0" lang="en-US" sz="1600" b="1" i="0" u="none" strike="noStrike" kern="0" cap="none" spc="0" normalizeH="0" baseline="0" noProof="0" dirty="0">
              <a:ln>
                <a:noFill/>
              </a:ln>
              <a:solidFill>
                <a:sysClr val="windowText" lastClr="000000"/>
              </a:solidFill>
              <a:effectLst/>
              <a:uLnTx/>
              <a:uFillTx/>
            </a:endParaRPr>
          </a:p>
        </p:txBody>
      </p:sp>
      <p:sp>
        <p:nvSpPr>
          <p:cNvPr id="26" name="TextBox 25"/>
          <p:cNvSpPr txBox="1"/>
          <p:nvPr/>
        </p:nvSpPr>
        <p:spPr>
          <a:xfrm>
            <a:off x="5272019" y="2763659"/>
            <a:ext cx="546874"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smtClean="0">
                <a:ln>
                  <a:noFill/>
                </a:ln>
                <a:solidFill>
                  <a:sysClr val="windowText" lastClr="000000"/>
                </a:solidFill>
                <a:effectLst/>
                <a:uLnTx/>
                <a:uFillTx/>
              </a:rPr>
              <a:t>RSC1</a:t>
            </a:r>
            <a:endParaRPr kumimoji="0" lang="en-US" sz="1400" b="0" i="1" u="none" strike="noStrike" kern="0" cap="none" spc="0" normalizeH="0" baseline="0" noProof="0" dirty="0">
              <a:ln>
                <a:noFill/>
              </a:ln>
              <a:solidFill>
                <a:sysClr val="windowText" lastClr="000000"/>
              </a:solidFill>
              <a:effectLst/>
              <a:uLnTx/>
              <a:uFillTx/>
            </a:endParaRPr>
          </a:p>
        </p:txBody>
      </p:sp>
      <p:cxnSp>
        <p:nvCxnSpPr>
          <p:cNvPr id="27" name="Straight Arrow Connector 26"/>
          <p:cNvCxnSpPr/>
          <p:nvPr/>
        </p:nvCxnSpPr>
        <p:spPr>
          <a:xfrm flipH="1" flipV="1">
            <a:off x="3059431" y="2731116"/>
            <a:ext cx="829836" cy="5931"/>
          </a:xfrm>
          <a:prstGeom prst="straightConnector1">
            <a:avLst/>
          </a:prstGeom>
          <a:noFill/>
          <a:ln w="19050" cap="flat" cmpd="sng" algn="ctr">
            <a:solidFill>
              <a:srgbClr val="4F81BD">
                <a:shade val="95000"/>
                <a:satMod val="105000"/>
              </a:srgbClr>
            </a:solidFill>
            <a:prstDash val="solid"/>
            <a:tailEnd type="arrow"/>
          </a:ln>
          <a:effectLst/>
        </p:spPr>
      </p:cxnSp>
      <p:sp>
        <p:nvSpPr>
          <p:cNvPr id="28" name="TextBox 27"/>
          <p:cNvSpPr txBox="1"/>
          <p:nvPr/>
        </p:nvSpPr>
        <p:spPr>
          <a:xfrm>
            <a:off x="3355674" y="2494987"/>
            <a:ext cx="427657"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smtClean="0">
                <a:ln>
                  <a:noFill/>
                </a:ln>
                <a:solidFill>
                  <a:sysClr val="windowText" lastClr="000000"/>
                </a:solidFill>
                <a:effectLst/>
                <a:uLnTx/>
                <a:uFillTx/>
              </a:rPr>
              <a:t>CB3</a:t>
            </a:r>
            <a:endParaRPr kumimoji="0" lang="en-US" sz="1400" b="0" i="1" u="none" strike="noStrike" kern="0" cap="none" spc="0" normalizeH="0" baseline="0" noProof="0" dirty="0">
              <a:ln>
                <a:noFill/>
              </a:ln>
              <a:solidFill>
                <a:sysClr val="windowText" lastClr="000000"/>
              </a:solidFill>
              <a:effectLst/>
              <a:uLnTx/>
              <a:uFillTx/>
            </a:endParaRPr>
          </a:p>
        </p:txBody>
      </p:sp>
      <p:sp>
        <p:nvSpPr>
          <p:cNvPr id="29" name="Rectangle 28"/>
          <p:cNvSpPr/>
          <p:nvPr/>
        </p:nvSpPr>
        <p:spPr>
          <a:xfrm>
            <a:off x="1002031" y="2571297"/>
            <a:ext cx="2157194"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(Analog-Digital Converter)</a:t>
            </a:r>
            <a:endParaRPr kumimoji="0" lang="en-US" sz="1400" b="0" i="0" u="none" strike="noStrike" kern="0" cap="none" spc="0" normalizeH="0" baseline="0" noProof="0" dirty="0">
              <a:ln>
                <a:noFill/>
              </a:ln>
              <a:solidFill>
                <a:sysClr val="windowText" lastClr="000000"/>
              </a:solidFill>
              <a:effectLst/>
              <a:uLnTx/>
              <a:uFillTx/>
            </a:endParaRPr>
          </a:p>
        </p:txBody>
      </p:sp>
      <p:graphicFrame>
        <p:nvGraphicFramePr>
          <p:cNvPr id="4" name="Table 3"/>
          <p:cNvGraphicFramePr>
            <a:graphicFrameLocks noGrp="1"/>
          </p:cNvGraphicFramePr>
          <p:nvPr>
            <p:extLst>
              <p:ext uri="{D42A27DB-BD31-4B8C-83A1-F6EECF244321}">
                <p14:modId xmlns:p14="http://schemas.microsoft.com/office/powerpoint/2010/main" val="1576665502"/>
              </p:ext>
            </p:extLst>
          </p:nvPr>
        </p:nvGraphicFramePr>
        <p:xfrm>
          <a:off x="304798" y="4724400"/>
          <a:ext cx="8458204" cy="1600200"/>
        </p:xfrm>
        <a:graphic>
          <a:graphicData uri="http://schemas.openxmlformats.org/drawingml/2006/table">
            <a:tbl>
              <a:tblPr firstRow="1" firstCol="1" bandRow="1">
                <a:tableStyleId>{5C22544A-7EE6-4342-B048-85BDC9FD1C3A}</a:tableStyleId>
              </a:tblPr>
              <a:tblGrid>
                <a:gridCol w="2114551"/>
                <a:gridCol w="2114551"/>
                <a:gridCol w="2114551"/>
                <a:gridCol w="2114551"/>
              </a:tblGrid>
              <a:tr h="521688">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1078512">
                <a:tc>
                  <a:txBody>
                    <a:bodyPr/>
                    <a:lstStyle/>
                    <a:p>
                      <a:pPr marL="0" marR="0">
                        <a:lnSpc>
                          <a:spcPct val="115000"/>
                        </a:lnSpc>
                        <a:spcBef>
                          <a:spcPts val="1200"/>
                        </a:spcBef>
                        <a:spcAft>
                          <a:spcPts val="1200"/>
                        </a:spcAft>
                        <a:tabLst>
                          <a:tab pos="514350" algn="l"/>
                        </a:tabLst>
                      </a:pPr>
                      <a:r>
                        <a:rPr lang="en-US" sz="1200" dirty="0">
                          <a:effectLst/>
                        </a:rPr>
                        <a:t>Rain Status Collector</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Control Board</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Analog voltage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None</a:t>
                      </a:r>
                      <a:endParaRPr lang="en-US" sz="1200" dirty="0">
                        <a:effectLst/>
                        <a:latin typeface="Times New Roman"/>
                        <a:ea typeface="Times New Roman"/>
                      </a:endParaRPr>
                    </a:p>
                  </a:txBody>
                  <a:tcPr marL="68580" marR="68580" marT="0" marB="0" anchor="ctr"/>
                </a:tc>
              </a:tr>
            </a:tbl>
          </a:graphicData>
        </a:graphic>
      </p:graphicFrame>
      <p:sp>
        <p:nvSpPr>
          <p:cNvPr id="30" name="TextBox 29"/>
          <p:cNvSpPr txBox="1"/>
          <p:nvPr/>
        </p:nvSpPr>
        <p:spPr>
          <a:xfrm>
            <a:off x="262759" y="4191000"/>
            <a:ext cx="2099441" cy="587866"/>
          </a:xfrm>
          <a:prstGeom prst="rect">
            <a:avLst/>
          </a:prstGeom>
          <a:noFill/>
        </p:spPr>
        <p:txBody>
          <a:bodyPr wrap="square" rtlCol="0" anchor="ctr">
            <a:noAutofit/>
          </a:bodyPr>
          <a:lstStyle/>
          <a:p>
            <a:r>
              <a:rPr lang="en-US" sz="2400" b="1" dirty="0" smtClean="0">
                <a:solidFill>
                  <a:prstClr val="black">
                    <a:lumMod val="65000"/>
                    <a:lumOff val="35000"/>
                  </a:prstClr>
                </a:solidFill>
              </a:rPr>
              <a:t>Interfaces</a:t>
            </a:r>
            <a:endParaRPr lang="en-US" sz="2400" b="1" dirty="0">
              <a:solidFill>
                <a:prstClr val="black">
                  <a:lumMod val="75000"/>
                  <a:lumOff val="25000"/>
                </a:prstClr>
              </a:solidFill>
            </a:endParaRPr>
          </a:p>
        </p:txBody>
      </p:sp>
      <p:sp>
        <p:nvSpPr>
          <p:cNvPr id="18" name="Rectangle 17"/>
          <p:cNvSpPr/>
          <p:nvPr/>
        </p:nvSpPr>
        <p:spPr>
          <a:xfrm>
            <a:off x="3889266" y="2455883"/>
            <a:ext cx="1360916" cy="1179983"/>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latin typeface="Calibri"/>
                <a:ea typeface="+mn-ea"/>
                <a:cs typeface="+mn-cs"/>
              </a:rPr>
              <a:t>Control Board</a:t>
            </a:r>
          </a:p>
        </p:txBody>
      </p:sp>
      <p:sp>
        <p:nvSpPr>
          <p:cNvPr id="19" name="Rectangle 18"/>
          <p:cNvSpPr/>
          <p:nvPr/>
        </p:nvSpPr>
        <p:spPr>
          <a:xfrm>
            <a:off x="5840730" y="2455883"/>
            <a:ext cx="1431551" cy="117998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Rain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Status Collector</a:t>
            </a:r>
            <a:endParaRPr kumimoji="0" lang="en-US" sz="1600" b="0" i="0" u="none" strike="noStrike" kern="0" cap="none" spc="0" normalizeH="0" baseline="0" noProof="0" dirty="0">
              <a:ln>
                <a:noFill/>
              </a:ln>
              <a:solidFill>
                <a:sysClr val="window" lastClr="FFFFFF"/>
              </a:solidFill>
              <a:effectLst/>
              <a:uLnTx/>
              <a:uFillTx/>
              <a:latin typeface="Calibri"/>
              <a:ea typeface="+mn-ea"/>
              <a:cs typeface="+mn-cs"/>
            </a:endParaRPr>
          </a:p>
        </p:txBody>
      </p:sp>
      <p:graphicFrame>
        <p:nvGraphicFramePr>
          <p:cNvPr id="2" name="Table 1"/>
          <p:cNvGraphicFramePr>
            <a:graphicFrameLocks noGrp="1"/>
          </p:cNvGraphicFramePr>
          <p:nvPr>
            <p:extLst>
              <p:ext uri="{D42A27DB-BD31-4B8C-83A1-F6EECF244321}">
                <p14:modId xmlns:p14="http://schemas.microsoft.com/office/powerpoint/2010/main" val="3225332076"/>
              </p:ext>
            </p:extLst>
          </p:nvPr>
        </p:nvGraphicFramePr>
        <p:xfrm>
          <a:off x="304800" y="4724401"/>
          <a:ext cx="8458200" cy="1600198"/>
        </p:xfrm>
        <a:graphic>
          <a:graphicData uri="http://schemas.openxmlformats.org/drawingml/2006/table">
            <a:tbl>
              <a:tblPr firstRow="1" firstCol="1" bandRow="1">
                <a:tableStyleId>{5C22544A-7EE6-4342-B048-85BDC9FD1C3A}</a:tableStyleId>
              </a:tblPr>
              <a:tblGrid>
                <a:gridCol w="2114051"/>
                <a:gridCol w="2115049"/>
                <a:gridCol w="2114051"/>
                <a:gridCol w="2115049"/>
              </a:tblGrid>
              <a:tr h="320040">
                <a:tc>
                  <a:txBody>
                    <a:bodyPr/>
                    <a:lstStyle/>
                    <a:p>
                      <a:pPr marL="0" marR="0">
                        <a:lnSpc>
                          <a:spcPct val="115000"/>
                        </a:lnSpc>
                        <a:spcBef>
                          <a:spcPts val="1200"/>
                        </a:spcBef>
                        <a:spcAft>
                          <a:spcPts val="1200"/>
                        </a:spcAft>
                        <a:tabLst>
                          <a:tab pos="514350" algn="l"/>
                        </a:tabLst>
                      </a:pPr>
                      <a:r>
                        <a:rPr lang="en-US" sz="1200">
                          <a:effectLst/>
                        </a:rPr>
                        <a:t>Source</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640079">
                <a:tc>
                  <a:txBody>
                    <a:bodyPr/>
                    <a:lstStyle/>
                    <a:p>
                      <a:pPr marL="0" marR="0">
                        <a:lnSpc>
                          <a:spcPct val="115000"/>
                        </a:lnSpc>
                        <a:spcBef>
                          <a:spcPts val="1200"/>
                        </a:spcBef>
                        <a:spcAft>
                          <a:spcPts val="1200"/>
                        </a:spcAft>
                        <a:tabLst>
                          <a:tab pos="514350" algn="l"/>
                        </a:tabLst>
                      </a:pPr>
                      <a:r>
                        <a:rPr lang="en-US" sz="1200">
                          <a:effectLst/>
                        </a:rPr>
                        <a:t>Rain Status Collector</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Control Board</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Analog voltage</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None</a:t>
                      </a:r>
                      <a:endParaRPr lang="en-US" sz="1200">
                        <a:effectLst/>
                        <a:latin typeface="Times New Roman"/>
                        <a:ea typeface="Times New Roman"/>
                      </a:endParaRPr>
                    </a:p>
                  </a:txBody>
                  <a:tcPr marL="68580" marR="68580" marT="0" marB="0" anchor="ctr"/>
                </a:tc>
              </a:tr>
              <a:tr h="640079">
                <a:tc>
                  <a:txBody>
                    <a:bodyPr/>
                    <a:lstStyle/>
                    <a:p>
                      <a:pPr marL="0" marR="0">
                        <a:lnSpc>
                          <a:spcPct val="115000"/>
                        </a:lnSpc>
                        <a:spcBef>
                          <a:spcPts val="1200"/>
                        </a:spcBef>
                        <a:spcAft>
                          <a:spcPts val="1200"/>
                        </a:spcAft>
                        <a:tabLst>
                          <a:tab pos="514350" algn="l"/>
                        </a:tabLst>
                      </a:pPr>
                      <a:r>
                        <a:rPr lang="en-US" sz="1200">
                          <a:effectLst/>
                        </a:rPr>
                        <a:t>Control Board</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Analog-Digital Converter</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Analog voltage</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None</a:t>
                      </a:r>
                      <a:endParaRPr lang="en-US" sz="1200" dirty="0">
                        <a:effectLst/>
                        <a:latin typeface="Times New Roman"/>
                        <a:ea typeface="Times New Roman"/>
                      </a:endParaRPr>
                    </a:p>
                  </a:txBody>
                  <a:tcPr marL="68580" marR="68580" marT="0" marB="0" anchor="ctr"/>
                </a:tc>
              </a:tr>
            </a:tbl>
          </a:graphicData>
        </a:graphic>
      </p:graphicFrame>
    </p:spTree>
    <p:custDataLst>
      <p:tags r:id="rId1"/>
    </p:custDataLst>
    <p:extLst>
      <p:ext uri="{BB962C8B-B14F-4D97-AF65-F5344CB8AC3E}">
        <p14:creationId xmlns:p14="http://schemas.microsoft.com/office/powerpoint/2010/main" val="1116351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spcBef>
                <a:spcPts val="0"/>
              </a:spcBef>
            </a:pPr>
            <a:r>
              <a:rPr lang="en-US" sz="2800" dirty="0"/>
              <a:t>Architecture Overview</a:t>
            </a:r>
          </a:p>
        </p:txBody>
      </p:sp>
      <p:sp>
        <p:nvSpPr>
          <p:cNvPr id="6" name="TextBox 5"/>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cs typeface="Arial" pitchFamily="34" charset="0"/>
              </a:rPr>
              <a:t>1</a:t>
            </a:r>
            <a:endParaRPr lang="en-US" sz="17000" b="1" dirty="0">
              <a:solidFill>
                <a:srgbClr val="F26200">
                  <a:alpha val="40000"/>
                </a:srgbClr>
              </a:solidFill>
              <a:cs typeface="Arial" pitchFamily="34" charset="0"/>
            </a:endParaRP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248400" y="3886199"/>
            <a:ext cx="5048203" cy="3786153"/>
          </a:xfrm>
          <a:prstGeom prst="rect">
            <a:avLst/>
          </a:prstGeom>
        </p:spPr>
      </p:pic>
      <p:sp>
        <p:nvSpPr>
          <p:cNvPr id="5" name="TextBox 4"/>
          <p:cNvSpPr txBox="1"/>
          <p:nvPr/>
        </p:nvSpPr>
        <p:spPr>
          <a:xfrm>
            <a:off x="5257800" y="5105400"/>
            <a:ext cx="2438400" cy="369332"/>
          </a:xfrm>
          <a:prstGeom prst="rect">
            <a:avLst/>
          </a:prstGeom>
          <a:noFill/>
        </p:spPr>
        <p:txBody>
          <a:bodyPr wrap="square" rtlCol="0">
            <a:spAutoFit/>
          </a:bodyPr>
          <a:lstStyle/>
          <a:p>
            <a:pPr algn="r"/>
            <a:r>
              <a:rPr lang="en-US" dirty="0" err="1" smtClean="0"/>
              <a:t>Gautam</a:t>
            </a:r>
            <a:endParaRPr lang="en-US" dirty="0"/>
          </a:p>
        </p:txBody>
      </p:sp>
    </p:spTree>
    <p:extLst>
      <p:ext uri="{BB962C8B-B14F-4D97-AF65-F5344CB8AC3E}">
        <p14:creationId xmlns:p14="http://schemas.microsoft.com/office/powerpoint/2010/main" val="1855278301"/>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7315200" cy="734291"/>
          </a:xfrm>
        </p:spPr>
        <p:txBody>
          <a:bodyPr anchor="b">
            <a:normAutofit/>
          </a:bodyPr>
          <a:lstStyle/>
          <a:p>
            <a:pPr lvl="0">
              <a:spcBef>
                <a:spcPts val="0"/>
              </a:spcBef>
            </a:pPr>
            <a:r>
              <a:rPr lang="en-US" sz="3500" b="1" dirty="0" smtClean="0">
                <a:solidFill>
                  <a:prstClr val="white"/>
                </a:solidFill>
              </a:rPr>
              <a:t>Temperature Sensor Subsystem</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Temperature Reading Collector</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20</a:t>
            </a:fld>
            <a:endParaRPr lang="en-US" dirty="0"/>
          </a:p>
        </p:txBody>
      </p:sp>
      <p:sp>
        <p:nvSpPr>
          <p:cNvPr id="21" name="Rectangle 20"/>
          <p:cNvSpPr/>
          <p:nvPr/>
        </p:nvSpPr>
        <p:spPr>
          <a:xfrm>
            <a:off x="3782431" y="2035666"/>
            <a:ext cx="3620400" cy="175260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2" name="Rectangle 21"/>
          <p:cNvSpPr/>
          <p:nvPr/>
        </p:nvSpPr>
        <p:spPr>
          <a:xfrm>
            <a:off x="3889266" y="2455882"/>
            <a:ext cx="1360916" cy="1179983"/>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latin typeface="Calibri"/>
                <a:ea typeface="+mn-ea"/>
                <a:cs typeface="+mn-cs"/>
              </a:rPr>
              <a:t>Control Board</a:t>
            </a:r>
          </a:p>
        </p:txBody>
      </p:sp>
      <p:sp>
        <p:nvSpPr>
          <p:cNvPr id="23" name="Rectangle 22"/>
          <p:cNvSpPr/>
          <p:nvPr/>
        </p:nvSpPr>
        <p:spPr>
          <a:xfrm>
            <a:off x="5840730" y="2455882"/>
            <a:ext cx="1431551" cy="1179984"/>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Temperature Reading Collector</a:t>
            </a:r>
            <a:endParaRPr kumimoji="0" lang="en-US" sz="16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24" name="Straight Arrow Connector 23"/>
          <p:cNvCxnSpPr>
            <a:stCxn id="23" idx="1"/>
            <a:endCxn id="22" idx="3"/>
          </p:cNvCxnSpPr>
          <p:nvPr/>
        </p:nvCxnSpPr>
        <p:spPr>
          <a:xfrm flipH="1">
            <a:off x="5250182" y="3045874"/>
            <a:ext cx="590548" cy="0"/>
          </a:xfrm>
          <a:prstGeom prst="straightConnector1">
            <a:avLst/>
          </a:prstGeom>
          <a:noFill/>
          <a:ln w="19050" cap="flat" cmpd="sng" algn="ctr">
            <a:solidFill>
              <a:srgbClr val="4F81BD">
                <a:shade val="95000"/>
                <a:satMod val="105000"/>
              </a:srgbClr>
            </a:solidFill>
            <a:prstDash val="solid"/>
            <a:tailEnd type="arrow"/>
          </a:ln>
          <a:effectLst/>
        </p:spPr>
      </p:cxnSp>
      <p:sp>
        <p:nvSpPr>
          <p:cNvPr id="25" name="TextBox 24"/>
          <p:cNvSpPr txBox="1"/>
          <p:nvPr/>
        </p:nvSpPr>
        <p:spPr>
          <a:xfrm>
            <a:off x="3783331" y="2035666"/>
            <a:ext cx="308610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Temperature Sensor Subsystem</a:t>
            </a:r>
            <a:endParaRPr kumimoji="0" lang="en-US" sz="1600" b="1" i="0" u="none" strike="noStrike" kern="0" cap="none" spc="0" normalizeH="0" baseline="0" noProof="0" dirty="0">
              <a:ln>
                <a:noFill/>
              </a:ln>
              <a:solidFill>
                <a:sysClr val="windowText" lastClr="000000"/>
              </a:solidFill>
              <a:effectLst/>
              <a:uLnTx/>
              <a:uFillTx/>
            </a:endParaRPr>
          </a:p>
        </p:txBody>
      </p:sp>
      <p:sp>
        <p:nvSpPr>
          <p:cNvPr id="26" name="TextBox 25"/>
          <p:cNvSpPr txBox="1"/>
          <p:nvPr/>
        </p:nvSpPr>
        <p:spPr>
          <a:xfrm>
            <a:off x="5272019" y="2763659"/>
            <a:ext cx="546874"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i="1" kern="0" dirty="0" smtClean="0">
                <a:solidFill>
                  <a:sysClr val="windowText" lastClr="000000"/>
                </a:solidFill>
              </a:rPr>
              <a:t>TR</a:t>
            </a:r>
            <a:r>
              <a:rPr kumimoji="0" lang="en-US" sz="1200" b="0" i="1" u="none" strike="noStrike" kern="0" cap="none" spc="0" normalizeH="0" baseline="0" noProof="0" dirty="0" smtClean="0">
                <a:ln>
                  <a:noFill/>
                </a:ln>
                <a:solidFill>
                  <a:sysClr val="windowText" lastClr="000000"/>
                </a:solidFill>
                <a:effectLst/>
                <a:uLnTx/>
                <a:uFillTx/>
              </a:rPr>
              <a:t>C1</a:t>
            </a:r>
            <a:endParaRPr kumimoji="0" lang="en-US" sz="1400" b="0" i="1" u="none" strike="noStrike" kern="0" cap="none" spc="0" normalizeH="0" baseline="0" noProof="0" dirty="0">
              <a:ln>
                <a:noFill/>
              </a:ln>
              <a:solidFill>
                <a:sysClr val="windowText" lastClr="000000"/>
              </a:solidFill>
              <a:effectLst/>
              <a:uLnTx/>
              <a:uFillTx/>
            </a:endParaRPr>
          </a:p>
        </p:txBody>
      </p:sp>
      <p:cxnSp>
        <p:nvCxnSpPr>
          <p:cNvPr id="27" name="Straight Arrow Connector 26"/>
          <p:cNvCxnSpPr/>
          <p:nvPr/>
        </p:nvCxnSpPr>
        <p:spPr>
          <a:xfrm flipH="1" flipV="1">
            <a:off x="3059431" y="2731116"/>
            <a:ext cx="829836" cy="5931"/>
          </a:xfrm>
          <a:prstGeom prst="straightConnector1">
            <a:avLst/>
          </a:prstGeom>
          <a:noFill/>
          <a:ln w="19050" cap="flat" cmpd="sng" algn="ctr">
            <a:solidFill>
              <a:srgbClr val="4F81BD">
                <a:shade val="95000"/>
                <a:satMod val="105000"/>
              </a:srgbClr>
            </a:solidFill>
            <a:prstDash val="solid"/>
            <a:tailEnd type="arrow"/>
          </a:ln>
          <a:effectLst/>
        </p:spPr>
      </p:cxnSp>
      <p:sp>
        <p:nvSpPr>
          <p:cNvPr id="28" name="TextBox 27"/>
          <p:cNvSpPr txBox="1"/>
          <p:nvPr/>
        </p:nvSpPr>
        <p:spPr>
          <a:xfrm>
            <a:off x="3355674" y="2494987"/>
            <a:ext cx="427657"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smtClean="0">
                <a:ln>
                  <a:noFill/>
                </a:ln>
                <a:solidFill>
                  <a:sysClr val="windowText" lastClr="000000"/>
                </a:solidFill>
                <a:effectLst/>
                <a:uLnTx/>
                <a:uFillTx/>
              </a:rPr>
              <a:t>CB2</a:t>
            </a:r>
            <a:endParaRPr kumimoji="0" lang="en-US" sz="1400" b="0" i="1" u="none" strike="noStrike" kern="0" cap="none" spc="0" normalizeH="0" baseline="0" noProof="0" dirty="0">
              <a:ln>
                <a:noFill/>
              </a:ln>
              <a:solidFill>
                <a:sysClr val="windowText" lastClr="000000"/>
              </a:solidFill>
              <a:effectLst/>
              <a:uLnTx/>
              <a:uFillTx/>
            </a:endParaRPr>
          </a:p>
        </p:txBody>
      </p:sp>
      <p:sp>
        <p:nvSpPr>
          <p:cNvPr id="29" name="Rectangle 28"/>
          <p:cNvSpPr/>
          <p:nvPr/>
        </p:nvSpPr>
        <p:spPr>
          <a:xfrm>
            <a:off x="1002031" y="2571297"/>
            <a:ext cx="2157194"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(Analog-Digital Converter)</a:t>
            </a:r>
            <a:endParaRPr kumimoji="0" lang="en-US" sz="1400" b="0" i="0" u="none" strike="noStrike" kern="0" cap="none" spc="0" normalizeH="0" baseline="0" noProof="0" dirty="0">
              <a:ln>
                <a:noFill/>
              </a:ln>
              <a:solidFill>
                <a:sysClr val="windowText" lastClr="000000"/>
              </a:solidFill>
              <a:effectLst/>
              <a:uLnTx/>
              <a:uFillTx/>
            </a:endParaRPr>
          </a:p>
        </p:txBody>
      </p:sp>
      <p:graphicFrame>
        <p:nvGraphicFramePr>
          <p:cNvPr id="4" name="Table 3"/>
          <p:cNvGraphicFramePr>
            <a:graphicFrameLocks noGrp="1"/>
          </p:cNvGraphicFramePr>
          <p:nvPr>
            <p:extLst>
              <p:ext uri="{D42A27DB-BD31-4B8C-83A1-F6EECF244321}">
                <p14:modId xmlns:p14="http://schemas.microsoft.com/office/powerpoint/2010/main" val="768407349"/>
              </p:ext>
            </p:extLst>
          </p:nvPr>
        </p:nvGraphicFramePr>
        <p:xfrm>
          <a:off x="304798" y="4724400"/>
          <a:ext cx="8458204" cy="1600200"/>
        </p:xfrm>
        <a:graphic>
          <a:graphicData uri="http://schemas.openxmlformats.org/drawingml/2006/table">
            <a:tbl>
              <a:tblPr firstRow="1" firstCol="1" bandRow="1">
                <a:tableStyleId>{5C22544A-7EE6-4342-B048-85BDC9FD1C3A}</a:tableStyleId>
              </a:tblPr>
              <a:tblGrid>
                <a:gridCol w="2114551"/>
                <a:gridCol w="2114551"/>
                <a:gridCol w="2114551"/>
                <a:gridCol w="2114551"/>
              </a:tblGrid>
              <a:tr h="521688">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1078512">
                <a:tc>
                  <a:txBody>
                    <a:bodyPr/>
                    <a:lstStyle/>
                    <a:p>
                      <a:pPr marL="0" marR="0">
                        <a:lnSpc>
                          <a:spcPct val="115000"/>
                        </a:lnSpc>
                        <a:spcBef>
                          <a:spcPts val="1200"/>
                        </a:spcBef>
                        <a:spcAft>
                          <a:spcPts val="1200"/>
                        </a:spcAft>
                        <a:tabLst>
                          <a:tab pos="514350" algn="l"/>
                        </a:tabLst>
                      </a:pPr>
                      <a:r>
                        <a:rPr lang="en-US" sz="1200" dirty="0" smtClean="0">
                          <a:effectLst/>
                        </a:rPr>
                        <a:t>Temperature Reading Collector</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Control Board</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Analog voltage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None</a:t>
                      </a:r>
                      <a:endParaRPr lang="en-US" sz="1200" dirty="0">
                        <a:effectLst/>
                        <a:latin typeface="Times New Roman"/>
                        <a:ea typeface="Times New Roman"/>
                      </a:endParaRPr>
                    </a:p>
                  </a:txBody>
                  <a:tcPr marL="68580" marR="68580" marT="0" marB="0" anchor="ctr"/>
                </a:tc>
              </a:tr>
            </a:tbl>
          </a:graphicData>
        </a:graphic>
      </p:graphicFrame>
      <p:sp>
        <p:nvSpPr>
          <p:cNvPr id="30" name="TextBox 29"/>
          <p:cNvSpPr txBox="1"/>
          <p:nvPr/>
        </p:nvSpPr>
        <p:spPr>
          <a:xfrm>
            <a:off x="262759" y="4191000"/>
            <a:ext cx="2099441" cy="587866"/>
          </a:xfrm>
          <a:prstGeom prst="rect">
            <a:avLst/>
          </a:prstGeom>
          <a:noFill/>
        </p:spPr>
        <p:txBody>
          <a:bodyPr wrap="square" rtlCol="0" anchor="ctr">
            <a:noAutofit/>
          </a:bodyPr>
          <a:lstStyle/>
          <a:p>
            <a:r>
              <a:rPr lang="en-US" sz="2400" b="1" dirty="0" smtClean="0">
                <a:solidFill>
                  <a:prstClr val="black">
                    <a:lumMod val="65000"/>
                    <a:lumOff val="35000"/>
                  </a:prstClr>
                </a:solidFill>
              </a:rPr>
              <a:t>Interfaces</a:t>
            </a:r>
            <a:endParaRPr lang="en-US" sz="24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1116351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7315200" cy="734291"/>
          </a:xfrm>
        </p:spPr>
        <p:txBody>
          <a:bodyPr anchor="b">
            <a:normAutofit/>
          </a:bodyPr>
          <a:lstStyle/>
          <a:p>
            <a:pPr lvl="0">
              <a:spcBef>
                <a:spcPts val="0"/>
              </a:spcBef>
            </a:pPr>
            <a:r>
              <a:rPr lang="en-US" sz="3500" b="1" dirty="0" smtClean="0">
                <a:solidFill>
                  <a:prstClr val="white"/>
                </a:solidFill>
              </a:rPr>
              <a:t>Temperature Sensor Subsystem</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Control Board</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21</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11612347"/>
              </p:ext>
            </p:extLst>
          </p:nvPr>
        </p:nvGraphicFramePr>
        <p:xfrm>
          <a:off x="304798" y="4724400"/>
          <a:ext cx="8458204" cy="1600200"/>
        </p:xfrm>
        <a:graphic>
          <a:graphicData uri="http://schemas.openxmlformats.org/drawingml/2006/table">
            <a:tbl>
              <a:tblPr firstRow="1" firstCol="1" bandRow="1">
                <a:tableStyleId>{5C22544A-7EE6-4342-B048-85BDC9FD1C3A}</a:tableStyleId>
              </a:tblPr>
              <a:tblGrid>
                <a:gridCol w="2114551"/>
                <a:gridCol w="2114551"/>
                <a:gridCol w="2114551"/>
                <a:gridCol w="2114551"/>
              </a:tblGrid>
              <a:tr h="521688">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1078512">
                <a:tc>
                  <a:txBody>
                    <a:bodyPr/>
                    <a:lstStyle/>
                    <a:p>
                      <a:pPr marL="0" marR="0">
                        <a:lnSpc>
                          <a:spcPct val="115000"/>
                        </a:lnSpc>
                        <a:spcBef>
                          <a:spcPts val="1200"/>
                        </a:spcBef>
                        <a:spcAft>
                          <a:spcPts val="1200"/>
                        </a:spcAft>
                        <a:tabLst>
                          <a:tab pos="514350" algn="l"/>
                        </a:tabLst>
                      </a:pPr>
                      <a:r>
                        <a:rPr lang="en-US" sz="1200" dirty="0">
                          <a:effectLst/>
                        </a:rPr>
                        <a:t>Rain Status Collector</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Control Board</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Analog voltage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None</a:t>
                      </a:r>
                      <a:endParaRPr lang="en-US" sz="1200" dirty="0">
                        <a:effectLst/>
                        <a:latin typeface="Times New Roman"/>
                        <a:ea typeface="Times New Roman"/>
                      </a:endParaRPr>
                    </a:p>
                  </a:txBody>
                  <a:tcPr marL="68580" marR="68580" marT="0" marB="0" anchor="ctr"/>
                </a:tc>
              </a:tr>
            </a:tbl>
          </a:graphicData>
        </a:graphic>
      </p:graphicFrame>
      <p:sp>
        <p:nvSpPr>
          <p:cNvPr id="30" name="TextBox 29"/>
          <p:cNvSpPr txBox="1"/>
          <p:nvPr/>
        </p:nvSpPr>
        <p:spPr>
          <a:xfrm>
            <a:off x="262759" y="4191000"/>
            <a:ext cx="2099441" cy="587866"/>
          </a:xfrm>
          <a:prstGeom prst="rect">
            <a:avLst/>
          </a:prstGeom>
          <a:noFill/>
        </p:spPr>
        <p:txBody>
          <a:bodyPr wrap="square" rtlCol="0" anchor="ctr">
            <a:noAutofit/>
          </a:bodyPr>
          <a:lstStyle/>
          <a:p>
            <a:r>
              <a:rPr lang="en-US" sz="2400" b="1" dirty="0" smtClean="0">
                <a:solidFill>
                  <a:prstClr val="black">
                    <a:lumMod val="65000"/>
                    <a:lumOff val="35000"/>
                  </a:prstClr>
                </a:solidFill>
              </a:rPr>
              <a:t>Interfaces</a:t>
            </a:r>
            <a:endParaRPr lang="en-US" sz="2400" b="1" dirty="0">
              <a:solidFill>
                <a:prstClr val="black">
                  <a:lumMod val="75000"/>
                  <a:lumOff val="25000"/>
                </a:prst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159639475"/>
              </p:ext>
            </p:extLst>
          </p:nvPr>
        </p:nvGraphicFramePr>
        <p:xfrm>
          <a:off x="304800" y="4724401"/>
          <a:ext cx="8458200" cy="1600198"/>
        </p:xfrm>
        <a:graphic>
          <a:graphicData uri="http://schemas.openxmlformats.org/drawingml/2006/table">
            <a:tbl>
              <a:tblPr firstRow="1" firstCol="1" bandRow="1">
                <a:tableStyleId>{5C22544A-7EE6-4342-B048-85BDC9FD1C3A}</a:tableStyleId>
              </a:tblPr>
              <a:tblGrid>
                <a:gridCol w="2114051"/>
                <a:gridCol w="2115049"/>
                <a:gridCol w="2114051"/>
                <a:gridCol w="2115049"/>
              </a:tblGrid>
              <a:tr h="320040">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640079">
                <a:tc>
                  <a:txBody>
                    <a:bodyPr/>
                    <a:lstStyle/>
                    <a:p>
                      <a:pPr marL="0" marR="0">
                        <a:lnSpc>
                          <a:spcPct val="115000"/>
                        </a:lnSpc>
                        <a:spcBef>
                          <a:spcPts val="1200"/>
                        </a:spcBef>
                        <a:spcAft>
                          <a:spcPts val="1200"/>
                        </a:spcAft>
                        <a:tabLst>
                          <a:tab pos="514350" algn="l"/>
                        </a:tabLst>
                      </a:pPr>
                      <a:r>
                        <a:rPr lang="en-US" sz="1200" dirty="0" smtClean="0">
                          <a:effectLst/>
                        </a:rPr>
                        <a:t>Temperature Reading Collector</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Control Board</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Analog voltage</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None</a:t>
                      </a:r>
                      <a:endParaRPr lang="en-US" sz="1200">
                        <a:effectLst/>
                        <a:latin typeface="Times New Roman"/>
                        <a:ea typeface="Times New Roman"/>
                      </a:endParaRPr>
                    </a:p>
                  </a:txBody>
                  <a:tcPr marL="68580" marR="68580" marT="0" marB="0" anchor="ctr"/>
                </a:tc>
              </a:tr>
              <a:tr h="640079">
                <a:tc>
                  <a:txBody>
                    <a:bodyPr/>
                    <a:lstStyle/>
                    <a:p>
                      <a:pPr marL="0" marR="0">
                        <a:lnSpc>
                          <a:spcPct val="115000"/>
                        </a:lnSpc>
                        <a:spcBef>
                          <a:spcPts val="1200"/>
                        </a:spcBef>
                        <a:spcAft>
                          <a:spcPts val="1200"/>
                        </a:spcAft>
                        <a:tabLst>
                          <a:tab pos="514350" algn="l"/>
                        </a:tabLst>
                      </a:pPr>
                      <a:r>
                        <a:rPr lang="en-US" sz="1200">
                          <a:effectLst/>
                        </a:rPr>
                        <a:t>Control Board</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Analog-Digital Converter</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Analog voltage</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None</a:t>
                      </a:r>
                      <a:endParaRPr lang="en-US" sz="1200" dirty="0">
                        <a:effectLst/>
                        <a:latin typeface="Times New Roman"/>
                        <a:ea typeface="Times New Roman"/>
                      </a:endParaRPr>
                    </a:p>
                  </a:txBody>
                  <a:tcPr marL="68580" marR="68580" marT="0" marB="0" anchor="ctr"/>
                </a:tc>
              </a:tr>
            </a:tbl>
          </a:graphicData>
        </a:graphic>
      </p:graphicFrame>
      <p:sp>
        <p:nvSpPr>
          <p:cNvPr id="20" name="Rectangle 19"/>
          <p:cNvSpPr/>
          <p:nvPr/>
        </p:nvSpPr>
        <p:spPr>
          <a:xfrm>
            <a:off x="3782431" y="2035666"/>
            <a:ext cx="3620400" cy="175260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31" name="Rectangle 30"/>
          <p:cNvSpPr/>
          <p:nvPr/>
        </p:nvSpPr>
        <p:spPr>
          <a:xfrm>
            <a:off x="3889266" y="2455882"/>
            <a:ext cx="1360916" cy="1179983"/>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latin typeface="Calibri"/>
                <a:ea typeface="+mn-ea"/>
                <a:cs typeface="+mn-cs"/>
              </a:rPr>
              <a:t>Control Board</a:t>
            </a:r>
          </a:p>
        </p:txBody>
      </p:sp>
      <p:sp>
        <p:nvSpPr>
          <p:cNvPr id="32" name="Rectangle 31"/>
          <p:cNvSpPr/>
          <p:nvPr/>
        </p:nvSpPr>
        <p:spPr>
          <a:xfrm>
            <a:off x="5840730" y="2455882"/>
            <a:ext cx="1431551" cy="1179984"/>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Temperature Reading Collector</a:t>
            </a:r>
            <a:endParaRPr kumimoji="0" lang="en-US" sz="16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33" name="Straight Arrow Connector 32"/>
          <p:cNvCxnSpPr>
            <a:stCxn id="32" idx="1"/>
            <a:endCxn id="31" idx="3"/>
          </p:cNvCxnSpPr>
          <p:nvPr/>
        </p:nvCxnSpPr>
        <p:spPr>
          <a:xfrm flipH="1">
            <a:off x="5250182" y="3045874"/>
            <a:ext cx="590548" cy="0"/>
          </a:xfrm>
          <a:prstGeom prst="straightConnector1">
            <a:avLst/>
          </a:prstGeom>
          <a:noFill/>
          <a:ln w="19050" cap="flat" cmpd="sng" algn="ctr">
            <a:solidFill>
              <a:srgbClr val="4F81BD">
                <a:shade val="95000"/>
                <a:satMod val="105000"/>
              </a:srgbClr>
            </a:solidFill>
            <a:prstDash val="solid"/>
            <a:tailEnd type="arrow"/>
          </a:ln>
          <a:effectLst/>
        </p:spPr>
      </p:cxnSp>
      <p:sp>
        <p:nvSpPr>
          <p:cNvPr id="34" name="TextBox 33"/>
          <p:cNvSpPr txBox="1"/>
          <p:nvPr/>
        </p:nvSpPr>
        <p:spPr>
          <a:xfrm>
            <a:off x="3783331" y="2035666"/>
            <a:ext cx="308610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Temperature Sensor Subsystem</a:t>
            </a:r>
            <a:endParaRPr kumimoji="0" lang="en-US" sz="1600" b="1" i="0" u="none" strike="noStrike" kern="0" cap="none" spc="0" normalizeH="0" baseline="0" noProof="0" dirty="0">
              <a:ln>
                <a:noFill/>
              </a:ln>
              <a:solidFill>
                <a:sysClr val="windowText" lastClr="000000"/>
              </a:solidFill>
              <a:effectLst/>
              <a:uLnTx/>
              <a:uFillTx/>
            </a:endParaRPr>
          </a:p>
        </p:txBody>
      </p:sp>
      <p:sp>
        <p:nvSpPr>
          <p:cNvPr id="35" name="TextBox 34"/>
          <p:cNvSpPr txBox="1"/>
          <p:nvPr/>
        </p:nvSpPr>
        <p:spPr>
          <a:xfrm>
            <a:off x="5272019" y="2763659"/>
            <a:ext cx="546874"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i="1" kern="0" dirty="0" smtClean="0">
                <a:solidFill>
                  <a:sysClr val="windowText" lastClr="000000"/>
                </a:solidFill>
              </a:rPr>
              <a:t>TR</a:t>
            </a:r>
            <a:r>
              <a:rPr kumimoji="0" lang="en-US" sz="1200" b="0" i="1" u="none" strike="noStrike" kern="0" cap="none" spc="0" normalizeH="0" baseline="0" noProof="0" dirty="0" smtClean="0">
                <a:ln>
                  <a:noFill/>
                </a:ln>
                <a:solidFill>
                  <a:sysClr val="windowText" lastClr="000000"/>
                </a:solidFill>
                <a:effectLst/>
                <a:uLnTx/>
                <a:uFillTx/>
              </a:rPr>
              <a:t>C1</a:t>
            </a:r>
            <a:endParaRPr kumimoji="0" lang="en-US" sz="1400" b="0" i="1" u="none" strike="noStrike" kern="0" cap="none" spc="0" normalizeH="0" baseline="0" noProof="0" dirty="0">
              <a:ln>
                <a:noFill/>
              </a:ln>
              <a:solidFill>
                <a:sysClr val="windowText" lastClr="000000"/>
              </a:solidFill>
              <a:effectLst/>
              <a:uLnTx/>
              <a:uFillTx/>
            </a:endParaRPr>
          </a:p>
        </p:txBody>
      </p:sp>
      <p:cxnSp>
        <p:nvCxnSpPr>
          <p:cNvPr id="36" name="Straight Arrow Connector 35"/>
          <p:cNvCxnSpPr/>
          <p:nvPr/>
        </p:nvCxnSpPr>
        <p:spPr>
          <a:xfrm flipH="1" flipV="1">
            <a:off x="3059431" y="2731116"/>
            <a:ext cx="829836" cy="5931"/>
          </a:xfrm>
          <a:prstGeom prst="straightConnector1">
            <a:avLst/>
          </a:prstGeom>
          <a:noFill/>
          <a:ln w="19050" cap="flat" cmpd="sng" algn="ctr">
            <a:solidFill>
              <a:srgbClr val="4F81BD">
                <a:shade val="95000"/>
                <a:satMod val="105000"/>
              </a:srgbClr>
            </a:solidFill>
            <a:prstDash val="solid"/>
            <a:tailEnd type="arrow"/>
          </a:ln>
          <a:effectLst/>
        </p:spPr>
      </p:cxnSp>
      <p:sp>
        <p:nvSpPr>
          <p:cNvPr id="37" name="TextBox 36"/>
          <p:cNvSpPr txBox="1"/>
          <p:nvPr/>
        </p:nvSpPr>
        <p:spPr>
          <a:xfrm>
            <a:off x="3355674" y="2494987"/>
            <a:ext cx="427657"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smtClean="0">
                <a:ln>
                  <a:noFill/>
                </a:ln>
                <a:solidFill>
                  <a:sysClr val="windowText" lastClr="000000"/>
                </a:solidFill>
                <a:effectLst/>
                <a:uLnTx/>
                <a:uFillTx/>
              </a:rPr>
              <a:t>CB2</a:t>
            </a:r>
            <a:endParaRPr kumimoji="0" lang="en-US" sz="1400" b="0" i="1" u="none" strike="noStrike" kern="0" cap="none" spc="0" normalizeH="0" baseline="0" noProof="0" dirty="0">
              <a:ln>
                <a:noFill/>
              </a:ln>
              <a:solidFill>
                <a:sysClr val="windowText" lastClr="000000"/>
              </a:solidFill>
              <a:effectLst/>
              <a:uLnTx/>
              <a:uFillTx/>
            </a:endParaRPr>
          </a:p>
        </p:txBody>
      </p:sp>
      <p:sp>
        <p:nvSpPr>
          <p:cNvPr id="38" name="Rectangle 37"/>
          <p:cNvSpPr/>
          <p:nvPr/>
        </p:nvSpPr>
        <p:spPr>
          <a:xfrm>
            <a:off x="1002031" y="2571297"/>
            <a:ext cx="2157194"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(Analog-Digital Converter)</a:t>
            </a:r>
            <a:endParaRPr kumimoji="0" lang="en-US" sz="1400" b="0" i="0" u="none" strike="noStrike" kern="0" cap="none" spc="0" normalizeH="0" baseline="0" noProof="0" dirty="0">
              <a:ln>
                <a:noFill/>
              </a:ln>
              <a:solidFill>
                <a:sysClr val="windowText" lastClr="000000"/>
              </a:solidFill>
              <a:effectLst/>
              <a:uLnTx/>
              <a:uFillTx/>
            </a:endParaRPr>
          </a:p>
        </p:txBody>
      </p:sp>
      <p:sp>
        <p:nvSpPr>
          <p:cNvPr id="40" name="Rectangle 39"/>
          <p:cNvSpPr/>
          <p:nvPr/>
        </p:nvSpPr>
        <p:spPr>
          <a:xfrm>
            <a:off x="5840730" y="2455883"/>
            <a:ext cx="1431551" cy="117998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Temperature</a:t>
            </a:r>
          </a:p>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smtClean="0">
                <a:solidFill>
                  <a:sysClr val="window" lastClr="FFFFFF"/>
                </a:solidFill>
                <a:latin typeface="Calibri"/>
              </a:rPr>
              <a:t>Reading </a:t>
            </a: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Collector</a:t>
            </a:r>
            <a:endParaRPr kumimoji="0" lang="en-US"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43" name="Rectangle 42"/>
          <p:cNvSpPr/>
          <p:nvPr/>
        </p:nvSpPr>
        <p:spPr>
          <a:xfrm>
            <a:off x="3889266" y="2455883"/>
            <a:ext cx="1360916" cy="1179983"/>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latin typeface="Calibri"/>
                <a:ea typeface="+mn-ea"/>
                <a:cs typeface="+mn-cs"/>
              </a:rPr>
              <a:t>Control Board</a:t>
            </a:r>
          </a:p>
        </p:txBody>
      </p:sp>
    </p:spTree>
    <p:custDataLst>
      <p:tags r:id="rId1"/>
    </p:custDataLst>
    <p:extLst>
      <p:ext uri="{BB962C8B-B14F-4D97-AF65-F5344CB8AC3E}">
        <p14:creationId xmlns:p14="http://schemas.microsoft.com/office/powerpoint/2010/main" val="1786123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7315200" cy="734291"/>
          </a:xfrm>
        </p:spPr>
        <p:txBody>
          <a:bodyPr anchor="b">
            <a:normAutofit/>
          </a:bodyPr>
          <a:lstStyle/>
          <a:p>
            <a:pPr lvl="0">
              <a:spcBef>
                <a:spcPts val="0"/>
              </a:spcBef>
            </a:pPr>
            <a:r>
              <a:rPr lang="en-US" sz="3500" b="1" dirty="0" smtClean="0">
                <a:solidFill>
                  <a:prstClr val="white"/>
                </a:solidFill>
              </a:rPr>
              <a:t>Soil Moisture Sensor Subsystem</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Soil Moisture Reading Collector</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22</a:t>
            </a:fld>
            <a:endParaRPr lang="en-US" dirty="0"/>
          </a:p>
        </p:txBody>
      </p:sp>
      <p:sp>
        <p:nvSpPr>
          <p:cNvPr id="21" name="Rectangle 20"/>
          <p:cNvSpPr/>
          <p:nvPr/>
        </p:nvSpPr>
        <p:spPr>
          <a:xfrm>
            <a:off x="3782431" y="2035666"/>
            <a:ext cx="3620400" cy="175260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2" name="Rectangle 21"/>
          <p:cNvSpPr/>
          <p:nvPr/>
        </p:nvSpPr>
        <p:spPr>
          <a:xfrm>
            <a:off x="3889266" y="2455882"/>
            <a:ext cx="1360916" cy="1179983"/>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latin typeface="Calibri"/>
                <a:ea typeface="+mn-ea"/>
                <a:cs typeface="+mn-cs"/>
              </a:rPr>
              <a:t>Control Board</a:t>
            </a:r>
          </a:p>
        </p:txBody>
      </p:sp>
      <p:sp>
        <p:nvSpPr>
          <p:cNvPr id="23" name="Rectangle 22"/>
          <p:cNvSpPr/>
          <p:nvPr/>
        </p:nvSpPr>
        <p:spPr>
          <a:xfrm>
            <a:off x="5840730" y="2455882"/>
            <a:ext cx="1431551" cy="1179984"/>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Soil Moisture Reading Collector</a:t>
            </a:r>
            <a:endParaRPr kumimoji="0" lang="en-US" sz="16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24" name="Straight Arrow Connector 23"/>
          <p:cNvCxnSpPr>
            <a:stCxn id="23" idx="1"/>
            <a:endCxn id="22" idx="3"/>
          </p:cNvCxnSpPr>
          <p:nvPr/>
        </p:nvCxnSpPr>
        <p:spPr>
          <a:xfrm flipH="1">
            <a:off x="5250182" y="3045874"/>
            <a:ext cx="590548" cy="0"/>
          </a:xfrm>
          <a:prstGeom prst="straightConnector1">
            <a:avLst/>
          </a:prstGeom>
          <a:noFill/>
          <a:ln w="19050" cap="flat" cmpd="sng" algn="ctr">
            <a:solidFill>
              <a:srgbClr val="4F81BD">
                <a:shade val="95000"/>
                <a:satMod val="105000"/>
              </a:srgbClr>
            </a:solidFill>
            <a:prstDash val="solid"/>
            <a:tailEnd type="arrow"/>
          </a:ln>
          <a:effectLst/>
        </p:spPr>
      </p:cxnSp>
      <p:sp>
        <p:nvSpPr>
          <p:cNvPr id="25" name="TextBox 24"/>
          <p:cNvSpPr txBox="1"/>
          <p:nvPr/>
        </p:nvSpPr>
        <p:spPr>
          <a:xfrm>
            <a:off x="3783331" y="2035666"/>
            <a:ext cx="308610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Soil Moisture Sensor Subsystem</a:t>
            </a:r>
            <a:endParaRPr kumimoji="0" lang="en-US" sz="1600" b="1" i="0" u="none" strike="noStrike" kern="0" cap="none" spc="0" normalizeH="0" baseline="0" noProof="0" dirty="0">
              <a:ln>
                <a:noFill/>
              </a:ln>
              <a:solidFill>
                <a:sysClr val="windowText" lastClr="000000"/>
              </a:solidFill>
              <a:effectLst/>
              <a:uLnTx/>
              <a:uFillTx/>
            </a:endParaRPr>
          </a:p>
        </p:txBody>
      </p:sp>
      <p:sp>
        <p:nvSpPr>
          <p:cNvPr id="26" name="TextBox 25"/>
          <p:cNvSpPr txBox="1"/>
          <p:nvPr/>
        </p:nvSpPr>
        <p:spPr>
          <a:xfrm>
            <a:off x="5230107" y="2763659"/>
            <a:ext cx="637293"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i="1" kern="0" dirty="0" smtClean="0">
                <a:solidFill>
                  <a:sysClr val="windowText" lastClr="000000"/>
                </a:solidFill>
              </a:rPr>
              <a:t>SMRC</a:t>
            </a:r>
            <a:r>
              <a:rPr kumimoji="0" lang="en-US" sz="1200" b="0" i="1" u="none" strike="noStrike" kern="0" cap="none" spc="0" normalizeH="0" baseline="0" noProof="0" dirty="0" smtClean="0">
                <a:ln>
                  <a:noFill/>
                </a:ln>
                <a:solidFill>
                  <a:sysClr val="windowText" lastClr="000000"/>
                </a:solidFill>
                <a:effectLst/>
                <a:uLnTx/>
                <a:uFillTx/>
              </a:rPr>
              <a:t>1</a:t>
            </a:r>
            <a:endParaRPr kumimoji="0" lang="en-US" sz="1400" b="0" i="1" u="none" strike="noStrike" kern="0" cap="none" spc="0" normalizeH="0" baseline="0" noProof="0" dirty="0">
              <a:ln>
                <a:noFill/>
              </a:ln>
              <a:solidFill>
                <a:sysClr val="windowText" lastClr="000000"/>
              </a:solidFill>
              <a:effectLst/>
              <a:uLnTx/>
              <a:uFillTx/>
            </a:endParaRPr>
          </a:p>
        </p:txBody>
      </p:sp>
      <p:cxnSp>
        <p:nvCxnSpPr>
          <p:cNvPr id="27" name="Straight Arrow Connector 26"/>
          <p:cNvCxnSpPr/>
          <p:nvPr/>
        </p:nvCxnSpPr>
        <p:spPr>
          <a:xfrm flipH="1" flipV="1">
            <a:off x="3059431" y="2731116"/>
            <a:ext cx="829836" cy="5931"/>
          </a:xfrm>
          <a:prstGeom prst="straightConnector1">
            <a:avLst/>
          </a:prstGeom>
          <a:noFill/>
          <a:ln w="19050" cap="flat" cmpd="sng" algn="ctr">
            <a:solidFill>
              <a:srgbClr val="4F81BD">
                <a:shade val="95000"/>
                <a:satMod val="105000"/>
              </a:srgbClr>
            </a:solidFill>
            <a:prstDash val="solid"/>
            <a:tailEnd type="arrow"/>
          </a:ln>
          <a:effectLst/>
        </p:spPr>
      </p:cxnSp>
      <p:sp>
        <p:nvSpPr>
          <p:cNvPr id="28" name="TextBox 27"/>
          <p:cNvSpPr txBox="1"/>
          <p:nvPr/>
        </p:nvSpPr>
        <p:spPr>
          <a:xfrm>
            <a:off x="3355674" y="2494987"/>
            <a:ext cx="427657"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smtClean="0">
                <a:ln>
                  <a:noFill/>
                </a:ln>
                <a:solidFill>
                  <a:sysClr val="windowText" lastClr="000000"/>
                </a:solidFill>
                <a:effectLst/>
                <a:uLnTx/>
                <a:uFillTx/>
              </a:rPr>
              <a:t>CB1</a:t>
            </a:r>
            <a:endParaRPr kumimoji="0" lang="en-US" sz="1400" b="0" i="1" u="none" strike="noStrike" kern="0" cap="none" spc="0" normalizeH="0" baseline="0" noProof="0" dirty="0">
              <a:ln>
                <a:noFill/>
              </a:ln>
              <a:solidFill>
                <a:sysClr val="windowText" lastClr="000000"/>
              </a:solidFill>
              <a:effectLst/>
              <a:uLnTx/>
              <a:uFillTx/>
            </a:endParaRPr>
          </a:p>
        </p:txBody>
      </p:sp>
      <p:sp>
        <p:nvSpPr>
          <p:cNvPr id="29" name="Rectangle 28"/>
          <p:cNvSpPr/>
          <p:nvPr/>
        </p:nvSpPr>
        <p:spPr>
          <a:xfrm>
            <a:off x="1002031" y="2571297"/>
            <a:ext cx="2157194"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(Analog-Digital Converter)</a:t>
            </a:r>
            <a:endParaRPr kumimoji="0" lang="en-US" sz="1400" b="0" i="0" u="none" strike="noStrike" kern="0" cap="none" spc="0" normalizeH="0" baseline="0" noProof="0" dirty="0">
              <a:ln>
                <a:noFill/>
              </a:ln>
              <a:solidFill>
                <a:sysClr val="windowText" lastClr="000000"/>
              </a:solidFill>
              <a:effectLst/>
              <a:uLnTx/>
              <a:uFillTx/>
            </a:endParaRPr>
          </a:p>
        </p:txBody>
      </p:sp>
      <p:graphicFrame>
        <p:nvGraphicFramePr>
          <p:cNvPr id="4" name="Table 3"/>
          <p:cNvGraphicFramePr>
            <a:graphicFrameLocks noGrp="1"/>
          </p:cNvGraphicFramePr>
          <p:nvPr>
            <p:extLst>
              <p:ext uri="{D42A27DB-BD31-4B8C-83A1-F6EECF244321}">
                <p14:modId xmlns:p14="http://schemas.microsoft.com/office/powerpoint/2010/main" val="1520255328"/>
              </p:ext>
            </p:extLst>
          </p:nvPr>
        </p:nvGraphicFramePr>
        <p:xfrm>
          <a:off x="304798" y="4724400"/>
          <a:ext cx="8458204" cy="1600200"/>
        </p:xfrm>
        <a:graphic>
          <a:graphicData uri="http://schemas.openxmlformats.org/drawingml/2006/table">
            <a:tbl>
              <a:tblPr firstRow="1" firstCol="1" bandRow="1">
                <a:tableStyleId>{5C22544A-7EE6-4342-B048-85BDC9FD1C3A}</a:tableStyleId>
              </a:tblPr>
              <a:tblGrid>
                <a:gridCol w="2114551"/>
                <a:gridCol w="2114551"/>
                <a:gridCol w="2114551"/>
                <a:gridCol w="2114551"/>
              </a:tblGrid>
              <a:tr h="521688">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1078512">
                <a:tc>
                  <a:txBody>
                    <a:bodyPr/>
                    <a:lstStyle/>
                    <a:p>
                      <a:pPr marL="0" marR="0">
                        <a:lnSpc>
                          <a:spcPct val="115000"/>
                        </a:lnSpc>
                        <a:spcBef>
                          <a:spcPts val="1200"/>
                        </a:spcBef>
                        <a:spcAft>
                          <a:spcPts val="1200"/>
                        </a:spcAft>
                        <a:tabLst>
                          <a:tab pos="514350" algn="l"/>
                        </a:tabLst>
                      </a:pPr>
                      <a:r>
                        <a:rPr lang="en-US" sz="1200" dirty="0" smtClean="0">
                          <a:effectLst/>
                        </a:rPr>
                        <a:t>Soil</a:t>
                      </a:r>
                      <a:r>
                        <a:rPr lang="en-US" sz="1200" baseline="0" dirty="0" smtClean="0">
                          <a:effectLst/>
                        </a:rPr>
                        <a:t> Moisture Reading </a:t>
                      </a:r>
                      <a:r>
                        <a:rPr lang="en-US" sz="1200" dirty="0" smtClean="0">
                          <a:effectLst/>
                        </a:rPr>
                        <a:t>Collector</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Control Board</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Analog voltage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None</a:t>
                      </a:r>
                      <a:endParaRPr lang="en-US" sz="1200" dirty="0">
                        <a:effectLst/>
                        <a:latin typeface="Times New Roman"/>
                        <a:ea typeface="Times New Roman"/>
                      </a:endParaRPr>
                    </a:p>
                  </a:txBody>
                  <a:tcPr marL="68580" marR="68580" marT="0" marB="0" anchor="ctr"/>
                </a:tc>
              </a:tr>
            </a:tbl>
          </a:graphicData>
        </a:graphic>
      </p:graphicFrame>
      <p:sp>
        <p:nvSpPr>
          <p:cNvPr id="30" name="TextBox 29"/>
          <p:cNvSpPr txBox="1"/>
          <p:nvPr/>
        </p:nvSpPr>
        <p:spPr>
          <a:xfrm>
            <a:off x="262759" y="4191000"/>
            <a:ext cx="2099441" cy="587866"/>
          </a:xfrm>
          <a:prstGeom prst="rect">
            <a:avLst/>
          </a:prstGeom>
          <a:noFill/>
        </p:spPr>
        <p:txBody>
          <a:bodyPr wrap="square" rtlCol="0" anchor="ctr">
            <a:noAutofit/>
          </a:bodyPr>
          <a:lstStyle/>
          <a:p>
            <a:r>
              <a:rPr lang="en-US" sz="2400" b="1" dirty="0" smtClean="0">
                <a:solidFill>
                  <a:prstClr val="black">
                    <a:lumMod val="65000"/>
                    <a:lumOff val="35000"/>
                  </a:prstClr>
                </a:solidFill>
              </a:rPr>
              <a:t>Interfaces</a:t>
            </a:r>
            <a:endParaRPr lang="en-US" sz="24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4255493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7315200" cy="734291"/>
          </a:xfrm>
        </p:spPr>
        <p:txBody>
          <a:bodyPr anchor="b">
            <a:normAutofit/>
          </a:bodyPr>
          <a:lstStyle/>
          <a:p>
            <a:pPr lvl="0">
              <a:spcBef>
                <a:spcPts val="0"/>
              </a:spcBef>
            </a:pPr>
            <a:r>
              <a:rPr lang="en-US" sz="3500" b="1" dirty="0" smtClean="0">
                <a:solidFill>
                  <a:prstClr val="white"/>
                </a:solidFill>
              </a:rPr>
              <a:t>Soil Moisture Sensor Subsystem</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Control Board</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23</a:t>
            </a:fld>
            <a:endParaRPr lang="en-US" dirty="0"/>
          </a:p>
        </p:txBody>
      </p:sp>
      <p:sp>
        <p:nvSpPr>
          <p:cNvPr id="21" name="Rectangle 20"/>
          <p:cNvSpPr/>
          <p:nvPr/>
        </p:nvSpPr>
        <p:spPr>
          <a:xfrm>
            <a:off x="3782431" y="2035666"/>
            <a:ext cx="3620400" cy="175260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2" name="Rectangle 21"/>
          <p:cNvSpPr/>
          <p:nvPr/>
        </p:nvSpPr>
        <p:spPr>
          <a:xfrm>
            <a:off x="3889266" y="2455882"/>
            <a:ext cx="1360916" cy="1179983"/>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latin typeface="Calibri"/>
                <a:ea typeface="+mn-ea"/>
                <a:cs typeface="+mn-cs"/>
              </a:rPr>
              <a:t>Control Board</a:t>
            </a:r>
          </a:p>
        </p:txBody>
      </p:sp>
      <p:sp>
        <p:nvSpPr>
          <p:cNvPr id="23" name="Rectangle 22"/>
          <p:cNvSpPr/>
          <p:nvPr/>
        </p:nvSpPr>
        <p:spPr>
          <a:xfrm>
            <a:off x="5840730" y="2455882"/>
            <a:ext cx="1431551" cy="1179984"/>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Soil Moisture Reading Collector</a:t>
            </a:r>
            <a:endParaRPr kumimoji="0" lang="en-US" sz="16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24" name="Straight Arrow Connector 23"/>
          <p:cNvCxnSpPr>
            <a:stCxn id="23" idx="1"/>
            <a:endCxn id="22" idx="3"/>
          </p:cNvCxnSpPr>
          <p:nvPr/>
        </p:nvCxnSpPr>
        <p:spPr>
          <a:xfrm flipH="1">
            <a:off x="5250182" y="3045874"/>
            <a:ext cx="590548" cy="0"/>
          </a:xfrm>
          <a:prstGeom prst="straightConnector1">
            <a:avLst/>
          </a:prstGeom>
          <a:noFill/>
          <a:ln w="19050" cap="flat" cmpd="sng" algn="ctr">
            <a:solidFill>
              <a:srgbClr val="4F81BD">
                <a:shade val="95000"/>
                <a:satMod val="105000"/>
              </a:srgbClr>
            </a:solidFill>
            <a:prstDash val="solid"/>
            <a:tailEnd type="arrow"/>
          </a:ln>
          <a:effectLst/>
        </p:spPr>
      </p:cxnSp>
      <p:sp>
        <p:nvSpPr>
          <p:cNvPr id="25" name="TextBox 24"/>
          <p:cNvSpPr txBox="1"/>
          <p:nvPr/>
        </p:nvSpPr>
        <p:spPr>
          <a:xfrm>
            <a:off x="3783331" y="2035666"/>
            <a:ext cx="308610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Soil Moisture Sensor Subsystem</a:t>
            </a:r>
            <a:endParaRPr kumimoji="0" lang="en-US" sz="1600" b="1" i="0" u="none" strike="noStrike" kern="0" cap="none" spc="0" normalizeH="0" baseline="0" noProof="0" dirty="0">
              <a:ln>
                <a:noFill/>
              </a:ln>
              <a:solidFill>
                <a:sysClr val="windowText" lastClr="000000"/>
              </a:solidFill>
              <a:effectLst/>
              <a:uLnTx/>
              <a:uFillTx/>
            </a:endParaRPr>
          </a:p>
        </p:txBody>
      </p:sp>
      <p:sp>
        <p:nvSpPr>
          <p:cNvPr id="26" name="TextBox 25"/>
          <p:cNvSpPr txBox="1"/>
          <p:nvPr/>
        </p:nvSpPr>
        <p:spPr>
          <a:xfrm>
            <a:off x="5230107" y="2763659"/>
            <a:ext cx="637293"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i="1" kern="0" dirty="0" smtClean="0">
                <a:solidFill>
                  <a:sysClr val="windowText" lastClr="000000"/>
                </a:solidFill>
              </a:rPr>
              <a:t>SMRC</a:t>
            </a:r>
            <a:r>
              <a:rPr kumimoji="0" lang="en-US" sz="1200" b="0" i="1" u="none" strike="noStrike" kern="0" cap="none" spc="0" normalizeH="0" baseline="0" noProof="0" dirty="0" smtClean="0">
                <a:ln>
                  <a:noFill/>
                </a:ln>
                <a:solidFill>
                  <a:sysClr val="windowText" lastClr="000000"/>
                </a:solidFill>
                <a:effectLst/>
                <a:uLnTx/>
                <a:uFillTx/>
              </a:rPr>
              <a:t>1</a:t>
            </a:r>
            <a:endParaRPr kumimoji="0" lang="en-US" sz="1400" b="0" i="1" u="none" strike="noStrike" kern="0" cap="none" spc="0" normalizeH="0" baseline="0" noProof="0" dirty="0">
              <a:ln>
                <a:noFill/>
              </a:ln>
              <a:solidFill>
                <a:sysClr val="windowText" lastClr="000000"/>
              </a:solidFill>
              <a:effectLst/>
              <a:uLnTx/>
              <a:uFillTx/>
            </a:endParaRPr>
          </a:p>
        </p:txBody>
      </p:sp>
      <p:cxnSp>
        <p:nvCxnSpPr>
          <p:cNvPr id="27" name="Straight Arrow Connector 26"/>
          <p:cNvCxnSpPr/>
          <p:nvPr/>
        </p:nvCxnSpPr>
        <p:spPr>
          <a:xfrm flipH="1" flipV="1">
            <a:off x="3059431" y="2731116"/>
            <a:ext cx="829836" cy="5931"/>
          </a:xfrm>
          <a:prstGeom prst="straightConnector1">
            <a:avLst/>
          </a:prstGeom>
          <a:noFill/>
          <a:ln w="19050" cap="flat" cmpd="sng" algn="ctr">
            <a:solidFill>
              <a:srgbClr val="4F81BD">
                <a:shade val="95000"/>
                <a:satMod val="105000"/>
              </a:srgbClr>
            </a:solidFill>
            <a:prstDash val="solid"/>
            <a:tailEnd type="arrow"/>
          </a:ln>
          <a:effectLst/>
        </p:spPr>
      </p:cxnSp>
      <p:sp>
        <p:nvSpPr>
          <p:cNvPr id="28" name="TextBox 27"/>
          <p:cNvSpPr txBox="1"/>
          <p:nvPr/>
        </p:nvSpPr>
        <p:spPr>
          <a:xfrm>
            <a:off x="3355674" y="2494987"/>
            <a:ext cx="427657"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smtClean="0">
                <a:ln>
                  <a:noFill/>
                </a:ln>
                <a:solidFill>
                  <a:sysClr val="windowText" lastClr="000000"/>
                </a:solidFill>
                <a:effectLst/>
                <a:uLnTx/>
                <a:uFillTx/>
              </a:rPr>
              <a:t>CB1</a:t>
            </a:r>
            <a:endParaRPr kumimoji="0" lang="en-US" sz="1400" b="0" i="1" u="none" strike="noStrike" kern="0" cap="none" spc="0" normalizeH="0" baseline="0" noProof="0" dirty="0">
              <a:ln>
                <a:noFill/>
              </a:ln>
              <a:solidFill>
                <a:sysClr val="windowText" lastClr="000000"/>
              </a:solidFill>
              <a:effectLst/>
              <a:uLnTx/>
              <a:uFillTx/>
            </a:endParaRPr>
          </a:p>
        </p:txBody>
      </p:sp>
      <p:sp>
        <p:nvSpPr>
          <p:cNvPr id="29" name="Rectangle 28"/>
          <p:cNvSpPr/>
          <p:nvPr/>
        </p:nvSpPr>
        <p:spPr>
          <a:xfrm>
            <a:off x="1002031" y="2571297"/>
            <a:ext cx="2157194"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(Analog-Digital Converter)</a:t>
            </a:r>
            <a:endParaRPr kumimoji="0" lang="en-US" sz="1400" b="0" i="0" u="none" strike="noStrike" kern="0" cap="none" spc="0" normalizeH="0" baseline="0" noProof="0" dirty="0">
              <a:ln>
                <a:noFill/>
              </a:ln>
              <a:solidFill>
                <a:sysClr val="windowText" lastClr="000000"/>
              </a:solidFill>
              <a:effectLst/>
              <a:uLnTx/>
              <a:uFillTx/>
            </a:endParaRPr>
          </a:p>
        </p:txBody>
      </p:sp>
      <p:graphicFrame>
        <p:nvGraphicFramePr>
          <p:cNvPr id="4" name="Table 3"/>
          <p:cNvGraphicFramePr>
            <a:graphicFrameLocks noGrp="1"/>
          </p:cNvGraphicFramePr>
          <p:nvPr>
            <p:extLst>
              <p:ext uri="{D42A27DB-BD31-4B8C-83A1-F6EECF244321}">
                <p14:modId xmlns:p14="http://schemas.microsoft.com/office/powerpoint/2010/main" val="1557112851"/>
              </p:ext>
            </p:extLst>
          </p:nvPr>
        </p:nvGraphicFramePr>
        <p:xfrm>
          <a:off x="304798" y="4724400"/>
          <a:ext cx="8458204" cy="1600200"/>
        </p:xfrm>
        <a:graphic>
          <a:graphicData uri="http://schemas.openxmlformats.org/drawingml/2006/table">
            <a:tbl>
              <a:tblPr firstRow="1" firstCol="1" bandRow="1">
                <a:tableStyleId>{5C22544A-7EE6-4342-B048-85BDC9FD1C3A}</a:tableStyleId>
              </a:tblPr>
              <a:tblGrid>
                <a:gridCol w="2114551"/>
                <a:gridCol w="2114551"/>
                <a:gridCol w="2114551"/>
                <a:gridCol w="2114551"/>
              </a:tblGrid>
              <a:tr h="521688">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1078512">
                <a:tc>
                  <a:txBody>
                    <a:bodyPr/>
                    <a:lstStyle/>
                    <a:p>
                      <a:pPr marL="0" marR="0">
                        <a:lnSpc>
                          <a:spcPct val="115000"/>
                        </a:lnSpc>
                        <a:spcBef>
                          <a:spcPts val="1200"/>
                        </a:spcBef>
                        <a:spcAft>
                          <a:spcPts val="1200"/>
                        </a:spcAft>
                        <a:tabLst>
                          <a:tab pos="514350" algn="l"/>
                        </a:tabLst>
                      </a:pPr>
                      <a:r>
                        <a:rPr lang="en-US" sz="1200" dirty="0" smtClean="0">
                          <a:effectLst/>
                        </a:rPr>
                        <a:t>Soil</a:t>
                      </a:r>
                      <a:r>
                        <a:rPr lang="en-US" sz="1200" baseline="0" dirty="0" smtClean="0">
                          <a:effectLst/>
                        </a:rPr>
                        <a:t> Moisture Reading </a:t>
                      </a:r>
                      <a:r>
                        <a:rPr lang="en-US" sz="1200" dirty="0" smtClean="0">
                          <a:effectLst/>
                        </a:rPr>
                        <a:t>Collector</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Control Board</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Analog voltage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None</a:t>
                      </a:r>
                      <a:endParaRPr lang="en-US" sz="1200" dirty="0">
                        <a:effectLst/>
                        <a:latin typeface="Times New Roman"/>
                        <a:ea typeface="Times New Roman"/>
                      </a:endParaRPr>
                    </a:p>
                  </a:txBody>
                  <a:tcPr marL="68580" marR="68580" marT="0" marB="0" anchor="ctr"/>
                </a:tc>
              </a:tr>
            </a:tbl>
          </a:graphicData>
        </a:graphic>
      </p:graphicFrame>
      <p:sp>
        <p:nvSpPr>
          <p:cNvPr id="30" name="TextBox 29"/>
          <p:cNvSpPr txBox="1"/>
          <p:nvPr/>
        </p:nvSpPr>
        <p:spPr>
          <a:xfrm>
            <a:off x="262759" y="4191000"/>
            <a:ext cx="2099441" cy="587866"/>
          </a:xfrm>
          <a:prstGeom prst="rect">
            <a:avLst/>
          </a:prstGeom>
          <a:noFill/>
        </p:spPr>
        <p:txBody>
          <a:bodyPr wrap="square" rtlCol="0" anchor="ctr">
            <a:noAutofit/>
          </a:bodyPr>
          <a:lstStyle/>
          <a:p>
            <a:r>
              <a:rPr lang="en-US" sz="2400" b="1" dirty="0" smtClean="0">
                <a:solidFill>
                  <a:prstClr val="black">
                    <a:lumMod val="65000"/>
                    <a:lumOff val="35000"/>
                  </a:prstClr>
                </a:solidFill>
              </a:rPr>
              <a:t>Interfaces</a:t>
            </a:r>
            <a:endParaRPr lang="en-US" sz="2400" b="1" dirty="0">
              <a:solidFill>
                <a:prstClr val="black">
                  <a:lumMod val="75000"/>
                  <a:lumOff val="25000"/>
                </a:prstClr>
              </a:solidFill>
            </a:endParaRPr>
          </a:p>
        </p:txBody>
      </p:sp>
      <p:sp>
        <p:nvSpPr>
          <p:cNvPr id="17" name="Rectangle 16"/>
          <p:cNvSpPr/>
          <p:nvPr/>
        </p:nvSpPr>
        <p:spPr>
          <a:xfrm>
            <a:off x="3889266" y="2455883"/>
            <a:ext cx="1360916" cy="1179983"/>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latin typeface="Calibri"/>
                <a:ea typeface="+mn-ea"/>
                <a:cs typeface="+mn-cs"/>
              </a:rPr>
              <a:t>Control Board</a:t>
            </a:r>
          </a:p>
        </p:txBody>
      </p:sp>
      <p:sp>
        <p:nvSpPr>
          <p:cNvPr id="18" name="Rectangle 17"/>
          <p:cNvSpPr/>
          <p:nvPr/>
        </p:nvSpPr>
        <p:spPr>
          <a:xfrm>
            <a:off x="5840730" y="2455883"/>
            <a:ext cx="1431551" cy="117998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Soil Moisture Reading Collector</a:t>
            </a:r>
            <a:endParaRPr kumimoji="0" lang="en-US" sz="1600" b="0" i="0" u="none" strike="noStrike" kern="0" cap="none" spc="0" normalizeH="0" baseline="0" noProof="0" dirty="0">
              <a:ln>
                <a:noFill/>
              </a:ln>
              <a:solidFill>
                <a:sysClr val="window" lastClr="FFFFFF"/>
              </a:solidFill>
              <a:effectLst/>
              <a:uLnTx/>
              <a:uFillTx/>
              <a:latin typeface="Calibri"/>
              <a:ea typeface="+mn-ea"/>
              <a:cs typeface="+mn-cs"/>
            </a:endParaRPr>
          </a:p>
        </p:txBody>
      </p:sp>
    </p:spTree>
    <p:custDataLst>
      <p:tags r:id="rId1"/>
    </p:custDataLst>
    <p:extLst>
      <p:ext uri="{BB962C8B-B14F-4D97-AF65-F5344CB8AC3E}">
        <p14:creationId xmlns:p14="http://schemas.microsoft.com/office/powerpoint/2010/main" val="600211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spcBef>
                <a:spcPts val="0"/>
              </a:spcBef>
            </a:pPr>
            <a:r>
              <a:rPr lang="en-US" sz="2800" dirty="0" smtClean="0"/>
              <a:t>Hardware I/o Layer</a:t>
            </a:r>
            <a:endParaRPr lang="en-US" sz="2800" dirty="0"/>
          </a:p>
        </p:txBody>
      </p:sp>
      <p:sp>
        <p:nvSpPr>
          <p:cNvPr id="6" name="TextBox 5"/>
          <p:cNvSpPr txBox="1"/>
          <p:nvPr/>
        </p:nvSpPr>
        <p:spPr>
          <a:xfrm>
            <a:off x="1121392" y="1557456"/>
            <a:ext cx="1219200" cy="2708434"/>
          </a:xfrm>
          <a:prstGeom prst="rect">
            <a:avLst/>
          </a:prstGeom>
          <a:noFill/>
        </p:spPr>
        <p:txBody>
          <a:bodyPr wrap="square" rtlCol="0">
            <a:spAutoFit/>
          </a:bodyPr>
          <a:lstStyle/>
          <a:p>
            <a:r>
              <a:rPr lang="en-US" sz="17000" b="1" dirty="0">
                <a:solidFill>
                  <a:srgbClr val="F26200">
                    <a:alpha val="40000"/>
                  </a:srgbClr>
                </a:solidFill>
                <a:cs typeface="Arial" pitchFamily="34" charset="0"/>
              </a:rPr>
              <a:t>5</a:t>
            </a:r>
          </a:p>
        </p:txBody>
      </p:sp>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248400" y="3886200"/>
            <a:ext cx="5048203" cy="3786153"/>
          </a:xfrm>
          <a:prstGeom prst="rect">
            <a:avLst/>
          </a:prstGeom>
        </p:spPr>
      </p:pic>
      <p:sp>
        <p:nvSpPr>
          <p:cNvPr id="5" name="TextBox 4"/>
          <p:cNvSpPr txBox="1"/>
          <p:nvPr/>
        </p:nvSpPr>
        <p:spPr>
          <a:xfrm>
            <a:off x="5257800" y="5105400"/>
            <a:ext cx="2438400" cy="369332"/>
          </a:xfrm>
          <a:prstGeom prst="rect">
            <a:avLst/>
          </a:prstGeom>
          <a:noFill/>
        </p:spPr>
        <p:txBody>
          <a:bodyPr wrap="square" rtlCol="0">
            <a:spAutoFit/>
          </a:bodyPr>
          <a:lstStyle/>
          <a:p>
            <a:pPr algn="r"/>
            <a:r>
              <a:rPr lang="en-US" dirty="0" smtClean="0"/>
              <a:t>Billy</a:t>
            </a:r>
            <a:endParaRPr lang="en-US" dirty="0"/>
          </a:p>
        </p:txBody>
      </p:sp>
    </p:spTree>
    <p:extLst>
      <p:ext uri="{BB962C8B-B14F-4D97-AF65-F5344CB8AC3E}">
        <p14:creationId xmlns:p14="http://schemas.microsoft.com/office/powerpoint/2010/main" val="3736545124"/>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7315200" cy="734291"/>
          </a:xfrm>
        </p:spPr>
        <p:txBody>
          <a:bodyPr anchor="b">
            <a:normAutofit/>
          </a:bodyPr>
          <a:lstStyle/>
          <a:p>
            <a:pPr lvl="0">
              <a:spcBef>
                <a:spcPts val="0"/>
              </a:spcBef>
            </a:pPr>
            <a:r>
              <a:rPr lang="en-US" sz="3500" b="1" dirty="0" smtClean="0">
                <a:solidFill>
                  <a:prstClr val="white"/>
                </a:solidFill>
              </a:rPr>
              <a:t>Sensor Controller Subsystem</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Analog-Digital Converter</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25</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78379890"/>
              </p:ext>
            </p:extLst>
          </p:nvPr>
        </p:nvGraphicFramePr>
        <p:xfrm>
          <a:off x="304798" y="4724400"/>
          <a:ext cx="8458204" cy="1600200"/>
        </p:xfrm>
        <a:graphic>
          <a:graphicData uri="http://schemas.openxmlformats.org/drawingml/2006/table">
            <a:tbl>
              <a:tblPr firstRow="1" firstCol="1" bandRow="1">
                <a:tableStyleId>{5C22544A-7EE6-4342-B048-85BDC9FD1C3A}</a:tableStyleId>
              </a:tblPr>
              <a:tblGrid>
                <a:gridCol w="2114551"/>
                <a:gridCol w="2114551"/>
                <a:gridCol w="2114551"/>
                <a:gridCol w="2114551"/>
              </a:tblGrid>
              <a:tr h="521688">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1078512">
                <a:tc>
                  <a:txBody>
                    <a:bodyPr/>
                    <a:lstStyle/>
                    <a:p>
                      <a:pPr marL="0" marR="0">
                        <a:lnSpc>
                          <a:spcPct val="115000"/>
                        </a:lnSpc>
                        <a:spcBef>
                          <a:spcPts val="1200"/>
                        </a:spcBef>
                        <a:spcAft>
                          <a:spcPts val="1200"/>
                        </a:spcAft>
                        <a:tabLst>
                          <a:tab pos="514350" algn="l"/>
                        </a:tabLst>
                      </a:pPr>
                      <a:r>
                        <a:rPr lang="en-US" sz="1200" dirty="0" smtClean="0">
                          <a:effectLst/>
                        </a:rPr>
                        <a:t>Soil</a:t>
                      </a:r>
                      <a:r>
                        <a:rPr lang="en-US" sz="1200" baseline="0" dirty="0" smtClean="0">
                          <a:effectLst/>
                        </a:rPr>
                        <a:t> Moisture Reading </a:t>
                      </a:r>
                      <a:r>
                        <a:rPr lang="en-US" sz="1200" dirty="0" smtClean="0">
                          <a:effectLst/>
                        </a:rPr>
                        <a:t>Collector</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Control Board</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Analog voltage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None</a:t>
                      </a:r>
                      <a:endParaRPr lang="en-US" sz="1200" dirty="0">
                        <a:effectLst/>
                        <a:latin typeface="Times New Roman"/>
                        <a:ea typeface="Times New Roman"/>
                      </a:endParaRPr>
                    </a:p>
                  </a:txBody>
                  <a:tcPr marL="68580" marR="68580" marT="0" marB="0" anchor="ctr"/>
                </a:tc>
              </a:tr>
            </a:tbl>
          </a:graphicData>
        </a:graphic>
      </p:graphicFrame>
      <p:sp>
        <p:nvSpPr>
          <p:cNvPr id="30" name="TextBox 29"/>
          <p:cNvSpPr txBox="1"/>
          <p:nvPr/>
        </p:nvSpPr>
        <p:spPr>
          <a:xfrm>
            <a:off x="262759" y="4191000"/>
            <a:ext cx="2099441" cy="587866"/>
          </a:xfrm>
          <a:prstGeom prst="rect">
            <a:avLst/>
          </a:prstGeom>
          <a:noFill/>
        </p:spPr>
        <p:txBody>
          <a:bodyPr wrap="square" rtlCol="0" anchor="ctr">
            <a:noAutofit/>
          </a:bodyPr>
          <a:lstStyle/>
          <a:p>
            <a:r>
              <a:rPr lang="en-US" sz="2400" b="1" dirty="0" smtClean="0">
                <a:solidFill>
                  <a:prstClr val="black">
                    <a:lumMod val="65000"/>
                    <a:lumOff val="35000"/>
                  </a:prstClr>
                </a:solidFill>
              </a:rPr>
              <a:t>Interfaces</a:t>
            </a:r>
            <a:endParaRPr lang="en-US" sz="2400" b="1" dirty="0">
              <a:solidFill>
                <a:prstClr val="black">
                  <a:lumMod val="75000"/>
                  <a:lumOff val="25000"/>
                </a:prstClr>
              </a:solidFill>
            </a:endParaRPr>
          </a:p>
        </p:txBody>
      </p:sp>
      <p:sp>
        <p:nvSpPr>
          <p:cNvPr id="50" name="Rectangle 49"/>
          <p:cNvSpPr/>
          <p:nvPr/>
        </p:nvSpPr>
        <p:spPr>
          <a:xfrm>
            <a:off x="2869187" y="2379018"/>
            <a:ext cx="2971800" cy="868651"/>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cxnSp>
        <p:nvCxnSpPr>
          <p:cNvPr id="51" name="Straight Arrow Connector 50"/>
          <p:cNvCxnSpPr>
            <a:endCxn id="55" idx="3"/>
          </p:cNvCxnSpPr>
          <p:nvPr/>
        </p:nvCxnSpPr>
        <p:spPr>
          <a:xfrm flipH="1">
            <a:off x="5675231" y="2813343"/>
            <a:ext cx="1146656" cy="65954"/>
          </a:xfrm>
          <a:prstGeom prst="straightConnector1">
            <a:avLst/>
          </a:prstGeom>
          <a:noFill/>
          <a:ln w="19050" cap="flat" cmpd="sng" algn="ctr">
            <a:solidFill>
              <a:srgbClr val="4F81BD">
                <a:shade val="95000"/>
                <a:satMod val="105000"/>
              </a:srgbClr>
            </a:solidFill>
            <a:prstDash val="solid"/>
            <a:tailEnd type="arrow"/>
          </a:ln>
          <a:effectLst/>
        </p:spPr>
      </p:cxnSp>
      <p:cxnSp>
        <p:nvCxnSpPr>
          <p:cNvPr id="52" name="Straight Arrow Connector 51"/>
          <p:cNvCxnSpPr/>
          <p:nvPr/>
        </p:nvCxnSpPr>
        <p:spPr>
          <a:xfrm flipH="1">
            <a:off x="5675232" y="2532236"/>
            <a:ext cx="1146655" cy="165691"/>
          </a:xfrm>
          <a:prstGeom prst="straightConnector1">
            <a:avLst/>
          </a:prstGeom>
          <a:noFill/>
          <a:ln w="19050" cap="flat" cmpd="sng" algn="ctr">
            <a:solidFill>
              <a:srgbClr val="4F81BD">
                <a:shade val="95000"/>
                <a:satMod val="105000"/>
              </a:srgbClr>
            </a:solidFill>
            <a:prstDash val="solid"/>
            <a:tailEnd type="arrow"/>
          </a:ln>
          <a:effectLst/>
        </p:spPr>
      </p:cxnSp>
      <p:cxnSp>
        <p:nvCxnSpPr>
          <p:cNvPr id="53" name="Straight Arrow Connector 52"/>
          <p:cNvCxnSpPr/>
          <p:nvPr/>
        </p:nvCxnSpPr>
        <p:spPr>
          <a:xfrm flipH="1" flipV="1">
            <a:off x="5675232" y="3075019"/>
            <a:ext cx="1146655" cy="20703"/>
          </a:xfrm>
          <a:prstGeom prst="straightConnector1">
            <a:avLst/>
          </a:prstGeom>
          <a:noFill/>
          <a:ln w="19050" cap="flat" cmpd="sng" algn="ctr">
            <a:solidFill>
              <a:srgbClr val="4F81BD">
                <a:shade val="95000"/>
                <a:satMod val="105000"/>
              </a:srgbClr>
            </a:solidFill>
            <a:prstDash val="solid"/>
            <a:tailEnd type="arrow"/>
          </a:ln>
          <a:effectLst/>
        </p:spPr>
      </p:cxnSp>
      <p:sp>
        <p:nvSpPr>
          <p:cNvPr id="54" name="Rectangle 53"/>
          <p:cNvSpPr/>
          <p:nvPr/>
        </p:nvSpPr>
        <p:spPr>
          <a:xfrm>
            <a:off x="2962235" y="2571811"/>
            <a:ext cx="676656" cy="612648"/>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 Serial Data Sender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55" name="Rectangle 54"/>
          <p:cNvSpPr/>
          <p:nvPr/>
        </p:nvSpPr>
        <p:spPr>
          <a:xfrm>
            <a:off x="4995196" y="2572973"/>
            <a:ext cx="680035" cy="612648"/>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Analog-Digital Converter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56" name="Rectangle 55"/>
          <p:cNvSpPr/>
          <p:nvPr/>
        </p:nvSpPr>
        <p:spPr>
          <a:xfrm>
            <a:off x="4002192" y="2571811"/>
            <a:ext cx="676656" cy="612648"/>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Sensor Data Packager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57" name="Straight Arrow Connector 56"/>
          <p:cNvCxnSpPr>
            <a:stCxn id="55" idx="1"/>
            <a:endCxn id="56" idx="3"/>
          </p:cNvCxnSpPr>
          <p:nvPr/>
        </p:nvCxnSpPr>
        <p:spPr>
          <a:xfrm flipH="1" flipV="1">
            <a:off x="4678848" y="2878135"/>
            <a:ext cx="316348" cy="1162"/>
          </a:xfrm>
          <a:prstGeom prst="straightConnector1">
            <a:avLst/>
          </a:prstGeom>
          <a:noFill/>
          <a:ln w="19050" cap="flat" cmpd="sng" algn="ctr">
            <a:solidFill>
              <a:srgbClr val="4F81BD">
                <a:shade val="95000"/>
                <a:satMod val="105000"/>
              </a:srgbClr>
            </a:solidFill>
            <a:prstDash val="solid"/>
            <a:tailEnd type="arrow"/>
          </a:ln>
          <a:effectLst/>
        </p:spPr>
      </p:cxnSp>
      <p:cxnSp>
        <p:nvCxnSpPr>
          <p:cNvPr id="58" name="Straight Arrow Connector 57"/>
          <p:cNvCxnSpPr>
            <a:stCxn id="56" idx="1"/>
            <a:endCxn id="54" idx="3"/>
          </p:cNvCxnSpPr>
          <p:nvPr/>
        </p:nvCxnSpPr>
        <p:spPr>
          <a:xfrm flipH="1">
            <a:off x="3638891" y="2878135"/>
            <a:ext cx="363301" cy="0"/>
          </a:xfrm>
          <a:prstGeom prst="straightConnector1">
            <a:avLst/>
          </a:prstGeom>
          <a:noFill/>
          <a:ln w="19050" cap="flat" cmpd="sng" algn="ctr">
            <a:solidFill>
              <a:srgbClr val="4F81BD">
                <a:shade val="95000"/>
                <a:satMod val="105000"/>
              </a:srgbClr>
            </a:solidFill>
            <a:prstDash val="solid"/>
            <a:tailEnd type="arrow"/>
          </a:ln>
          <a:effectLst/>
        </p:spPr>
      </p:cxnSp>
      <p:cxnSp>
        <p:nvCxnSpPr>
          <p:cNvPr id="59" name="Straight Arrow Connector 58"/>
          <p:cNvCxnSpPr>
            <a:stCxn id="54" idx="1"/>
          </p:cNvCxnSpPr>
          <p:nvPr/>
        </p:nvCxnSpPr>
        <p:spPr>
          <a:xfrm flipH="1">
            <a:off x="2124929" y="2878135"/>
            <a:ext cx="837306" cy="1"/>
          </a:xfrm>
          <a:prstGeom prst="straightConnector1">
            <a:avLst/>
          </a:prstGeom>
          <a:noFill/>
          <a:ln w="19050" cap="flat" cmpd="sng" algn="ctr">
            <a:solidFill>
              <a:srgbClr val="4F81BD">
                <a:shade val="95000"/>
                <a:satMod val="105000"/>
              </a:srgbClr>
            </a:solidFill>
            <a:prstDash val="solid"/>
            <a:tailEnd type="arrow"/>
          </a:ln>
          <a:effectLst/>
        </p:spPr>
      </p:cxnSp>
      <p:sp>
        <p:nvSpPr>
          <p:cNvPr id="60" name="TextBox 59"/>
          <p:cNvSpPr txBox="1"/>
          <p:nvPr/>
        </p:nvSpPr>
        <p:spPr>
          <a:xfrm>
            <a:off x="2869186" y="2379018"/>
            <a:ext cx="2057399"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ysClr val="windowText" lastClr="000000"/>
                </a:solidFill>
                <a:effectLst/>
                <a:uLnTx/>
                <a:uFillTx/>
              </a:rPr>
              <a:t>Sensor Controller Subsystem</a:t>
            </a:r>
            <a:endParaRPr kumimoji="0" lang="en-US" sz="900" b="1" i="0" u="none" strike="noStrike" kern="0" cap="none" spc="0" normalizeH="0" baseline="0" noProof="0" dirty="0">
              <a:ln>
                <a:noFill/>
              </a:ln>
              <a:solidFill>
                <a:sysClr val="windowText" lastClr="000000"/>
              </a:solidFill>
              <a:effectLst/>
              <a:uLnTx/>
              <a:uFillTx/>
            </a:endParaRPr>
          </a:p>
        </p:txBody>
      </p:sp>
      <p:sp>
        <p:nvSpPr>
          <p:cNvPr id="61" name="TextBox 60"/>
          <p:cNvSpPr txBox="1"/>
          <p:nvPr/>
        </p:nvSpPr>
        <p:spPr>
          <a:xfrm>
            <a:off x="2359545" y="2864890"/>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SDS1</a:t>
            </a:r>
            <a:endParaRPr kumimoji="0" lang="en-US" sz="1000" b="0" i="1" u="none" strike="noStrike" kern="0" cap="none" spc="0" normalizeH="0" baseline="0" noProof="0" dirty="0">
              <a:ln>
                <a:noFill/>
              </a:ln>
              <a:solidFill>
                <a:sysClr val="windowText" lastClr="000000"/>
              </a:solidFill>
              <a:effectLst/>
              <a:uLnTx/>
              <a:uFillTx/>
            </a:endParaRPr>
          </a:p>
        </p:txBody>
      </p:sp>
      <p:sp>
        <p:nvSpPr>
          <p:cNvPr id="62" name="TextBox 61"/>
          <p:cNvSpPr txBox="1"/>
          <p:nvPr/>
        </p:nvSpPr>
        <p:spPr>
          <a:xfrm>
            <a:off x="3602425" y="2864890"/>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SDP1</a:t>
            </a:r>
            <a:endParaRPr kumimoji="0" lang="en-US" sz="1000" b="0" i="1" u="none" strike="noStrike" kern="0" cap="none" spc="0" normalizeH="0" baseline="0" noProof="0" dirty="0">
              <a:ln>
                <a:noFill/>
              </a:ln>
              <a:solidFill>
                <a:sysClr val="windowText" lastClr="000000"/>
              </a:solidFill>
              <a:effectLst/>
              <a:uLnTx/>
              <a:uFillTx/>
            </a:endParaRPr>
          </a:p>
        </p:txBody>
      </p:sp>
      <p:sp>
        <p:nvSpPr>
          <p:cNvPr id="63" name="TextBox 62"/>
          <p:cNvSpPr txBox="1"/>
          <p:nvPr/>
        </p:nvSpPr>
        <p:spPr>
          <a:xfrm>
            <a:off x="4563585" y="2872372"/>
            <a:ext cx="546874"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ADC1</a:t>
            </a:r>
            <a:endParaRPr kumimoji="0" lang="en-US" sz="1000" b="0" i="1" u="none" strike="noStrike" kern="0" cap="none" spc="0" normalizeH="0" baseline="0" noProof="0" dirty="0">
              <a:ln>
                <a:noFill/>
              </a:ln>
              <a:solidFill>
                <a:sysClr val="windowText" lastClr="000000"/>
              </a:solidFill>
              <a:effectLst/>
              <a:uLnTx/>
              <a:uFillTx/>
            </a:endParaRPr>
          </a:p>
        </p:txBody>
      </p:sp>
      <p:sp>
        <p:nvSpPr>
          <p:cNvPr id="64" name="TextBox 63"/>
          <p:cNvSpPr txBox="1"/>
          <p:nvPr/>
        </p:nvSpPr>
        <p:spPr>
          <a:xfrm>
            <a:off x="6092249" y="2578650"/>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CB1</a:t>
            </a:r>
            <a:endParaRPr kumimoji="0" lang="en-US" sz="1000" b="0" i="1" u="none" strike="noStrike" kern="0" cap="none" spc="0" normalizeH="0" baseline="0" noProof="0" dirty="0">
              <a:ln>
                <a:noFill/>
              </a:ln>
              <a:solidFill>
                <a:sysClr val="windowText" lastClr="000000"/>
              </a:solidFill>
              <a:effectLst/>
              <a:uLnTx/>
              <a:uFillTx/>
            </a:endParaRPr>
          </a:p>
        </p:txBody>
      </p:sp>
      <p:sp>
        <p:nvSpPr>
          <p:cNvPr id="65" name="TextBox 64"/>
          <p:cNvSpPr txBox="1"/>
          <p:nvPr/>
        </p:nvSpPr>
        <p:spPr>
          <a:xfrm>
            <a:off x="6094635" y="2809482"/>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CB2</a:t>
            </a:r>
            <a:endParaRPr kumimoji="0" lang="en-US" sz="1000" b="0" i="1" u="none" strike="noStrike" kern="0" cap="none" spc="0" normalizeH="0" baseline="0" noProof="0" dirty="0">
              <a:ln>
                <a:noFill/>
              </a:ln>
              <a:solidFill>
                <a:sysClr val="windowText" lastClr="000000"/>
              </a:solidFill>
              <a:effectLst/>
              <a:uLnTx/>
              <a:uFillTx/>
            </a:endParaRPr>
          </a:p>
        </p:txBody>
      </p:sp>
      <p:sp>
        <p:nvSpPr>
          <p:cNvPr id="66" name="TextBox 65"/>
          <p:cNvSpPr txBox="1"/>
          <p:nvPr/>
        </p:nvSpPr>
        <p:spPr>
          <a:xfrm>
            <a:off x="6092250" y="3040314"/>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CB3</a:t>
            </a:r>
            <a:endParaRPr kumimoji="0" lang="en-US" sz="1000" b="0" i="1" u="none" strike="noStrike" kern="0" cap="none" spc="0" normalizeH="0" baseline="0" noProof="0" dirty="0">
              <a:ln>
                <a:noFill/>
              </a:ln>
              <a:solidFill>
                <a:sysClr val="windowText" lastClr="000000"/>
              </a:solidFill>
              <a:effectLst/>
              <a:uLnTx/>
              <a:uFillTx/>
            </a:endParaRPr>
          </a:p>
        </p:txBody>
      </p:sp>
      <p:sp>
        <p:nvSpPr>
          <p:cNvPr id="67" name="Rectangle 66"/>
          <p:cNvSpPr/>
          <p:nvPr/>
        </p:nvSpPr>
        <p:spPr>
          <a:xfrm>
            <a:off x="6753453" y="2378348"/>
            <a:ext cx="1307794"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a:t>
            </a:r>
            <a:r>
              <a:rPr kumimoji="0" lang="en-US" sz="1400" b="0" i="0" u="none" strike="noStrike" kern="0" cap="none" spc="0" normalizeH="0" baseline="0" noProof="0" dirty="0">
                <a:ln>
                  <a:noFill/>
                </a:ln>
                <a:solidFill>
                  <a:sysClr val="windowText" lastClr="000000"/>
                </a:solidFill>
                <a:effectLst/>
                <a:uLnTx/>
                <a:uFillTx/>
              </a:rPr>
              <a:t>Control </a:t>
            </a:r>
            <a:r>
              <a:rPr kumimoji="0" lang="en-US" sz="1400" b="0" i="0" u="none" strike="noStrike" kern="0" cap="none" spc="0" normalizeH="0" baseline="0" noProof="0" dirty="0" smtClean="0">
                <a:ln>
                  <a:noFill/>
                </a:ln>
                <a:solidFill>
                  <a:sysClr val="windowText" lastClr="000000"/>
                </a:solidFill>
                <a:effectLst/>
                <a:uLnTx/>
                <a:uFillTx/>
              </a:rPr>
              <a:t>Board)</a:t>
            </a:r>
            <a:endParaRPr kumimoji="0" lang="en-US" sz="1400" b="0" i="0" u="none" strike="noStrike" kern="0" cap="none" spc="0" normalizeH="0" baseline="0" noProof="0" dirty="0">
              <a:ln>
                <a:noFill/>
              </a:ln>
              <a:solidFill>
                <a:sysClr val="windowText" lastClr="000000"/>
              </a:solidFill>
              <a:effectLst/>
              <a:uLnTx/>
              <a:uFillTx/>
            </a:endParaRPr>
          </a:p>
        </p:txBody>
      </p:sp>
      <p:sp>
        <p:nvSpPr>
          <p:cNvPr id="68" name="Rectangle 67"/>
          <p:cNvSpPr/>
          <p:nvPr/>
        </p:nvSpPr>
        <p:spPr>
          <a:xfrm>
            <a:off x="6753453" y="2659454"/>
            <a:ext cx="1307794"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a:t>
            </a:r>
            <a:r>
              <a:rPr kumimoji="0" lang="en-US" sz="1400" b="0" i="0" u="none" strike="noStrike" kern="0" cap="none" spc="0" normalizeH="0" baseline="0" noProof="0" dirty="0">
                <a:ln>
                  <a:noFill/>
                </a:ln>
                <a:solidFill>
                  <a:sysClr val="windowText" lastClr="000000"/>
                </a:solidFill>
                <a:effectLst/>
                <a:uLnTx/>
                <a:uFillTx/>
              </a:rPr>
              <a:t>Control </a:t>
            </a:r>
            <a:r>
              <a:rPr kumimoji="0" lang="en-US" sz="1400" b="0" i="0" u="none" strike="noStrike" kern="0" cap="none" spc="0" normalizeH="0" baseline="0" noProof="0" dirty="0" smtClean="0">
                <a:ln>
                  <a:noFill/>
                </a:ln>
                <a:solidFill>
                  <a:sysClr val="windowText" lastClr="000000"/>
                </a:solidFill>
                <a:effectLst/>
                <a:uLnTx/>
                <a:uFillTx/>
              </a:rPr>
              <a:t>Board)</a:t>
            </a:r>
            <a:endParaRPr kumimoji="0" lang="en-US" sz="1400" b="0" i="0" u="none" strike="noStrike" kern="0" cap="none" spc="0" normalizeH="0" baseline="0" noProof="0" dirty="0">
              <a:ln>
                <a:noFill/>
              </a:ln>
              <a:solidFill>
                <a:sysClr val="windowText" lastClr="000000"/>
              </a:solidFill>
              <a:effectLst/>
              <a:uLnTx/>
              <a:uFillTx/>
            </a:endParaRPr>
          </a:p>
        </p:txBody>
      </p:sp>
      <p:sp>
        <p:nvSpPr>
          <p:cNvPr id="69" name="Rectangle 68"/>
          <p:cNvSpPr/>
          <p:nvPr/>
        </p:nvSpPr>
        <p:spPr>
          <a:xfrm>
            <a:off x="6753453" y="2946958"/>
            <a:ext cx="1307794"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a:t>
            </a:r>
            <a:r>
              <a:rPr kumimoji="0" lang="en-US" sz="1400" b="0" i="0" u="none" strike="noStrike" kern="0" cap="none" spc="0" normalizeH="0" baseline="0" noProof="0" dirty="0">
                <a:ln>
                  <a:noFill/>
                </a:ln>
                <a:solidFill>
                  <a:sysClr val="windowText" lastClr="000000"/>
                </a:solidFill>
                <a:effectLst/>
                <a:uLnTx/>
                <a:uFillTx/>
              </a:rPr>
              <a:t>Control </a:t>
            </a:r>
            <a:r>
              <a:rPr kumimoji="0" lang="en-US" sz="1400" b="0" i="0" u="none" strike="noStrike" kern="0" cap="none" spc="0" normalizeH="0" baseline="0" noProof="0" dirty="0" smtClean="0">
                <a:ln>
                  <a:noFill/>
                </a:ln>
                <a:solidFill>
                  <a:sysClr val="windowText" lastClr="000000"/>
                </a:solidFill>
                <a:effectLst/>
                <a:uLnTx/>
                <a:uFillTx/>
              </a:rPr>
              <a:t>Board)</a:t>
            </a:r>
            <a:endParaRPr kumimoji="0" lang="en-US" sz="1400" b="0" i="0" u="none" strike="noStrike" kern="0" cap="none" spc="0" normalizeH="0" baseline="0" noProof="0" dirty="0">
              <a:ln>
                <a:noFill/>
              </a:ln>
              <a:solidFill>
                <a:sysClr val="windowText" lastClr="000000"/>
              </a:solidFill>
              <a:effectLst/>
              <a:uLnTx/>
              <a:uFillTx/>
            </a:endParaRPr>
          </a:p>
        </p:txBody>
      </p:sp>
      <p:sp>
        <p:nvSpPr>
          <p:cNvPr id="70" name="Rectangle 69"/>
          <p:cNvSpPr/>
          <p:nvPr/>
        </p:nvSpPr>
        <p:spPr>
          <a:xfrm>
            <a:off x="471161" y="2718483"/>
            <a:ext cx="1753300"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(USB/Serial Interface)</a:t>
            </a:r>
            <a:endParaRPr kumimoji="0" lang="en-US" sz="1400" b="0" i="0" u="none" strike="noStrike" kern="0" cap="none" spc="0" normalizeH="0" baseline="0" noProof="0" dirty="0">
              <a:ln>
                <a:noFill/>
              </a:ln>
              <a:solidFill>
                <a:sysClr val="windowText" lastClr="000000"/>
              </a:solidFill>
              <a:effectLst/>
              <a:uLnTx/>
              <a:uFillTx/>
            </a:endParaRPr>
          </a:p>
        </p:txBody>
      </p:sp>
      <p:graphicFrame>
        <p:nvGraphicFramePr>
          <p:cNvPr id="10" name="Table 9"/>
          <p:cNvGraphicFramePr>
            <a:graphicFrameLocks noGrp="1"/>
          </p:cNvGraphicFramePr>
          <p:nvPr>
            <p:extLst>
              <p:ext uri="{D42A27DB-BD31-4B8C-83A1-F6EECF244321}">
                <p14:modId xmlns:p14="http://schemas.microsoft.com/office/powerpoint/2010/main" val="2977836785"/>
              </p:ext>
            </p:extLst>
          </p:nvPr>
        </p:nvGraphicFramePr>
        <p:xfrm>
          <a:off x="304800" y="4724400"/>
          <a:ext cx="8458200" cy="1600200"/>
        </p:xfrm>
        <a:graphic>
          <a:graphicData uri="http://schemas.openxmlformats.org/drawingml/2006/table">
            <a:tbl>
              <a:tblPr firstRow="1" firstCol="1" bandRow="1">
                <a:tableStyleId>{5C22544A-7EE6-4342-B048-85BDC9FD1C3A}</a:tableStyleId>
              </a:tblPr>
              <a:tblGrid>
                <a:gridCol w="2114053"/>
                <a:gridCol w="2115047"/>
                <a:gridCol w="2114053"/>
                <a:gridCol w="2115047"/>
              </a:tblGrid>
              <a:tr h="258012">
                <a:tc>
                  <a:txBody>
                    <a:bodyPr/>
                    <a:lstStyle/>
                    <a:p>
                      <a:pPr marL="0" marR="0">
                        <a:lnSpc>
                          <a:spcPct val="115000"/>
                        </a:lnSpc>
                        <a:spcBef>
                          <a:spcPts val="1200"/>
                        </a:spcBef>
                        <a:spcAft>
                          <a:spcPts val="1200"/>
                        </a:spcAft>
                        <a:tabLst>
                          <a:tab pos="514350" algn="l"/>
                        </a:tabLst>
                      </a:pPr>
                      <a:r>
                        <a:rPr lang="en-US" sz="1200">
                          <a:effectLst/>
                        </a:rPr>
                        <a:t>Source</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533400">
                <a:tc>
                  <a:txBody>
                    <a:bodyPr/>
                    <a:lstStyle/>
                    <a:p>
                      <a:pPr marL="0" marR="0">
                        <a:lnSpc>
                          <a:spcPct val="115000"/>
                        </a:lnSpc>
                        <a:spcBef>
                          <a:spcPts val="1200"/>
                        </a:spcBef>
                        <a:spcAft>
                          <a:spcPts val="1200"/>
                        </a:spcAft>
                        <a:tabLst>
                          <a:tab pos="514350" algn="l"/>
                        </a:tabLst>
                      </a:pPr>
                      <a:r>
                        <a:rPr lang="en-US" sz="1200">
                          <a:effectLst/>
                        </a:rPr>
                        <a:t>Control Board(s)</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Analog-Digital Converter</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Analog voltage</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None</a:t>
                      </a:r>
                      <a:endParaRPr lang="en-US" sz="1200">
                        <a:effectLst/>
                        <a:latin typeface="Times New Roman"/>
                        <a:ea typeface="Times New Roman"/>
                      </a:endParaRPr>
                    </a:p>
                  </a:txBody>
                  <a:tcPr marL="68580" marR="68580" marT="0" marB="0" anchor="ctr"/>
                </a:tc>
              </a:tr>
              <a:tr h="808788">
                <a:tc>
                  <a:txBody>
                    <a:bodyPr/>
                    <a:lstStyle/>
                    <a:p>
                      <a:pPr marL="0" marR="0">
                        <a:lnSpc>
                          <a:spcPct val="115000"/>
                        </a:lnSpc>
                        <a:spcBef>
                          <a:spcPts val="1200"/>
                        </a:spcBef>
                        <a:spcAft>
                          <a:spcPts val="1200"/>
                        </a:spcAft>
                        <a:tabLst>
                          <a:tab pos="514350" algn="l"/>
                        </a:tabLst>
                      </a:pPr>
                      <a:r>
                        <a:rPr lang="en-US" sz="1200">
                          <a:effectLst/>
                        </a:rPr>
                        <a:t>Analog-Digital Converter</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Sensor Data Packager</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Float/double values for sensor readings</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None</a:t>
                      </a:r>
                      <a:endParaRPr lang="en-US" sz="1200" dirty="0">
                        <a:effectLst/>
                        <a:latin typeface="Times New Roman"/>
                        <a:ea typeface="Times New Roman"/>
                      </a:endParaRPr>
                    </a:p>
                  </a:txBody>
                  <a:tcPr marL="68580" marR="68580" marT="0" marB="0" anchor="ctr"/>
                </a:tc>
              </a:tr>
            </a:tbl>
          </a:graphicData>
        </a:graphic>
      </p:graphicFrame>
    </p:spTree>
    <p:custDataLst>
      <p:tags r:id="rId1"/>
    </p:custDataLst>
    <p:extLst>
      <p:ext uri="{BB962C8B-B14F-4D97-AF65-F5344CB8AC3E}">
        <p14:creationId xmlns:p14="http://schemas.microsoft.com/office/powerpoint/2010/main" val="2996404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7315200" cy="734291"/>
          </a:xfrm>
        </p:spPr>
        <p:txBody>
          <a:bodyPr anchor="b">
            <a:normAutofit/>
          </a:bodyPr>
          <a:lstStyle/>
          <a:p>
            <a:pPr lvl="0">
              <a:spcBef>
                <a:spcPts val="0"/>
              </a:spcBef>
            </a:pPr>
            <a:r>
              <a:rPr lang="en-US" sz="3500" b="1" dirty="0" smtClean="0">
                <a:solidFill>
                  <a:prstClr val="white"/>
                </a:solidFill>
              </a:rPr>
              <a:t>Sensor Controller Subsystem</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Sensor Data Packager</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26</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64788535"/>
              </p:ext>
            </p:extLst>
          </p:nvPr>
        </p:nvGraphicFramePr>
        <p:xfrm>
          <a:off x="304798" y="4724400"/>
          <a:ext cx="8458204" cy="1600200"/>
        </p:xfrm>
        <a:graphic>
          <a:graphicData uri="http://schemas.openxmlformats.org/drawingml/2006/table">
            <a:tbl>
              <a:tblPr firstRow="1" firstCol="1" bandRow="1">
                <a:tableStyleId>{5C22544A-7EE6-4342-B048-85BDC9FD1C3A}</a:tableStyleId>
              </a:tblPr>
              <a:tblGrid>
                <a:gridCol w="2114551"/>
                <a:gridCol w="2114551"/>
                <a:gridCol w="2114551"/>
                <a:gridCol w="2114551"/>
              </a:tblGrid>
              <a:tr h="521688">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1078512">
                <a:tc>
                  <a:txBody>
                    <a:bodyPr/>
                    <a:lstStyle/>
                    <a:p>
                      <a:pPr marL="0" marR="0">
                        <a:lnSpc>
                          <a:spcPct val="115000"/>
                        </a:lnSpc>
                        <a:spcBef>
                          <a:spcPts val="1200"/>
                        </a:spcBef>
                        <a:spcAft>
                          <a:spcPts val="1200"/>
                        </a:spcAft>
                        <a:tabLst>
                          <a:tab pos="514350" algn="l"/>
                        </a:tabLst>
                      </a:pPr>
                      <a:r>
                        <a:rPr lang="en-US" sz="1200" dirty="0" smtClean="0">
                          <a:effectLst/>
                        </a:rPr>
                        <a:t>Soil</a:t>
                      </a:r>
                      <a:r>
                        <a:rPr lang="en-US" sz="1200" baseline="0" dirty="0" smtClean="0">
                          <a:effectLst/>
                        </a:rPr>
                        <a:t> Moisture Reading </a:t>
                      </a:r>
                      <a:r>
                        <a:rPr lang="en-US" sz="1200" dirty="0" smtClean="0">
                          <a:effectLst/>
                        </a:rPr>
                        <a:t>Collector</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Control Board</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Analog voltage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None</a:t>
                      </a:r>
                      <a:endParaRPr lang="en-US" sz="1200" dirty="0">
                        <a:effectLst/>
                        <a:latin typeface="Times New Roman"/>
                        <a:ea typeface="Times New Roman"/>
                      </a:endParaRPr>
                    </a:p>
                  </a:txBody>
                  <a:tcPr marL="68580" marR="68580" marT="0" marB="0" anchor="ctr"/>
                </a:tc>
              </a:tr>
            </a:tbl>
          </a:graphicData>
        </a:graphic>
      </p:graphicFrame>
      <p:sp>
        <p:nvSpPr>
          <p:cNvPr id="30" name="TextBox 29"/>
          <p:cNvSpPr txBox="1"/>
          <p:nvPr/>
        </p:nvSpPr>
        <p:spPr>
          <a:xfrm>
            <a:off x="262759" y="4191000"/>
            <a:ext cx="2099441" cy="587866"/>
          </a:xfrm>
          <a:prstGeom prst="rect">
            <a:avLst/>
          </a:prstGeom>
          <a:noFill/>
        </p:spPr>
        <p:txBody>
          <a:bodyPr wrap="square" rtlCol="0" anchor="ctr">
            <a:noAutofit/>
          </a:bodyPr>
          <a:lstStyle/>
          <a:p>
            <a:r>
              <a:rPr lang="en-US" sz="2400" b="1" dirty="0" smtClean="0">
                <a:solidFill>
                  <a:prstClr val="black">
                    <a:lumMod val="65000"/>
                    <a:lumOff val="35000"/>
                  </a:prstClr>
                </a:solidFill>
              </a:rPr>
              <a:t>Interfaces</a:t>
            </a:r>
            <a:endParaRPr lang="en-US" sz="2400" b="1" dirty="0">
              <a:solidFill>
                <a:prstClr val="black">
                  <a:lumMod val="75000"/>
                  <a:lumOff val="25000"/>
                </a:prstClr>
              </a:solidFill>
            </a:endParaRPr>
          </a:p>
        </p:txBody>
      </p:sp>
      <p:sp>
        <p:nvSpPr>
          <p:cNvPr id="50" name="Rectangle 49"/>
          <p:cNvSpPr/>
          <p:nvPr/>
        </p:nvSpPr>
        <p:spPr>
          <a:xfrm>
            <a:off x="2869187" y="2379018"/>
            <a:ext cx="2971800" cy="868651"/>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cxnSp>
        <p:nvCxnSpPr>
          <p:cNvPr id="51" name="Straight Arrow Connector 50"/>
          <p:cNvCxnSpPr>
            <a:endCxn id="55" idx="3"/>
          </p:cNvCxnSpPr>
          <p:nvPr/>
        </p:nvCxnSpPr>
        <p:spPr>
          <a:xfrm flipH="1">
            <a:off x="5675231" y="2813343"/>
            <a:ext cx="1146656" cy="65954"/>
          </a:xfrm>
          <a:prstGeom prst="straightConnector1">
            <a:avLst/>
          </a:prstGeom>
          <a:noFill/>
          <a:ln w="19050" cap="flat" cmpd="sng" algn="ctr">
            <a:solidFill>
              <a:srgbClr val="4F81BD">
                <a:shade val="95000"/>
                <a:satMod val="105000"/>
              </a:srgbClr>
            </a:solidFill>
            <a:prstDash val="solid"/>
            <a:tailEnd type="arrow"/>
          </a:ln>
          <a:effectLst/>
        </p:spPr>
      </p:cxnSp>
      <p:cxnSp>
        <p:nvCxnSpPr>
          <p:cNvPr id="52" name="Straight Arrow Connector 51"/>
          <p:cNvCxnSpPr/>
          <p:nvPr/>
        </p:nvCxnSpPr>
        <p:spPr>
          <a:xfrm flipH="1">
            <a:off x="5675232" y="2532236"/>
            <a:ext cx="1146655" cy="165691"/>
          </a:xfrm>
          <a:prstGeom prst="straightConnector1">
            <a:avLst/>
          </a:prstGeom>
          <a:noFill/>
          <a:ln w="19050" cap="flat" cmpd="sng" algn="ctr">
            <a:solidFill>
              <a:srgbClr val="4F81BD">
                <a:shade val="95000"/>
                <a:satMod val="105000"/>
              </a:srgbClr>
            </a:solidFill>
            <a:prstDash val="solid"/>
            <a:tailEnd type="arrow"/>
          </a:ln>
          <a:effectLst/>
        </p:spPr>
      </p:cxnSp>
      <p:cxnSp>
        <p:nvCxnSpPr>
          <p:cNvPr id="53" name="Straight Arrow Connector 52"/>
          <p:cNvCxnSpPr/>
          <p:nvPr/>
        </p:nvCxnSpPr>
        <p:spPr>
          <a:xfrm flipH="1" flipV="1">
            <a:off x="5675232" y="3075019"/>
            <a:ext cx="1146655" cy="20703"/>
          </a:xfrm>
          <a:prstGeom prst="straightConnector1">
            <a:avLst/>
          </a:prstGeom>
          <a:noFill/>
          <a:ln w="19050" cap="flat" cmpd="sng" algn="ctr">
            <a:solidFill>
              <a:srgbClr val="4F81BD">
                <a:shade val="95000"/>
                <a:satMod val="105000"/>
              </a:srgbClr>
            </a:solidFill>
            <a:prstDash val="solid"/>
            <a:tailEnd type="arrow"/>
          </a:ln>
          <a:effectLst/>
        </p:spPr>
      </p:cxnSp>
      <p:sp>
        <p:nvSpPr>
          <p:cNvPr id="54" name="Rectangle 53"/>
          <p:cNvSpPr/>
          <p:nvPr/>
        </p:nvSpPr>
        <p:spPr>
          <a:xfrm>
            <a:off x="2962235" y="2571811"/>
            <a:ext cx="676656" cy="612648"/>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 Serial Data Sender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55" name="Rectangle 54"/>
          <p:cNvSpPr/>
          <p:nvPr/>
        </p:nvSpPr>
        <p:spPr>
          <a:xfrm>
            <a:off x="4995196" y="2572973"/>
            <a:ext cx="680035" cy="612648"/>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Analog-Digital Converter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56" name="Rectangle 55"/>
          <p:cNvSpPr/>
          <p:nvPr/>
        </p:nvSpPr>
        <p:spPr>
          <a:xfrm>
            <a:off x="4002192" y="2571811"/>
            <a:ext cx="676656" cy="612648"/>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Sensor Data Packager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57" name="Straight Arrow Connector 56"/>
          <p:cNvCxnSpPr>
            <a:stCxn id="55" idx="1"/>
            <a:endCxn id="56" idx="3"/>
          </p:cNvCxnSpPr>
          <p:nvPr/>
        </p:nvCxnSpPr>
        <p:spPr>
          <a:xfrm flipH="1" flipV="1">
            <a:off x="4678848" y="2878135"/>
            <a:ext cx="316348" cy="1162"/>
          </a:xfrm>
          <a:prstGeom prst="straightConnector1">
            <a:avLst/>
          </a:prstGeom>
          <a:noFill/>
          <a:ln w="19050" cap="flat" cmpd="sng" algn="ctr">
            <a:solidFill>
              <a:srgbClr val="4F81BD">
                <a:shade val="95000"/>
                <a:satMod val="105000"/>
              </a:srgbClr>
            </a:solidFill>
            <a:prstDash val="solid"/>
            <a:tailEnd type="arrow"/>
          </a:ln>
          <a:effectLst/>
        </p:spPr>
      </p:cxnSp>
      <p:cxnSp>
        <p:nvCxnSpPr>
          <p:cNvPr id="58" name="Straight Arrow Connector 57"/>
          <p:cNvCxnSpPr>
            <a:stCxn id="56" idx="1"/>
            <a:endCxn id="54" idx="3"/>
          </p:cNvCxnSpPr>
          <p:nvPr/>
        </p:nvCxnSpPr>
        <p:spPr>
          <a:xfrm flipH="1">
            <a:off x="3638891" y="2878135"/>
            <a:ext cx="363301" cy="0"/>
          </a:xfrm>
          <a:prstGeom prst="straightConnector1">
            <a:avLst/>
          </a:prstGeom>
          <a:noFill/>
          <a:ln w="19050" cap="flat" cmpd="sng" algn="ctr">
            <a:solidFill>
              <a:srgbClr val="4F81BD">
                <a:shade val="95000"/>
                <a:satMod val="105000"/>
              </a:srgbClr>
            </a:solidFill>
            <a:prstDash val="solid"/>
            <a:tailEnd type="arrow"/>
          </a:ln>
          <a:effectLst/>
        </p:spPr>
      </p:cxnSp>
      <p:cxnSp>
        <p:nvCxnSpPr>
          <p:cNvPr id="59" name="Straight Arrow Connector 58"/>
          <p:cNvCxnSpPr>
            <a:stCxn id="54" idx="1"/>
          </p:cNvCxnSpPr>
          <p:nvPr/>
        </p:nvCxnSpPr>
        <p:spPr>
          <a:xfrm flipH="1">
            <a:off x="2124929" y="2878135"/>
            <a:ext cx="837306" cy="1"/>
          </a:xfrm>
          <a:prstGeom prst="straightConnector1">
            <a:avLst/>
          </a:prstGeom>
          <a:noFill/>
          <a:ln w="19050" cap="flat" cmpd="sng" algn="ctr">
            <a:solidFill>
              <a:srgbClr val="4F81BD">
                <a:shade val="95000"/>
                <a:satMod val="105000"/>
              </a:srgbClr>
            </a:solidFill>
            <a:prstDash val="solid"/>
            <a:tailEnd type="arrow"/>
          </a:ln>
          <a:effectLst/>
        </p:spPr>
      </p:cxnSp>
      <p:sp>
        <p:nvSpPr>
          <p:cNvPr id="60" name="TextBox 59"/>
          <p:cNvSpPr txBox="1"/>
          <p:nvPr/>
        </p:nvSpPr>
        <p:spPr>
          <a:xfrm>
            <a:off x="2869186" y="2379018"/>
            <a:ext cx="2057399"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ysClr val="windowText" lastClr="000000"/>
                </a:solidFill>
                <a:effectLst/>
                <a:uLnTx/>
                <a:uFillTx/>
              </a:rPr>
              <a:t>Sensor Controller Subsystem</a:t>
            </a:r>
            <a:endParaRPr kumimoji="0" lang="en-US" sz="900" b="1" i="0" u="none" strike="noStrike" kern="0" cap="none" spc="0" normalizeH="0" baseline="0" noProof="0" dirty="0">
              <a:ln>
                <a:noFill/>
              </a:ln>
              <a:solidFill>
                <a:sysClr val="windowText" lastClr="000000"/>
              </a:solidFill>
              <a:effectLst/>
              <a:uLnTx/>
              <a:uFillTx/>
            </a:endParaRPr>
          </a:p>
        </p:txBody>
      </p:sp>
      <p:sp>
        <p:nvSpPr>
          <p:cNvPr id="61" name="TextBox 60"/>
          <p:cNvSpPr txBox="1"/>
          <p:nvPr/>
        </p:nvSpPr>
        <p:spPr>
          <a:xfrm>
            <a:off x="2359545" y="2864890"/>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SDS1</a:t>
            </a:r>
            <a:endParaRPr kumimoji="0" lang="en-US" sz="1000" b="0" i="1" u="none" strike="noStrike" kern="0" cap="none" spc="0" normalizeH="0" baseline="0" noProof="0" dirty="0">
              <a:ln>
                <a:noFill/>
              </a:ln>
              <a:solidFill>
                <a:sysClr val="windowText" lastClr="000000"/>
              </a:solidFill>
              <a:effectLst/>
              <a:uLnTx/>
              <a:uFillTx/>
            </a:endParaRPr>
          </a:p>
        </p:txBody>
      </p:sp>
      <p:sp>
        <p:nvSpPr>
          <p:cNvPr id="62" name="TextBox 61"/>
          <p:cNvSpPr txBox="1"/>
          <p:nvPr/>
        </p:nvSpPr>
        <p:spPr>
          <a:xfrm>
            <a:off x="3602425" y="2864890"/>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SDP1</a:t>
            </a:r>
            <a:endParaRPr kumimoji="0" lang="en-US" sz="1000" b="0" i="1" u="none" strike="noStrike" kern="0" cap="none" spc="0" normalizeH="0" baseline="0" noProof="0" dirty="0">
              <a:ln>
                <a:noFill/>
              </a:ln>
              <a:solidFill>
                <a:sysClr val="windowText" lastClr="000000"/>
              </a:solidFill>
              <a:effectLst/>
              <a:uLnTx/>
              <a:uFillTx/>
            </a:endParaRPr>
          </a:p>
        </p:txBody>
      </p:sp>
      <p:sp>
        <p:nvSpPr>
          <p:cNvPr id="63" name="TextBox 62"/>
          <p:cNvSpPr txBox="1"/>
          <p:nvPr/>
        </p:nvSpPr>
        <p:spPr>
          <a:xfrm>
            <a:off x="4563585" y="2872372"/>
            <a:ext cx="546874"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ADC1</a:t>
            </a:r>
            <a:endParaRPr kumimoji="0" lang="en-US" sz="1000" b="0" i="1" u="none" strike="noStrike" kern="0" cap="none" spc="0" normalizeH="0" baseline="0" noProof="0" dirty="0">
              <a:ln>
                <a:noFill/>
              </a:ln>
              <a:solidFill>
                <a:sysClr val="windowText" lastClr="000000"/>
              </a:solidFill>
              <a:effectLst/>
              <a:uLnTx/>
              <a:uFillTx/>
            </a:endParaRPr>
          </a:p>
        </p:txBody>
      </p:sp>
      <p:sp>
        <p:nvSpPr>
          <p:cNvPr id="64" name="TextBox 63"/>
          <p:cNvSpPr txBox="1"/>
          <p:nvPr/>
        </p:nvSpPr>
        <p:spPr>
          <a:xfrm>
            <a:off x="6092249" y="2578650"/>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CB1</a:t>
            </a:r>
            <a:endParaRPr kumimoji="0" lang="en-US" sz="1000" b="0" i="1" u="none" strike="noStrike" kern="0" cap="none" spc="0" normalizeH="0" baseline="0" noProof="0" dirty="0">
              <a:ln>
                <a:noFill/>
              </a:ln>
              <a:solidFill>
                <a:sysClr val="windowText" lastClr="000000"/>
              </a:solidFill>
              <a:effectLst/>
              <a:uLnTx/>
              <a:uFillTx/>
            </a:endParaRPr>
          </a:p>
        </p:txBody>
      </p:sp>
      <p:sp>
        <p:nvSpPr>
          <p:cNvPr id="65" name="TextBox 64"/>
          <p:cNvSpPr txBox="1"/>
          <p:nvPr/>
        </p:nvSpPr>
        <p:spPr>
          <a:xfrm>
            <a:off x="6094635" y="2809482"/>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CB2</a:t>
            </a:r>
            <a:endParaRPr kumimoji="0" lang="en-US" sz="1000" b="0" i="1" u="none" strike="noStrike" kern="0" cap="none" spc="0" normalizeH="0" baseline="0" noProof="0" dirty="0">
              <a:ln>
                <a:noFill/>
              </a:ln>
              <a:solidFill>
                <a:sysClr val="windowText" lastClr="000000"/>
              </a:solidFill>
              <a:effectLst/>
              <a:uLnTx/>
              <a:uFillTx/>
            </a:endParaRPr>
          </a:p>
        </p:txBody>
      </p:sp>
      <p:sp>
        <p:nvSpPr>
          <p:cNvPr id="66" name="TextBox 65"/>
          <p:cNvSpPr txBox="1"/>
          <p:nvPr/>
        </p:nvSpPr>
        <p:spPr>
          <a:xfrm>
            <a:off x="6092250" y="3040314"/>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CB3</a:t>
            </a:r>
            <a:endParaRPr kumimoji="0" lang="en-US" sz="1000" b="0" i="1" u="none" strike="noStrike" kern="0" cap="none" spc="0" normalizeH="0" baseline="0" noProof="0" dirty="0">
              <a:ln>
                <a:noFill/>
              </a:ln>
              <a:solidFill>
                <a:sysClr val="windowText" lastClr="000000"/>
              </a:solidFill>
              <a:effectLst/>
              <a:uLnTx/>
              <a:uFillTx/>
            </a:endParaRPr>
          </a:p>
        </p:txBody>
      </p:sp>
      <p:sp>
        <p:nvSpPr>
          <p:cNvPr id="67" name="Rectangle 66"/>
          <p:cNvSpPr/>
          <p:nvPr/>
        </p:nvSpPr>
        <p:spPr>
          <a:xfrm>
            <a:off x="6753453" y="2378348"/>
            <a:ext cx="1307794"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a:t>
            </a:r>
            <a:r>
              <a:rPr kumimoji="0" lang="en-US" sz="1400" b="0" i="0" u="none" strike="noStrike" kern="0" cap="none" spc="0" normalizeH="0" baseline="0" noProof="0" dirty="0">
                <a:ln>
                  <a:noFill/>
                </a:ln>
                <a:solidFill>
                  <a:sysClr val="windowText" lastClr="000000"/>
                </a:solidFill>
                <a:effectLst/>
                <a:uLnTx/>
                <a:uFillTx/>
              </a:rPr>
              <a:t>Control </a:t>
            </a:r>
            <a:r>
              <a:rPr kumimoji="0" lang="en-US" sz="1400" b="0" i="0" u="none" strike="noStrike" kern="0" cap="none" spc="0" normalizeH="0" baseline="0" noProof="0" dirty="0" smtClean="0">
                <a:ln>
                  <a:noFill/>
                </a:ln>
                <a:solidFill>
                  <a:sysClr val="windowText" lastClr="000000"/>
                </a:solidFill>
                <a:effectLst/>
                <a:uLnTx/>
                <a:uFillTx/>
              </a:rPr>
              <a:t>Board)</a:t>
            </a:r>
            <a:endParaRPr kumimoji="0" lang="en-US" sz="1400" b="0" i="0" u="none" strike="noStrike" kern="0" cap="none" spc="0" normalizeH="0" baseline="0" noProof="0" dirty="0">
              <a:ln>
                <a:noFill/>
              </a:ln>
              <a:solidFill>
                <a:sysClr val="windowText" lastClr="000000"/>
              </a:solidFill>
              <a:effectLst/>
              <a:uLnTx/>
              <a:uFillTx/>
            </a:endParaRPr>
          </a:p>
        </p:txBody>
      </p:sp>
      <p:sp>
        <p:nvSpPr>
          <p:cNvPr id="68" name="Rectangle 67"/>
          <p:cNvSpPr/>
          <p:nvPr/>
        </p:nvSpPr>
        <p:spPr>
          <a:xfrm>
            <a:off x="6753453" y="2659454"/>
            <a:ext cx="1307794"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a:t>
            </a:r>
            <a:r>
              <a:rPr kumimoji="0" lang="en-US" sz="1400" b="0" i="0" u="none" strike="noStrike" kern="0" cap="none" spc="0" normalizeH="0" baseline="0" noProof="0" dirty="0">
                <a:ln>
                  <a:noFill/>
                </a:ln>
                <a:solidFill>
                  <a:sysClr val="windowText" lastClr="000000"/>
                </a:solidFill>
                <a:effectLst/>
                <a:uLnTx/>
                <a:uFillTx/>
              </a:rPr>
              <a:t>Control </a:t>
            </a:r>
            <a:r>
              <a:rPr kumimoji="0" lang="en-US" sz="1400" b="0" i="0" u="none" strike="noStrike" kern="0" cap="none" spc="0" normalizeH="0" baseline="0" noProof="0" dirty="0" smtClean="0">
                <a:ln>
                  <a:noFill/>
                </a:ln>
                <a:solidFill>
                  <a:sysClr val="windowText" lastClr="000000"/>
                </a:solidFill>
                <a:effectLst/>
                <a:uLnTx/>
                <a:uFillTx/>
              </a:rPr>
              <a:t>Board)</a:t>
            </a:r>
            <a:endParaRPr kumimoji="0" lang="en-US" sz="1400" b="0" i="0" u="none" strike="noStrike" kern="0" cap="none" spc="0" normalizeH="0" baseline="0" noProof="0" dirty="0">
              <a:ln>
                <a:noFill/>
              </a:ln>
              <a:solidFill>
                <a:sysClr val="windowText" lastClr="000000"/>
              </a:solidFill>
              <a:effectLst/>
              <a:uLnTx/>
              <a:uFillTx/>
            </a:endParaRPr>
          </a:p>
        </p:txBody>
      </p:sp>
      <p:sp>
        <p:nvSpPr>
          <p:cNvPr id="69" name="Rectangle 68"/>
          <p:cNvSpPr/>
          <p:nvPr/>
        </p:nvSpPr>
        <p:spPr>
          <a:xfrm>
            <a:off x="6753453" y="2946958"/>
            <a:ext cx="1307794"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a:t>
            </a:r>
            <a:r>
              <a:rPr kumimoji="0" lang="en-US" sz="1400" b="0" i="0" u="none" strike="noStrike" kern="0" cap="none" spc="0" normalizeH="0" baseline="0" noProof="0" dirty="0">
                <a:ln>
                  <a:noFill/>
                </a:ln>
                <a:solidFill>
                  <a:sysClr val="windowText" lastClr="000000"/>
                </a:solidFill>
                <a:effectLst/>
                <a:uLnTx/>
                <a:uFillTx/>
              </a:rPr>
              <a:t>Control </a:t>
            </a:r>
            <a:r>
              <a:rPr kumimoji="0" lang="en-US" sz="1400" b="0" i="0" u="none" strike="noStrike" kern="0" cap="none" spc="0" normalizeH="0" baseline="0" noProof="0" dirty="0" smtClean="0">
                <a:ln>
                  <a:noFill/>
                </a:ln>
                <a:solidFill>
                  <a:sysClr val="windowText" lastClr="000000"/>
                </a:solidFill>
                <a:effectLst/>
                <a:uLnTx/>
                <a:uFillTx/>
              </a:rPr>
              <a:t>Board)</a:t>
            </a:r>
            <a:endParaRPr kumimoji="0" lang="en-US" sz="1400" b="0" i="0" u="none" strike="noStrike" kern="0" cap="none" spc="0" normalizeH="0" baseline="0" noProof="0" dirty="0">
              <a:ln>
                <a:noFill/>
              </a:ln>
              <a:solidFill>
                <a:sysClr val="windowText" lastClr="000000"/>
              </a:solidFill>
              <a:effectLst/>
              <a:uLnTx/>
              <a:uFillTx/>
            </a:endParaRPr>
          </a:p>
        </p:txBody>
      </p:sp>
      <p:sp>
        <p:nvSpPr>
          <p:cNvPr id="70" name="Rectangle 69"/>
          <p:cNvSpPr/>
          <p:nvPr/>
        </p:nvSpPr>
        <p:spPr>
          <a:xfrm>
            <a:off x="471161" y="2718483"/>
            <a:ext cx="1753300"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(USB/Serial Interface)</a:t>
            </a:r>
            <a:endParaRPr kumimoji="0" lang="en-US" sz="1400" b="0" i="0" u="none" strike="noStrike" kern="0" cap="none" spc="0" normalizeH="0" baseline="0" noProof="0" dirty="0">
              <a:ln>
                <a:noFill/>
              </a:ln>
              <a:solidFill>
                <a:sysClr val="windowText" lastClr="000000"/>
              </a:solidFill>
              <a:effectLst/>
              <a:uLnTx/>
              <a:uFillTx/>
            </a:endParaRPr>
          </a:p>
        </p:txBody>
      </p:sp>
      <p:graphicFrame>
        <p:nvGraphicFramePr>
          <p:cNvPr id="10" name="Table 9"/>
          <p:cNvGraphicFramePr>
            <a:graphicFrameLocks noGrp="1"/>
          </p:cNvGraphicFramePr>
          <p:nvPr>
            <p:extLst>
              <p:ext uri="{D42A27DB-BD31-4B8C-83A1-F6EECF244321}">
                <p14:modId xmlns:p14="http://schemas.microsoft.com/office/powerpoint/2010/main" val="1713536029"/>
              </p:ext>
            </p:extLst>
          </p:nvPr>
        </p:nvGraphicFramePr>
        <p:xfrm>
          <a:off x="304800" y="4724400"/>
          <a:ext cx="8458200" cy="1600200"/>
        </p:xfrm>
        <a:graphic>
          <a:graphicData uri="http://schemas.openxmlformats.org/drawingml/2006/table">
            <a:tbl>
              <a:tblPr firstRow="1" firstCol="1" bandRow="1">
                <a:tableStyleId>{5C22544A-7EE6-4342-B048-85BDC9FD1C3A}</a:tableStyleId>
              </a:tblPr>
              <a:tblGrid>
                <a:gridCol w="2114053"/>
                <a:gridCol w="2115047"/>
                <a:gridCol w="2114053"/>
                <a:gridCol w="2115047"/>
              </a:tblGrid>
              <a:tr h="258012">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533400">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Analog-Digital Converter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Sensor Data Packager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Float/double values for sensor readings</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None</a:t>
                      </a:r>
                    </a:p>
                  </a:txBody>
                  <a:tcPr marL="68580" marR="68580" marT="0" marB="0" anchor="ctr"/>
                </a:tc>
              </a:tr>
              <a:tr h="808788">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Sensor Data Packager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Serial Data Sender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String of sensor reading values</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latin typeface="Times New Roman"/>
                          <a:ea typeface="Times New Roman"/>
                        </a:rPr>
                        <a:t>None</a:t>
                      </a:r>
                    </a:p>
                  </a:txBody>
                  <a:tcPr marL="68580" marR="68580" marT="0" marB="0" anchor="ctr"/>
                </a:tc>
              </a:tr>
            </a:tbl>
          </a:graphicData>
        </a:graphic>
      </p:graphicFrame>
      <p:sp>
        <p:nvSpPr>
          <p:cNvPr id="32" name="Rectangle 31"/>
          <p:cNvSpPr/>
          <p:nvPr/>
        </p:nvSpPr>
        <p:spPr>
          <a:xfrm>
            <a:off x="3985894" y="2571812"/>
            <a:ext cx="692954" cy="612648"/>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Sensor Data Packager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4" name="Rectangle 33"/>
          <p:cNvSpPr/>
          <p:nvPr/>
        </p:nvSpPr>
        <p:spPr>
          <a:xfrm>
            <a:off x="4995195" y="2558566"/>
            <a:ext cx="680035" cy="62589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Analog-Digital Converter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Tree>
    <p:custDataLst>
      <p:tags r:id="rId1"/>
    </p:custDataLst>
    <p:extLst>
      <p:ext uri="{BB962C8B-B14F-4D97-AF65-F5344CB8AC3E}">
        <p14:creationId xmlns:p14="http://schemas.microsoft.com/office/powerpoint/2010/main" val="1296043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7315200" cy="734291"/>
          </a:xfrm>
        </p:spPr>
        <p:txBody>
          <a:bodyPr anchor="b">
            <a:normAutofit/>
          </a:bodyPr>
          <a:lstStyle/>
          <a:p>
            <a:pPr lvl="0">
              <a:spcBef>
                <a:spcPts val="0"/>
              </a:spcBef>
            </a:pPr>
            <a:r>
              <a:rPr lang="en-US" sz="3500" b="1" dirty="0" smtClean="0">
                <a:solidFill>
                  <a:prstClr val="white"/>
                </a:solidFill>
              </a:rPr>
              <a:t>Sensor Controller Subsystem</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Serial Data Sender</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27</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91263019"/>
              </p:ext>
            </p:extLst>
          </p:nvPr>
        </p:nvGraphicFramePr>
        <p:xfrm>
          <a:off x="304798" y="4724400"/>
          <a:ext cx="8458204" cy="1600200"/>
        </p:xfrm>
        <a:graphic>
          <a:graphicData uri="http://schemas.openxmlformats.org/drawingml/2006/table">
            <a:tbl>
              <a:tblPr firstRow="1" firstCol="1" bandRow="1">
                <a:tableStyleId>{5C22544A-7EE6-4342-B048-85BDC9FD1C3A}</a:tableStyleId>
              </a:tblPr>
              <a:tblGrid>
                <a:gridCol w="2114551"/>
                <a:gridCol w="2114551"/>
                <a:gridCol w="2114551"/>
                <a:gridCol w="2114551"/>
              </a:tblGrid>
              <a:tr h="521688">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1078512">
                <a:tc>
                  <a:txBody>
                    <a:bodyPr/>
                    <a:lstStyle/>
                    <a:p>
                      <a:pPr marL="0" marR="0">
                        <a:lnSpc>
                          <a:spcPct val="115000"/>
                        </a:lnSpc>
                        <a:spcBef>
                          <a:spcPts val="1200"/>
                        </a:spcBef>
                        <a:spcAft>
                          <a:spcPts val="1200"/>
                        </a:spcAft>
                        <a:tabLst>
                          <a:tab pos="514350" algn="l"/>
                        </a:tabLst>
                      </a:pPr>
                      <a:r>
                        <a:rPr lang="en-US" sz="1200" dirty="0" smtClean="0">
                          <a:effectLst/>
                        </a:rPr>
                        <a:t>Soil</a:t>
                      </a:r>
                      <a:r>
                        <a:rPr lang="en-US" sz="1200" baseline="0" dirty="0" smtClean="0">
                          <a:effectLst/>
                        </a:rPr>
                        <a:t> Moisture Reading </a:t>
                      </a:r>
                      <a:r>
                        <a:rPr lang="en-US" sz="1200" dirty="0" smtClean="0">
                          <a:effectLst/>
                        </a:rPr>
                        <a:t>Collector</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Control Board</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Analog voltage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None</a:t>
                      </a:r>
                      <a:endParaRPr lang="en-US" sz="1200" dirty="0">
                        <a:effectLst/>
                        <a:latin typeface="Times New Roman"/>
                        <a:ea typeface="Times New Roman"/>
                      </a:endParaRPr>
                    </a:p>
                  </a:txBody>
                  <a:tcPr marL="68580" marR="68580" marT="0" marB="0" anchor="ctr"/>
                </a:tc>
              </a:tr>
            </a:tbl>
          </a:graphicData>
        </a:graphic>
      </p:graphicFrame>
      <p:sp>
        <p:nvSpPr>
          <p:cNvPr id="30" name="TextBox 29"/>
          <p:cNvSpPr txBox="1"/>
          <p:nvPr/>
        </p:nvSpPr>
        <p:spPr>
          <a:xfrm>
            <a:off x="262759" y="4191000"/>
            <a:ext cx="2099441" cy="587866"/>
          </a:xfrm>
          <a:prstGeom prst="rect">
            <a:avLst/>
          </a:prstGeom>
          <a:noFill/>
        </p:spPr>
        <p:txBody>
          <a:bodyPr wrap="square" rtlCol="0" anchor="ctr">
            <a:noAutofit/>
          </a:bodyPr>
          <a:lstStyle/>
          <a:p>
            <a:r>
              <a:rPr lang="en-US" sz="2400" b="1" dirty="0" smtClean="0">
                <a:solidFill>
                  <a:prstClr val="black">
                    <a:lumMod val="65000"/>
                    <a:lumOff val="35000"/>
                  </a:prstClr>
                </a:solidFill>
              </a:rPr>
              <a:t>Interfaces</a:t>
            </a:r>
            <a:endParaRPr lang="en-US" sz="2400" b="1" dirty="0">
              <a:solidFill>
                <a:prstClr val="black">
                  <a:lumMod val="75000"/>
                  <a:lumOff val="25000"/>
                </a:prstClr>
              </a:solidFill>
            </a:endParaRPr>
          </a:p>
        </p:txBody>
      </p:sp>
      <p:sp>
        <p:nvSpPr>
          <p:cNvPr id="50" name="Rectangle 49"/>
          <p:cNvSpPr/>
          <p:nvPr/>
        </p:nvSpPr>
        <p:spPr>
          <a:xfrm>
            <a:off x="2869187" y="2379018"/>
            <a:ext cx="2971800" cy="868651"/>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cxnSp>
        <p:nvCxnSpPr>
          <p:cNvPr id="51" name="Straight Arrow Connector 50"/>
          <p:cNvCxnSpPr>
            <a:endCxn id="55" idx="3"/>
          </p:cNvCxnSpPr>
          <p:nvPr/>
        </p:nvCxnSpPr>
        <p:spPr>
          <a:xfrm flipH="1">
            <a:off x="5675231" y="2813343"/>
            <a:ext cx="1146656" cy="65954"/>
          </a:xfrm>
          <a:prstGeom prst="straightConnector1">
            <a:avLst/>
          </a:prstGeom>
          <a:noFill/>
          <a:ln w="19050" cap="flat" cmpd="sng" algn="ctr">
            <a:solidFill>
              <a:srgbClr val="4F81BD">
                <a:shade val="95000"/>
                <a:satMod val="105000"/>
              </a:srgbClr>
            </a:solidFill>
            <a:prstDash val="solid"/>
            <a:tailEnd type="arrow"/>
          </a:ln>
          <a:effectLst/>
        </p:spPr>
      </p:cxnSp>
      <p:cxnSp>
        <p:nvCxnSpPr>
          <p:cNvPr id="52" name="Straight Arrow Connector 51"/>
          <p:cNvCxnSpPr/>
          <p:nvPr/>
        </p:nvCxnSpPr>
        <p:spPr>
          <a:xfrm flipH="1">
            <a:off x="5675232" y="2532236"/>
            <a:ext cx="1146655" cy="165691"/>
          </a:xfrm>
          <a:prstGeom prst="straightConnector1">
            <a:avLst/>
          </a:prstGeom>
          <a:noFill/>
          <a:ln w="19050" cap="flat" cmpd="sng" algn="ctr">
            <a:solidFill>
              <a:srgbClr val="4F81BD">
                <a:shade val="95000"/>
                <a:satMod val="105000"/>
              </a:srgbClr>
            </a:solidFill>
            <a:prstDash val="solid"/>
            <a:tailEnd type="arrow"/>
          </a:ln>
          <a:effectLst/>
        </p:spPr>
      </p:cxnSp>
      <p:cxnSp>
        <p:nvCxnSpPr>
          <p:cNvPr id="53" name="Straight Arrow Connector 52"/>
          <p:cNvCxnSpPr/>
          <p:nvPr/>
        </p:nvCxnSpPr>
        <p:spPr>
          <a:xfrm flipH="1" flipV="1">
            <a:off x="5675232" y="3075019"/>
            <a:ext cx="1146655" cy="20703"/>
          </a:xfrm>
          <a:prstGeom prst="straightConnector1">
            <a:avLst/>
          </a:prstGeom>
          <a:noFill/>
          <a:ln w="19050" cap="flat" cmpd="sng" algn="ctr">
            <a:solidFill>
              <a:srgbClr val="4F81BD">
                <a:shade val="95000"/>
                <a:satMod val="105000"/>
              </a:srgbClr>
            </a:solidFill>
            <a:prstDash val="solid"/>
            <a:tailEnd type="arrow"/>
          </a:ln>
          <a:effectLst/>
        </p:spPr>
      </p:cxnSp>
      <p:sp>
        <p:nvSpPr>
          <p:cNvPr id="54" name="Rectangle 53"/>
          <p:cNvSpPr/>
          <p:nvPr/>
        </p:nvSpPr>
        <p:spPr>
          <a:xfrm>
            <a:off x="2962235" y="2571811"/>
            <a:ext cx="676656" cy="612648"/>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 Serial Data Sender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55" name="Rectangle 54"/>
          <p:cNvSpPr/>
          <p:nvPr/>
        </p:nvSpPr>
        <p:spPr>
          <a:xfrm>
            <a:off x="4995196" y="2572973"/>
            <a:ext cx="680035" cy="612648"/>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Analog-Digital Converter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56" name="Rectangle 55"/>
          <p:cNvSpPr/>
          <p:nvPr/>
        </p:nvSpPr>
        <p:spPr>
          <a:xfrm>
            <a:off x="4002192" y="2571811"/>
            <a:ext cx="676656" cy="612648"/>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Sensor Data Packager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57" name="Straight Arrow Connector 56"/>
          <p:cNvCxnSpPr>
            <a:stCxn id="55" idx="1"/>
            <a:endCxn id="56" idx="3"/>
          </p:cNvCxnSpPr>
          <p:nvPr/>
        </p:nvCxnSpPr>
        <p:spPr>
          <a:xfrm flipH="1" flipV="1">
            <a:off x="4678848" y="2878135"/>
            <a:ext cx="316348" cy="1162"/>
          </a:xfrm>
          <a:prstGeom prst="straightConnector1">
            <a:avLst/>
          </a:prstGeom>
          <a:noFill/>
          <a:ln w="19050" cap="flat" cmpd="sng" algn="ctr">
            <a:solidFill>
              <a:srgbClr val="4F81BD">
                <a:shade val="95000"/>
                <a:satMod val="105000"/>
              </a:srgbClr>
            </a:solidFill>
            <a:prstDash val="solid"/>
            <a:tailEnd type="arrow"/>
          </a:ln>
          <a:effectLst/>
        </p:spPr>
      </p:cxnSp>
      <p:cxnSp>
        <p:nvCxnSpPr>
          <p:cNvPr id="58" name="Straight Arrow Connector 57"/>
          <p:cNvCxnSpPr>
            <a:stCxn id="56" idx="1"/>
            <a:endCxn id="54" idx="3"/>
          </p:cNvCxnSpPr>
          <p:nvPr/>
        </p:nvCxnSpPr>
        <p:spPr>
          <a:xfrm flipH="1">
            <a:off x="3638891" y="2878135"/>
            <a:ext cx="363301" cy="0"/>
          </a:xfrm>
          <a:prstGeom prst="straightConnector1">
            <a:avLst/>
          </a:prstGeom>
          <a:noFill/>
          <a:ln w="19050" cap="flat" cmpd="sng" algn="ctr">
            <a:solidFill>
              <a:srgbClr val="4F81BD">
                <a:shade val="95000"/>
                <a:satMod val="105000"/>
              </a:srgbClr>
            </a:solidFill>
            <a:prstDash val="solid"/>
            <a:tailEnd type="arrow"/>
          </a:ln>
          <a:effectLst/>
        </p:spPr>
      </p:cxnSp>
      <p:cxnSp>
        <p:nvCxnSpPr>
          <p:cNvPr id="59" name="Straight Arrow Connector 58"/>
          <p:cNvCxnSpPr>
            <a:stCxn id="54" idx="1"/>
          </p:cNvCxnSpPr>
          <p:nvPr/>
        </p:nvCxnSpPr>
        <p:spPr>
          <a:xfrm flipH="1">
            <a:off x="2124929" y="2878135"/>
            <a:ext cx="837306" cy="1"/>
          </a:xfrm>
          <a:prstGeom prst="straightConnector1">
            <a:avLst/>
          </a:prstGeom>
          <a:noFill/>
          <a:ln w="19050" cap="flat" cmpd="sng" algn="ctr">
            <a:solidFill>
              <a:srgbClr val="4F81BD">
                <a:shade val="95000"/>
                <a:satMod val="105000"/>
              </a:srgbClr>
            </a:solidFill>
            <a:prstDash val="solid"/>
            <a:tailEnd type="arrow"/>
          </a:ln>
          <a:effectLst/>
        </p:spPr>
      </p:cxnSp>
      <p:sp>
        <p:nvSpPr>
          <p:cNvPr id="60" name="TextBox 59"/>
          <p:cNvSpPr txBox="1"/>
          <p:nvPr/>
        </p:nvSpPr>
        <p:spPr>
          <a:xfrm>
            <a:off x="2869186" y="2379018"/>
            <a:ext cx="2057399"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ysClr val="windowText" lastClr="000000"/>
                </a:solidFill>
                <a:effectLst/>
                <a:uLnTx/>
                <a:uFillTx/>
              </a:rPr>
              <a:t>Sensor Controller Subsystem</a:t>
            </a:r>
            <a:endParaRPr kumimoji="0" lang="en-US" sz="900" b="1" i="0" u="none" strike="noStrike" kern="0" cap="none" spc="0" normalizeH="0" baseline="0" noProof="0" dirty="0">
              <a:ln>
                <a:noFill/>
              </a:ln>
              <a:solidFill>
                <a:sysClr val="windowText" lastClr="000000"/>
              </a:solidFill>
              <a:effectLst/>
              <a:uLnTx/>
              <a:uFillTx/>
            </a:endParaRPr>
          </a:p>
        </p:txBody>
      </p:sp>
      <p:sp>
        <p:nvSpPr>
          <p:cNvPr id="61" name="TextBox 60"/>
          <p:cNvSpPr txBox="1"/>
          <p:nvPr/>
        </p:nvSpPr>
        <p:spPr>
          <a:xfrm>
            <a:off x="2359545" y="2864890"/>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SDS1</a:t>
            </a:r>
            <a:endParaRPr kumimoji="0" lang="en-US" sz="1000" b="0" i="1" u="none" strike="noStrike" kern="0" cap="none" spc="0" normalizeH="0" baseline="0" noProof="0" dirty="0">
              <a:ln>
                <a:noFill/>
              </a:ln>
              <a:solidFill>
                <a:sysClr val="windowText" lastClr="000000"/>
              </a:solidFill>
              <a:effectLst/>
              <a:uLnTx/>
              <a:uFillTx/>
            </a:endParaRPr>
          </a:p>
        </p:txBody>
      </p:sp>
      <p:sp>
        <p:nvSpPr>
          <p:cNvPr id="62" name="TextBox 61"/>
          <p:cNvSpPr txBox="1"/>
          <p:nvPr/>
        </p:nvSpPr>
        <p:spPr>
          <a:xfrm>
            <a:off x="3602425" y="2864890"/>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SDP1</a:t>
            </a:r>
            <a:endParaRPr kumimoji="0" lang="en-US" sz="1000" b="0" i="1" u="none" strike="noStrike" kern="0" cap="none" spc="0" normalizeH="0" baseline="0" noProof="0" dirty="0">
              <a:ln>
                <a:noFill/>
              </a:ln>
              <a:solidFill>
                <a:sysClr val="windowText" lastClr="000000"/>
              </a:solidFill>
              <a:effectLst/>
              <a:uLnTx/>
              <a:uFillTx/>
            </a:endParaRPr>
          </a:p>
        </p:txBody>
      </p:sp>
      <p:sp>
        <p:nvSpPr>
          <p:cNvPr id="63" name="TextBox 62"/>
          <p:cNvSpPr txBox="1"/>
          <p:nvPr/>
        </p:nvSpPr>
        <p:spPr>
          <a:xfrm>
            <a:off x="4563585" y="2872372"/>
            <a:ext cx="546874"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ADC1</a:t>
            </a:r>
            <a:endParaRPr kumimoji="0" lang="en-US" sz="1000" b="0" i="1" u="none" strike="noStrike" kern="0" cap="none" spc="0" normalizeH="0" baseline="0" noProof="0" dirty="0">
              <a:ln>
                <a:noFill/>
              </a:ln>
              <a:solidFill>
                <a:sysClr val="windowText" lastClr="000000"/>
              </a:solidFill>
              <a:effectLst/>
              <a:uLnTx/>
              <a:uFillTx/>
            </a:endParaRPr>
          </a:p>
        </p:txBody>
      </p:sp>
      <p:sp>
        <p:nvSpPr>
          <p:cNvPr id="64" name="TextBox 63"/>
          <p:cNvSpPr txBox="1"/>
          <p:nvPr/>
        </p:nvSpPr>
        <p:spPr>
          <a:xfrm>
            <a:off x="6092249" y="2578650"/>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CB1</a:t>
            </a:r>
            <a:endParaRPr kumimoji="0" lang="en-US" sz="1000" b="0" i="1" u="none" strike="noStrike" kern="0" cap="none" spc="0" normalizeH="0" baseline="0" noProof="0" dirty="0">
              <a:ln>
                <a:noFill/>
              </a:ln>
              <a:solidFill>
                <a:sysClr val="windowText" lastClr="000000"/>
              </a:solidFill>
              <a:effectLst/>
              <a:uLnTx/>
              <a:uFillTx/>
            </a:endParaRPr>
          </a:p>
        </p:txBody>
      </p:sp>
      <p:sp>
        <p:nvSpPr>
          <p:cNvPr id="65" name="TextBox 64"/>
          <p:cNvSpPr txBox="1"/>
          <p:nvPr/>
        </p:nvSpPr>
        <p:spPr>
          <a:xfrm>
            <a:off x="6094635" y="2809482"/>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CB2</a:t>
            </a:r>
            <a:endParaRPr kumimoji="0" lang="en-US" sz="1000" b="0" i="1" u="none" strike="noStrike" kern="0" cap="none" spc="0" normalizeH="0" baseline="0" noProof="0" dirty="0">
              <a:ln>
                <a:noFill/>
              </a:ln>
              <a:solidFill>
                <a:sysClr val="windowText" lastClr="000000"/>
              </a:solidFill>
              <a:effectLst/>
              <a:uLnTx/>
              <a:uFillTx/>
            </a:endParaRPr>
          </a:p>
        </p:txBody>
      </p:sp>
      <p:sp>
        <p:nvSpPr>
          <p:cNvPr id="66" name="TextBox 65"/>
          <p:cNvSpPr txBox="1"/>
          <p:nvPr/>
        </p:nvSpPr>
        <p:spPr>
          <a:xfrm>
            <a:off x="6092250" y="3040314"/>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CB3</a:t>
            </a:r>
            <a:endParaRPr kumimoji="0" lang="en-US" sz="1000" b="0" i="1" u="none" strike="noStrike" kern="0" cap="none" spc="0" normalizeH="0" baseline="0" noProof="0" dirty="0">
              <a:ln>
                <a:noFill/>
              </a:ln>
              <a:solidFill>
                <a:sysClr val="windowText" lastClr="000000"/>
              </a:solidFill>
              <a:effectLst/>
              <a:uLnTx/>
              <a:uFillTx/>
            </a:endParaRPr>
          </a:p>
        </p:txBody>
      </p:sp>
      <p:sp>
        <p:nvSpPr>
          <p:cNvPr id="67" name="Rectangle 66"/>
          <p:cNvSpPr/>
          <p:nvPr/>
        </p:nvSpPr>
        <p:spPr>
          <a:xfrm>
            <a:off x="6753453" y="2378348"/>
            <a:ext cx="1307794"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a:t>
            </a:r>
            <a:r>
              <a:rPr kumimoji="0" lang="en-US" sz="1400" b="0" i="0" u="none" strike="noStrike" kern="0" cap="none" spc="0" normalizeH="0" baseline="0" noProof="0" dirty="0">
                <a:ln>
                  <a:noFill/>
                </a:ln>
                <a:solidFill>
                  <a:sysClr val="windowText" lastClr="000000"/>
                </a:solidFill>
                <a:effectLst/>
                <a:uLnTx/>
                <a:uFillTx/>
              </a:rPr>
              <a:t>Control </a:t>
            </a:r>
            <a:r>
              <a:rPr kumimoji="0" lang="en-US" sz="1400" b="0" i="0" u="none" strike="noStrike" kern="0" cap="none" spc="0" normalizeH="0" baseline="0" noProof="0" dirty="0" smtClean="0">
                <a:ln>
                  <a:noFill/>
                </a:ln>
                <a:solidFill>
                  <a:sysClr val="windowText" lastClr="000000"/>
                </a:solidFill>
                <a:effectLst/>
                <a:uLnTx/>
                <a:uFillTx/>
              </a:rPr>
              <a:t>Board)</a:t>
            </a:r>
            <a:endParaRPr kumimoji="0" lang="en-US" sz="1400" b="0" i="0" u="none" strike="noStrike" kern="0" cap="none" spc="0" normalizeH="0" baseline="0" noProof="0" dirty="0">
              <a:ln>
                <a:noFill/>
              </a:ln>
              <a:solidFill>
                <a:sysClr val="windowText" lastClr="000000"/>
              </a:solidFill>
              <a:effectLst/>
              <a:uLnTx/>
              <a:uFillTx/>
            </a:endParaRPr>
          </a:p>
        </p:txBody>
      </p:sp>
      <p:sp>
        <p:nvSpPr>
          <p:cNvPr id="68" name="Rectangle 67"/>
          <p:cNvSpPr/>
          <p:nvPr/>
        </p:nvSpPr>
        <p:spPr>
          <a:xfrm>
            <a:off x="6753453" y="2659454"/>
            <a:ext cx="1307794"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a:t>
            </a:r>
            <a:r>
              <a:rPr kumimoji="0" lang="en-US" sz="1400" b="0" i="0" u="none" strike="noStrike" kern="0" cap="none" spc="0" normalizeH="0" baseline="0" noProof="0" dirty="0">
                <a:ln>
                  <a:noFill/>
                </a:ln>
                <a:solidFill>
                  <a:sysClr val="windowText" lastClr="000000"/>
                </a:solidFill>
                <a:effectLst/>
                <a:uLnTx/>
                <a:uFillTx/>
              </a:rPr>
              <a:t>Control </a:t>
            </a:r>
            <a:r>
              <a:rPr kumimoji="0" lang="en-US" sz="1400" b="0" i="0" u="none" strike="noStrike" kern="0" cap="none" spc="0" normalizeH="0" baseline="0" noProof="0" dirty="0" smtClean="0">
                <a:ln>
                  <a:noFill/>
                </a:ln>
                <a:solidFill>
                  <a:sysClr val="windowText" lastClr="000000"/>
                </a:solidFill>
                <a:effectLst/>
                <a:uLnTx/>
                <a:uFillTx/>
              </a:rPr>
              <a:t>Board)</a:t>
            </a:r>
            <a:endParaRPr kumimoji="0" lang="en-US" sz="1400" b="0" i="0" u="none" strike="noStrike" kern="0" cap="none" spc="0" normalizeH="0" baseline="0" noProof="0" dirty="0">
              <a:ln>
                <a:noFill/>
              </a:ln>
              <a:solidFill>
                <a:sysClr val="windowText" lastClr="000000"/>
              </a:solidFill>
              <a:effectLst/>
              <a:uLnTx/>
              <a:uFillTx/>
            </a:endParaRPr>
          </a:p>
        </p:txBody>
      </p:sp>
      <p:sp>
        <p:nvSpPr>
          <p:cNvPr id="69" name="Rectangle 68"/>
          <p:cNvSpPr/>
          <p:nvPr/>
        </p:nvSpPr>
        <p:spPr>
          <a:xfrm>
            <a:off x="6753453" y="2946958"/>
            <a:ext cx="1307794"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a:t>
            </a:r>
            <a:r>
              <a:rPr kumimoji="0" lang="en-US" sz="1400" b="0" i="0" u="none" strike="noStrike" kern="0" cap="none" spc="0" normalizeH="0" baseline="0" noProof="0" dirty="0">
                <a:ln>
                  <a:noFill/>
                </a:ln>
                <a:solidFill>
                  <a:sysClr val="windowText" lastClr="000000"/>
                </a:solidFill>
                <a:effectLst/>
                <a:uLnTx/>
                <a:uFillTx/>
              </a:rPr>
              <a:t>Control </a:t>
            </a:r>
            <a:r>
              <a:rPr kumimoji="0" lang="en-US" sz="1400" b="0" i="0" u="none" strike="noStrike" kern="0" cap="none" spc="0" normalizeH="0" baseline="0" noProof="0" dirty="0" smtClean="0">
                <a:ln>
                  <a:noFill/>
                </a:ln>
                <a:solidFill>
                  <a:sysClr val="windowText" lastClr="000000"/>
                </a:solidFill>
                <a:effectLst/>
                <a:uLnTx/>
                <a:uFillTx/>
              </a:rPr>
              <a:t>Board)</a:t>
            </a:r>
            <a:endParaRPr kumimoji="0" lang="en-US" sz="1400" b="0" i="0" u="none" strike="noStrike" kern="0" cap="none" spc="0" normalizeH="0" baseline="0" noProof="0" dirty="0">
              <a:ln>
                <a:noFill/>
              </a:ln>
              <a:solidFill>
                <a:sysClr val="windowText" lastClr="000000"/>
              </a:solidFill>
              <a:effectLst/>
              <a:uLnTx/>
              <a:uFillTx/>
            </a:endParaRPr>
          </a:p>
        </p:txBody>
      </p:sp>
      <p:sp>
        <p:nvSpPr>
          <p:cNvPr id="70" name="Rectangle 69"/>
          <p:cNvSpPr/>
          <p:nvPr/>
        </p:nvSpPr>
        <p:spPr>
          <a:xfrm>
            <a:off x="471161" y="2718483"/>
            <a:ext cx="1753300"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(USB/Serial Interface)</a:t>
            </a:r>
            <a:endParaRPr kumimoji="0" lang="en-US" sz="1400" b="0" i="0" u="none" strike="noStrike" kern="0" cap="none" spc="0" normalizeH="0" baseline="0" noProof="0" dirty="0">
              <a:ln>
                <a:noFill/>
              </a:ln>
              <a:solidFill>
                <a:sysClr val="windowText" lastClr="000000"/>
              </a:solidFill>
              <a:effectLst/>
              <a:uLnTx/>
              <a:uFillTx/>
            </a:endParaRPr>
          </a:p>
        </p:txBody>
      </p:sp>
      <p:graphicFrame>
        <p:nvGraphicFramePr>
          <p:cNvPr id="10" name="Table 9"/>
          <p:cNvGraphicFramePr>
            <a:graphicFrameLocks noGrp="1"/>
          </p:cNvGraphicFramePr>
          <p:nvPr>
            <p:extLst>
              <p:ext uri="{D42A27DB-BD31-4B8C-83A1-F6EECF244321}">
                <p14:modId xmlns:p14="http://schemas.microsoft.com/office/powerpoint/2010/main" val="4199677265"/>
              </p:ext>
            </p:extLst>
          </p:nvPr>
        </p:nvGraphicFramePr>
        <p:xfrm>
          <a:off x="304800" y="4724400"/>
          <a:ext cx="8458200" cy="1600200"/>
        </p:xfrm>
        <a:graphic>
          <a:graphicData uri="http://schemas.openxmlformats.org/drawingml/2006/table">
            <a:tbl>
              <a:tblPr firstRow="1" firstCol="1" bandRow="1">
                <a:tableStyleId>{5C22544A-7EE6-4342-B048-85BDC9FD1C3A}</a:tableStyleId>
              </a:tblPr>
              <a:tblGrid>
                <a:gridCol w="2114053"/>
                <a:gridCol w="2115047"/>
                <a:gridCol w="2114053"/>
                <a:gridCol w="2115047"/>
              </a:tblGrid>
              <a:tr h="258012">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533400">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Sensor Data Packager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Serial Data Sender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String of sensor reading values</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None</a:t>
                      </a:r>
                    </a:p>
                  </a:txBody>
                  <a:tcPr marL="68580" marR="68580" marT="0" marB="0" anchor="ctr"/>
                </a:tc>
              </a:tr>
              <a:tr h="808788">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Serial Data Sender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USB/Serial Interface</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String of sensor reading values</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latin typeface="Times New Roman"/>
                          <a:ea typeface="Times New Roman"/>
                        </a:rPr>
                        <a:t>None</a:t>
                      </a:r>
                    </a:p>
                  </a:txBody>
                  <a:tcPr marL="68580" marR="68580" marT="0" marB="0" anchor="ctr"/>
                </a:tc>
              </a:tr>
            </a:tbl>
          </a:graphicData>
        </a:graphic>
      </p:graphicFrame>
      <p:sp>
        <p:nvSpPr>
          <p:cNvPr id="34" name="Rectangle 33"/>
          <p:cNvSpPr/>
          <p:nvPr/>
        </p:nvSpPr>
        <p:spPr>
          <a:xfrm>
            <a:off x="4995195" y="2558566"/>
            <a:ext cx="680035" cy="62589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Analog-Digital Converter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6" name="Rectangle 35"/>
          <p:cNvSpPr/>
          <p:nvPr/>
        </p:nvSpPr>
        <p:spPr>
          <a:xfrm>
            <a:off x="2962235" y="2567717"/>
            <a:ext cx="676656" cy="617904"/>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 Serial Data Sender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Tree>
    <p:custDataLst>
      <p:tags r:id="rId1"/>
    </p:custDataLst>
    <p:extLst>
      <p:ext uri="{BB962C8B-B14F-4D97-AF65-F5344CB8AC3E}">
        <p14:creationId xmlns:p14="http://schemas.microsoft.com/office/powerpoint/2010/main" val="15656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7315200" cy="734291"/>
          </a:xfrm>
        </p:spPr>
        <p:txBody>
          <a:bodyPr anchor="b">
            <a:normAutofit/>
          </a:bodyPr>
          <a:lstStyle/>
          <a:p>
            <a:pPr lvl="0">
              <a:spcBef>
                <a:spcPts val="0"/>
              </a:spcBef>
            </a:pPr>
            <a:r>
              <a:rPr lang="en-US" sz="3500" b="1" dirty="0" smtClean="0">
                <a:solidFill>
                  <a:prstClr val="white"/>
                </a:solidFill>
              </a:rPr>
              <a:t>Valve Controller Subsystem</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Relay Module</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28</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25493657"/>
              </p:ext>
            </p:extLst>
          </p:nvPr>
        </p:nvGraphicFramePr>
        <p:xfrm>
          <a:off x="304798" y="4724400"/>
          <a:ext cx="8458204" cy="1600200"/>
        </p:xfrm>
        <a:graphic>
          <a:graphicData uri="http://schemas.openxmlformats.org/drawingml/2006/table">
            <a:tbl>
              <a:tblPr firstRow="1" firstCol="1" bandRow="1">
                <a:tableStyleId>{5C22544A-7EE6-4342-B048-85BDC9FD1C3A}</a:tableStyleId>
              </a:tblPr>
              <a:tblGrid>
                <a:gridCol w="2114551"/>
                <a:gridCol w="2114551"/>
                <a:gridCol w="2114551"/>
                <a:gridCol w="2114551"/>
              </a:tblGrid>
              <a:tr h="521688">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1078512">
                <a:tc>
                  <a:txBody>
                    <a:bodyPr/>
                    <a:lstStyle/>
                    <a:p>
                      <a:pPr marL="0" marR="0">
                        <a:lnSpc>
                          <a:spcPct val="115000"/>
                        </a:lnSpc>
                        <a:spcBef>
                          <a:spcPts val="1200"/>
                        </a:spcBef>
                        <a:spcAft>
                          <a:spcPts val="1200"/>
                        </a:spcAft>
                        <a:tabLst>
                          <a:tab pos="514350" algn="l"/>
                        </a:tabLst>
                      </a:pPr>
                      <a:r>
                        <a:rPr lang="en-US" sz="1200" dirty="0" smtClean="0">
                          <a:effectLst/>
                        </a:rPr>
                        <a:t>Soil</a:t>
                      </a:r>
                      <a:r>
                        <a:rPr lang="en-US" sz="1200" baseline="0" dirty="0" smtClean="0">
                          <a:effectLst/>
                        </a:rPr>
                        <a:t> Moisture Reading </a:t>
                      </a:r>
                      <a:r>
                        <a:rPr lang="en-US" sz="1200" dirty="0" smtClean="0">
                          <a:effectLst/>
                        </a:rPr>
                        <a:t>Collector</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Control Board</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Analog voltage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None</a:t>
                      </a:r>
                      <a:endParaRPr lang="en-US" sz="1200" dirty="0">
                        <a:effectLst/>
                        <a:latin typeface="Times New Roman"/>
                        <a:ea typeface="Times New Roman"/>
                      </a:endParaRPr>
                    </a:p>
                  </a:txBody>
                  <a:tcPr marL="68580" marR="68580" marT="0" marB="0" anchor="ctr"/>
                </a:tc>
              </a:tr>
            </a:tbl>
          </a:graphicData>
        </a:graphic>
      </p:graphicFrame>
      <p:sp>
        <p:nvSpPr>
          <p:cNvPr id="30" name="TextBox 29"/>
          <p:cNvSpPr txBox="1"/>
          <p:nvPr/>
        </p:nvSpPr>
        <p:spPr>
          <a:xfrm>
            <a:off x="262759" y="4191000"/>
            <a:ext cx="2099441" cy="587866"/>
          </a:xfrm>
          <a:prstGeom prst="rect">
            <a:avLst/>
          </a:prstGeom>
          <a:noFill/>
        </p:spPr>
        <p:txBody>
          <a:bodyPr wrap="square" rtlCol="0" anchor="ctr">
            <a:noAutofit/>
          </a:bodyPr>
          <a:lstStyle/>
          <a:p>
            <a:r>
              <a:rPr lang="en-US" sz="2400" b="1" dirty="0" smtClean="0">
                <a:solidFill>
                  <a:prstClr val="black">
                    <a:lumMod val="65000"/>
                    <a:lumOff val="35000"/>
                  </a:prstClr>
                </a:solidFill>
              </a:rPr>
              <a:t>Interfaces</a:t>
            </a:r>
            <a:endParaRPr lang="en-US" sz="2400" b="1" dirty="0">
              <a:solidFill>
                <a:prstClr val="black">
                  <a:lumMod val="75000"/>
                  <a:lumOff val="25000"/>
                </a:prst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67901394"/>
              </p:ext>
            </p:extLst>
          </p:nvPr>
        </p:nvGraphicFramePr>
        <p:xfrm>
          <a:off x="304800" y="4724400"/>
          <a:ext cx="8458200" cy="1600200"/>
        </p:xfrm>
        <a:graphic>
          <a:graphicData uri="http://schemas.openxmlformats.org/drawingml/2006/table">
            <a:tbl>
              <a:tblPr firstRow="1" firstCol="1" bandRow="1">
                <a:tableStyleId>{5C22544A-7EE6-4342-B048-85BDC9FD1C3A}</a:tableStyleId>
              </a:tblPr>
              <a:tblGrid>
                <a:gridCol w="2114053"/>
                <a:gridCol w="2115047"/>
                <a:gridCol w="2114053"/>
                <a:gridCol w="2115047"/>
              </a:tblGrid>
              <a:tr h="258012">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533400">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Command Executor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Relay Module</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0V(Low) or 5V(High)</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None</a:t>
                      </a:r>
                    </a:p>
                  </a:txBody>
                  <a:tcPr marL="68580" marR="68580" marT="0" marB="0" anchor="ctr"/>
                </a:tc>
              </a:tr>
              <a:tr h="808788">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Relay Module</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Irrigation Valve(s)</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0V(off) or 24V(on)</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latin typeface="Times New Roman"/>
                          <a:ea typeface="Times New Roman"/>
                        </a:rPr>
                        <a:t>None</a:t>
                      </a:r>
                    </a:p>
                  </a:txBody>
                  <a:tcPr marL="68580" marR="68580" marT="0" marB="0" anchor="ctr"/>
                </a:tc>
              </a:tr>
            </a:tbl>
          </a:graphicData>
        </a:graphic>
      </p:graphicFrame>
      <p:sp>
        <p:nvSpPr>
          <p:cNvPr id="49" name="Rectangle 48"/>
          <p:cNvSpPr/>
          <p:nvPr/>
        </p:nvSpPr>
        <p:spPr>
          <a:xfrm>
            <a:off x="3048752" y="2218117"/>
            <a:ext cx="2971799" cy="905368"/>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cxnSp>
        <p:nvCxnSpPr>
          <p:cNvPr id="71" name="Straight Arrow Connector 70"/>
          <p:cNvCxnSpPr>
            <a:stCxn id="73" idx="3"/>
          </p:cNvCxnSpPr>
          <p:nvPr/>
        </p:nvCxnSpPr>
        <p:spPr>
          <a:xfrm flipV="1">
            <a:off x="5882652" y="2719126"/>
            <a:ext cx="663716" cy="2"/>
          </a:xfrm>
          <a:prstGeom prst="straightConnector1">
            <a:avLst/>
          </a:prstGeom>
          <a:noFill/>
          <a:ln w="19050" cap="flat" cmpd="sng" algn="ctr">
            <a:solidFill>
              <a:srgbClr val="4F81BD">
                <a:shade val="95000"/>
                <a:satMod val="105000"/>
              </a:srgbClr>
            </a:solidFill>
            <a:prstDash val="solid"/>
            <a:tailEnd type="arrow"/>
          </a:ln>
          <a:effectLst/>
        </p:spPr>
      </p:cxnSp>
      <p:sp>
        <p:nvSpPr>
          <p:cNvPr id="72" name="Rectangle 71"/>
          <p:cNvSpPr/>
          <p:nvPr/>
        </p:nvSpPr>
        <p:spPr>
          <a:xfrm>
            <a:off x="3194952" y="2415065"/>
            <a:ext cx="695765" cy="608125"/>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Serial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Data Receiver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73" name="Rectangle 72"/>
          <p:cNvSpPr/>
          <p:nvPr/>
        </p:nvSpPr>
        <p:spPr>
          <a:xfrm>
            <a:off x="5187708" y="2415065"/>
            <a:ext cx="694944" cy="608125"/>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Relay Module</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74" name="Rectangle 73"/>
          <p:cNvSpPr/>
          <p:nvPr/>
        </p:nvSpPr>
        <p:spPr>
          <a:xfrm>
            <a:off x="4224193" y="2415065"/>
            <a:ext cx="697417" cy="608125"/>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Command Executor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75" name="Straight Arrow Connector 74"/>
          <p:cNvCxnSpPr>
            <a:stCxn id="72" idx="3"/>
            <a:endCxn id="74" idx="1"/>
          </p:cNvCxnSpPr>
          <p:nvPr/>
        </p:nvCxnSpPr>
        <p:spPr>
          <a:xfrm>
            <a:off x="3890717" y="2719128"/>
            <a:ext cx="333476" cy="0"/>
          </a:xfrm>
          <a:prstGeom prst="straightConnector1">
            <a:avLst/>
          </a:prstGeom>
          <a:noFill/>
          <a:ln w="19050" cap="flat" cmpd="sng" algn="ctr">
            <a:solidFill>
              <a:srgbClr val="4F81BD">
                <a:shade val="95000"/>
                <a:satMod val="105000"/>
              </a:srgbClr>
            </a:solidFill>
            <a:prstDash val="solid"/>
            <a:tailEnd type="arrow"/>
          </a:ln>
          <a:effectLst/>
        </p:spPr>
      </p:cxnSp>
      <p:cxnSp>
        <p:nvCxnSpPr>
          <p:cNvPr id="76" name="Straight Arrow Connector 75"/>
          <p:cNvCxnSpPr>
            <a:stCxn id="74" idx="3"/>
            <a:endCxn id="73" idx="1"/>
          </p:cNvCxnSpPr>
          <p:nvPr/>
        </p:nvCxnSpPr>
        <p:spPr>
          <a:xfrm>
            <a:off x="4921610" y="2719128"/>
            <a:ext cx="266098" cy="0"/>
          </a:xfrm>
          <a:prstGeom prst="straightConnector1">
            <a:avLst/>
          </a:prstGeom>
          <a:noFill/>
          <a:ln w="19050" cap="flat" cmpd="sng" algn="ctr">
            <a:solidFill>
              <a:srgbClr val="4F81BD">
                <a:shade val="95000"/>
                <a:satMod val="105000"/>
              </a:srgbClr>
            </a:solidFill>
            <a:prstDash val="solid"/>
            <a:tailEnd type="arrow"/>
          </a:ln>
          <a:effectLst/>
        </p:spPr>
      </p:cxnSp>
      <p:sp>
        <p:nvSpPr>
          <p:cNvPr id="77" name="TextBox 76"/>
          <p:cNvSpPr txBox="1"/>
          <p:nvPr/>
        </p:nvSpPr>
        <p:spPr>
          <a:xfrm>
            <a:off x="3048752" y="2221084"/>
            <a:ext cx="2057399"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ysClr val="windowText" lastClr="000000"/>
                </a:solidFill>
                <a:effectLst/>
                <a:uLnTx/>
                <a:uFillTx/>
              </a:rPr>
              <a:t>Valve Controller Subsystem</a:t>
            </a:r>
            <a:endParaRPr kumimoji="0" lang="en-US" sz="900" b="1" i="0" u="none" strike="noStrike" kern="0" cap="none" spc="0" normalizeH="0" baseline="0" noProof="0" dirty="0">
              <a:ln>
                <a:noFill/>
              </a:ln>
              <a:solidFill>
                <a:sysClr val="windowText" lastClr="000000"/>
              </a:solidFill>
              <a:effectLst/>
              <a:uLnTx/>
              <a:uFillTx/>
            </a:endParaRPr>
          </a:p>
        </p:txBody>
      </p:sp>
      <p:sp>
        <p:nvSpPr>
          <p:cNvPr id="78" name="TextBox 77"/>
          <p:cNvSpPr txBox="1"/>
          <p:nvPr/>
        </p:nvSpPr>
        <p:spPr>
          <a:xfrm>
            <a:off x="2444731" y="2719127"/>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USI1</a:t>
            </a:r>
            <a:endParaRPr kumimoji="0" lang="en-US" sz="1000" b="0" i="1" u="none" strike="noStrike" kern="0" cap="none" spc="0" normalizeH="0" baseline="0" noProof="0" dirty="0">
              <a:ln>
                <a:noFill/>
              </a:ln>
              <a:solidFill>
                <a:sysClr val="windowText" lastClr="000000"/>
              </a:solidFill>
              <a:effectLst/>
              <a:uLnTx/>
              <a:uFillTx/>
            </a:endParaRPr>
          </a:p>
        </p:txBody>
      </p:sp>
      <p:sp>
        <p:nvSpPr>
          <p:cNvPr id="79" name="TextBox 78"/>
          <p:cNvSpPr txBox="1"/>
          <p:nvPr/>
        </p:nvSpPr>
        <p:spPr>
          <a:xfrm>
            <a:off x="3845651" y="2719128"/>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SDR1</a:t>
            </a:r>
            <a:endParaRPr kumimoji="0" lang="en-US" sz="1000" b="0" i="1" u="none" strike="noStrike" kern="0" cap="none" spc="0" normalizeH="0" baseline="0" noProof="0" dirty="0">
              <a:ln>
                <a:noFill/>
              </a:ln>
              <a:solidFill>
                <a:sysClr val="windowText" lastClr="000000"/>
              </a:solidFill>
              <a:effectLst/>
              <a:uLnTx/>
              <a:uFillTx/>
            </a:endParaRPr>
          </a:p>
        </p:txBody>
      </p:sp>
      <p:sp>
        <p:nvSpPr>
          <p:cNvPr id="80" name="TextBox 79"/>
          <p:cNvSpPr txBox="1"/>
          <p:nvPr/>
        </p:nvSpPr>
        <p:spPr>
          <a:xfrm>
            <a:off x="4836251" y="2719128"/>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CE1</a:t>
            </a:r>
            <a:endParaRPr kumimoji="0" lang="en-US" sz="1000" b="0" i="1" u="none" strike="noStrike" kern="0" cap="none" spc="0" normalizeH="0" baseline="0" noProof="0" dirty="0">
              <a:ln>
                <a:noFill/>
              </a:ln>
              <a:solidFill>
                <a:sysClr val="windowText" lastClr="000000"/>
              </a:solidFill>
              <a:effectLst/>
              <a:uLnTx/>
              <a:uFillTx/>
            </a:endParaRPr>
          </a:p>
        </p:txBody>
      </p:sp>
      <p:sp>
        <p:nvSpPr>
          <p:cNvPr id="81" name="TextBox 80"/>
          <p:cNvSpPr txBox="1"/>
          <p:nvPr/>
        </p:nvSpPr>
        <p:spPr>
          <a:xfrm>
            <a:off x="5971792" y="2719127"/>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RM1</a:t>
            </a:r>
            <a:endParaRPr kumimoji="0" lang="en-US" sz="1000" b="0" i="1" u="none" strike="noStrike" kern="0" cap="none" spc="0" normalizeH="0" baseline="0" noProof="0" dirty="0">
              <a:ln>
                <a:noFill/>
              </a:ln>
              <a:solidFill>
                <a:sysClr val="windowText" lastClr="000000"/>
              </a:solidFill>
              <a:effectLst/>
              <a:uLnTx/>
              <a:uFillTx/>
            </a:endParaRPr>
          </a:p>
        </p:txBody>
      </p:sp>
      <p:cxnSp>
        <p:nvCxnSpPr>
          <p:cNvPr id="82" name="Straight Arrow Connector 81"/>
          <p:cNvCxnSpPr/>
          <p:nvPr/>
        </p:nvCxnSpPr>
        <p:spPr>
          <a:xfrm flipV="1">
            <a:off x="2520708" y="2719127"/>
            <a:ext cx="703361" cy="1"/>
          </a:xfrm>
          <a:prstGeom prst="straightConnector1">
            <a:avLst/>
          </a:prstGeom>
          <a:noFill/>
          <a:ln w="19050" cap="flat" cmpd="sng" algn="ctr">
            <a:solidFill>
              <a:srgbClr val="4F81BD">
                <a:shade val="95000"/>
                <a:satMod val="105000"/>
              </a:srgbClr>
            </a:solidFill>
            <a:prstDash val="solid"/>
            <a:tailEnd type="arrow"/>
          </a:ln>
          <a:effectLst/>
        </p:spPr>
      </p:cxnSp>
      <p:sp>
        <p:nvSpPr>
          <p:cNvPr id="83" name="Rectangle 82"/>
          <p:cNvSpPr/>
          <p:nvPr/>
        </p:nvSpPr>
        <p:spPr>
          <a:xfrm>
            <a:off x="813351" y="2599117"/>
            <a:ext cx="1753300"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(USB/Serial Interface)</a:t>
            </a:r>
            <a:endParaRPr kumimoji="0" lang="en-US" sz="1400" b="0" i="0" u="none" strike="noStrike" kern="0" cap="none" spc="0" normalizeH="0" baseline="0" noProof="0" dirty="0">
              <a:ln>
                <a:noFill/>
              </a:ln>
              <a:solidFill>
                <a:sysClr val="windowText" lastClr="000000"/>
              </a:solidFill>
              <a:effectLst/>
              <a:uLnTx/>
              <a:uFillTx/>
            </a:endParaRPr>
          </a:p>
        </p:txBody>
      </p:sp>
      <p:sp>
        <p:nvSpPr>
          <p:cNvPr id="84" name="Rectangle 83"/>
          <p:cNvSpPr/>
          <p:nvPr/>
        </p:nvSpPr>
        <p:spPr>
          <a:xfrm>
            <a:off x="6582168" y="2556826"/>
            <a:ext cx="1464760"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(Irrigation Valves)</a:t>
            </a:r>
            <a:endParaRPr kumimoji="0" lang="en-US" sz="1400" b="0" i="0" u="none" strike="noStrike" kern="0" cap="none" spc="0" normalizeH="0" baseline="0" noProof="0" dirty="0">
              <a:ln>
                <a:noFill/>
              </a:ln>
              <a:solidFill>
                <a:sysClr val="windowText" lastClr="000000"/>
              </a:solidFill>
              <a:effectLst/>
              <a:uLnTx/>
              <a:uFillTx/>
            </a:endParaRPr>
          </a:p>
        </p:txBody>
      </p:sp>
    </p:spTree>
    <p:custDataLst>
      <p:tags r:id="rId1"/>
    </p:custDataLst>
    <p:extLst>
      <p:ext uri="{BB962C8B-B14F-4D97-AF65-F5344CB8AC3E}">
        <p14:creationId xmlns:p14="http://schemas.microsoft.com/office/powerpoint/2010/main" val="1106953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7315200" cy="734291"/>
          </a:xfrm>
        </p:spPr>
        <p:txBody>
          <a:bodyPr anchor="b">
            <a:normAutofit/>
          </a:bodyPr>
          <a:lstStyle/>
          <a:p>
            <a:pPr lvl="0">
              <a:spcBef>
                <a:spcPts val="0"/>
              </a:spcBef>
            </a:pPr>
            <a:r>
              <a:rPr lang="en-US" sz="3500" b="1" dirty="0" smtClean="0">
                <a:solidFill>
                  <a:prstClr val="white"/>
                </a:solidFill>
              </a:rPr>
              <a:t>Valve Controller Subsystem</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Command Executor</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29</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53765256"/>
              </p:ext>
            </p:extLst>
          </p:nvPr>
        </p:nvGraphicFramePr>
        <p:xfrm>
          <a:off x="304798" y="4724400"/>
          <a:ext cx="8458204" cy="1600200"/>
        </p:xfrm>
        <a:graphic>
          <a:graphicData uri="http://schemas.openxmlformats.org/drawingml/2006/table">
            <a:tbl>
              <a:tblPr firstRow="1" firstCol="1" bandRow="1">
                <a:tableStyleId>{5C22544A-7EE6-4342-B048-85BDC9FD1C3A}</a:tableStyleId>
              </a:tblPr>
              <a:tblGrid>
                <a:gridCol w="2114551"/>
                <a:gridCol w="2114551"/>
                <a:gridCol w="2114551"/>
                <a:gridCol w="2114551"/>
              </a:tblGrid>
              <a:tr h="521688">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1078512">
                <a:tc>
                  <a:txBody>
                    <a:bodyPr/>
                    <a:lstStyle/>
                    <a:p>
                      <a:pPr marL="0" marR="0">
                        <a:lnSpc>
                          <a:spcPct val="115000"/>
                        </a:lnSpc>
                        <a:spcBef>
                          <a:spcPts val="1200"/>
                        </a:spcBef>
                        <a:spcAft>
                          <a:spcPts val="1200"/>
                        </a:spcAft>
                        <a:tabLst>
                          <a:tab pos="514350" algn="l"/>
                        </a:tabLst>
                      </a:pPr>
                      <a:r>
                        <a:rPr lang="en-US" sz="1200" dirty="0" smtClean="0">
                          <a:effectLst/>
                        </a:rPr>
                        <a:t>Soil</a:t>
                      </a:r>
                      <a:r>
                        <a:rPr lang="en-US" sz="1200" baseline="0" dirty="0" smtClean="0">
                          <a:effectLst/>
                        </a:rPr>
                        <a:t> Moisture Reading </a:t>
                      </a:r>
                      <a:r>
                        <a:rPr lang="en-US" sz="1200" dirty="0" smtClean="0">
                          <a:effectLst/>
                        </a:rPr>
                        <a:t>Collector</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Control Board</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Analog voltage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None</a:t>
                      </a:r>
                      <a:endParaRPr lang="en-US" sz="1200" dirty="0">
                        <a:effectLst/>
                        <a:latin typeface="Times New Roman"/>
                        <a:ea typeface="Times New Roman"/>
                      </a:endParaRPr>
                    </a:p>
                  </a:txBody>
                  <a:tcPr marL="68580" marR="68580" marT="0" marB="0" anchor="ctr"/>
                </a:tc>
              </a:tr>
            </a:tbl>
          </a:graphicData>
        </a:graphic>
      </p:graphicFrame>
      <p:sp>
        <p:nvSpPr>
          <p:cNvPr id="30" name="TextBox 29"/>
          <p:cNvSpPr txBox="1"/>
          <p:nvPr/>
        </p:nvSpPr>
        <p:spPr>
          <a:xfrm>
            <a:off x="262759" y="4191000"/>
            <a:ext cx="2099441" cy="587866"/>
          </a:xfrm>
          <a:prstGeom prst="rect">
            <a:avLst/>
          </a:prstGeom>
          <a:noFill/>
        </p:spPr>
        <p:txBody>
          <a:bodyPr wrap="square" rtlCol="0" anchor="ctr">
            <a:noAutofit/>
          </a:bodyPr>
          <a:lstStyle/>
          <a:p>
            <a:r>
              <a:rPr lang="en-US" sz="2400" b="1" dirty="0" smtClean="0">
                <a:solidFill>
                  <a:prstClr val="black">
                    <a:lumMod val="65000"/>
                    <a:lumOff val="35000"/>
                  </a:prstClr>
                </a:solidFill>
              </a:rPr>
              <a:t>Interfaces</a:t>
            </a:r>
            <a:endParaRPr lang="en-US" sz="2400" b="1" dirty="0">
              <a:solidFill>
                <a:prstClr val="black">
                  <a:lumMod val="75000"/>
                  <a:lumOff val="25000"/>
                </a:prst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55054624"/>
              </p:ext>
            </p:extLst>
          </p:nvPr>
        </p:nvGraphicFramePr>
        <p:xfrm>
          <a:off x="304800" y="4724400"/>
          <a:ext cx="8458200" cy="1600200"/>
        </p:xfrm>
        <a:graphic>
          <a:graphicData uri="http://schemas.openxmlformats.org/drawingml/2006/table">
            <a:tbl>
              <a:tblPr firstRow="1" firstCol="1" bandRow="1">
                <a:tableStyleId>{5C22544A-7EE6-4342-B048-85BDC9FD1C3A}</a:tableStyleId>
              </a:tblPr>
              <a:tblGrid>
                <a:gridCol w="2114053"/>
                <a:gridCol w="2115047"/>
                <a:gridCol w="2114053"/>
                <a:gridCol w="2115047"/>
              </a:tblGrid>
              <a:tr h="258012">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533400">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Serial Data Receiver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Command Executor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Valve/pin number and boolean value</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None</a:t>
                      </a:r>
                    </a:p>
                  </a:txBody>
                  <a:tcPr marL="68580" marR="68580" marT="0" marB="0" anchor="ctr"/>
                </a:tc>
              </a:tr>
              <a:tr h="808788">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Command Executor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Relay Module</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0V(Low) or 5V(High)</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latin typeface="Times New Roman"/>
                          <a:ea typeface="Times New Roman"/>
                        </a:rPr>
                        <a:t>None</a:t>
                      </a:r>
                    </a:p>
                  </a:txBody>
                  <a:tcPr marL="68580" marR="68580" marT="0" marB="0" anchor="ctr"/>
                </a:tc>
              </a:tr>
            </a:tbl>
          </a:graphicData>
        </a:graphic>
      </p:graphicFrame>
      <p:sp>
        <p:nvSpPr>
          <p:cNvPr id="49" name="Rectangle 48"/>
          <p:cNvSpPr/>
          <p:nvPr/>
        </p:nvSpPr>
        <p:spPr>
          <a:xfrm>
            <a:off x="3048752" y="2218117"/>
            <a:ext cx="2971799" cy="905368"/>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cxnSp>
        <p:nvCxnSpPr>
          <p:cNvPr id="71" name="Straight Arrow Connector 70"/>
          <p:cNvCxnSpPr>
            <a:stCxn id="73" idx="3"/>
          </p:cNvCxnSpPr>
          <p:nvPr/>
        </p:nvCxnSpPr>
        <p:spPr>
          <a:xfrm flipV="1">
            <a:off x="5882652" y="2719126"/>
            <a:ext cx="663716" cy="2"/>
          </a:xfrm>
          <a:prstGeom prst="straightConnector1">
            <a:avLst/>
          </a:prstGeom>
          <a:noFill/>
          <a:ln w="19050" cap="flat" cmpd="sng" algn="ctr">
            <a:solidFill>
              <a:srgbClr val="4F81BD">
                <a:shade val="95000"/>
                <a:satMod val="105000"/>
              </a:srgbClr>
            </a:solidFill>
            <a:prstDash val="solid"/>
            <a:tailEnd type="arrow"/>
          </a:ln>
          <a:effectLst/>
        </p:spPr>
      </p:cxnSp>
      <p:sp>
        <p:nvSpPr>
          <p:cNvPr id="72" name="Rectangle 71"/>
          <p:cNvSpPr/>
          <p:nvPr/>
        </p:nvSpPr>
        <p:spPr>
          <a:xfrm>
            <a:off x="3194952" y="2415065"/>
            <a:ext cx="695765" cy="608125"/>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Serial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Data Receiver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73" name="Rectangle 72"/>
          <p:cNvSpPr/>
          <p:nvPr/>
        </p:nvSpPr>
        <p:spPr>
          <a:xfrm>
            <a:off x="5187708" y="2415065"/>
            <a:ext cx="694944" cy="608125"/>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Relay Module</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74" name="Rectangle 73"/>
          <p:cNvSpPr/>
          <p:nvPr/>
        </p:nvSpPr>
        <p:spPr>
          <a:xfrm>
            <a:off x="4224193" y="2415065"/>
            <a:ext cx="697417" cy="608125"/>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Command Executor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75" name="Straight Arrow Connector 74"/>
          <p:cNvCxnSpPr>
            <a:stCxn id="72" idx="3"/>
            <a:endCxn id="74" idx="1"/>
          </p:cNvCxnSpPr>
          <p:nvPr/>
        </p:nvCxnSpPr>
        <p:spPr>
          <a:xfrm>
            <a:off x="3890717" y="2719128"/>
            <a:ext cx="333476" cy="0"/>
          </a:xfrm>
          <a:prstGeom prst="straightConnector1">
            <a:avLst/>
          </a:prstGeom>
          <a:noFill/>
          <a:ln w="19050" cap="flat" cmpd="sng" algn="ctr">
            <a:solidFill>
              <a:srgbClr val="4F81BD">
                <a:shade val="95000"/>
                <a:satMod val="105000"/>
              </a:srgbClr>
            </a:solidFill>
            <a:prstDash val="solid"/>
            <a:tailEnd type="arrow"/>
          </a:ln>
          <a:effectLst/>
        </p:spPr>
      </p:cxnSp>
      <p:cxnSp>
        <p:nvCxnSpPr>
          <p:cNvPr id="76" name="Straight Arrow Connector 75"/>
          <p:cNvCxnSpPr>
            <a:stCxn id="74" idx="3"/>
            <a:endCxn id="73" idx="1"/>
          </p:cNvCxnSpPr>
          <p:nvPr/>
        </p:nvCxnSpPr>
        <p:spPr>
          <a:xfrm>
            <a:off x="4921610" y="2719128"/>
            <a:ext cx="266098" cy="0"/>
          </a:xfrm>
          <a:prstGeom prst="straightConnector1">
            <a:avLst/>
          </a:prstGeom>
          <a:noFill/>
          <a:ln w="19050" cap="flat" cmpd="sng" algn="ctr">
            <a:solidFill>
              <a:srgbClr val="4F81BD">
                <a:shade val="95000"/>
                <a:satMod val="105000"/>
              </a:srgbClr>
            </a:solidFill>
            <a:prstDash val="solid"/>
            <a:tailEnd type="arrow"/>
          </a:ln>
          <a:effectLst/>
        </p:spPr>
      </p:cxnSp>
      <p:sp>
        <p:nvSpPr>
          <p:cNvPr id="77" name="TextBox 76"/>
          <p:cNvSpPr txBox="1"/>
          <p:nvPr/>
        </p:nvSpPr>
        <p:spPr>
          <a:xfrm>
            <a:off x="3048752" y="2221084"/>
            <a:ext cx="2057399"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ysClr val="windowText" lastClr="000000"/>
                </a:solidFill>
                <a:effectLst/>
                <a:uLnTx/>
                <a:uFillTx/>
              </a:rPr>
              <a:t>Valve Controller Subsystem</a:t>
            </a:r>
            <a:endParaRPr kumimoji="0" lang="en-US" sz="900" b="1" i="0" u="none" strike="noStrike" kern="0" cap="none" spc="0" normalizeH="0" baseline="0" noProof="0" dirty="0">
              <a:ln>
                <a:noFill/>
              </a:ln>
              <a:solidFill>
                <a:sysClr val="windowText" lastClr="000000"/>
              </a:solidFill>
              <a:effectLst/>
              <a:uLnTx/>
              <a:uFillTx/>
            </a:endParaRPr>
          </a:p>
        </p:txBody>
      </p:sp>
      <p:sp>
        <p:nvSpPr>
          <p:cNvPr id="78" name="TextBox 77"/>
          <p:cNvSpPr txBox="1"/>
          <p:nvPr/>
        </p:nvSpPr>
        <p:spPr>
          <a:xfrm>
            <a:off x="2444731" y="2719127"/>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USI1</a:t>
            </a:r>
            <a:endParaRPr kumimoji="0" lang="en-US" sz="1000" b="0" i="1" u="none" strike="noStrike" kern="0" cap="none" spc="0" normalizeH="0" baseline="0" noProof="0" dirty="0">
              <a:ln>
                <a:noFill/>
              </a:ln>
              <a:solidFill>
                <a:sysClr val="windowText" lastClr="000000"/>
              </a:solidFill>
              <a:effectLst/>
              <a:uLnTx/>
              <a:uFillTx/>
            </a:endParaRPr>
          </a:p>
        </p:txBody>
      </p:sp>
      <p:sp>
        <p:nvSpPr>
          <p:cNvPr id="79" name="TextBox 78"/>
          <p:cNvSpPr txBox="1"/>
          <p:nvPr/>
        </p:nvSpPr>
        <p:spPr>
          <a:xfrm>
            <a:off x="3845651" y="2719128"/>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SDR1</a:t>
            </a:r>
            <a:endParaRPr kumimoji="0" lang="en-US" sz="1000" b="0" i="1" u="none" strike="noStrike" kern="0" cap="none" spc="0" normalizeH="0" baseline="0" noProof="0" dirty="0">
              <a:ln>
                <a:noFill/>
              </a:ln>
              <a:solidFill>
                <a:sysClr val="windowText" lastClr="000000"/>
              </a:solidFill>
              <a:effectLst/>
              <a:uLnTx/>
              <a:uFillTx/>
            </a:endParaRPr>
          </a:p>
        </p:txBody>
      </p:sp>
      <p:sp>
        <p:nvSpPr>
          <p:cNvPr id="80" name="TextBox 79"/>
          <p:cNvSpPr txBox="1"/>
          <p:nvPr/>
        </p:nvSpPr>
        <p:spPr>
          <a:xfrm>
            <a:off x="4836251" y="2719128"/>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CE1</a:t>
            </a:r>
            <a:endParaRPr kumimoji="0" lang="en-US" sz="1000" b="0" i="1" u="none" strike="noStrike" kern="0" cap="none" spc="0" normalizeH="0" baseline="0" noProof="0" dirty="0">
              <a:ln>
                <a:noFill/>
              </a:ln>
              <a:solidFill>
                <a:sysClr val="windowText" lastClr="000000"/>
              </a:solidFill>
              <a:effectLst/>
              <a:uLnTx/>
              <a:uFillTx/>
            </a:endParaRPr>
          </a:p>
        </p:txBody>
      </p:sp>
      <p:sp>
        <p:nvSpPr>
          <p:cNvPr id="81" name="TextBox 80"/>
          <p:cNvSpPr txBox="1"/>
          <p:nvPr/>
        </p:nvSpPr>
        <p:spPr>
          <a:xfrm>
            <a:off x="5971792" y="2719127"/>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RM1</a:t>
            </a:r>
            <a:endParaRPr kumimoji="0" lang="en-US" sz="1000" b="0" i="1" u="none" strike="noStrike" kern="0" cap="none" spc="0" normalizeH="0" baseline="0" noProof="0" dirty="0">
              <a:ln>
                <a:noFill/>
              </a:ln>
              <a:solidFill>
                <a:sysClr val="windowText" lastClr="000000"/>
              </a:solidFill>
              <a:effectLst/>
              <a:uLnTx/>
              <a:uFillTx/>
            </a:endParaRPr>
          </a:p>
        </p:txBody>
      </p:sp>
      <p:cxnSp>
        <p:nvCxnSpPr>
          <p:cNvPr id="82" name="Straight Arrow Connector 81"/>
          <p:cNvCxnSpPr/>
          <p:nvPr/>
        </p:nvCxnSpPr>
        <p:spPr>
          <a:xfrm flipV="1">
            <a:off x="2520708" y="2719127"/>
            <a:ext cx="703361" cy="1"/>
          </a:xfrm>
          <a:prstGeom prst="straightConnector1">
            <a:avLst/>
          </a:prstGeom>
          <a:noFill/>
          <a:ln w="19050" cap="flat" cmpd="sng" algn="ctr">
            <a:solidFill>
              <a:srgbClr val="4F81BD">
                <a:shade val="95000"/>
                <a:satMod val="105000"/>
              </a:srgbClr>
            </a:solidFill>
            <a:prstDash val="solid"/>
            <a:tailEnd type="arrow"/>
          </a:ln>
          <a:effectLst/>
        </p:spPr>
      </p:cxnSp>
      <p:sp>
        <p:nvSpPr>
          <p:cNvPr id="83" name="Rectangle 82"/>
          <p:cNvSpPr/>
          <p:nvPr/>
        </p:nvSpPr>
        <p:spPr>
          <a:xfrm>
            <a:off x="813351" y="2599117"/>
            <a:ext cx="1753300"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(USB/Serial Interface)</a:t>
            </a:r>
            <a:endParaRPr kumimoji="0" lang="en-US" sz="1400" b="0" i="0" u="none" strike="noStrike" kern="0" cap="none" spc="0" normalizeH="0" baseline="0" noProof="0" dirty="0">
              <a:ln>
                <a:noFill/>
              </a:ln>
              <a:solidFill>
                <a:sysClr val="windowText" lastClr="000000"/>
              </a:solidFill>
              <a:effectLst/>
              <a:uLnTx/>
              <a:uFillTx/>
            </a:endParaRPr>
          </a:p>
        </p:txBody>
      </p:sp>
      <p:sp>
        <p:nvSpPr>
          <p:cNvPr id="84" name="Rectangle 83"/>
          <p:cNvSpPr/>
          <p:nvPr/>
        </p:nvSpPr>
        <p:spPr>
          <a:xfrm>
            <a:off x="6582168" y="2556826"/>
            <a:ext cx="1464760"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(Irrigation Valves)</a:t>
            </a:r>
            <a:endParaRPr kumimoji="0" lang="en-US" sz="1400" b="0" i="0" u="none" strike="noStrike" kern="0" cap="none" spc="0" normalizeH="0" baseline="0" noProof="0" dirty="0">
              <a:ln>
                <a:noFill/>
              </a:ln>
              <a:solidFill>
                <a:sysClr val="windowText" lastClr="000000"/>
              </a:solidFill>
              <a:effectLst/>
              <a:uLnTx/>
              <a:uFillTx/>
            </a:endParaRPr>
          </a:p>
        </p:txBody>
      </p:sp>
      <p:sp>
        <p:nvSpPr>
          <p:cNvPr id="24" name="Rectangle 23"/>
          <p:cNvSpPr/>
          <p:nvPr/>
        </p:nvSpPr>
        <p:spPr>
          <a:xfrm>
            <a:off x="4224193" y="2415065"/>
            <a:ext cx="697417" cy="608125"/>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Command Executor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5" name="Rectangle 24"/>
          <p:cNvSpPr/>
          <p:nvPr/>
        </p:nvSpPr>
        <p:spPr>
          <a:xfrm>
            <a:off x="5187708" y="2415065"/>
            <a:ext cx="694944" cy="608125"/>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Relay Module</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Tree>
    <p:custDataLst>
      <p:tags r:id="rId1"/>
    </p:custDataLst>
    <p:extLst>
      <p:ext uri="{BB962C8B-B14F-4D97-AF65-F5344CB8AC3E}">
        <p14:creationId xmlns:p14="http://schemas.microsoft.com/office/powerpoint/2010/main" val="457234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600" b="1" dirty="0" smtClean="0">
                <a:solidFill>
                  <a:prstClr val="white"/>
                </a:solidFill>
              </a:rPr>
              <a:t>Architecture Overview</a:t>
            </a:r>
            <a:endParaRPr lang="en-US" sz="36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3</a:t>
            </a:fld>
            <a:endParaRPr lang="en-US" dirty="0"/>
          </a:p>
        </p:txBody>
      </p:sp>
      <p:pic>
        <p:nvPicPr>
          <p:cNvPr id="10" name="Picture 9"/>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0" y="838200"/>
            <a:ext cx="9144000" cy="6019800"/>
          </a:xfrm>
          <a:prstGeom prst="rect">
            <a:avLst/>
          </a:prstGeom>
          <a:noFill/>
          <a:ln>
            <a:noFill/>
          </a:ln>
        </p:spPr>
      </p:pic>
    </p:spTree>
    <p:custDataLst>
      <p:tags r:id="rId1"/>
    </p:custDataLst>
    <p:extLst>
      <p:ext uri="{BB962C8B-B14F-4D97-AF65-F5344CB8AC3E}">
        <p14:creationId xmlns:p14="http://schemas.microsoft.com/office/powerpoint/2010/main" val="342267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7315200" cy="734291"/>
          </a:xfrm>
        </p:spPr>
        <p:txBody>
          <a:bodyPr anchor="b">
            <a:normAutofit/>
          </a:bodyPr>
          <a:lstStyle/>
          <a:p>
            <a:pPr lvl="0">
              <a:spcBef>
                <a:spcPts val="0"/>
              </a:spcBef>
            </a:pPr>
            <a:r>
              <a:rPr lang="en-US" sz="3500" b="1" dirty="0" smtClean="0">
                <a:solidFill>
                  <a:prstClr val="white"/>
                </a:solidFill>
              </a:rPr>
              <a:t>Valve Controller Subsystem</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Serial Data Receiver</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30</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06757293"/>
              </p:ext>
            </p:extLst>
          </p:nvPr>
        </p:nvGraphicFramePr>
        <p:xfrm>
          <a:off x="304798" y="4724400"/>
          <a:ext cx="8458204" cy="1600200"/>
        </p:xfrm>
        <a:graphic>
          <a:graphicData uri="http://schemas.openxmlformats.org/drawingml/2006/table">
            <a:tbl>
              <a:tblPr firstRow="1" firstCol="1" bandRow="1">
                <a:tableStyleId>{5C22544A-7EE6-4342-B048-85BDC9FD1C3A}</a:tableStyleId>
              </a:tblPr>
              <a:tblGrid>
                <a:gridCol w="2114551"/>
                <a:gridCol w="2114551"/>
                <a:gridCol w="2114551"/>
                <a:gridCol w="2114551"/>
              </a:tblGrid>
              <a:tr h="521688">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1078512">
                <a:tc>
                  <a:txBody>
                    <a:bodyPr/>
                    <a:lstStyle/>
                    <a:p>
                      <a:pPr marL="0" marR="0">
                        <a:lnSpc>
                          <a:spcPct val="115000"/>
                        </a:lnSpc>
                        <a:spcBef>
                          <a:spcPts val="1200"/>
                        </a:spcBef>
                        <a:spcAft>
                          <a:spcPts val="1200"/>
                        </a:spcAft>
                        <a:tabLst>
                          <a:tab pos="514350" algn="l"/>
                        </a:tabLst>
                      </a:pPr>
                      <a:r>
                        <a:rPr lang="en-US" sz="1200" dirty="0" smtClean="0">
                          <a:effectLst/>
                        </a:rPr>
                        <a:t>Soil</a:t>
                      </a:r>
                      <a:r>
                        <a:rPr lang="en-US" sz="1200" baseline="0" dirty="0" smtClean="0">
                          <a:effectLst/>
                        </a:rPr>
                        <a:t> Moisture Reading </a:t>
                      </a:r>
                      <a:r>
                        <a:rPr lang="en-US" sz="1200" dirty="0" smtClean="0">
                          <a:effectLst/>
                        </a:rPr>
                        <a:t>Collector</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Control Board</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Analog voltage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None</a:t>
                      </a:r>
                      <a:endParaRPr lang="en-US" sz="1200" dirty="0">
                        <a:effectLst/>
                        <a:latin typeface="Times New Roman"/>
                        <a:ea typeface="Times New Roman"/>
                      </a:endParaRPr>
                    </a:p>
                  </a:txBody>
                  <a:tcPr marL="68580" marR="68580" marT="0" marB="0" anchor="ctr"/>
                </a:tc>
              </a:tr>
            </a:tbl>
          </a:graphicData>
        </a:graphic>
      </p:graphicFrame>
      <p:sp>
        <p:nvSpPr>
          <p:cNvPr id="30" name="TextBox 29"/>
          <p:cNvSpPr txBox="1"/>
          <p:nvPr/>
        </p:nvSpPr>
        <p:spPr>
          <a:xfrm>
            <a:off x="262759" y="4191000"/>
            <a:ext cx="2099441" cy="587866"/>
          </a:xfrm>
          <a:prstGeom prst="rect">
            <a:avLst/>
          </a:prstGeom>
          <a:noFill/>
        </p:spPr>
        <p:txBody>
          <a:bodyPr wrap="square" rtlCol="0" anchor="ctr">
            <a:noAutofit/>
          </a:bodyPr>
          <a:lstStyle/>
          <a:p>
            <a:r>
              <a:rPr lang="en-US" sz="2400" b="1" dirty="0" smtClean="0">
                <a:solidFill>
                  <a:prstClr val="black">
                    <a:lumMod val="65000"/>
                    <a:lumOff val="35000"/>
                  </a:prstClr>
                </a:solidFill>
              </a:rPr>
              <a:t>Interfaces</a:t>
            </a:r>
            <a:endParaRPr lang="en-US" sz="2400" b="1" dirty="0">
              <a:solidFill>
                <a:prstClr val="black">
                  <a:lumMod val="75000"/>
                  <a:lumOff val="25000"/>
                </a:prst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213079569"/>
              </p:ext>
            </p:extLst>
          </p:nvPr>
        </p:nvGraphicFramePr>
        <p:xfrm>
          <a:off x="304800" y="4724400"/>
          <a:ext cx="8458200" cy="1600200"/>
        </p:xfrm>
        <a:graphic>
          <a:graphicData uri="http://schemas.openxmlformats.org/drawingml/2006/table">
            <a:tbl>
              <a:tblPr firstRow="1" firstCol="1" bandRow="1">
                <a:tableStyleId>{5C22544A-7EE6-4342-B048-85BDC9FD1C3A}</a:tableStyleId>
              </a:tblPr>
              <a:tblGrid>
                <a:gridCol w="2114053"/>
                <a:gridCol w="2115047"/>
                <a:gridCol w="2114053"/>
                <a:gridCol w="2115047"/>
              </a:tblGrid>
              <a:tr h="258012">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533400">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USB/Serial Interface</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Serial Data Receiver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Byte (to be read in as a String)</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None</a:t>
                      </a:r>
                    </a:p>
                  </a:txBody>
                  <a:tcPr marL="68580" marR="68580" marT="0" marB="0" anchor="ctr"/>
                </a:tc>
              </a:tr>
              <a:tr h="808788">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Serial Data Receiver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latin typeface="Times New Roman"/>
                          <a:ea typeface="Times New Roman"/>
                        </a:rPr>
                        <a:t>Command Executor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Valve/pin number</a:t>
                      </a:r>
                      <a:br>
                        <a:rPr lang="en-US" sz="1200">
                          <a:effectLst/>
                          <a:latin typeface="Times New Roman"/>
                          <a:ea typeface="Times New Roman"/>
                        </a:rPr>
                      </a:br>
                      <a:r>
                        <a:rPr lang="en-US" sz="1200">
                          <a:effectLst/>
                          <a:latin typeface="Times New Roman"/>
                          <a:ea typeface="Times New Roman"/>
                        </a:rPr>
                        <a:t>and boolean value</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latin typeface="Times New Roman"/>
                          <a:ea typeface="Times New Roman"/>
                        </a:rPr>
                        <a:t>None</a:t>
                      </a:r>
                    </a:p>
                  </a:txBody>
                  <a:tcPr marL="68580" marR="68580" marT="0" marB="0" anchor="ctr"/>
                </a:tc>
              </a:tr>
            </a:tbl>
          </a:graphicData>
        </a:graphic>
      </p:graphicFrame>
      <p:sp>
        <p:nvSpPr>
          <p:cNvPr id="49" name="Rectangle 48"/>
          <p:cNvSpPr/>
          <p:nvPr/>
        </p:nvSpPr>
        <p:spPr>
          <a:xfrm>
            <a:off x="3048752" y="2218117"/>
            <a:ext cx="2971799" cy="905368"/>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cxnSp>
        <p:nvCxnSpPr>
          <p:cNvPr id="71" name="Straight Arrow Connector 70"/>
          <p:cNvCxnSpPr>
            <a:stCxn id="73" idx="3"/>
          </p:cNvCxnSpPr>
          <p:nvPr/>
        </p:nvCxnSpPr>
        <p:spPr>
          <a:xfrm flipV="1">
            <a:off x="5882652" y="2719126"/>
            <a:ext cx="663716" cy="2"/>
          </a:xfrm>
          <a:prstGeom prst="straightConnector1">
            <a:avLst/>
          </a:prstGeom>
          <a:noFill/>
          <a:ln w="19050" cap="flat" cmpd="sng" algn="ctr">
            <a:solidFill>
              <a:srgbClr val="4F81BD">
                <a:shade val="95000"/>
                <a:satMod val="105000"/>
              </a:srgbClr>
            </a:solidFill>
            <a:prstDash val="solid"/>
            <a:tailEnd type="arrow"/>
          </a:ln>
          <a:effectLst/>
        </p:spPr>
      </p:cxnSp>
      <p:sp>
        <p:nvSpPr>
          <p:cNvPr id="72" name="Rectangle 71"/>
          <p:cNvSpPr/>
          <p:nvPr/>
        </p:nvSpPr>
        <p:spPr>
          <a:xfrm>
            <a:off x="3194952" y="2415065"/>
            <a:ext cx="695765" cy="608125"/>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Serial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Data Receiver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73" name="Rectangle 72"/>
          <p:cNvSpPr/>
          <p:nvPr/>
        </p:nvSpPr>
        <p:spPr>
          <a:xfrm>
            <a:off x="5187708" y="2415065"/>
            <a:ext cx="694944" cy="608125"/>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Relay Module</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74" name="Rectangle 73"/>
          <p:cNvSpPr/>
          <p:nvPr/>
        </p:nvSpPr>
        <p:spPr>
          <a:xfrm>
            <a:off x="4224193" y="2415065"/>
            <a:ext cx="697417" cy="608125"/>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Command Executor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75" name="Straight Arrow Connector 74"/>
          <p:cNvCxnSpPr>
            <a:stCxn id="72" idx="3"/>
            <a:endCxn id="74" idx="1"/>
          </p:cNvCxnSpPr>
          <p:nvPr/>
        </p:nvCxnSpPr>
        <p:spPr>
          <a:xfrm>
            <a:off x="3890717" y="2719128"/>
            <a:ext cx="333476" cy="0"/>
          </a:xfrm>
          <a:prstGeom prst="straightConnector1">
            <a:avLst/>
          </a:prstGeom>
          <a:noFill/>
          <a:ln w="19050" cap="flat" cmpd="sng" algn="ctr">
            <a:solidFill>
              <a:srgbClr val="4F81BD">
                <a:shade val="95000"/>
                <a:satMod val="105000"/>
              </a:srgbClr>
            </a:solidFill>
            <a:prstDash val="solid"/>
            <a:tailEnd type="arrow"/>
          </a:ln>
          <a:effectLst/>
        </p:spPr>
      </p:cxnSp>
      <p:cxnSp>
        <p:nvCxnSpPr>
          <p:cNvPr id="76" name="Straight Arrow Connector 75"/>
          <p:cNvCxnSpPr>
            <a:stCxn id="74" idx="3"/>
            <a:endCxn id="73" idx="1"/>
          </p:cNvCxnSpPr>
          <p:nvPr/>
        </p:nvCxnSpPr>
        <p:spPr>
          <a:xfrm>
            <a:off x="4921610" y="2719128"/>
            <a:ext cx="266098" cy="0"/>
          </a:xfrm>
          <a:prstGeom prst="straightConnector1">
            <a:avLst/>
          </a:prstGeom>
          <a:noFill/>
          <a:ln w="19050" cap="flat" cmpd="sng" algn="ctr">
            <a:solidFill>
              <a:srgbClr val="4F81BD">
                <a:shade val="95000"/>
                <a:satMod val="105000"/>
              </a:srgbClr>
            </a:solidFill>
            <a:prstDash val="solid"/>
            <a:tailEnd type="arrow"/>
          </a:ln>
          <a:effectLst/>
        </p:spPr>
      </p:cxnSp>
      <p:sp>
        <p:nvSpPr>
          <p:cNvPr id="77" name="TextBox 76"/>
          <p:cNvSpPr txBox="1"/>
          <p:nvPr/>
        </p:nvSpPr>
        <p:spPr>
          <a:xfrm>
            <a:off x="3048752" y="2221084"/>
            <a:ext cx="2057399"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ysClr val="windowText" lastClr="000000"/>
                </a:solidFill>
                <a:effectLst/>
                <a:uLnTx/>
                <a:uFillTx/>
              </a:rPr>
              <a:t>Valve Controller Subsystem</a:t>
            </a:r>
            <a:endParaRPr kumimoji="0" lang="en-US" sz="900" b="1" i="0" u="none" strike="noStrike" kern="0" cap="none" spc="0" normalizeH="0" baseline="0" noProof="0" dirty="0">
              <a:ln>
                <a:noFill/>
              </a:ln>
              <a:solidFill>
                <a:sysClr val="windowText" lastClr="000000"/>
              </a:solidFill>
              <a:effectLst/>
              <a:uLnTx/>
              <a:uFillTx/>
            </a:endParaRPr>
          </a:p>
        </p:txBody>
      </p:sp>
      <p:sp>
        <p:nvSpPr>
          <p:cNvPr id="78" name="TextBox 77"/>
          <p:cNvSpPr txBox="1"/>
          <p:nvPr/>
        </p:nvSpPr>
        <p:spPr>
          <a:xfrm>
            <a:off x="2444731" y="2719127"/>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USI1</a:t>
            </a:r>
            <a:endParaRPr kumimoji="0" lang="en-US" sz="1000" b="0" i="1" u="none" strike="noStrike" kern="0" cap="none" spc="0" normalizeH="0" baseline="0" noProof="0" dirty="0">
              <a:ln>
                <a:noFill/>
              </a:ln>
              <a:solidFill>
                <a:sysClr val="windowText" lastClr="000000"/>
              </a:solidFill>
              <a:effectLst/>
              <a:uLnTx/>
              <a:uFillTx/>
            </a:endParaRPr>
          </a:p>
        </p:txBody>
      </p:sp>
      <p:sp>
        <p:nvSpPr>
          <p:cNvPr id="79" name="TextBox 78"/>
          <p:cNvSpPr txBox="1"/>
          <p:nvPr/>
        </p:nvSpPr>
        <p:spPr>
          <a:xfrm>
            <a:off x="3845651" y="2719128"/>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SDR1</a:t>
            </a:r>
            <a:endParaRPr kumimoji="0" lang="en-US" sz="1000" b="0" i="1" u="none" strike="noStrike" kern="0" cap="none" spc="0" normalizeH="0" baseline="0" noProof="0" dirty="0">
              <a:ln>
                <a:noFill/>
              </a:ln>
              <a:solidFill>
                <a:sysClr val="windowText" lastClr="000000"/>
              </a:solidFill>
              <a:effectLst/>
              <a:uLnTx/>
              <a:uFillTx/>
            </a:endParaRPr>
          </a:p>
        </p:txBody>
      </p:sp>
      <p:sp>
        <p:nvSpPr>
          <p:cNvPr id="80" name="TextBox 79"/>
          <p:cNvSpPr txBox="1"/>
          <p:nvPr/>
        </p:nvSpPr>
        <p:spPr>
          <a:xfrm>
            <a:off x="4836251" y="2719128"/>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CE1</a:t>
            </a:r>
            <a:endParaRPr kumimoji="0" lang="en-US" sz="1000" b="0" i="1" u="none" strike="noStrike" kern="0" cap="none" spc="0" normalizeH="0" baseline="0" noProof="0" dirty="0">
              <a:ln>
                <a:noFill/>
              </a:ln>
              <a:solidFill>
                <a:sysClr val="windowText" lastClr="000000"/>
              </a:solidFill>
              <a:effectLst/>
              <a:uLnTx/>
              <a:uFillTx/>
            </a:endParaRPr>
          </a:p>
        </p:txBody>
      </p:sp>
      <p:sp>
        <p:nvSpPr>
          <p:cNvPr id="81" name="TextBox 80"/>
          <p:cNvSpPr txBox="1"/>
          <p:nvPr/>
        </p:nvSpPr>
        <p:spPr>
          <a:xfrm>
            <a:off x="5971792" y="2719127"/>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RM1</a:t>
            </a:r>
            <a:endParaRPr kumimoji="0" lang="en-US" sz="1000" b="0" i="1" u="none" strike="noStrike" kern="0" cap="none" spc="0" normalizeH="0" baseline="0" noProof="0" dirty="0">
              <a:ln>
                <a:noFill/>
              </a:ln>
              <a:solidFill>
                <a:sysClr val="windowText" lastClr="000000"/>
              </a:solidFill>
              <a:effectLst/>
              <a:uLnTx/>
              <a:uFillTx/>
            </a:endParaRPr>
          </a:p>
        </p:txBody>
      </p:sp>
      <p:cxnSp>
        <p:nvCxnSpPr>
          <p:cNvPr id="82" name="Straight Arrow Connector 81"/>
          <p:cNvCxnSpPr/>
          <p:nvPr/>
        </p:nvCxnSpPr>
        <p:spPr>
          <a:xfrm flipV="1">
            <a:off x="2520708" y="2719127"/>
            <a:ext cx="703361" cy="1"/>
          </a:xfrm>
          <a:prstGeom prst="straightConnector1">
            <a:avLst/>
          </a:prstGeom>
          <a:noFill/>
          <a:ln w="19050" cap="flat" cmpd="sng" algn="ctr">
            <a:solidFill>
              <a:srgbClr val="4F81BD">
                <a:shade val="95000"/>
                <a:satMod val="105000"/>
              </a:srgbClr>
            </a:solidFill>
            <a:prstDash val="solid"/>
            <a:tailEnd type="arrow"/>
          </a:ln>
          <a:effectLst/>
        </p:spPr>
      </p:cxnSp>
      <p:sp>
        <p:nvSpPr>
          <p:cNvPr id="83" name="Rectangle 82"/>
          <p:cNvSpPr/>
          <p:nvPr/>
        </p:nvSpPr>
        <p:spPr>
          <a:xfrm>
            <a:off x="813351" y="2599117"/>
            <a:ext cx="1753300"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(USB/Serial Interface)</a:t>
            </a:r>
            <a:endParaRPr kumimoji="0" lang="en-US" sz="1400" b="0" i="0" u="none" strike="noStrike" kern="0" cap="none" spc="0" normalizeH="0" baseline="0" noProof="0" dirty="0">
              <a:ln>
                <a:noFill/>
              </a:ln>
              <a:solidFill>
                <a:sysClr val="windowText" lastClr="000000"/>
              </a:solidFill>
              <a:effectLst/>
              <a:uLnTx/>
              <a:uFillTx/>
            </a:endParaRPr>
          </a:p>
        </p:txBody>
      </p:sp>
      <p:sp>
        <p:nvSpPr>
          <p:cNvPr id="84" name="Rectangle 83"/>
          <p:cNvSpPr/>
          <p:nvPr/>
        </p:nvSpPr>
        <p:spPr>
          <a:xfrm>
            <a:off x="6582168" y="2556826"/>
            <a:ext cx="1464760"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(Irrigation Valves)</a:t>
            </a:r>
            <a:endParaRPr kumimoji="0" lang="en-US" sz="1400" b="0" i="0" u="none" strike="noStrike" kern="0" cap="none" spc="0" normalizeH="0" baseline="0" noProof="0" dirty="0">
              <a:ln>
                <a:noFill/>
              </a:ln>
              <a:solidFill>
                <a:sysClr val="windowText" lastClr="000000"/>
              </a:solidFill>
              <a:effectLst/>
              <a:uLnTx/>
              <a:uFillTx/>
            </a:endParaRPr>
          </a:p>
        </p:txBody>
      </p:sp>
      <p:sp>
        <p:nvSpPr>
          <p:cNvPr id="25" name="Rectangle 24"/>
          <p:cNvSpPr/>
          <p:nvPr/>
        </p:nvSpPr>
        <p:spPr>
          <a:xfrm>
            <a:off x="5187708" y="2415065"/>
            <a:ext cx="694944" cy="608125"/>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Relay Module</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6" name="Rectangle 25"/>
          <p:cNvSpPr/>
          <p:nvPr/>
        </p:nvSpPr>
        <p:spPr>
          <a:xfrm>
            <a:off x="3194952" y="2415065"/>
            <a:ext cx="695765" cy="608125"/>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Serial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Data Receiver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Tree>
    <p:custDataLst>
      <p:tags r:id="rId1"/>
    </p:custDataLst>
    <p:extLst>
      <p:ext uri="{BB962C8B-B14F-4D97-AF65-F5344CB8AC3E}">
        <p14:creationId xmlns:p14="http://schemas.microsoft.com/office/powerpoint/2010/main" val="491808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7" name="TextBox 16"/>
          <p:cNvSpPr txBox="1"/>
          <p:nvPr/>
        </p:nvSpPr>
        <p:spPr>
          <a:xfrm>
            <a:off x="1159728" y="1531434"/>
            <a:ext cx="1219200" cy="2708434"/>
          </a:xfrm>
          <a:prstGeom prst="rect">
            <a:avLst/>
          </a:prstGeom>
          <a:noFill/>
        </p:spPr>
        <p:txBody>
          <a:bodyPr wrap="square" rtlCol="0">
            <a:spAutoFit/>
          </a:bodyPr>
          <a:lstStyle/>
          <a:p>
            <a:r>
              <a:rPr lang="en-US" sz="17000" b="1" dirty="0">
                <a:solidFill>
                  <a:srgbClr val="2A7A9E">
                    <a:alpha val="40000"/>
                  </a:srgbClr>
                </a:solidFill>
                <a:cs typeface="Arial" pitchFamily="34" charset="0"/>
              </a:rPr>
              <a:t>6</a:t>
            </a:r>
          </a:p>
        </p:txBody>
      </p:sp>
      <p:sp>
        <p:nvSpPr>
          <p:cNvPr id="9" name="Title 8"/>
          <p:cNvSpPr>
            <a:spLocks noGrp="1"/>
          </p:cNvSpPr>
          <p:nvPr>
            <p:ph type="title"/>
          </p:nvPr>
        </p:nvSpPr>
        <p:spPr>
          <a:xfrm>
            <a:off x="2971800" y="1992354"/>
            <a:ext cx="6096000" cy="1970046"/>
          </a:xfrm>
        </p:spPr>
        <p:txBody>
          <a:bodyPr>
            <a:noAutofit/>
          </a:bodyPr>
          <a:lstStyle/>
          <a:p>
            <a:pPr lvl="0">
              <a:spcBef>
                <a:spcPts val="0"/>
              </a:spcBef>
            </a:pPr>
            <a:r>
              <a:rPr lang="en-US" sz="2800" cap="none" dirty="0" smtClean="0">
                <a:ea typeface="+mn-ea"/>
                <a:cs typeface="+mn-cs"/>
              </a:rPr>
              <a:t>INTERFACE LAYER</a:t>
            </a:r>
            <a:endParaRPr lang="en-US" sz="2800" cap="none" dirty="0">
              <a:ea typeface="+mn-ea"/>
              <a:cs typeface="+mn-cs"/>
            </a:endParaRPr>
          </a:p>
        </p:txBody>
      </p:sp>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248400" y="3886200"/>
            <a:ext cx="5048203" cy="3786153"/>
          </a:xfrm>
          <a:prstGeom prst="rect">
            <a:avLst/>
          </a:prstGeom>
        </p:spPr>
      </p:pic>
      <p:sp>
        <p:nvSpPr>
          <p:cNvPr id="10" name="TextBox 9"/>
          <p:cNvSpPr txBox="1"/>
          <p:nvPr/>
        </p:nvSpPr>
        <p:spPr>
          <a:xfrm>
            <a:off x="5257800" y="5105400"/>
            <a:ext cx="2438400" cy="369332"/>
          </a:xfrm>
          <a:prstGeom prst="rect">
            <a:avLst/>
          </a:prstGeom>
          <a:noFill/>
        </p:spPr>
        <p:txBody>
          <a:bodyPr wrap="square" rtlCol="0">
            <a:spAutoFit/>
          </a:bodyPr>
          <a:lstStyle/>
          <a:p>
            <a:pPr algn="r"/>
            <a:r>
              <a:rPr lang="en-US" dirty="0" smtClean="0"/>
              <a:t>Tung</a:t>
            </a:r>
            <a:endParaRPr lang="en-US" dirty="0"/>
          </a:p>
        </p:txBody>
      </p:sp>
    </p:spTree>
    <p:extLst>
      <p:ext uri="{BB962C8B-B14F-4D97-AF65-F5344CB8AC3E}">
        <p14:creationId xmlns:p14="http://schemas.microsoft.com/office/powerpoint/2010/main" val="3815122332"/>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7315200" cy="734291"/>
          </a:xfrm>
        </p:spPr>
        <p:txBody>
          <a:bodyPr anchor="b">
            <a:normAutofit/>
          </a:bodyPr>
          <a:lstStyle/>
          <a:p>
            <a:pPr lvl="0">
              <a:spcBef>
                <a:spcPts val="0"/>
              </a:spcBef>
            </a:pPr>
            <a:r>
              <a:rPr lang="en-US" sz="3500" b="1" dirty="0" smtClean="0">
                <a:solidFill>
                  <a:prstClr val="white"/>
                </a:solidFill>
              </a:rPr>
              <a:t>Service Caller Subsystem</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Response Parser</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32</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68290619"/>
              </p:ext>
            </p:extLst>
          </p:nvPr>
        </p:nvGraphicFramePr>
        <p:xfrm>
          <a:off x="304798" y="4724400"/>
          <a:ext cx="8458204" cy="1600200"/>
        </p:xfrm>
        <a:graphic>
          <a:graphicData uri="http://schemas.openxmlformats.org/drawingml/2006/table">
            <a:tbl>
              <a:tblPr firstRow="1" firstCol="1" bandRow="1">
                <a:tableStyleId>{5C22544A-7EE6-4342-B048-85BDC9FD1C3A}</a:tableStyleId>
              </a:tblPr>
              <a:tblGrid>
                <a:gridCol w="2114551"/>
                <a:gridCol w="2114551"/>
                <a:gridCol w="2114551"/>
                <a:gridCol w="2114551"/>
              </a:tblGrid>
              <a:tr h="521688">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1078512">
                <a:tc>
                  <a:txBody>
                    <a:bodyPr/>
                    <a:lstStyle/>
                    <a:p>
                      <a:pPr marL="0" marR="0">
                        <a:lnSpc>
                          <a:spcPct val="115000"/>
                        </a:lnSpc>
                        <a:spcBef>
                          <a:spcPts val="1200"/>
                        </a:spcBef>
                        <a:spcAft>
                          <a:spcPts val="1200"/>
                        </a:spcAft>
                        <a:tabLst>
                          <a:tab pos="514350" algn="l"/>
                        </a:tabLst>
                      </a:pPr>
                      <a:r>
                        <a:rPr lang="en-US" sz="1200" dirty="0" smtClean="0">
                          <a:effectLst/>
                        </a:rPr>
                        <a:t>Soil</a:t>
                      </a:r>
                      <a:r>
                        <a:rPr lang="en-US" sz="1200" baseline="0" dirty="0" smtClean="0">
                          <a:effectLst/>
                        </a:rPr>
                        <a:t> Moisture Reading </a:t>
                      </a:r>
                      <a:r>
                        <a:rPr lang="en-US" sz="1200" dirty="0" smtClean="0">
                          <a:effectLst/>
                        </a:rPr>
                        <a:t>Collector</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Control Board</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Analog voltage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None</a:t>
                      </a:r>
                      <a:endParaRPr lang="en-US" sz="1200" dirty="0">
                        <a:effectLst/>
                        <a:latin typeface="Times New Roman"/>
                        <a:ea typeface="Times New Roman"/>
                      </a:endParaRPr>
                    </a:p>
                  </a:txBody>
                  <a:tcPr marL="68580" marR="68580" marT="0" marB="0" anchor="ctr"/>
                </a:tc>
              </a:tr>
            </a:tbl>
          </a:graphicData>
        </a:graphic>
      </p:graphicFrame>
      <p:sp>
        <p:nvSpPr>
          <p:cNvPr id="30" name="TextBox 29"/>
          <p:cNvSpPr txBox="1"/>
          <p:nvPr/>
        </p:nvSpPr>
        <p:spPr>
          <a:xfrm>
            <a:off x="262759" y="4191000"/>
            <a:ext cx="2099441" cy="587866"/>
          </a:xfrm>
          <a:prstGeom prst="rect">
            <a:avLst/>
          </a:prstGeom>
          <a:noFill/>
        </p:spPr>
        <p:txBody>
          <a:bodyPr wrap="square" rtlCol="0" anchor="ctr">
            <a:noAutofit/>
          </a:bodyPr>
          <a:lstStyle/>
          <a:p>
            <a:r>
              <a:rPr lang="en-US" sz="2400" b="1" dirty="0" smtClean="0">
                <a:solidFill>
                  <a:prstClr val="black">
                    <a:lumMod val="65000"/>
                    <a:lumOff val="35000"/>
                  </a:prstClr>
                </a:solidFill>
              </a:rPr>
              <a:t>Interfaces</a:t>
            </a:r>
            <a:endParaRPr lang="en-US" sz="2400" b="1" dirty="0">
              <a:solidFill>
                <a:prstClr val="black">
                  <a:lumMod val="75000"/>
                  <a:lumOff val="25000"/>
                </a:prst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63351694"/>
              </p:ext>
            </p:extLst>
          </p:nvPr>
        </p:nvGraphicFramePr>
        <p:xfrm>
          <a:off x="304800" y="4724400"/>
          <a:ext cx="8458200" cy="1600200"/>
        </p:xfrm>
        <a:graphic>
          <a:graphicData uri="http://schemas.openxmlformats.org/drawingml/2006/table">
            <a:tbl>
              <a:tblPr firstRow="1" firstCol="1" bandRow="1">
                <a:tableStyleId>{5C22544A-7EE6-4342-B048-85BDC9FD1C3A}</a:tableStyleId>
              </a:tblPr>
              <a:tblGrid>
                <a:gridCol w="2114053"/>
                <a:gridCol w="2115047"/>
                <a:gridCol w="2114053"/>
                <a:gridCol w="2115047"/>
              </a:tblGrid>
              <a:tr h="258012">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533400">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Response Parser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Valve Command Processor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JSON command object</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None</a:t>
                      </a:r>
                    </a:p>
                  </a:txBody>
                  <a:tcPr marL="68580" marR="68580" marT="0" marB="0" anchor="ctr"/>
                </a:tc>
              </a:tr>
              <a:tr h="808788">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Response Handler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Response Parser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JSON command object or status code</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latin typeface="Times New Roman"/>
                          <a:ea typeface="Times New Roman"/>
                        </a:rPr>
                        <a:t>None</a:t>
                      </a:r>
                    </a:p>
                  </a:txBody>
                  <a:tcPr marL="68580" marR="68580" marT="0" marB="0" anchor="ctr"/>
                </a:tc>
              </a:tr>
            </a:tbl>
          </a:graphicData>
        </a:graphic>
      </p:graphicFrame>
      <p:sp>
        <p:nvSpPr>
          <p:cNvPr id="44" name="Rectangle 43"/>
          <p:cNvSpPr/>
          <p:nvPr/>
        </p:nvSpPr>
        <p:spPr>
          <a:xfrm>
            <a:off x="3124200" y="1731861"/>
            <a:ext cx="2204744" cy="109615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45" name="Rectangle 44"/>
          <p:cNvSpPr/>
          <p:nvPr/>
        </p:nvSpPr>
        <p:spPr>
          <a:xfrm>
            <a:off x="4325938" y="2227438"/>
            <a:ext cx="888964" cy="526195"/>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API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Caller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46" name="Rectangle 45"/>
          <p:cNvSpPr/>
          <p:nvPr/>
        </p:nvSpPr>
        <p:spPr>
          <a:xfrm>
            <a:off x="3225567" y="2104462"/>
            <a:ext cx="957812" cy="636952"/>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Response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Parser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47" name="TextBox 46"/>
          <p:cNvSpPr txBox="1"/>
          <p:nvPr/>
        </p:nvSpPr>
        <p:spPr>
          <a:xfrm>
            <a:off x="3130575" y="1731861"/>
            <a:ext cx="1385425"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ysClr val="windowText" lastClr="000000"/>
                </a:solidFill>
                <a:effectLst/>
                <a:uLnTx/>
                <a:uFillTx/>
              </a:rPr>
              <a:t>Service Caller Subsystem</a:t>
            </a:r>
            <a:endParaRPr kumimoji="0" lang="en-US" sz="900" b="1" i="0" u="none" strike="noStrike" kern="0" cap="none" spc="0" normalizeH="0" baseline="0" noProof="0" dirty="0">
              <a:ln>
                <a:noFill/>
              </a:ln>
              <a:solidFill>
                <a:sysClr val="windowText" lastClr="000000"/>
              </a:solidFill>
              <a:effectLst/>
              <a:uLnTx/>
              <a:uFillTx/>
            </a:endParaRPr>
          </a:p>
        </p:txBody>
      </p:sp>
      <p:cxnSp>
        <p:nvCxnSpPr>
          <p:cNvPr id="48" name="Straight Arrow Connector 47"/>
          <p:cNvCxnSpPr/>
          <p:nvPr/>
        </p:nvCxnSpPr>
        <p:spPr>
          <a:xfrm flipH="1">
            <a:off x="4226572" y="1230077"/>
            <a:ext cx="1488428" cy="874385"/>
          </a:xfrm>
          <a:prstGeom prst="straightConnector1">
            <a:avLst/>
          </a:prstGeom>
          <a:noFill/>
          <a:ln w="19050" cap="flat" cmpd="sng" algn="ctr">
            <a:solidFill>
              <a:srgbClr val="4F81BD">
                <a:shade val="95000"/>
                <a:satMod val="105000"/>
              </a:srgbClr>
            </a:solidFill>
            <a:prstDash val="solid"/>
            <a:tailEnd type="arrow"/>
          </a:ln>
          <a:effectLst/>
        </p:spPr>
      </p:cxnSp>
      <p:cxnSp>
        <p:nvCxnSpPr>
          <p:cNvPr id="50" name="Straight Arrow Connector 49"/>
          <p:cNvCxnSpPr>
            <a:stCxn id="45" idx="0"/>
          </p:cNvCxnSpPr>
          <p:nvPr/>
        </p:nvCxnSpPr>
        <p:spPr>
          <a:xfrm flipV="1">
            <a:off x="4770420" y="1534877"/>
            <a:ext cx="1249380" cy="692561"/>
          </a:xfrm>
          <a:prstGeom prst="straightConnector1">
            <a:avLst/>
          </a:prstGeom>
          <a:noFill/>
          <a:ln w="19050" cap="flat" cmpd="sng" algn="ctr">
            <a:solidFill>
              <a:srgbClr val="4F81BD">
                <a:shade val="95000"/>
                <a:satMod val="105000"/>
              </a:srgbClr>
            </a:solidFill>
            <a:prstDash val="solid"/>
            <a:tailEnd type="arrow"/>
          </a:ln>
          <a:effectLst/>
        </p:spPr>
      </p:cxnSp>
      <p:cxnSp>
        <p:nvCxnSpPr>
          <p:cNvPr id="51" name="Straight Arrow Connector 50"/>
          <p:cNvCxnSpPr>
            <a:stCxn id="46" idx="2"/>
            <a:endCxn id="56" idx="0"/>
          </p:cNvCxnSpPr>
          <p:nvPr/>
        </p:nvCxnSpPr>
        <p:spPr>
          <a:xfrm flipH="1">
            <a:off x="3696755" y="2741414"/>
            <a:ext cx="7718" cy="1135602"/>
          </a:xfrm>
          <a:prstGeom prst="straightConnector1">
            <a:avLst/>
          </a:prstGeom>
          <a:noFill/>
          <a:ln w="19050" cap="flat" cmpd="sng" algn="ctr">
            <a:solidFill>
              <a:srgbClr val="4F81BD">
                <a:shade val="95000"/>
                <a:satMod val="105000"/>
              </a:srgbClr>
            </a:solidFill>
            <a:prstDash val="solid"/>
            <a:tailEnd type="arrow"/>
          </a:ln>
          <a:effectLst/>
        </p:spPr>
      </p:cxnSp>
      <p:cxnSp>
        <p:nvCxnSpPr>
          <p:cNvPr id="52" name="Straight Arrow Connector 51"/>
          <p:cNvCxnSpPr>
            <a:stCxn id="57" idx="0"/>
            <a:endCxn id="45" idx="2"/>
          </p:cNvCxnSpPr>
          <p:nvPr/>
        </p:nvCxnSpPr>
        <p:spPr>
          <a:xfrm flipH="1" flipV="1">
            <a:off x="4770420" y="2753633"/>
            <a:ext cx="10085" cy="522891"/>
          </a:xfrm>
          <a:prstGeom prst="straightConnector1">
            <a:avLst/>
          </a:prstGeom>
          <a:noFill/>
          <a:ln w="19050" cap="flat" cmpd="sng" algn="ctr">
            <a:solidFill>
              <a:srgbClr val="4F81BD">
                <a:shade val="95000"/>
                <a:satMod val="105000"/>
              </a:srgbClr>
            </a:solidFill>
            <a:prstDash val="solid"/>
            <a:tailEnd type="arrow"/>
          </a:ln>
          <a:effectLst/>
        </p:spPr>
      </p:cxnSp>
      <p:sp>
        <p:nvSpPr>
          <p:cNvPr id="53" name="TextBox 52"/>
          <p:cNvSpPr txBox="1"/>
          <p:nvPr/>
        </p:nvSpPr>
        <p:spPr>
          <a:xfrm>
            <a:off x="4810105" y="1396039"/>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RH1</a:t>
            </a:r>
            <a:endParaRPr kumimoji="0" lang="en-US" sz="1000" b="0" i="1" u="none" strike="noStrike" kern="0" cap="none" spc="0" normalizeH="0" baseline="0" noProof="0" dirty="0">
              <a:ln>
                <a:noFill/>
              </a:ln>
              <a:solidFill>
                <a:sysClr val="windowText" lastClr="000000"/>
              </a:solidFill>
              <a:effectLst/>
              <a:uLnTx/>
              <a:uFillTx/>
            </a:endParaRPr>
          </a:p>
        </p:txBody>
      </p:sp>
      <p:sp>
        <p:nvSpPr>
          <p:cNvPr id="54" name="TextBox 53"/>
          <p:cNvSpPr txBox="1"/>
          <p:nvPr/>
        </p:nvSpPr>
        <p:spPr>
          <a:xfrm>
            <a:off x="3322536" y="3021576"/>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RP1</a:t>
            </a:r>
            <a:endParaRPr kumimoji="0" lang="en-US" sz="1000" b="0" i="1" u="none" strike="noStrike" kern="0" cap="none" spc="0" normalizeH="0" baseline="0" noProof="0" dirty="0">
              <a:ln>
                <a:noFill/>
              </a:ln>
              <a:solidFill>
                <a:sysClr val="windowText" lastClr="000000"/>
              </a:solidFill>
              <a:effectLst/>
              <a:uLnTx/>
              <a:uFillTx/>
            </a:endParaRPr>
          </a:p>
        </p:txBody>
      </p:sp>
      <p:sp>
        <p:nvSpPr>
          <p:cNvPr id="55" name="TextBox 54"/>
          <p:cNvSpPr txBox="1"/>
          <p:nvPr/>
        </p:nvSpPr>
        <p:spPr>
          <a:xfrm>
            <a:off x="5328944" y="1821515"/>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AC1</a:t>
            </a:r>
            <a:endParaRPr kumimoji="0" lang="en-US" sz="1000" b="0" i="1" u="none" strike="noStrike" kern="0" cap="none" spc="0" normalizeH="0" baseline="0" noProof="0" dirty="0">
              <a:ln>
                <a:noFill/>
              </a:ln>
              <a:solidFill>
                <a:sysClr val="windowText" lastClr="000000"/>
              </a:solidFill>
              <a:effectLst/>
              <a:uLnTx/>
              <a:uFillTx/>
            </a:endParaRPr>
          </a:p>
        </p:txBody>
      </p:sp>
      <p:sp>
        <p:nvSpPr>
          <p:cNvPr id="56" name="Rectangle 55"/>
          <p:cNvSpPr/>
          <p:nvPr/>
        </p:nvSpPr>
        <p:spPr>
          <a:xfrm>
            <a:off x="2583405" y="3877016"/>
            <a:ext cx="2226700"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(Valve Command Processor)</a:t>
            </a:r>
            <a:endParaRPr kumimoji="0" lang="en-US" sz="1400" b="0" i="0" u="none" strike="noStrike" kern="0" cap="none" spc="0" normalizeH="0" baseline="0" noProof="0" dirty="0">
              <a:ln>
                <a:noFill/>
              </a:ln>
              <a:solidFill>
                <a:sysClr val="windowText" lastClr="000000"/>
              </a:solidFill>
              <a:effectLst/>
              <a:uLnTx/>
              <a:uFillTx/>
            </a:endParaRPr>
          </a:p>
        </p:txBody>
      </p:sp>
      <p:sp>
        <p:nvSpPr>
          <p:cNvPr id="57" name="Rectangle 56"/>
          <p:cNvSpPr/>
          <p:nvPr/>
        </p:nvSpPr>
        <p:spPr>
          <a:xfrm>
            <a:off x="3823287" y="3276524"/>
            <a:ext cx="1914435"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(JSON Message Builder)</a:t>
            </a:r>
            <a:endParaRPr kumimoji="0" lang="en-US" sz="1400" b="0" i="0" u="none" strike="noStrike" kern="0" cap="none" spc="0" normalizeH="0" baseline="0" noProof="0" dirty="0">
              <a:ln>
                <a:noFill/>
              </a:ln>
              <a:solidFill>
                <a:sysClr val="windowText" lastClr="000000"/>
              </a:solidFill>
              <a:effectLst/>
              <a:uLnTx/>
              <a:uFillTx/>
            </a:endParaRPr>
          </a:p>
        </p:txBody>
      </p:sp>
      <p:sp>
        <p:nvSpPr>
          <p:cNvPr id="58" name="TextBox 57"/>
          <p:cNvSpPr txBox="1"/>
          <p:nvPr/>
        </p:nvSpPr>
        <p:spPr>
          <a:xfrm>
            <a:off x="4726497" y="2828011"/>
            <a:ext cx="488578"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JMB1</a:t>
            </a:r>
            <a:endParaRPr kumimoji="0" lang="en-US" sz="1000" b="0" i="1" u="none" strike="noStrike" kern="0" cap="none" spc="0" normalizeH="0" baseline="0" noProof="0" dirty="0">
              <a:ln>
                <a:noFill/>
              </a:ln>
              <a:solidFill>
                <a:sysClr val="windowText" lastClr="000000"/>
              </a:solidFill>
              <a:effectLst/>
              <a:uLnTx/>
              <a:uFillTx/>
            </a:endParaRPr>
          </a:p>
        </p:txBody>
      </p:sp>
      <p:sp>
        <p:nvSpPr>
          <p:cNvPr id="59" name="Rectangle 58"/>
          <p:cNvSpPr/>
          <p:nvPr/>
        </p:nvSpPr>
        <p:spPr>
          <a:xfrm>
            <a:off x="5638800" y="1012074"/>
            <a:ext cx="1614609"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(Response Handler)</a:t>
            </a:r>
            <a:endParaRPr kumimoji="0" lang="en-US" sz="1400" b="0" i="0" u="none" strike="noStrike" kern="0" cap="none" spc="0" normalizeH="0" baseline="0" noProof="0" dirty="0">
              <a:ln>
                <a:noFill/>
              </a:ln>
              <a:solidFill>
                <a:sysClr val="windowText" lastClr="000000"/>
              </a:solidFill>
              <a:effectLst/>
              <a:uLnTx/>
              <a:uFillTx/>
            </a:endParaRPr>
          </a:p>
        </p:txBody>
      </p:sp>
      <p:sp>
        <p:nvSpPr>
          <p:cNvPr id="60" name="Rectangle 59"/>
          <p:cNvSpPr/>
          <p:nvPr/>
        </p:nvSpPr>
        <p:spPr>
          <a:xfrm>
            <a:off x="5943600" y="1396039"/>
            <a:ext cx="1433213"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(JSON Converter)</a:t>
            </a:r>
            <a:endParaRPr kumimoji="0" lang="en-US" sz="1400" b="0" i="0" u="none" strike="noStrike" kern="0" cap="none" spc="0" normalizeH="0" baseline="0" noProof="0" dirty="0">
              <a:ln>
                <a:noFill/>
              </a:ln>
              <a:solidFill>
                <a:sysClr val="windowText" lastClr="000000"/>
              </a:solidFill>
              <a:effectLst/>
              <a:uLnTx/>
              <a:uFillTx/>
            </a:endParaRPr>
          </a:p>
        </p:txBody>
      </p:sp>
    </p:spTree>
    <p:custDataLst>
      <p:tags r:id="rId1"/>
    </p:custDataLst>
    <p:extLst>
      <p:ext uri="{BB962C8B-B14F-4D97-AF65-F5344CB8AC3E}">
        <p14:creationId xmlns:p14="http://schemas.microsoft.com/office/powerpoint/2010/main" val="1585795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7315200" cy="734291"/>
          </a:xfrm>
        </p:spPr>
        <p:txBody>
          <a:bodyPr anchor="b">
            <a:normAutofit/>
          </a:bodyPr>
          <a:lstStyle/>
          <a:p>
            <a:pPr lvl="0">
              <a:spcBef>
                <a:spcPts val="0"/>
              </a:spcBef>
            </a:pPr>
            <a:r>
              <a:rPr lang="en-US" sz="3500" b="1" dirty="0" smtClean="0">
                <a:solidFill>
                  <a:prstClr val="white"/>
                </a:solidFill>
              </a:rPr>
              <a:t>Service Caller Subsystem</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API Caller</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33</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77364605"/>
              </p:ext>
            </p:extLst>
          </p:nvPr>
        </p:nvGraphicFramePr>
        <p:xfrm>
          <a:off x="304798" y="4724400"/>
          <a:ext cx="8458204" cy="1600200"/>
        </p:xfrm>
        <a:graphic>
          <a:graphicData uri="http://schemas.openxmlformats.org/drawingml/2006/table">
            <a:tbl>
              <a:tblPr firstRow="1" firstCol="1" bandRow="1">
                <a:tableStyleId>{5C22544A-7EE6-4342-B048-85BDC9FD1C3A}</a:tableStyleId>
              </a:tblPr>
              <a:tblGrid>
                <a:gridCol w="2114551"/>
                <a:gridCol w="2114551"/>
                <a:gridCol w="2114551"/>
                <a:gridCol w="2114551"/>
              </a:tblGrid>
              <a:tr h="521688">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1078512">
                <a:tc>
                  <a:txBody>
                    <a:bodyPr/>
                    <a:lstStyle/>
                    <a:p>
                      <a:pPr marL="0" marR="0">
                        <a:lnSpc>
                          <a:spcPct val="115000"/>
                        </a:lnSpc>
                        <a:spcBef>
                          <a:spcPts val="1200"/>
                        </a:spcBef>
                        <a:spcAft>
                          <a:spcPts val="1200"/>
                        </a:spcAft>
                        <a:tabLst>
                          <a:tab pos="514350" algn="l"/>
                        </a:tabLst>
                      </a:pPr>
                      <a:r>
                        <a:rPr lang="en-US" sz="1200" dirty="0" smtClean="0">
                          <a:effectLst/>
                        </a:rPr>
                        <a:t>Soil</a:t>
                      </a:r>
                      <a:r>
                        <a:rPr lang="en-US" sz="1200" baseline="0" dirty="0" smtClean="0">
                          <a:effectLst/>
                        </a:rPr>
                        <a:t> Moisture Reading </a:t>
                      </a:r>
                      <a:r>
                        <a:rPr lang="en-US" sz="1200" dirty="0" smtClean="0">
                          <a:effectLst/>
                        </a:rPr>
                        <a:t>Collector</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Control Board</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Analog voltage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None</a:t>
                      </a:r>
                      <a:endParaRPr lang="en-US" sz="1200" dirty="0">
                        <a:effectLst/>
                        <a:latin typeface="Times New Roman"/>
                        <a:ea typeface="Times New Roman"/>
                      </a:endParaRPr>
                    </a:p>
                  </a:txBody>
                  <a:tcPr marL="68580" marR="68580" marT="0" marB="0" anchor="ctr"/>
                </a:tc>
              </a:tr>
            </a:tbl>
          </a:graphicData>
        </a:graphic>
      </p:graphicFrame>
      <p:sp>
        <p:nvSpPr>
          <p:cNvPr id="30" name="TextBox 29"/>
          <p:cNvSpPr txBox="1"/>
          <p:nvPr/>
        </p:nvSpPr>
        <p:spPr>
          <a:xfrm>
            <a:off x="262759" y="4191000"/>
            <a:ext cx="2099441" cy="587866"/>
          </a:xfrm>
          <a:prstGeom prst="rect">
            <a:avLst/>
          </a:prstGeom>
          <a:noFill/>
        </p:spPr>
        <p:txBody>
          <a:bodyPr wrap="square" rtlCol="0" anchor="ctr">
            <a:noAutofit/>
          </a:bodyPr>
          <a:lstStyle/>
          <a:p>
            <a:r>
              <a:rPr lang="en-US" sz="2400" b="1" dirty="0" smtClean="0">
                <a:solidFill>
                  <a:prstClr val="black">
                    <a:lumMod val="65000"/>
                    <a:lumOff val="35000"/>
                  </a:prstClr>
                </a:solidFill>
              </a:rPr>
              <a:t>Interfaces</a:t>
            </a:r>
            <a:endParaRPr lang="en-US" sz="2400" b="1" dirty="0">
              <a:solidFill>
                <a:prstClr val="black">
                  <a:lumMod val="75000"/>
                  <a:lumOff val="25000"/>
                </a:prst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2309583235"/>
              </p:ext>
            </p:extLst>
          </p:nvPr>
        </p:nvGraphicFramePr>
        <p:xfrm>
          <a:off x="304800" y="4724400"/>
          <a:ext cx="8458200" cy="1600200"/>
        </p:xfrm>
        <a:graphic>
          <a:graphicData uri="http://schemas.openxmlformats.org/drawingml/2006/table">
            <a:tbl>
              <a:tblPr firstRow="1" firstCol="1" bandRow="1">
                <a:tableStyleId>{5C22544A-7EE6-4342-B048-85BDC9FD1C3A}</a:tableStyleId>
              </a:tblPr>
              <a:tblGrid>
                <a:gridCol w="2114053"/>
                <a:gridCol w="2115047"/>
                <a:gridCol w="2114053"/>
                <a:gridCol w="2115047"/>
              </a:tblGrid>
              <a:tr h="258012">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533400">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JSON Message Builder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API Caller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JSON object with sensor data</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None</a:t>
                      </a:r>
                    </a:p>
                  </a:txBody>
                  <a:tcPr marL="68580" marR="68580" marT="0" marB="0" anchor="ctr"/>
                </a:tc>
              </a:tr>
              <a:tr h="808788">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API Caller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JSON Converter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HTTP request</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latin typeface="Times New Roman"/>
                          <a:ea typeface="Times New Roman"/>
                        </a:rPr>
                        <a:t>None</a:t>
                      </a:r>
                    </a:p>
                  </a:txBody>
                  <a:tcPr marL="68580" marR="68580" marT="0" marB="0" anchor="ctr"/>
                </a:tc>
              </a:tr>
            </a:tbl>
          </a:graphicData>
        </a:graphic>
      </p:graphicFrame>
      <p:sp>
        <p:nvSpPr>
          <p:cNvPr id="44" name="Rectangle 43"/>
          <p:cNvSpPr/>
          <p:nvPr/>
        </p:nvSpPr>
        <p:spPr>
          <a:xfrm>
            <a:off x="3124200" y="1731861"/>
            <a:ext cx="2204744" cy="109615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45" name="Rectangle 44"/>
          <p:cNvSpPr/>
          <p:nvPr/>
        </p:nvSpPr>
        <p:spPr>
          <a:xfrm>
            <a:off x="4325938" y="2227438"/>
            <a:ext cx="888964" cy="526195"/>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API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Caller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46" name="Rectangle 45"/>
          <p:cNvSpPr/>
          <p:nvPr/>
        </p:nvSpPr>
        <p:spPr>
          <a:xfrm>
            <a:off x="3225567" y="2104462"/>
            <a:ext cx="957812" cy="636952"/>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Response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Parser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47" name="TextBox 46"/>
          <p:cNvSpPr txBox="1"/>
          <p:nvPr/>
        </p:nvSpPr>
        <p:spPr>
          <a:xfrm>
            <a:off x="3130575" y="1731861"/>
            <a:ext cx="1385425"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ysClr val="windowText" lastClr="000000"/>
                </a:solidFill>
                <a:effectLst/>
                <a:uLnTx/>
                <a:uFillTx/>
              </a:rPr>
              <a:t>Service Caller Subsystem</a:t>
            </a:r>
            <a:endParaRPr kumimoji="0" lang="en-US" sz="900" b="1" i="0" u="none" strike="noStrike" kern="0" cap="none" spc="0" normalizeH="0" baseline="0" noProof="0" dirty="0">
              <a:ln>
                <a:noFill/>
              </a:ln>
              <a:solidFill>
                <a:sysClr val="windowText" lastClr="000000"/>
              </a:solidFill>
              <a:effectLst/>
              <a:uLnTx/>
              <a:uFillTx/>
            </a:endParaRPr>
          </a:p>
        </p:txBody>
      </p:sp>
      <p:cxnSp>
        <p:nvCxnSpPr>
          <p:cNvPr id="48" name="Straight Arrow Connector 47"/>
          <p:cNvCxnSpPr/>
          <p:nvPr/>
        </p:nvCxnSpPr>
        <p:spPr>
          <a:xfrm flipH="1">
            <a:off x="4226572" y="1230077"/>
            <a:ext cx="1488428" cy="874385"/>
          </a:xfrm>
          <a:prstGeom prst="straightConnector1">
            <a:avLst/>
          </a:prstGeom>
          <a:noFill/>
          <a:ln w="19050" cap="flat" cmpd="sng" algn="ctr">
            <a:solidFill>
              <a:srgbClr val="4F81BD">
                <a:shade val="95000"/>
                <a:satMod val="105000"/>
              </a:srgbClr>
            </a:solidFill>
            <a:prstDash val="solid"/>
            <a:tailEnd type="arrow"/>
          </a:ln>
          <a:effectLst/>
        </p:spPr>
      </p:cxnSp>
      <p:cxnSp>
        <p:nvCxnSpPr>
          <p:cNvPr id="50" name="Straight Arrow Connector 49"/>
          <p:cNvCxnSpPr>
            <a:stCxn id="45" idx="0"/>
          </p:cNvCxnSpPr>
          <p:nvPr/>
        </p:nvCxnSpPr>
        <p:spPr>
          <a:xfrm flipV="1">
            <a:off x="4770420" y="1534877"/>
            <a:ext cx="1249380" cy="692561"/>
          </a:xfrm>
          <a:prstGeom prst="straightConnector1">
            <a:avLst/>
          </a:prstGeom>
          <a:noFill/>
          <a:ln w="19050" cap="flat" cmpd="sng" algn="ctr">
            <a:solidFill>
              <a:srgbClr val="4F81BD">
                <a:shade val="95000"/>
                <a:satMod val="105000"/>
              </a:srgbClr>
            </a:solidFill>
            <a:prstDash val="solid"/>
            <a:tailEnd type="arrow"/>
          </a:ln>
          <a:effectLst/>
        </p:spPr>
      </p:cxnSp>
      <p:cxnSp>
        <p:nvCxnSpPr>
          <p:cNvPr id="51" name="Straight Arrow Connector 50"/>
          <p:cNvCxnSpPr>
            <a:stCxn id="46" idx="2"/>
            <a:endCxn id="56" idx="0"/>
          </p:cNvCxnSpPr>
          <p:nvPr/>
        </p:nvCxnSpPr>
        <p:spPr>
          <a:xfrm flipH="1">
            <a:off x="3696755" y="2741414"/>
            <a:ext cx="7718" cy="1135602"/>
          </a:xfrm>
          <a:prstGeom prst="straightConnector1">
            <a:avLst/>
          </a:prstGeom>
          <a:noFill/>
          <a:ln w="19050" cap="flat" cmpd="sng" algn="ctr">
            <a:solidFill>
              <a:srgbClr val="4F81BD">
                <a:shade val="95000"/>
                <a:satMod val="105000"/>
              </a:srgbClr>
            </a:solidFill>
            <a:prstDash val="solid"/>
            <a:tailEnd type="arrow"/>
          </a:ln>
          <a:effectLst/>
        </p:spPr>
      </p:cxnSp>
      <p:cxnSp>
        <p:nvCxnSpPr>
          <p:cNvPr id="52" name="Straight Arrow Connector 51"/>
          <p:cNvCxnSpPr>
            <a:stCxn id="57" idx="0"/>
            <a:endCxn id="45" idx="2"/>
          </p:cNvCxnSpPr>
          <p:nvPr/>
        </p:nvCxnSpPr>
        <p:spPr>
          <a:xfrm flipH="1" flipV="1">
            <a:off x="4770420" y="2753633"/>
            <a:ext cx="10085" cy="522891"/>
          </a:xfrm>
          <a:prstGeom prst="straightConnector1">
            <a:avLst/>
          </a:prstGeom>
          <a:noFill/>
          <a:ln w="19050" cap="flat" cmpd="sng" algn="ctr">
            <a:solidFill>
              <a:srgbClr val="4F81BD">
                <a:shade val="95000"/>
                <a:satMod val="105000"/>
              </a:srgbClr>
            </a:solidFill>
            <a:prstDash val="solid"/>
            <a:tailEnd type="arrow"/>
          </a:ln>
          <a:effectLst/>
        </p:spPr>
      </p:cxnSp>
      <p:sp>
        <p:nvSpPr>
          <p:cNvPr id="53" name="TextBox 52"/>
          <p:cNvSpPr txBox="1"/>
          <p:nvPr/>
        </p:nvSpPr>
        <p:spPr>
          <a:xfrm>
            <a:off x="4810105" y="1396039"/>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RH1</a:t>
            </a:r>
            <a:endParaRPr kumimoji="0" lang="en-US" sz="1000" b="0" i="1" u="none" strike="noStrike" kern="0" cap="none" spc="0" normalizeH="0" baseline="0" noProof="0" dirty="0">
              <a:ln>
                <a:noFill/>
              </a:ln>
              <a:solidFill>
                <a:sysClr val="windowText" lastClr="000000"/>
              </a:solidFill>
              <a:effectLst/>
              <a:uLnTx/>
              <a:uFillTx/>
            </a:endParaRPr>
          </a:p>
        </p:txBody>
      </p:sp>
      <p:sp>
        <p:nvSpPr>
          <p:cNvPr id="54" name="TextBox 53"/>
          <p:cNvSpPr txBox="1"/>
          <p:nvPr/>
        </p:nvSpPr>
        <p:spPr>
          <a:xfrm>
            <a:off x="3322536" y="3021576"/>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RP1</a:t>
            </a:r>
            <a:endParaRPr kumimoji="0" lang="en-US" sz="1000" b="0" i="1" u="none" strike="noStrike" kern="0" cap="none" spc="0" normalizeH="0" baseline="0" noProof="0" dirty="0">
              <a:ln>
                <a:noFill/>
              </a:ln>
              <a:solidFill>
                <a:sysClr val="windowText" lastClr="000000"/>
              </a:solidFill>
              <a:effectLst/>
              <a:uLnTx/>
              <a:uFillTx/>
            </a:endParaRPr>
          </a:p>
        </p:txBody>
      </p:sp>
      <p:sp>
        <p:nvSpPr>
          <p:cNvPr id="55" name="TextBox 54"/>
          <p:cNvSpPr txBox="1"/>
          <p:nvPr/>
        </p:nvSpPr>
        <p:spPr>
          <a:xfrm>
            <a:off x="5328944" y="1821515"/>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AC1</a:t>
            </a:r>
            <a:endParaRPr kumimoji="0" lang="en-US" sz="1000" b="0" i="1" u="none" strike="noStrike" kern="0" cap="none" spc="0" normalizeH="0" baseline="0" noProof="0" dirty="0">
              <a:ln>
                <a:noFill/>
              </a:ln>
              <a:solidFill>
                <a:sysClr val="windowText" lastClr="000000"/>
              </a:solidFill>
              <a:effectLst/>
              <a:uLnTx/>
              <a:uFillTx/>
            </a:endParaRPr>
          </a:p>
        </p:txBody>
      </p:sp>
      <p:sp>
        <p:nvSpPr>
          <p:cNvPr id="56" name="Rectangle 55"/>
          <p:cNvSpPr/>
          <p:nvPr/>
        </p:nvSpPr>
        <p:spPr>
          <a:xfrm>
            <a:off x="2583405" y="3877016"/>
            <a:ext cx="2226700"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(Valve Command Processor)</a:t>
            </a:r>
            <a:endParaRPr kumimoji="0" lang="en-US" sz="1400" b="0" i="0" u="none" strike="noStrike" kern="0" cap="none" spc="0" normalizeH="0" baseline="0" noProof="0" dirty="0">
              <a:ln>
                <a:noFill/>
              </a:ln>
              <a:solidFill>
                <a:sysClr val="windowText" lastClr="000000"/>
              </a:solidFill>
              <a:effectLst/>
              <a:uLnTx/>
              <a:uFillTx/>
            </a:endParaRPr>
          </a:p>
        </p:txBody>
      </p:sp>
      <p:sp>
        <p:nvSpPr>
          <p:cNvPr id="57" name="Rectangle 56"/>
          <p:cNvSpPr/>
          <p:nvPr/>
        </p:nvSpPr>
        <p:spPr>
          <a:xfrm>
            <a:off x="3823287" y="3276524"/>
            <a:ext cx="1914435"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(JSON Message Builder)</a:t>
            </a:r>
            <a:endParaRPr kumimoji="0" lang="en-US" sz="1400" b="0" i="0" u="none" strike="noStrike" kern="0" cap="none" spc="0" normalizeH="0" baseline="0" noProof="0" dirty="0">
              <a:ln>
                <a:noFill/>
              </a:ln>
              <a:solidFill>
                <a:sysClr val="windowText" lastClr="000000"/>
              </a:solidFill>
              <a:effectLst/>
              <a:uLnTx/>
              <a:uFillTx/>
            </a:endParaRPr>
          </a:p>
        </p:txBody>
      </p:sp>
      <p:sp>
        <p:nvSpPr>
          <p:cNvPr id="58" name="TextBox 57"/>
          <p:cNvSpPr txBox="1"/>
          <p:nvPr/>
        </p:nvSpPr>
        <p:spPr>
          <a:xfrm>
            <a:off x="4726497" y="2828011"/>
            <a:ext cx="488578"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JMB1</a:t>
            </a:r>
            <a:endParaRPr kumimoji="0" lang="en-US" sz="1000" b="0" i="1" u="none" strike="noStrike" kern="0" cap="none" spc="0" normalizeH="0" baseline="0" noProof="0" dirty="0">
              <a:ln>
                <a:noFill/>
              </a:ln>
              <a:solidFill>
                <a:sysClr val="windowText" lastClr="000000"/>
              </a:solidFill>
              <a:effectLst/>
              <a:uLnTx/>
              <a:uFillTx/>
            </a:endParaRPr>
          </a:p>
        </p:txBody>
      </p:sp>
      <p:sp>
        <p:nvSpPr>
          <p:cNvPr id="59" name="Rectangle 58"/>
          <p:cNvSpPr/>
          <p:nvPr/>
        </p:nvSpPr>
        <p:spPr>
          <a:xfrm>
            <a:off x="5638800" y="1012074"/>
            <a:ext cx="1614609"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(Response Handler)</a:t>
            </a:r>
            <a:endParaRPr kumimoji="0" lang="en-US" sz="1400" b="0" i="0" u="none" strike="noStrike" kern="0" cap="none" spc="0" normalizeH="0" baseline="0" noProof="0" dirty="0">
              <a:ln>
                <a:noFill/>
              </a:ln>
              <a:solidFill>
                <a:sysClr val="windowText" lastClr="000000"/>
              </a:solidFill>
              <a:effectLst/>
              <a:uLnTx/>
              <a:uFillTx/>
            </a:endParaRPr>
          </a:p>
        </p:txBody>
      </p:sp>
      <p:sp>
        <p:nvSpPr>
          <p:cNvPr id="60" name="Rectangle 59"/>
          <p:cNvSpPr/>
          <p:nvPr/>
        </p:nvSpPr>
        <p:spPr>
          <a:xfrm>
            <a:off x="5943600" y="1396039"/>
            <a:ext cx="1433213"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(JSON Converter)</a:t>
            </a:r>
            <a:endParaRPr kumimoji="0" lang="en-US" sz="1400" b="0" i="0" u="none" strike="noStrike" kern="0" cap="none" spc="0" normalizeH="0" baseline="0" noProof="0" dirty="0">
              <a:ln>
                <a:noFill/>
              </a:ln>
              <a:solidFill>
                <a:sysClr val="windowText" lastClr="000000"/>
              </a:solidFill>
              <a:effectLst/>
              <a:uLnTx/>
              <a:uFillTx/>
            </a:endParaRPr>
          </a:p>
        </p:txBody>
      </p:sp>
      <p:sp>
        <p:nvSpPr>
          <p:cNvPr id="74" name="Rectangle 73"/>
          <p:cNvSpPr/>
          <p:nvPr/>
        </p:nvSpPr>
        <p:spPr>
          <a:xfrm>
            <a:off x="3225567" y="2108093"/>
            <a:ext cx="963232" cy="636952"/>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Response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Parser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76" name="Rectangle 75"/>
          <p:cNvSpPr/>
          <p:nvPr/>
        </p:nvSpPr>
        <p:spPr>
          <a:xfrm>
            <a:off x="4325938" y="2227438"/>
            <a:ext cx="888964" cy="526195"/>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API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Caller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Tree>
    <p:custDataLst>
      <p:tags r:id="rId1"/>
    </p:custDataLst>
    <p:extLst>
      <p:ext uri="{BB962C8B-B14F-4D97-AF65-F5344CB8AC3E}">
        <p14:creationId xmlns:p14="http://schemas.microsoft.com/office/powerpoint/2010/main" val="4150938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7315200" cy="734291"/>
          </a:xfrm>
        </p:spPr>
        <p:txBody>
          <a:bodyPr anchor="b">
            <a:normAutofit/>
          </a:bodyPr>
          <a:lstStyle/>
          <a:p>
            <a:pPr lvl="0">
              <a:spcBef>
                <a:spcPts val="0"/>
              </a:spcBef>
            </a:pPr>
            <a:r>
              <a:rPr lang="en-US" sz="3500" b="1" dirty="0" smtClean="0">
                <a:solidFill>
                  <a:prstClr val="white"/>
                </a:solidFill>
              </a:rPr>
              <a:t>Data Processing Subsystem</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USB/Serial Interface</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34</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63023412"/>
              </p:ext>
            </p:extLst>
          </p:nvPr>
        </p:nvGraphicFramePr>
        <p:xfrm>
          <a:off x="304798" y="4724400"/>
          <a:ext cx="8458204" cy="1600200"/>
        </p:xfrm>
        <a:graphic>
          <a:graphicData uri="http://schemas.openxmlformats.org/drawingml/2006/table">
            <a:tbl>
              <a:tblPr firstRow="1" firstCol="1" bandRow="1">
                <a:tableStyleId>{5C22544A-7EE6-4342-B048-85BDC9FD1C3A}</a:tableStyleId>
              </a:tblPr>
              <a:tblGrid>
                <a:gridCol w="2114551"/>
                <a:gridCol w="2114551"/>
                <a:gridCol w="2114551"/>
                <a:gridCol w="2114551"/>
              </a:tblGrid>
              <a:tr h="521688">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1078512">
                <a:tc>
                  <a:txBody>
                    <a:bodyPr/>
                    <a:lstStyle/>
                    <a:p>
                      <a:pPr marL="0" marR="0">
                        <a:lnSpc>
                          <a:spcPct val="115000"/>
                        </a:lnSpc>
                        <a:spcBef>
                          <a:spcPts val="1200"/>
                        </a:spcBef>
                        <a:spcAft>
                          <a:spcPts val="1200"/>
                        </a:spcAft>
                        <a:tabLst>
                          <a:tab pos="514350" algn="l"/>
                        </a:tabLst>
                      </a:pPr>
                      <a:r>
                        <a:rPr lang="en-US" sz="1200" dirty="0" smtClean="0">
                          <a:effectLst/>
                        </a:rPr>
                        <a:t>Soil</a:t>
                      </a:r>
                      <a:r>
                        <a:rPr lang="en-US" sz="1200" baseline="0" dirty="0" smtClean="0">
                          <a:effectLst/>
                        </a:rPr>
                        <a:t> Moisture Reading </a:t>
                      </a:r>
                      <a:r>
                        <a:rPr lang="en-US" sz="1200" dirty="0" smtClean="0">
                          <a:effectLst/>
                        </a:rPr>
                        <a:t>Collector</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Control Board</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Analog voltage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None</a:t>
                      </a:r>
                      <a:endParaRPr lang="en-US" sz="1200" dirty="0">
                        <a:effectLst/>
                        <a:latin typeface="Times New Roman"/>
                        <a:ea typeface="Times New Roman"/>
                      </a:endParaRPr>
                    </a:p>
                  </a:txBody>
                  <a:tcPr marL="68580" marR="68580" marT="0" marB="0" anchor="ctr"/>
                </a:tc>
              </a:tr>
            </a:tbl>
          </a:graphicData>
        </a:graphic>
      </p:graphicFrame>
      <p:sp>
        <p:nvSpPr>
          <p:cNvPr id="30" name="TextBox 29"/>
          <p:cNvSpPr txBox="1"/>
          <p:nvPr/>
        </p:nvSpPr>
        <p:spPr>
          <a:xfrm>
            <a:off x="262759" y="4191000"/>
            <a:ext cx="2099441" cy="587866"/>
          </a:xfrm>
          <a:prstGeom prst="rect">
            <a:avLst/>
          </a:prstGeom>
          <a:noFill/>
        </p:spPr>
        <p:txBody>
          <a:bodyPr wrap="square" rtlCol="0" anchor="ctr">
            <a:noAutofit/>
          </a:bodyPr>
          <a:lstStyle/>
          <a:p>
            <a:r>
              <a:rPr lang="en-US" sz="2400" b="1" dirty="0" smtClean="0">
                <a:solidFill>
                  <a:prstClr val="black">
                    <a:lumMod val="65000"/>
                    <a:lumOff val="35000"/>
                  </a:prstClr>
                </a:solidFill>
              </a:rPr>
              <a:t>Interfaces</a:t>
            </a:r>
            <a:endParaRPr lang="en-US" sz="2400" b="1" dirty="0">
              <a:solidFill>
                <a:prstClr val="black">
                  <a:lumMod val="75000"/>
                  <a:lumOff val="25000"/>
                </a:prst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2863849437"/>
              </p:ext>
            </p:extLst>
          </p:nvPr>
        </p:nvGraphicFramePr>
        <p:xfrm>
          <a:off x="304800" y="4724400"/>
          <a:ext cx="8458200" cy="1600200"/>
        </p:xfrm>
        <a:graphic>
          <a:graphicData uri="http://schemas.openxmlformats.org/drawingml/2006/table">
            <a:tbl>
              <a:tblPr firstRow="1" firstCol="1" bandRow="1">
                <a:tableStyleId>{5C22544A-7EE6-4342-B048-85BDC9FD1C3A}</a:tableStyleId>
              </a:tblPr>
              <a:tblGrid>
                <a:gridCol w="2114053"/>
                <a:gridCol w="2115047"/>
                <a:gridCol w="2114053"/>
                <a:gridCol w="2115047"/>
              </a:tblGrid>
              <a:tr h="258012">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533400">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USB/Serial Interface</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Serial Data Receiver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Serial data byte string with irrigation control command</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None</a:t>
                      </a:r>
                    </a:p>
                  </a:txBody>
                  <a:tcPr marL="68580" marR="68580" marT="0" marB="0" anchor="ctr"/>
                </a:tc>
              </a:tr>
              <a:tr h="808788">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Serial Data Sender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USB/Serial Interface</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Serial data string with sensor readings</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latin typeface="Times New Roman"/>
                          <a:ea typeface="Times New Roman"/>
                        </a:rPr>
                        <a:t>None</a:t>
                      </a:r>
                    </a:p>
                  </a:txBody>
                  <a:tcPr marL="68580" marR="68580" marT="0" marB="0" anchor="ctr"/>
                </a:tc>
              </a:tr>
            </a:tbl>
          </a:graphicData>
        </a:graphic>
      </p:graphicFrame>
      <p:sp>
        <p:nvSpPr>
          <p:cNvPr id="65" name="Rectangle 64"/>
          <p:cNvSpPr/>
          <p:nvPr/>
        </p:nvSpPr>
        <p:spPr>
          <a:xfrm>
            <a:off x="2590614" y="2283304"/>
            <a:ext cx="2204744" cy="1426218"/>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66" name="Rectangle 65"/>
          <p:cNvSpPr/>
          <p:nvPr/>
        </p:nvSpPr>
        <p:spPr>
          <a:xfrm>
            <a:off x="2663704" y="3421397"/>
            <a:ext cx="1969059" cy="182483"/>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USB/Serial Interface</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7" name="Rectangle 66"/>
          <p:cNvSpPr/>
          <p:nvPr/>
        </p:nvSpPr>
        <p:spPr>
          <a:xfrm>
            <a:off x="3780922" y="2643718"/>
            <a:ext cx="862036" cy="549693"/>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JSON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Message Builder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8" name="Rectangle 67"/>
          <p:cNvSpPr/>
          <p:nvPr/>
        </p:nvSpPr>
        <p:spPr>
          <a:xfrm>
            <a:off x="2673899" y="2643718"/>
            <a:ext cx="957811" cy="549693"/>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Valve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Command Processor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69" name="Straight Arrow Connector 68"/>
          <p:cNvCxnSpPr>
            <a:stCxn id="68" idx="2"/>
          </p:cNvCxnSpPr>
          <p:nvPr/>
        </p:nvCxnSpPr>
        <p:spPr>
          <a:xfrm>
            <a:off x="3152805" y="3193411"/>
            <a:ext cx="0" cy="227986"/>
          </a:xfrm>
          <a:prstGeom prst="straightConnector1">
            <a:avLst/>
          </a:prstGeom>
          <a:noFill/>
          <a:ln w="19050" cap="flat" cmpd="sng" algn="ctr">
            <a:solidFill>
              <a:srgbClr val="4F81BD">
                <a:shade val="95000"/>
                <a:satMod val="105000"/>
              </a:srgbClr>
            </a:solidFill>
            <a:prstDash val="solid"/>
            <a:tailEnd type="arrow"/>
          </a:ln>
          <a:effectLst/>
        </p:spPr>
      </p:cxnSp>
      <p:cxnSp>
        <p:nvCxnSpPr>
          <p:cNvPr id="70" name="Straight Arrow Connector 69"/>
          <p:cNvCxnSpPr>
            <a:endCxn id="67" idx="2"/>
          </p:cNvCxnSpPr>
          <p:nvPr/>
        </p:nvCxnSpPr>
        <p:spPr>
          <a:xfrm flipV="1">
            <a:off x="4211940" y="3193411"/>
            <a:ext cx="0" cy="254435"/>
          </a:xfrm>
          <a:prstGeom prst="straightConnector1">
            <a:avLst/>
          </a:prstGeom>
          <a:noFill/>
          <a:ln w="19050" cap="flat" cmpd="sng" algn="ctr">
            <a:solidFill>
              <a:srgbClr val="4F81BD">
                <a:shade val="95000"/>
                <a:satMod val="105000"/>
              </a:srgbClr>
            </a:solidFill>
            <a:prstDash val="solid"/>
            <a:tailEnd type="arrow"/>
          </a:ln>
          <a:effectLst/>
        </p:spPr>
      </p:cxnSp>
      <p:cxnSp>
        <p:nvCxnSpPr>
          <p:cNvPr id="71" name="Straight Arrow Connector 70"/>
          <p:cNvCxnSpPr>
            <a:stCxn id="80" idx="2"/>
            <a:endCxn id="68" idx="0"/>
          </p:cNvCxnSpPr>
          <p:nvPr/>
        </p:nvCxnSpPr>
        <p:spPr>
          <a:xfrm>
            <a:off x="3152804" y="1905000"/>
            <a:ext cx="1" cy="738718"/>
          </a:xfrm>
          <a:prstGeom prst="straightConnector1">
            <a:avLst/>
          </a:prstGeom>
          <a:noFill/>
          <a:ln w="19050" cap="flat" cmpd="sng" algn="ctr">
            <a:solidFill>
              <a:srgbClr val="4F81BD">
                <a:shade val="95000"/>
                <a:satMod val="105000"/>
              </a:srgbClr>
            </a:solidFill>
            <a:prstDash val="solid"/>
            <a:tailEnd type="arrow"/>
          </a:ln>
          <a:effectLst/>
        </p:spPr>
      </p:cxnSp>
      <p:cxnSp>
        <p:nvCxnSpPr>
          <p:cNvPr id="72" name="Straight Arrow Connector 71"/>
          <p:cNvCxnSpPr>
            <a:stCxn id="67" idx="0"/>
            <a:endCxn id="81" idx="2"/>
          </p:cNvCxnSpPr>
          <p:nvPr/>
        </p:nvCxnSpPr>
        <p:spPr>
          <a:xfrm flipV="1">
            <a:off x="4211940" y="2086720"/>
            <a:ext cx="18766" cy="556998"/>
          </a:xfrm>
          <a:prstGeom prst="straightConnector1">
            <a:avLst/>
          </a:prstGeom>
          <a:noFill/>
          <a:ln w="19050" cap="flat" cmpd="sng" algn="ctr">
            <a:solidFill>
              <a:srgbClr val="4F81BD">
                <a:shade val="95000"/>
                <a:satMod val="105000"/>
              </a:srgbClr>
            </a:solidFill>
            <a:prstDash val="solid"/>
            <a:tailEnd type="arrow"/>
          </a:ln>
          <a:effectLst/>
        </p:spPr>
      </p:cxnSp>
      <p:sp>
        <p:nvSpPr>
          <p:cNvPr id="73" name="TextBox 72"/>
          <p:cNvSpPr txBox="1"/>
          <p:nvPr/>
        </p:nvSpPr>
        <p:spPr>
          <a:xfrm>
            <a:off x="3207704" y="2274386"/>
            <a:ext cx="947282"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ysClr val="windowText" lastClr="000000"/>
                </a:solidFill>
                <a:effectLst/>
                <a:uLnTx/>
                <a:uFillTx/>
              </a:rPr>
              <a:t>Data Processing</a:t>
            </a:r>
            <a:br>
              <a:rPr kumimoji="0" lang="en-US" sz="900" b="1" i="0" u="none" strike="noStrike" kern="0" cap="none" spc="0" normalizeH="0" baseline="0" noProof="0" dirty="0" smtClean="0">
                <a:ln>
                  <a:noFill/>
                </a:ln>
                <a:solidFill>
                  <a:sysClr val="windowText" lastClr="000000"/>
                </a:solidFill>
                <a:effectLst/>
                <a:uLnTx/>
                <a:uFillTx/>
              </a:rPr>
            </a:br>
            <a:r>
              <a:rPr kumimoji="0" lang="en-US" sz="900" b="1" i="0" u="none" strike="noStrike" kern="0" cap="none" spc="0" normalizeH="0" baseline="0" noProof="0" dirty="0" smtClean="0">
                <a:ln>
                  <a:noFill/>
                </a:ln>
                <a:solidFill>
                  <a:sysClr val="windowText" lastClr="000000"/>
                </a:solidFill>
                <a:effectLst/>
                <a:uLnTx/>
                <a:uFillTx/>
              </a:rPr>
              <a:t>Subsystem</a:t>
            </a:r>
            <a:endParaRPr kumimoji="0" lang="en-US" sz="900" b="1" i="0" u="none" strike="noStrike" kern="0" cap="none" spc="0" normalizeH="0" baseline="0" noProof="0" dirty="0">
              <a:ln>
                <a:noFill/>
              </a:ln>
              <a:solidFill>
                <a:sysClr val="windowText" lastClr="000000"/>
              </a:solidFill>
              <a:effectLst/>
              <a:uLnTx/>
              <a:uFillTx/>
            </a:endParaRPr>
          </a:p>
        </p:txBody>
      </p:sp>
      <p:sp>
        <p:nvSpPr>
          <p:cNvPr id="75" name="TextBox 74"/>
          <p:cNvSpPr txBox="1"/>
          <p:nvPr/>
        </p:nvSpPr>
        <p:spPr>
          <a:xfrm>
            <a:off x="2820810" y="2343636"/>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RP1</a:t>
            </a:r>
            <a:endParaRPr kumimoji="0" lang="en-US" sz="1000" b="0" i="1" u="none" strike="noStrike" kern="0" cap="none" spc="0" normalizeH="0" baseline="0" noProof="0" dirty="0">
              <a:ln>
                <a:noFill/>
              </a:ln>
              <a:solidFill>
                <a:sysClr val="windowText" lastClr="000000"/>
              </a:solidFill>
              <a:effectLst/>
              <a:uLnTx/>
              <a:uFillTx/>
            </a:endParaRPr>
          </a:p>
        </p:txBody>
      </p:sp>
      <p:sp>
        <p:nvSpPr>
          <p:cNvPr id="77" name="TextBox 76"/>
          <p:cNvSpPr txBox="1"/>
          <p:nvPr/>
        </p:nvSpPr>
        <p:spPr>
          <a:xfrm>
            <a:off x="2740347" y="3190565"/>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VCP1</a:t>
            </a:r>
            <a:endParaRPr kumimoji="0" lang="en-US" sz="1000" b="0" i="1" u="none" strike="noStrike" kern="0" cap="none" spc="0" normalizeH="0" baseline="0" noProof="0" dirty="0">
              <a:ln>
                <a:noFill/>
              </a:ln>
              <a:solidFill>
                <a:sysClr val="windowText" lastClr="000000"/>
              </a:solidFill>
              <a:effectLst/>
              <a:uLnTx/>
              <a:uFillTx/>
            </a:endParaRPr>
          </a:p>
        </p:txBody>
      </p:sp>
      <p:sp>
        <p:nvSpPr>
          <p:cNvPr id="78" name="TextBox 77"/>
          <p:cNvSpPr txBox="1"/>
          <p:nvPr/>
        </p:nvSpPr>
        <p:spPr>
          <a:xfrm>
            <a:off x="4154986" y="2329584"/>
            <a:ext cx="488578"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JMB1</a:t>
            </a:r>
            <a:endParaRPr kumimoji="0" lang="en-US" sz="1000" b="0" i="1" u="none" strike="noStrike" kern="0" cap="none" spc="0" normalizeH="0" baseline="0" noProof="0" dirty="0">
              <a:ln>
                <a:noFill/>
              </a:ln>
              <a:solidFill>
                <a:sysClr val="windowText" lastClr="000000"/>
              </a:solidFill>
              <a:effectLst/>
              <a:uLnTx/>
              <a:uFillTx/>
            </a:endParaRPr>
          </a:p>
        </p:txBody>
      </p:sp>
      <p:sp>
        <p:nvSpPr>
          <p:cNvPr id="79" name="TextBox 78"/>
          <p:cNvSpPr txBox="1"/>
          <p:nvPr/>
        </p:nvSpPr>
        <p:spPr>
          <a:xfrm>
            <a:off x="4162300" y="3190565"/>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USI2</a:t>
            </a:r>
            <a:endParaRPr kumimoji="0" lang="en-US" sz="1000" b="0" i="1" u="none" strike="noStrike" kern="0" cap="none" spc="0" normalizeH="0" baseline="0" noProof="0" dirty="0">
              <a:ln>
                <a:noFill/>
              </a:ln>
              <a:solidFill>
                <a:sysClr val="windowText" lastClr="000000"/>
              </a:solidFill>
              <a:effectLst/>
              <a:uLnTx/>
              <a:uFillTx/>
            </a:endParaRPr>
          </a:p>
        </p:txBody>
      </p:sp>
      <p:sp>
        <p:nvSpPr>
          <p:cNvPr id="80" name="Rectangle 79"/>
          <p:cNvSpPr/>
          <p:nvPr/>
        </p:nvSpPr>
        <p:spPr>
          <a:xfrm>
            <a:off x="2407472" y="1597223"/>
            <a:ext cx="1490664"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(Response Parser)</a:t>
            </a:r>
            <a:endParaRPr kumimoji="0" lang="en-US" sz="1400" b="0" i="0" u="none" strike="noStrike" kern="0" cap="none" spc="0" normalizeH="0" baseline="0" noProof="0" dirty="0">
              <a:ln>
                <a:noFill/>
              </a:ln>
              <a:solidFill>
                <a:sysClr val="windowText" lastClr="000000"/>
              </a:solidFill>
              <a:effectLst/>
              <a:uLnTx/>
              <a:uFillTx/>
            </a:endParaRPr>
          </a:p>
        </p:txBody>
      </p:sp>
      <p:sp>
        <p:nvSpPr>
          <p:cNvPr id="81" name="Rectangle 80"/>
          <p:cNvSpPr/>
          <p:nvPr/>
        </p:nvSpPr>
        <p:spPr>
          <a:xfrm>
            <a:off x="3733614" y="1778943"/>
            <a:ext cx="994183"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(API Caller)</a:t>
            </a:r>
            <a:endParaRPr kumimoji="0" lang="en-US" sz="1400" b="0" i="0" u="none" strike="noStrike" kern="0" cap="none" spc="0" normalizeH="0" baseline="0" noProof="0" dirty="0">
              <a:ln>
                <a:noFill/>
              </a:ln>
              <a:solidFill>
                <a:sysClr val="windowText" lastClr="000000"/>
              </a:solidFill>
              <a:effectLst/>
              <a:uLnTx/>
              <a:uFillTx/>
            </a:endParaRPr>
          </a:p>
        </p:txBody>
      </p:sp>
      <p:cxnSp>
        <p:nvCxnSpPr>
          <p:cNvPr id="82" name="Straight Arrow Connector 81"/>
          <p:cNvCxnSpPr>
            <a:endCxn id="66" idx="3"/>
          </p:cNvCxnSpPr>
          <p:nvPr/>
        </p:nvCxnSpPr>
        <p:spPr>
          <a:xfrm flipH="1">
            <a:off x="4632763" y="3512638"/>
            <a:ext cx="848107" cy="1"/>
          </a:xfrm>
          <a:prstGeom prst="straightConnector1">
            <a:avLst/>
          </a:prstGeom>
          <a:noFill/>
          <a:ln w="19050" cap="flat" cmpd="sng" algn="ctr">
            <a:solidFill>
              <a:srgbClr val="4F81BD">
                <a:shade val="95000"/>
                <a:satMod val="105000"/>
              </a:srgbClr>
            </a:solidFill>
            <a:prstDash val="solid"/>
            <a:tailEnd type="arrow"/>
          </a:ln>
          <a:effectLst/>
        </p:spPr>
      </p:cxnSp>
      <p:sp>
        <p:nvSpPr>
          <p:cNvPr id="83" name="TextBox 82"/>
          <p:cNvSpPr txBox="1"/>
          <p:nvPr/>
        </p:nvSpPr>
        <p:spPr>
          <a:xfrm>
            <a:off x="4878180" y="3499393"/>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SDS1</a:t>
            </a:r>
            <a:endParaRPr kumimoji="0" lang="en-US" sz="1000" b="0" i="1" u="none" strike="noStrike" kern="0" cap="none" spc="0" normalizeH="0" baseline="0" noProof="0" dirty="0">
              <a:ln>
                <a:noFill/>
              </a:ln>
              <a:solidFill>
                <a:sysClr val="windowText" lastClr="000000"/>
              </a:solidFill>
              <a:effectLst/>
              <a:uLnTx/>
              <a:uFillTx/>
            </a:endParaRPr>
          </a:p>
        </p:txBody>
      </p:sp>
      <p:cxnSp>
        <p:nvCxnSpPr>
          <p:cNvPr id="84" name="Elbow Connector 83"/>
          <p:cNvCxnSpPr>
            <a:stCxn id="66" idx="2"/>
          </p:cNvCxnSpPr>
          <p:nvPr/>
        </p:nvCxnSpPr>
        <p:spPr>
          <a:xfrm rot="16200000" flipH="1">
            <a:off x="3942279" y="3309834"/>
            <a:ext cx="572043" cy="1160133"/>
          </a:xfrm>
          <a:prstGeom prst="bentConnector2">
            <a:avLst/>
          </a:prstGeom>
          <a:noFill/>
          <a:ln w="19050" cap="flat" cmpd="sng" algn="ctr">
            <a:solidFill>
              <a:srgbClr val="4F81BD">
                <a:shade val="95000"/>
                <a:satMod val="105000"/>
              </a:srgbClr>
            </a:solidFill>
            <a:prstDash val="solid"/>
            <a:tailEnd type="arrow"/>
          </a:ln>
          <a:effectLst/>
        </p:spPr>
      </p:cxnSp>
      <p:sp>
        <p:nvSpPr>
          <p:cNvPr id="85" name="TextBox 84"/>
          <p:cNvSpPr txBox="1"/>
          <p:nvPr/>
        </p:nvSpPr>
        <p:spPr>
          <a:xfrm>
            <a:off x="3631710" y="3945090"/>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USI1</a:t>
            </a:r>
            <a:endParaRPr kumimoji="0" lang="en-US" sz="1000" b="0" i="1" u="none" strike="noStrike" kern="0" cap="none" spc="0" normalizeH="0" baseline="0" noProof="0" dirty="0">
              <a:ln>
                <a:noFill/>
              </a:ln>
              <a:solidFill>
                <a:sysClr val="windowText" lastClr="000000"/>
              </a:solidFill>
              <a:effectLst/>
              <a:uLnTx/>
              <a:uFillTx/>
            </a:endParaRPr>
          </a:p>
        </p:txBody>
      </p:sp>
      <p:sp>
        <p:nvSpPr>
          <p:cNvPr id="86" name="Rectangle 85"/>
          <p:cNvSpPr/>
          <p:nvPr/>
        </p:nvSpPr>
        <p:spPr>
          <a:xfrm>
            <a:off x="4750657" y="4022033"/>
            <a:ext cx="1741182"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(Serial Data Receiver)</a:t>
            </a:r>
            <a:endParaRPr kumimoji="0" lang="en-US" sz="1400" b="0" i="0" u="none" strike="noStrike" kern="0" cap="none" spc="0" normalizeH="0" baseline="0" noProof="0" dirty="0">
              <a:ln>
                <a:noFill/>
              </a:ln>
              <a:solidFill>
                <a:sysClr val="windowText" lastClr="000000"/>
              </a:solidFill>
              <a:effectLst/>
              <a:uLnTx/>
              <a:uFillTx/>
            </a:endParaRPr>
          </a:p>
        </p:txBody>
      </p:sp>
      <p:sp>
        <p:nvSpPr>
          <p:cNvPr id="87" name="Rectangle 86"/>
          <p:cNvSpPr/>
          <p:nvPr/>
        </p:nvSpPr>
        <p:spPr>
          <a:xfrm>
            <a:off x="5410014" y="3358749"/>
            <a:ext cx="1631537"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(Serial Data Sender)</a:t>
            </a:r>
            <a:endParaRPr kumimoji="0" lang="en-US" sz="1400" b="0" i="0" u="none" strike="noStrike" kern="0" cap="none" spc="0" normalizeH="0" baseline="0" noProof="0" dirty="0">
              <a:ln>
                <a:noFill/>
              </a:ln>
              <a:solidFill>
                <a:sysClr val="windowText" lastClr="000000"/>
              </a:solidFill>
              <a:effectLst/>
              <a:uLnTx/>
              <a:uFillTx/>
            </a:endParaRPr>
          </a:p>
        </p:txBody>
      </p:sp>
    </p:spTree>
    <p:custDataLst>
      <p:tags r:id="rId1"/>
    </p:custDataLst>
    <p:extLst>
      <p:ext uri="{BB962C8B-B14F-4D97-AF65-F5344CB8AC3E}">
        <p14:creationId xmlns:p14="http://schemas.microsoft.com/office/powerpoint/2010/main" val="3458872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7315200" cy="734291"/>
          </a:xfrm>
        </p:spPr>
        <p:txBody>
          <a:bodyPr anchor="b">
            <a:normAutofit/>
          </a:bodyPr>
          <a:lstStyle/>
          <a:p>
            <a:pPr lvl="0">
              <a:spcBef>
                <a:spcPts val="0"/>
              </a:spcBef>
            </a:pPr>
            <a:r>
              <a:rPr lang="en-US" sz="3500" b="1" dirty="0" smtClean="0">
                <a:solidFill>
                  <a:prstClr val="white"/>
                </a:solidFill>
              </a:rPr>
              <a:t>Data Processing Subsystem</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JSON Message Builder</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35</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72028073"/>
              </p:ext>
            </p:extLst>
          </p:nvPr>
        </p:nvGraphicFramePr>
        <p:xfrm>
          <a:off x="304798" y="4724400"/>
          <a:ext cx="8458204" cy="1600200"/>
        </p:xfrm>
        <a:graphic>
          <a:graphicData uri="http://schemas.openxmlformats.org/drawingml/2006/table">
            <a:tbl>
              <a:tblPr firstRow="1" firstCol="1" bandRow="1">
                <a:tableStyleId>{5C22544A-7EE6-4342-B048-85BDC9FD1C3A}</a:tableStyleId>
              </a:tblPr>
              <a:tblGrid>
                <a:gridCol w="2114551"/>
                <a:gridCol w="2114551"/>
                <a:gridCol w="2114551"/>
                <a:gridCol w="2114551"/>
              </a:tblGrid>
              <a:tr h="521688">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1078512">
                <a:tc>
                  <a:txBody>
                    <a:bodyPr/>
                    <a:lstStyle/>
                    <a:p>
                      <a:pPr marL="0" marR="0">
                        <a:lnSpc>
                          <a:spcPct val="115000"/>
                        </a:lnSpc>
                        <a:spcBef>
                          <a:spcPts val="1200"/>
                        </a:spcBef>
                        <a:spcAft>
                          <a:spcPts val="1200"/>
                        </a:spcAft>
                        <a:tabLst>
                          <a:tab pos="514350" algn="l"/>
                        </a:tabLst>
                      </a:pPr>
                      <a:r>
                        <a:rPr lang="en-US" sz="1200" dirty="0" smtClean="0">
                          <a:effectLst/>
                        </a:rPr>
                        <a:t>Soil</a:t>
                      </a:r>
                      <a:r>
                        <a:rPr lang="en-US" sz="1200" baseline="0" dirty="0" smtClean="0">
                          <a:effectLst/>
                        </a:rPr>
                        <a:t> Moisture Reading </a:t>
                      </a:r>
                      <a:r>
                        <a:rPr lang="en-US" sz="1200" dirty="0" smtClean="0">
                          <a:effectLst/>
                        </a:rPr>
                        <a:t>Collector</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Control Board</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Analog voltage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None</a:t>
                      </a:r>
                      <a:endParaRPr lang="en-US" sz="1200" dirty="0">
                        <a:effectLst/>
                        <a:latin typeface="Times New Roman"/>
                        <a:ea typeface="Times New Roman"/>
                      </a:endParaRPr>
                    </a:p>
                  </a:txBody>
                  <a:tcPr marL="68580" marR="68580" marT="0" marB="0" anchor="ctr"/>
                </a:tc>
              </a:tr>
            </a:tbl>
          </a:graphicData>
        </a:graphic>
      </p:graphicFrame>
      <p:sp>
        <p:nvSpPr>
          <p:cNvPr id="30" name="TextBox 29"/>
          <p:cNvSpPr txBox="1"/>
          <p:nvPr/>
        </p:nvSpPr>
        <p:spPr>
          <a:xfrm>
            <a:off x="262759" y="4191000"/>
            <a:ext cx="2099441" cy="587866"/>
          </a:xfrm>
          <a:prstGeom prst="rect">
            <a:avLst/>
          </a:prstGeom>
          <a:noFill/>
        </p:spPr>
        <p:txBody>
          <a:bodyPr wrap="square" rtlCol="0" anchor="ctr">
            <a:noAutofit/>
          </a:bodyPr>
          <a:lstStyle/>
          <a:p>
            <a:r>
              <a:rPr lang="en-US" sz="2400" b="1" dirty="0" smtClean="0">
                <a:solidFill>
                  <a:prstClr val="black">
                    <a:lumMod val="65000"/>
                    <a:lumOff val="35000"/>
                  </a:prstClr>
                </a:solidFill>
              </a:rPr>
              <a:t>Interfaces</a:t>
            </a:r>
            <a:endParaRPr lang="en-US" sz="2400" b="1" dirty="0">
              <a:solidFill>
                <a:prstClr val="black">
                  <a:lumMod val="75000"/>
                  <a:lumOff val="25000"/>
                </a:prst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2235382002"/>
              </p:ext>
            </p:extLst>
          </p:nvPr>
        </p:nvGraphicFramePr>
        <p:xfrm>
          <a:off x="304800" y="4724400"/>
          <a:ext cx="8458200" cy="1600200"/>
        </p:xfrm>
        <a:graphic>
          <a:graphicData uri="http://schemas.openxmlformats.org/drawingml/2006/table">
            <a:tbl>
              <a:tblPr firstRow="1" firstCol="1" bandRow="1">
                <a:tableStyleId>{5C22544A-7EE6-4342-B048-85BDC9FD1C3A}</a:tableStyleId>
              </a:tblPr>
              <a:tblGrid>
                <a:gridCol w="2114053"/>
                <a:gridCol w="2115047"/>
                <a:gridCol w="2114053"/>
                <a:gridCol w="2115047"/>
              </a:tblGrid>
              <a:tr h="258012">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533400">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USB/Serial Interface</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JSON Message Handler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Serial data string with sensor readings</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None</a:t>
                      </a:r>
                    </a:p>
                  </a:txBody>
                  <a:tcPr marL="68580" marR="68580" marT="0" marB="0" anchor="ctr"/>
                </a:tc>
              </a:tr>
              <a:tr h="808788">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JSON Message Handler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API Caller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JSON object</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latin typeface="Times New Roman"/>
                          <a:ea typeface="Times New Roman"/>
                        </a:rPr>
                        <a:t>None</a:t>
                      </a:r>
                    </a:p>
                  </a:txBody>
                  <a:tcPr marL="68580" marR="68580" marT="0" marB="0" anchor="ctr"/>
                </a:tc>
              </a:tr>
            </a:tbl>
          </a:graphicData>
        </a:graphic>
      </p:graphicFrame>
      <p:sp>
        <p:nvSpPr>
          <p:cNvPr id="65" name="Rectangle 64"/>
          <p:cNvSpPr/>
          <p:nvPr/>
        </p:nvSpPr>
        <p:spPr>
          <a:xfrm>
            <a:off x="2590614" y="2283304"/>
            <a:ext cx="2204744" cy="1426218"/>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66" name="Rectangle 65"/>
          <p:cNvSpPr/>
          <p:nvPr/>
        </p:nvSpPr>
        <p:spPr>
          <a:xfrm>
            <a:off x="2663704" y="3421397"/>
            <a:ext cx="1969059" cy="182483"/>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USB/Serial Interface</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7" name="Rectangle 66"/>
          <p:cNvSpPr/>
          <p:nvPr/>
        </p:nvSpPr>
        <p:spPr>
          <a:xfrm>
            <a:off x="3780922" y="2643718"/>
            <a:ext cx="862036" cy="549693"/>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JSON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Message Builder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8" name="Rectangle 67"/>
          <p:cNvSpPr/>
          <p:nvPr/>
        </p:nvSpPr>
        <p:spPr>
          <a:xfrm>
            <a:off x="2673899" y="2643718"/>
            <a:ext cx="957811" cy="549693"/>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Valve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Command Processor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69" name="Straight Arrow Connector 68"/>
          <p:cNvCxnSpPr>
            <a:stCxn id="68" idx="2"/>
          </p:cNvCxnSpPr>
          <p:nvPr/>
        </p:nvCxnSpPr>
        <p:spPr>
          <a:xfrm>
            <a:off x="3152805" y="3193411"/>
            <a:ext cx="0" cy="227986"/>
          </a:xfrm>
          <a:prstGeom prst="straightConnector1">
            <a:avLst/>
          </a:prstGeom>
          <a:noFill/>
          <a:ln w="19050" cap="flat" cmpd="sng" algn="ctr">
            <a:solidFill>
              <a:srgbClr val="4F81BD">
                <a:shade val="95000"/>
                <a:satMod val="105000"/>
              </a:srgbClr>
            </a:solidFill>
            <a:prstDash val="solid"/>
            <a:tailEnd type="arrow"/>
          </a:ln>
          <a:effectLst/>
        </p:spPr>
      </p:cxnSp>
      <p:cxnSp>
        <p:nvCxnSpPr>
          <p:cNvPr id="70" name="Straight Arrow Connector 69"/>
          <p:cNvCxnSpPr>
            <a:endCxn id="67" idx="2"/>
          </p:cNvCxnSpPr>
          <p:nvPr/>
        </p:nvCxnSpPr>
        <p:spPr>
          <a:xfrm flipV="1">
            <a:off x="4211940" y="3193411"/>
            <a:ext cx="0" cy="254435"/>
          </a:xfrm>
          <a:prstGeom prst="straightConnector1">
            <a:avLst/>
          </a:prstGeom>
          <a:noFill/>
          <a:ln w="19050" cap="flat" cmpd="sng" algn="ctr">
            <a:solidFill>
              <a:srgbClr val="4F81BD">
                <a:shade val="95000"/>
                <a:satMod val="105000"/>
              </a:srgbClr>
            </a:solidFill>
            <a:prstDash val="solid"/>
            <a:tailEnd type="arrow"/>
          </a:ln>
          <a:effectLst/>
        </p:spPr>
      </p:cxnSp>
      <p:cxnSp>
        <p:nvCxnSpPr>
          <p:cNvPr id="71" name="Straight Arrow Connector 70"/>
          <p:cNvCxnSpPr>
            <a:stCxn id="80" idx="2"/>
            <a:endCxn id="68" idx="0"/>
          </p:cNvCxnSpPr>
          <p:nvPr/>
        </p:nvCxnSpPr>
        <p:spPr>
          <a:xfrm>
            <a:off x="3152804" y="1905000"/>
            <a:ext cx="1" cy="738718"/>
          </a:xfrm>
          <a:prstGeom prst="straightConnector1">
            <a:avLst/>
          </a:prstGeom>
          <a:noFill/>
          <a:ln w="19050" cap="flat" cmpd="sng" algn="ctr">
            <a:solidFill>
              <a:srgbClr val="4F81BD">
                <a:shade val="95000"/>
                <a:satMod val="105000"/>
              </a:srgbClr>
            </a:solidFill>
            <a:prstDash val="solid"/>
            <a:tailEnd type="arrow"/>
          </a:ln>
          <a:effectLst/>
        </p:spPr>
      </p:cxnSp>
      <p:cxnSp>
        <p:nvCxnSpPr>
          <p:cNvPr id="72" name="Straight Arrow Connector 71"/>
          <p:cNvCxnSpPr>
            <a:stCxn id="67" idx="0"/>
            <a:endCxn id="81" idx="2"/>
          </p:cNvCxnSpPr>
          <p:nvPr/>
        </p:nvCxnSpPr>
        <p:spPr>
          <a:xfrm flipV="1">
            <a:off x="4211940" y="2086720"/>
            <a:ext cx="18766" cy="556998"/>
          </a:xfrm>
          <a:prstGeom prst="straightConnector1">
            <a:avLst/>
          </a:prstGeom>
          <a:noFill/>
          <a:ln w="19050" cap="flat" cmpd="sng" algn="ctr">
            <a:solidFill>
              <a:srgbClr val="4F81BD">
                <a:shade val="95000"/>
                <a:satMod val="105000"/>
              </a:srgbClr>
            </a:solidFill>
            <a:prstDash val="solid"/>
            <a:tailEnd type="arrow"/>
          </a:ln>
          <a:effectLst/>
        </p:spPr>
      </p:cxnSp>
      <p:sp>
        <p:nvSpPr>
          <p:cNvPr id="73" name="TextBox 72"/>
          <p:cNvSpPr txBox="1"/>
          <p:nvPr/>
        </p:nvSpPr>
        <p:spPr>
          <a:xfrm>
            <a:off x="3207704" y="2274386"/>
            <a:ext cx="947282"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ysClr val="windowText" lastClr="000000"/>
                </a:solidFill>
                <a:effectLst/>
                <a:uLnTx/>
                <a:uFillTx/>
              </a:rPr>
              <a:t>Data Processing</a:t>
            </a:r>
            <a:br>
              <a:rPr kumimoji="0" lang="en-US" sz="900" b="1" i="0" u="none" strike="noStrike" kern="0" cap="none" spc="0" normalizeH="0" baseline="0" noProof="0" dirty="0" smtClean="0">
                <a:ln>
                  <a:noFill/>
                </a:ln>
                <a:solidFill>
                  <a:sysClr val="windowText" lastClr="000000"/>
                </a:solidFill>
                <a:effectLst/>
                <a:uLnTx/>
                <a:uFillTx/>
              </a:rPr>
            </a:br>
            <a:r>
              <a:rPr kumimoji="0" lang="en-US" sz="900" b="1" i="0" u="none" strike="noStrike" kern="0" cap="none" spc="0" normalizeH="0" baseline="0" noProof="0" dirty="0" smtClean="0">
                <a:ln>
                  <a:noFill/>
                </a:ln>
                <a:solidFill>
                  <a:sysClr val="windowText" lastClr="000000"/>
                </a:solidFill>
                <a:effectLst/>
                <a:uLnTx/>
                <a:uFillTx/>
              </a:rPr>
              <a:t>Subsystem</a:t>
            </a:r>
            <a:endParaRPr kumimoji="0" lang="en-US" sz="900" b="1" i="0" u="none" strike="noStrike" kern="0" cap="none" spc="0" normalizeH="0" baseline="0" noProof="0" dirty="0">
              <a:ln>
                <a:noFill/>
              </a:ln>
              <a:solidFill>
                <a:sysClr val="windowText" lastClr="000000"/>
              </a:solidFill>
              <a:effectLst/>
              <a:uLnTx/>
              <a:uFillTx/>
            </a:endParaRPr>
          </a:p>
        </p:txBody>
      </p:sp>
      <p:sp>
        <p:nvSpPr>
          <p:cNvPr id="75" name="TextBox 74"/>
          <p:cNvSpPr txBox="1"/>
          <p:nvPr/>
        </p:nvSpPr>
        <p:spPr>
          <a:xfrm>
            <a:off x="2820810" y="2343636"/>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RP1</a:t>
            </a:r>
            <a:endParaRPr kumimoji="0" lang="en-US" sz="1000" b="0" i="1" u="none" strike="noStrike" kern="0" cap="none" spc="0" normalizeH="0" baseline="0" noProof="0" dirty="0">
              <a:ln>
                <a:noFill/>
              </a:ln>
              <a:solidFill>
                <a:sysClr val="windowText" lastClr="000000"/>
              </a:solidFill>
              <a:effectLst/>
              <a:uLnTx/>
              <a:uFillTx/>
            </a:endParaRPr>
          </a:p>
        </p:txBody>
      </p:sp>
      <p:sp>
        <p:nvSpPr>
          <p:cNvPr id="77" name="TextBox 76"/>
          <p:cNvSpPr txBox="1"/>
          <p:nvPr/>
        </p:nvSpPr>
        <p:spPr>
          <a:xfrm>
            <a:off x="2740347" y="3190565"/>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VCP1</a:t>
            </a:r>
            <a:endParaRPr kumimoji="0" lang="en-US" sz="1000" b="0" i="1" u="none" strike="noStrike" kern="0" cap="none" spc="0" normalizeH="0" baseline="0" noProof="0" dirty="0">
              <a:ln>
                <a:noFill/>
              </a:ln>
              <a:solidFill>
                <a:sysClr val="windowText" lastClr="000000"/>
              </a:solidFill>
              <a:effectLst/>
              <a:uLnTx/>
              <a:uFillTx/>
            </a:endParaRPr>
          </a:p>
        </p:txBody>
      </p:sp>
      <p:sp>
        <p:nvSpPr>
          <p:cNvPr id="78" name="TextBox 77"/>
          <p:cNvSpPr txBox="1"/>
          <p:nvPr/>
        </p:nvSpPr>
        <p:spPr>
          <a:xfrm>
            <a:off x="4154986" y="2329584"/>
            <a:ext cx="488578"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JMB1</a:t>
            </a:r>
            <a:endParaRPr kumimoji="0" lang="en-US" sz="1000" b="0" i="1" u="none" strike="noStrike" kern="0" cap="none" spc="0" normalizeH="0" baseline="0" noProof="0" dirty="0">
              <a:ln>
                <a:noFill/>
              </a:ln>
              <a:solidFill>
                <a:sysClr val="windowText" lastClr="000000"/>
              </a:solidFill>
              <a:effectLst/>
              <a:uLnTx/>
              <a:uFillTx/>
            </a:endParaRPr>
          </a:p>
        </p:txBody>
      </p:sp>
      <p:sp>
        <p:nvSpPr>
          <p:cNvPr id="79" name="TextBox 78"/>
          <p:cNvSpPr txBox="1"/>
          <p:nvPr/>
        </p:nvSpPr>
        <p:spPr>
          <a:xfrm>
            <a:off x="4162300" y="3190565"/>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USI2</a:t>
            </a:r>
            <a:endParaRPr kumimoji="0" lang="en-US" sz="1000" b="0" i="1" u="none" strike="noStrike" kern="0" cap="none" spc="0" normalizeH="0" baseline="0" noProof="0" dirty="0">
              <a:ln>
                <a:noFill/>
              </a:ln>
              <a:solidFill>
                <a:sysClr val="windowText" lastClr="000000"/>
              </a:solidFill>
              <a:effectLst/>
              <a:uLnTx/>
              <a:uFillTx/>
            </a:endParaRPr>
          </a:p>
        </p:txBody>
      </p:sp>
      <p:sp>
        <p:nvSpPr>
          <p:cNvPr id="80" name="Rectangle 79"/>
          <p:cNvSpPr/>
          <p:nvPr/>
        </p:nvSpPr>
        <p:spPr>
          <a:xfrm>
            <a:off x="2407472" y="1597223"/>
            <a:ext cx="1490664"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(Response Parser)</a:t>
            </a:r>
            <a:endParaRPr kumimoji="0" lang="en-US" sz="1400" b="0" i="0" u="none" strike="noStrike" kern="0" cap="none" spc="0" normalizeH="0" baseline="0" noProof="0" dirty="0">
              <a:ln>
                <a:noFill/>
              </a:ln>
              <a:solidFill>
                <a:sysClr val="windowText" lastClr="000000"/>
              </a:solidFill>
              <a:effectLst/>
              <a:uLnTx/>
              <a:uFillTx/>
            </a:endParaRPr>
          </a:p>
        </p:txBody>
      </p:sp>
      <p:sp>
        <p:nvSpPr>
          <p:cNvPr id="81" name="Rectangle 80"/>
          <p:cNvSpPr/>
          <p:nvPr/>
        </p:nvSpPr>
        <p:spPr>
          <a:xfrm>
            <a:off x="3733614" y="1778943"/>
            <a:ext cx="994183"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(API Caller)</a:t>
            </a:r>
            <a:endParaRPr kumimoji="0" lang="en-US" sz="1400" b="0" i="0" u="none" strike="noStrike" kern="0" cap="none" spc="0" normalizeH="0" baseline="0" noProof="0" dirty="0">
              <a:ln>
                <a:noFill/>
              </a:ln>
              <a:solidFill>
                <a:sysClr val="windowText" lastClr="000000"/>
              </a:solidFill>
              <a:effectLst/>
              <a:uLnTx/>
              <a:uFillTx/>
            </a:endParaRPr>
          </a:p>
        </p:txBody>
      </p:sp>
      <p:cxnSp>
        <p:nvCxnSpPr>
          <p:cNvPr id="82" name="Straight Arrow Connector 81"/>
          <p:cNvCxnSpPr>
            <a:endCxn id="66" idx="3"/>
          </p:cNvCxnSpPr>
          <p:nvPr/>
        </p:nvCxnSpPr>
        <p:spPr>
          <a:xfrm flipH="1">
            <a:off x="4632763" y="3512638"/>
            <a:ext cx="848107" cy="1"/>
          </a:xfrm>
          <a:prstGeom prst="straightConnector1">
            <a:avLst/>
          </a:prstGeom>
          <a:noFill/>
          <a:ln w="19050" cap="flat" cmpd="sng" algn="ctr">
            <a:solidFill>
              <a:srgbClr val="4F81BD">
                <a:shade val="95000"/>
                <a:satMod val="105000"/>
              </a:srgbClr>
            </a:solidFill>
            <a:prstDash val="solid"/>
            <a:tailEnd type="arrow"/>
          </a:ln>
          <a:effectLst/>
        </p:spPr>
      </p:cxnSp>
      <p:sp>
        <p:nvSpPr>
          <p:cNvPr id="83" name="TextBox 82"/>
          <p:cNvSpPr txBox="1"/>
          <p:nvPr/>
        </p:nvSpPr>
        <p:spPr>
          <a:xfrm>
            <a:off x="4878180" y="3499393"/>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SDS1</a:t>
            </a:r>
            <a:endParaRPr kumimoji="0" lang="en-US" sz="1000" b="0" i="1" u="none" strike="noStrike" kern="0" cap="none" spc="0" normalizeH="0" baseline="0" noProof="0" dirty="0">
              <a:ln>
                <a:noFill/>
              </a:ln>
              <a:solidFill>
                <a:sysClr val="windowText" lastClr="000000"/>
              </a:solidFill>
              <a:effectLst/>
              <a:uLnTx/>
              <a:uFillTx/>
            </a:endParaRPr>
          </a:p>
        </p:txBody>
      </p:sp>
      <p:cxnSp>
        <p:nvCxnSpPr>
          <p:cNvPr id="84" name="Elbow Connector 83"/>
          <p:cNvCxnSpPr>
            <a:stCxn id="66" idx="2"/>
          </p:cNvCxnSpPr>
          <p:nvPr/>
        </p:nvCxnSpPr>
        <p:spPr>
          <a:xfrm rot="16200000" flipH="1">
            <a:off x="3942279" y="3309834"/>
            <a:ext cx="572043" cy="1160133"/>
          </a:xfrm>
          <a:prstGeom prst="bentConnector2">
            <a:avLst/>
          </a:prstGeom>
          <a:noFill/>
          <a:ln w="19050" cap="flat" cmpd="sng" algn="ctr">
            <a:solidFill>
              <a:srgbClr val="4F81BD">
                <a:shade val="95000"/>
                <a:satMod val="105000"/>
              </a:srgbClr>
            </a:solidFill>
            <a:prstDash val="solid"/>
            <a:tailEnd type="arrow"/>
          </a:ln>
          <a:effectLst/>
        </p:spPr>
      </p:cxnSp>
      <p:sp>
        <p:nvSpPr>
          <p:cNvPr id="85" name="TextBox 84"/>
          <p:cNvSpPr txBox="1"/>
          <p:nvPr/>
        </p:nvSpPr>
        <p:spPr>
          <a:xfrm>
            <a:off x="3631710" y="3945090"/>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USI1</a:t>
            </a:r>
            <a:endParaRPr kumimoji="0" lang="en-US" sz="1000" b="0" i="1" u="none" strike="noStrike" kern="0" cap="none" spc="0" normalizeH="0" baseline="0" noProof="0" dirty="0">
              <a:ln>
                <a:noFill/>
              </a:ln>
              <a:solidFill>
                <a:sysClr val="windowText" lastClr="000000"/>
              </a:solidFill>
              <a:effectLst/>
              <a:uLnTx/>
              <a:uFillTx/>
            </a:endParaRPr>
          </a:p>
        </p:txBody>
      </p:sp>
      <p:sp>
        <p:nvSpPr>
          <p:cNvPr id="86" name="Rectangle 85"/>
          <p:cNvSpPr/>
          <p:nvPr/>
        </p:nvSpPr>
        <p:spPr>
          <a:xfrm>
            <a:off x="4750657" y="4022033"/>
            <a:ext cx="1741182"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(Serial Data Receiver)</a:t>
            </a:r>
            <a:endParaRPr kumimoji="0" lang="en-US" sz="1400" b="0" i="0" u="none" strike="noStrike" kern="0" cap="none" spc="0" normalizeH="0" baseline="0" noProof="0" dirty="0">
              <a:ln>
                <a:noFill/>
              </a:ln>
              <a:solidFill>
                <a:sysClr val="windowText" lastClr="000000"/>
              </a:solidFill>
              <a:effectLst/>
              <a:uLnTx/>
              <a:uFillTx/>
            </a:endParaRPr>
          </a:p>
        </p:txBody>
      </p:sp>
      <p:sp>
        <p:nvSpPr>
          <p:cNvPr id="87" name="Rectangle 86"/>
          <p:cNvSpPr/>
          <p:nvPr/>
        </p:nvSpPr>
        <p:spPr>
          <a:xfrm>
            <a:off x="5410014" y="3358749"/>
            <a:ext cx="1631537"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(Serial Data Sender)</a:t>
            </a:r>
            <a:endParaRPr kumimoji="0" lang="en-US" sz="1400" b="0" i="0" u="none" strike="noStrike" kern="0" cap="none" spc="0" normalizeH="0" baseline="0" noProof="0" dirty="0">
              <a:ln>
                <a:noFill/>
              </a:ln>
              <a:solidFill>
                <a:sysClr val="windowText" lastClr="000000"/>
              </a:solidFill>
              <a:effectLst/>
              <a:uLnTx/>
              <a:uFillTx/>
            </a:endParaRPr>
          </a:p>
        </p:txBody>
      </p:sp>
      <p:sp>
        <p:nvSpPr>
          <p:cNvPr id="31" name="Rectangle 30"/>
          <p:cNvSpPr/>
          <p:nvPr/>
        </p:nvSpPr>
        <p:spPr>
          <a:xfrm>
            <a:off x="3773528" y="2640872"/>
            <a:ext cx="870035" cy="549693"/>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JSON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Message Builder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2" name="Rectangle 31"/>
          <p:cNvSpPr/>
          <p:nvPr/>
        </p:nvSpPr>
        <p:spPr>
          <a:xfrm>
            <a:off x="2663704" y="3421397"/>
            <a:ext cx="1979859" cy="182483"/>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USB/Serial Interface</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Tree>
    <p:custDataLst>
      <p:tags r:id="rId1"/>
    </p:custDataLst>
    <p:extLst>
      <p:ext uri="{BB962C8B-B14F-4D97-AF65-F5344CB8AC3E}">
        <p14:creationId xmlns:p14="http://schemas.microsoft.com/office/powerpoint/2010/main" val="3659308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7315200" cy="734291"/>
          </a:xfrm>
        </p:spPr>
        <p:txBody>
          <a:bodyPr anchor="b">
            <a:normAutofit/>
          </a:bodyPr>
          <a:lstStyle/>
          <a:p>
            <a:pPr lvl="0">
              <a:spcBef>
                <a:spcPts val="0"/>
              </a:spcBef>
            </a:pPr>
            <a:r>
              <a:rPr lang="en-US" sz="3500" b="1" dirty="0" smtClean="0">
                <a:solidFill>
                  <a:prstClr val="white"/>
                </a:solidFill>
              </a:rPr>
              <a:t>Data Processing Subsystem</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Valve Command Processor</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36</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21057454"/>
              </p:ext>
            </p:extLst>
          </p:nvPr>
        </p:nvGraphicFramePr>
        <p:xfrm>
          <a:off x="304798" y="4724400"/>
          <a:ext cx="8458204" cy="1600200"/>
        </p:xfrm>
        <a:graphic>
          <a:graphicData uri="http://schemas.openxmlformats.org/drawingml/2006/table">
            <a:tbl>
              <a:tblPr firstRow="1" firstCol="1" bandRow="1">
                <a:tableStyleId>{5C22544A-7EE6-4342-B048-85BDC9FD1C3A}</a:tableStyleId>
              </a:tblPr>
              <a:tblGrid>
                <a:gridCol w="2114551"/>
                <a:gridCol w="2114551"/>
                <a:gridCol w="2114551"/>
                <a:gridCol w="2114551"/>
              </a:tblGrid>
              <a:tr h="521688">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1078512">
                <a:tc>
                  <a:txBody>
                    <a:bodyPr/>
                    <a:lstStyle/>
                    <a:p>
                      <a:pPr marL="0" marR="0">
                        <a:lnSpc>
                          <a:spcPct val="115000"/>
                        </a:lnSpc>
                        <a:spcBef>
                          <a:spcPts val="1200"/>
                        </a:spcBef>
                        <a:spcAft>
                          <a:spcPts val="1200"/>
                        </a:spcAft>
                        <a:tabLst>
                          <a:tab pos="514350" algn="l"/>
                        </a:tabLst>
                      </a:pPr>
                      <a:r>
                        <a:rPr lang="en-US" sz="1200" dirty="0" smtClean="0">
                          <a:effectLst/>
                        </a:rPr>
                        <a:t>Soil</a:t>
                      </a:r>
                      <a:r>
                        <a:rPr lang="en-US" sz="1200" baseline="0" dirty="0" smtClean="0">
                          <a:effectLst/>
                        </a:rPr>
                        <a:t> Moisture Reading </a:t>
                      </a:r>
                      <a:r>
                        <a:rPr lang="en-US" sz="1200" dirty="0" smtClean="0">
                          <a:effectLst/>
                        </a:rPr>
                        <a:t>Collector</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Control Board</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Analog voltage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None</a:t>
                      </a:r>
                      <a:endParaRPr lang="en-US" sz="1200" dirty="0">
                        <a:effectLst/>
                        <a:latin typeface="Times New Roman"/>
                        <a:ea typeface="Times New Roman"/>
                      </a:endParaRPr>
                    </a:p>
                  </a:txBody>
                  <a:tcPr marL="68580" marR="68580" marT="0" marB="0" anchor="ctr"/>
                </a:tc>
              </a:tr>
            </a:tbl>
          </a:graphicData>
        </a:graphic>
      </p:graphicFrame>
      <p:sp>
        <p:nvSpPr>
          <p:cNvPr id="30" name="TextBox 29"/>
          <p:cNvSpPr txBox="1"/>
          <p:nvPr/>
        </p:nvSpPr>
        <p:spPr>
          <a:xfrm>
            <a:off x="262759" y="4191000"/>
            <a:ext cx="2099441" cy="587866"/>
          </a:xfrm>
          <a:prstGeom prst="rect">
            <a:avLst/>
          </a:prstGeom>
          <a:noFill/>
        </p:spPr>
        <p:txBody>
          <a:bodyPr wrap="square" rtlCol="0" anchor="ctr">
            <a:noAutofit/>
          </a:bodyPr>
          <a:lstStyle/>
          <a:p>
            <a:r>
              <a:rPr lang="en-US" sz="2400" b="1" dirty="0" smtClean="0">
                <a:solidFill>
                  <a:prstClr val="black">
                    <a:lumMod val="65000"/>
                    <a:lumOff val="35000"/>
                  </a:prstClr>
                </a:solidFill>
              </a:rPr>
              <a:t>Interfaces</a:t>
            </a:r>
            <a:endParaRPr lang="en-US" sz="2400" b="1" dirty="0">
              <a:solidFill>
                <a:prstClr val="black">
                  <a:lumMod val="75000"/>
                  <a:lumOff val="25000"/>
                </a:prst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565858563"/>
              </p:ext>
            </p:extLst>
          </p:nvPr>
        </p:nvGraphicFramePr>
        <p:xfrm>
          <a:off x="304800" y="4724400"/>
          <a:ext cx="8458200" cy="1600200"/>
        </p:xfrm>
        <a:graphic>
          <a:graphicData uri="http://schemas.openxmlformats.org/drawingml/2006/table">
            <a:tbl>
              <a:tblPr firstRow="1" firstCol="1" bandRow="1">
                <a:tableStyleId>{5C22544A-7EE6-4342-B048-85BDC9FD1C3A}</a:tableStyleId>
              </a:tblPr>
              <a:tblGrid>
                <a:gridCol w="2114053"/>
                <a:gridCol w="2115047"/>
                <a:gridCol w="2114053"/>
                <a:gridCol w="2115047"/>
              </a:tblGrid>
              <a:tr h="258012">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533400">
                <a:tc>
                  <a:txBody>
                    <a:bodyPr/>
                    <a:lstStyle/>
                    <a:p>
                      <a:pPr marL="0" marR="0">
                        <a:lnSpc>
                          <a:spcPct val="115000"/>
                        </a:lnSpc>
                        <a:spcBef>
                          <a:spcPts val="1200"/>
                        </a:spcBef>
                        <a:spcAft>
                          <a:spcPts val="1200"/>
                        </a:spcAft>
                        <a:tabLst>
                          <a:tab pos="514350" algn="l"/>
                        </a:tabLst>
                      </a:pPr>
                      <a:r>
                        <a:rPr lang="en-US" sz="1200" dirty="0">
                          <a:effectLst/>
                          <a:latin typeface="Times New Roman"/>
                          <a:ea typeface="Times New Roman"/>
                        </a:rPr>
                        <a:t>Response Parser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Valve Command Processor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JSON command object</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None</a:t>
                      </a:r>
                    </a:p>
                  </a:txBody>
                  <a:tcPr marL="68580" marR="68580" marT="0" marB="0" anchor="ctr"/>
                </a:tc>
              </a:tr>
              <a:tr h="808788">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Valve Command Processor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Serial Data Receiver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Serial data string with command data</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latin typeface="Times New Roman"/>
                          <a:ea typeface="Times New Roman"/>
                        </a:rPr>
                        <a:t>None</a:t>
                      </a:r>
                    </a:p>
                  </a:txBody>
                  <a:tcPr marL="68580" marR="68580" marT="0" marB="0" anchor="ctr"/>
                </a:tc>
              </a:tr>
            </a:tbl>
          </a:graphicData>
        </a:graphic>
      </p:graphicFrame>
      <p:sp>
        <p:nvSpPr>
          <p:cNvPr id="65" name="Rectangle 64"/>
          <p:cNvSpPr/>
          <p:nvPr/>
        </p:nvSpPr>
        <p:spPr>
          <a:xfrm>
            <a:off x="2590614" y="2283304"/>
            <a:ext cx="2204744" cy="1426218"/>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66" name="Rectangle 65"/>
          <p:cNvSpPr/>
          <p:nvPr/>
        </p:nvSpPr>
        <p:spPr>
          <a:xfrm>
            <a:off x="2663704" y="3421397"/>
            <a:ext cx="1969059" cy="182483"/>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USB/Serial Interface</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7" name="Rectangle 66"/>
          <p:cNvSpPr/>
          <p:nvPr/>
        </p:nvSpPr>
        <p:spPr>
          <a:xfrm>
            <a:off x="3780922" y="2643718"/>
            <a:ext cx="862036" cy="549693"/>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JSON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Message Builder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8" name="Rectangle 67"/>
          <p:cNvSpPr/>
          <p:nvPr/>
        </p:nvSpPr>
        <p:spPr>
          <a:xfrm>
            <a:off x="2673899" y="2643718"/>
            <a:ext cx="957811" cy="549693"/>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Valve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Command Processor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69" name="Straight Arrow Connector 68"/>
          <p:cNvCxnSpPr>
            <a:stCxn id="68" idx="2"/>
          </p:cNvCxnSpPr>
          <p:nvPr/>
        </p:nvCxnSpPr>
        <p:spPr>
          <a:xfrm>
            <a:off x="3152805" y="3193411"/>
            <a:ext cx="0" cy="227986"/>
          </a:xfrm>
          <a:prstGeom prst="straightConnector1">
            <a:avLst/>
          </a:prstGeom>
          <a:noFill/>
          <a:ln w="19050" cap="flat" cmpd="sng" algn="ctr">
            <a:solidFill>
              <a:srgbClr val="4F81BD">
                <a:shade val="95000"/>
                <a:satMod val="105000"/>
              </a:srgbClr>
            </a:solidFill>
            <a:prstDash val="solid"/>
            <a:tailEnd type="arrow"/>
          </a:ln>
          <a:effectLst/>
        </p:spPr>
      </p:cxnSp>
      <p:cxnSp>
        <p:nvCxnSpPr>
          <p:cNvPr id="70" name="Straight Arrow Connector 69"/>
          <p:cNvCxnSpPr>
            <a:endCxn id="67" idx="2"/>
          </p:cNvCxnSpPr>
          <p:nvPr/>
        </p:nvCxnSpPr>
        <p:spPr>
          <a:xfrm flipV="1">
            <a:off x="4211940" y="3193411"/>
            <a:ext cx="0" cy="254435"/>
          </a:xfrm>
          <a:prstGeom prst="straightConnector1">
            <a:avLst/>
          </a:prstGeom>
          <a:noFill/>
          <a:ln w="19050" cap="flat" cmpd="sng" algn="ctr">
            <a:solidFill>
              <a:srgbClr val="4F81BD">
                <a:shade val="95000"/>
                <a:satMod val="105000"/>
              </a:srgbClr>
            </a:solidFill>
            <a:prstDash val="solid"/>
            <a:tailEnd type="arrow"/>
          </a:ln>
          <a:effectLst/>
        </p:spPr>
      </p:cxnSp>
      <p:cxnSp>
        <p:nvCxnSpPr>
          <p:cNvPr id="71" name="Straight Arrow Connector 70"/>
          <p:cNvCxnSpPr>
            <a:stCxn id="80" idx="2"/>
            <a:endCxn id="68" idx="0"/>
          </p:cNvCxnSpPr>
          <p:nvPr/>
        </p:nvCxnSpPr>
        <p:spPr>
          <a:xfrm>
            <a:off x="3152804" y="1905000"/>
            <a:ext cx="1" cy="738718"/>
          </a:xfrm>
          <a:prstGeom prst="straightConnector1">
            <a:avLst/>
          </a:prstGeom>
          <a:noFill/>
          <a:ln w="19050" cap="flat" cmpd="sng" algn="ctr">
            <a:solidFill>
              <a:srgbClr val="4F81BD">
                <a:shade val="95000"/>
                <a:satMod val="105000"/>
              </a:srgbClr>
            </a:solidFill>
            <a:prstDash val="solid"/>
            <a:tailEnd type="arrow"/>
          </a:ln>
          <a:effectLst/>
        </p:spPr>
      </p:cxnSp>
      <p:cxnSp>
        <p:nvCxnSpPr>
          <p:cNvPr id="72" name="Straight Arrow Connector 71"/>
          <p:cNvCxnSpPr>
            <a:stCxn id="67" idx="0"/>
            <a:endCxn id="81" idx="2"/>
          </p:cNvCxnSpPr>
          <p:nvPr/>
        </p:nvCxnSpPr>
        <p:spPr>
          <a:xfrm flipV="1">
            <a:off x="4211940" y="2086720"/>
            <a:ext cx="18766" cy="556998"/>
          </a:xfrm>
          <a:prstGeom prst="straightConnector1">
            <a:avLst/>
          </a:prstGeom>
          <a:noFill/>
          <a:ln w="19050" cap="flat" cmpd="sng" algn="ctr">
            <a:solidFill>
              <a:srgbClr val="4F81BD">
                <a:shade val="95000"/>
                <a:satMod val="105000"/>
              </a:srgbClr>
            </a:solidFill>
            <a:prstDash val="solid"/>
            <a:tailEnd type="arrow"/>
          </a:ln>
          <a:effectLst/>
        </p:spPr>
      </p:cxnSp>
      <p:sp>
        <p:nvSpPr>
          <p:cNvPr id="73" name="TextBox 72"/>
          <p:cNvSpPr txBox="1"/>
          <p:nvPr/>
        </p:nvSpPr>
        <p:spPr>
          <a:xfrm>
            <a:off x="3207704" y="2274386"/>
            <a:ext cx="947282"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ysClr val="windowText" lastClr="000000"/>
                </a:solidFill>
                <a:effectLst/>
                <a:uLnTx/>
                <a:uFillTx/>
              </a:rPr>
              <a:t>Data Processing</a:t>
            </a:r>
            <a:br>
              <a:rPr kumimoji="0" lang="en-US" sz="900" b="1" i="0" u="none" strike="noStrike" kern="0" cap="none" spc="0" normalizeH="0" baseline="0" noProof="0" dirty="0" smtClean="0">
                <a:ln>
                  <a:noFill/>
                </a:ln>
                <a:solidFill>
                  <a:sysClr val="windowText" lastClr="000000"/>
                </a:solidFill>
                <a:effectLst/>
                <a:uLnTx/>
                <a:uFillTx/>
              </a:rPr>
            </a:br>
            <a:r>
              <a:rPr kumimoji="0" lang="en-US" sz="900" b="1" i="0" u="none" strike="noStrike" kern="0" cap="none" spc="0" normalizeH="0" baseline="0" noProof="0" dirty="0" smtClean="0">
                <a:ln>
                  <a:noFill/>
                </a:ln>
                <a:solidFill>
                  <a:sysClr val="windowText" lastClr="000000"/>
                </a:solidFill>
                <a:effectLst/>
                <a:uLnTx/>
                <a:uFillTx/>
              </a:rPr>
              <a:t>Subsystem</a:t>
            </a:r>
            <a:endParaRPr kumimoji="0" lang="en-US" sz="900" b="1" i="0" u="none" strike="noStrike" kern="0" cap="none" spc="0" normalizeH="0" baseline="0" noProof="0" dirty="0">
              <a:ln>
                <a:noFill/>
              </a:ln>
              <a:solidFill>
                <a:sysClr val="windowText" lastClr="000000"/>
              </a:solidFill>
              <a:effectLst/>
              <a:uLnTx/>
              <a:uFillTx/>
            </a:endParaRPr>
          </a:p>
        </p:txBody>
      </p:sp>
      <p:sp>
        <p:nvSpPr>
          <p:cNvPr id="75" name="TextBox 74"/>
          <p:cNvSpPr txBox="1"/>
          <p:nvPr/>
        </p:nvSpPr>
        <p:spPr>
          <a:xfrm>
            <a:off x="2820810" y="2343636"/>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RP1</a:t>
            </a:r>
            <a:endParaRPr kumimoji="0" lang="en-US" sz="1000" b="0" i="1" u="none" strike="noStrike" kern="0" cap="none" spc="0" normalizeH="0" baseline="0" noProof="0" dirty="0">
              <a:ln>
                <a:noFill/>
              </a:ln>
              <a:solidFill>
                <a:sysClr val="windowText" lastClr="000000"/>
              </a:solidFill>
              <a:effectLst/>
              <a:uLnTx/>
              <a:uFillTx/>
            </a:endParaRPr>
          </a:p>
        </p:txBody>
      </p:sp>
      <p:sp>
        <p:nvSpPr>
          <p:cNvPr id="77" name="TextBox 76"/>
          <p:cNvSpPr txBox="1"/>
          <p:nvPr/>
        </p:nvSpPr>
        <p:spPr>
          <a:xfrm>
            <a:off x="2740347" y="3190565"/>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VCP1</a:t>
            </a:r>
            <a:endParaRPr kumimoji="0" lang="en-US" sz="1000" b="0" i="1" u="none" strike="noStrike" kern="0" cap="none" spc="0" normalizeH="0" baseline="0" noProof="0" dirty="0">
              <a:ln>
                <a:noFill/>
              </a:ln>
              <a:solidFill>
                <a:sysClr val="windowText" lastClr="000000"/>
              </a:solidFill>
              <a:effectLst/>
              <a:uLnTx/>
              <a:uFillTx/>
            </a:endParaRPr>
          </a:p>
        </p:txBody>
      </p:sp>
      <p:sp>
        <p:nvSpPr>
          <p:cNvPr id="78" name="TextBox 77"/>
          <p:cNvSpPr txBox="1"/>
          <p:nvPr/>
        </p:nvSpPr>
        <p:spPr>
          <a:xfrm>
            <a:off x="4154986" y="2329584"/>
            <a:ext cx="488578"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JMB1</a:t>
            </a:r>
            <a:endParaRPr kumimoji="0" lang="en-US" sz="1000" b="0" i="1" u="none" strike="noStrike" kern="0" cap="none" spc="0" normalizeH="0" baseline="0" noProof="0" dirty="0">
              <a:ln>
                <a:noFill/>
              </a:ln>
              <a:solidFill>
                <a:sysClr val="windowText" lastClr="000000"/>
              </a:solidFill>
              <a:effectLst/>
              <a:uLnTx/>
              <a:uFillTx/>
            </a:endParaRPr>
          </a:p>
        </p:txBody>
      </p:sp>
      <p:sp>
        <p:nvSpPr>
          <p:cNvPr id="79" name="TextBox 78"/>
          <p:cNvSpPr txBox="1"/>
          <p:nvPr/>
        </p:nvSpPr>
        <p:spPr>
          <a:xfrm>
            <a:off x="4162300" y="3190565"/>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USI2</a:t>
            </a:r>
            <a:endParaRPr kumimoji="0" lang="en-US" sz="1000" b="0" i="1" u="none" strike="noStrike" kern="0" cap="none" spc="0" normalizeH="0" baseline="0" noProof="0" dirty="0">
              <a:ln>
                <a:noFill/>
              </a:ln>
              <a:solidFill>
                <a:sysClr val="windowText" lastClr="000000"/>
              </a:solidFill>
              <a:effectLst/>
              <a:uLnTx/>
              <a:uFillTx/>
            </a:endParaRPr>
          </a:p>
        </p:txBody>
      </p:sp>
      <p:sp>
        <p:nvSpPr>
          <p:cNvPr id="80" name="Rectangle 79"/>
          <p:cNvSpPr/>
          <p:nvPr/>
        </p:nvSpPr>
        <p:spPr>
          <a:xfrm>
            <a:off x="2407472" y="1597223"/>
            <a:ext cx="1490664"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(Response Parser)</a:t>
            </a:r>
            <a:endParaRPr kumimoji="0" lang="en-US" sz="1400" b="0" i="0" u="none" strike="noStrike" kern="0" cap="none" spc="0" normalizeH="0" baseline="0" noProof="0" dirty="0">
              <a:ln>
                <a:noFill/>
              </a:ln>
              <a:solidFill>
                <a:sysClr val="windowText" lastClr="000000"/>
              </a:solidFill>
              <a:effectLst/>
              <a:uLnTx/>
              <a:uFillTx/>
            </a:endParaRPr>
          </a:p>
        </p:txBody>
      </p:sp>
      <p:sp>
        <p:nvSpPr>
          <p:cNvPr id="81" name="Rectangle 80"/>
          <p:cNvSpPr/>
          <p:nvPr/>
        </p:nvSpPr>
        <p:spPr>
          <a:xfrm>
            <a:off x="3733614" y="1778943"/>
            <a:ext cx="994183"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(API Caller)</a:t>
            </a:r>
            <a:endParaRPr kumimoji="0" lang="en-US" sz="1400" b="0" i="0" u="none" strike="noStrike" kern="0" cap="none" spc="0" normalizeH="0" baseline="0" noProof="0" dirty="0">
              <a:ln>
                <a:noFill/>
              </a:ln>
              <a:solidFill>
                <a:sysClr val="windowText" lastClr="000000"/>
              </a:solidFill>
              <a:effectLst/>
              <a:uLnTx/>
              <a:uFillTx/>
            </a:endParaRPr>
          </a:p>
        </p:txBody>
      </p:sp>
      <p:cxnSp>
        <p:nvCxnSpPr>
          <p:cNvPr id="82" name="Straight Arrow Connector 81"/>
          <p:cNvCxnSpPr>
            <a:endCxn id="66" idx="3"/>
          </p:cNvCxnSpPr>
          <p:nvPr/>
        </p:nvCxnSpPr>
        <p:spPr>
          <a:xfrm flipH="1">
            <a:off x="4632763" y="3512638"/>
            <a:ext cx="848107" cy="1"/>
          </a:xfrm>
          <a:prstGeom prst="straightConnector1">
            <a:avLst/>
          </a:prstGeom>
          <a:noFill/>
          <a:ln w="19050" cap="flat" cmpd="sng" algn="ctr">
            <a:solidFill>
              <a:srgbClr val="4F81BD">
                <a:shade val="95000"/>
                <a:satMod val="105000"/>
              </a:srgbClr>
            </a:solidFill>
            <a:prstDash val="solid"/>
            <a:tailEnd type="arrow"/>
          </a:ln>
          <a:effectLst/>
        </p:spPr>
      </p:cxnSp>
      <p:sp>
        <p:nvSpPr>
          <p:cNvPr id="83" name="TextBox 82"/>
          <p:cNvSpPr txBox="1"/>
          <p:nvPr/>
        </p:nvSpPr>
        <p:spPr>
          <a:xfrm>
            <a:off x="4878180" y="3499393"/>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SDS1</a:t>
            </a:r>
            <a:endParaRPr kumimoji="0" lang="en-US" sz="1000" b="0" i="1" u="none" strike="noStrike" kern="0" cap="none" spc="0" normalizeH="0" baseline="0" noProof="0" dirty="0">
              <a:ln>
                <a:noFill/>
              </a:ln>
              <a:solidFill>
                <a:sysClr val="windowText" lastClr="000000"/>
              </a:solidFill>
              <a:effectLst/>
              <a:uLnTx/>
              <a:uFillTx/>
            </a:endParaRPr>
          </a:p>
        </p:txBody>
      </p:sp>
      <p:cxnSp>
        <p:nvCxnSpPr>
          <p:cNvPr id="84" name="Elbow Connector 83"/>
          <p:cNvCxnSpPr>
            <a:stCxn id="66" idx="2"/>
          </p:cNvCxnSpPr>
          <p:nvPr/>
        </p:nvCxnSpPr>
        <p:spPr>
          <a:xfrm rot="16200000" flipH="1">
            <a:off x="3942279" y="3309834"/>
            <a:ext cx="572043" cy="1160133"/>
          </a:xfrm>
          <a:prstGeom prst="bentConnector2">
            <a:avLst/>
          </a:prstGeom>
          <a:noFill/>
          <a:ln w="19050" cap="flat" cmpd="sng" algn="ctr">
            <a:solidFill>
              <a:srgbClr val="4F81BD">
                <a:shade val="95000"/>
                <a:satMod val="105000"/>
              </a:srgbClr>
            </a:solidFill>
            <a:prstDash val="solid"/>
            <a:tailEnd type="arrow"/>
          </a:ln>
          <a:effectLst/>
        </p:spPr>
      </p:cxnSp>
      <p:sp>
        <p:nvSpPr>
          <p:cNvPr id="85" name="TextBox 84"/>
          <p:cNvSpPr txBox="1"/>
          <p:nvPr/>
        </p:nvSpPr>
        <p:spPr>
          <a:xfrm>
            <a:off x="3631710" y="3945090"/>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USI1</a:t>
            </a:r>
            <a:endParaRPr kumimoji="0" lang="en-US" sz="1000" b="0" i="1" u="none" strike="noStrike" kern="0" cap="none" spc="0" normalizeH="0" baseline="0" noProof="0" dirty="0">
              <a:ln>
                <a:noFill/>
              </a:ln>
              <a:solidFill>
                <a:sysClr val="windowText" lastClr="000000"/>
              </a:solidFill>
              <a:effectLst/>
              <a:uLnTx/>
              <a:uFillTx/>
            </a:endParaRPr>
          </a:p>
        </p:txBody>
      </p:sp>
      <p:sp>
        <p:nvSpPr>
          <p:cNvPr id="86" name="Rectangle 85"/>
          <p:cNvSpPr/>
          <p:nvPr/>
        </p:nvSpPr>
        <p:spPr>
          <a:xfrm>
            <a:off x="4750657" y="4022033"/>
            <a:ext cx="1741182"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(Serial Data Receiver)</a:t>
            </a:r>
            <a:endParaRPr kumimoji="0" lang="en-US" sz="1400" b="0" i="0" u="none" strike="noStrike" kern="0" cap="none" spc="0" normalizeH="0" baseline="0" noProof="0" dirty="0">
              <a:ln>
                <a:noFill/>
              </a:ln>
              <a:solidFill>
                <a:sysClr val="windowText" lastClr="000000"/>
              </a:solidFill>
              <a:effectLst/>
              <a:uLnTx/>
              <a:uFillTx/>
            </a:endParaRPr>
          </a:p>
        </p:txBody>
      </p:sp>
      <p:sp>
        <p:nvSpPr>
          <p:cNvPr id="87" name="Rectangle 86"/>
          <p:cNvSpPr/>
          <p:nvPr/>
        </p:nvSpPr>
        <p:spPr>
          <a:xfrm>
            <a:off x="5410014" y="3358749"/>
            <a:ext cx="1631537"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(Serial Data Sender)</a:t>
            </a:r>
            <a:endParaRPr kumimoji="0" lang="en-US" sz="1400" b="0" i="0" u="none" strike="noStrike" kern="0" cap="none" spc="0" normalizeH="0" baseline="0" noProof="0" dirty="0">
              <a:ln>
                <a:noFill/>
              </a:ln>
              <a:solidFill>
                <a:sysClr val="windowText" lastClr="000000"/>
              </a:solidFill>
              <a:effectLst/>
              <a:uLnTx/>
              <a:uFillTx/>
            </a:endParaRPr>
          </a:p>
        </p:txBody>
      </p:sp>
      <p:sp>
        <p:nvSpPr>
          <p:cNvPr id="32" name="Rectangle 31"/>
          <p:cNvSpPr/>
          <p:nvPr/>
        </p:nvSpPr>
        <p:spPr>
          <a:xfrm>
            <a:off x="2663704" y="3421397"/>
            <a:ext cx="1979859" cy="182483"/>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USB/Serial Interface</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3" name="Rectangle 32"/>
          <p:cNvSpPr/>
          <p:nvPr/>
        </p:nvSpPr>
        <p:spPr>
          <a:xfrm>
            <a:off x="2663704" y="2643718"/>
            <a:ext cx="984530" cy="549693"/>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Valve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Command Processor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Tree>
    <p:custDataLst>
      <p:tags r:id="rId1"/>
    </p:custDataLst>
    <p:extLst>
      <p:ext uri="{BB962C8B-B14F-4D97-AF65-F5344CB8AC3E}">
        <p14:creationId xmlns:p14="http://schemas.microsoft.com/office/powerpoint/2010/main" val="3176506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spcBef>
                <a:spcPts val="0"/>
              </a:spcBef>
            </a:pPr>
            <a:r>
              <a:rPr lang="en-US" sz="2800" dirty="0" smtClean="0"/>
              <a:t>SERVER LAYER</a:t>
            </a:r>
            <a:endParaRPr lang="en-US" sz="2800" dirty="0"/>
          </a:p>
        </p:txBody>
      </p:sp>
      <p:sp>
        <p:nvSpPr>
          <p:cNvPr id="6" name="TextBox 5"/>
          <p:cNvSpPr txBox="1"/>
          <p:nvPr/>
        </p:nvSpPr>
        <p:spPr>
          <a:xfrm>
            <a:off x="1121392" y="1557456"/>
            <a:ext cx="1219200" cy="2708434"/>
          </a:xfrm>
          <a:prstGeom prst="rect">
            <a:avLst/>
          </a:prstGeom>
          <a:noFill/>
        </p:spPr>
        <p:txBody>
          <a:bodyPr wrap="square" rtlCol="0">
            <a:spAutoFit/>
          </a:bodyPr>
          <a:lstStyle/>
          <a:p>
            <a:r>
              <a:rPr lang="en-US" sz="17000" b="1" dirty="0">
                <a:solidFill>
                  <a:srgbClr val="F26200">
                    <a:alpha val="40000"/>
                  </a:srgbClr>
                </a:solidFill>
                <a:cs typeface="Arial" pitchFamily="34" charset="0"/>
              </a:rPr>
              <a:t>7</a:t>
            </a:r>
          </a:p>
        </p:txBody>
      </p:sp>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219551" y="3886200"/>
            <a:ext cx="5048203" cy="3786153"/>
          </a:xfrm>
          <a:prstGeom prst="rect">
            <a:avLst/>
          </a:prstGeom>
        </p:spPr>
      </p:pic>
      <p:sp>
        <p:nvSpPr>
          <p:cNvPr id="5" name="TextBox 4"/>
          <p:cNvSpPr txBox="1"/>
          <p:nvPr/>
        </p:nvSpPr>
        <p:spPr>
          <a:xfrm>
            <a:off x="5257800" y="5105400"/>
            <a:ext cx="2438400" cy="369332"/>
          </a:xfrm>
          <a:prstGeom prst="rect">
            <a:avLst/>
          </a:prstGeom>
          <a:noFill/>
        </p:spPr>
        <p:txBody>
          <a:bodyPr wrap="square" rtlCol="0">
            <a:spAutoFit/>
          </a:bodyPr>
          <a:lstStyle/>
          <a:p>
            <a:pPr algn="r"/>
            <a:r>
              <a:rPr lang="en-US" dirty="0" smtClean="0"/>
              <a:t>Jeremiah</a:t>
            </a:r>
            <a:endParaRPr lang="en-US" dirty="0"/>
          </a:p>
        </p:txBody>
      </p:sp>
    </p:spTree>
    <p:extLst>
      <p:ext uri="{BB962C8B-B14F-4D97-AF65-F5344CB8AC3E}">
        <p14:creationId xmlns:p14="http://schemas.microsoft.com/office/powerpoint/2010/main" val="632540547"/>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7315200" cy="734291"/>
          </a:xfrm>
        </p:spPr>
        <p:txBody>
          <a:bodyPr anchor="b">
            <a:normAutofit/>
          </a:bodyPr>
          <a:lstStyle/>
          <a:p>
            <a:pPr lvl="0">
              <a:spcBef>
                <a:spcPts val="0"/>
              </a:spcBef>
            </a:pPr>
            <a:r>
              <a:rPr lang="en-US" sz="3500" b="1" dirty="0" smtClean="0">
                <a:solidFill>
                  <a:prstClr val="white"/>
                </a:solidFill>
              </a:rPr>
              <a:t>Web Application Subsystem</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Model</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38</a:t>
            </a:fld>
            <a:endParaRPr lang="en-US" dirty="0"/>
          </a:p>
        </p:txBody>
      </p:sp>
      <p:sp>
        <p:nvSpPr>
          <p:cNvPr id="30" name="TextBox 29"/>
          <p:cNvSpPr txBox="1"/>
          <p:nvPr/>
        </p:nvSpPr>
        <p:spPr>
          <a:xfrm>
            <a:off x="290325" y="3124200"/>
            <a:ext cx="2099441" cy="587866"/>
          </a:xfrm>
          <a:prstGeom prst="rect">
            <a:avLst/>
          </a:prstGeom>
          <a:noFill/>
        </p:spPr>
        <p:txBody>
          <a:bodyPr wrap="square" rtlCol="0" anchor="ctr">
            <a:noAutofit/>
          </a:bodyPr>
          <a:lstStyle/>
          <a:p>
            <a:r>
              <a:rPr lang="en-US" sz="2400" b="1" dirty="0" smtClean="0">
                <a:solidFill>
                  <a:prstClr val="black">
                    <a:lumMod val="65000"/>
                    <a:lumOff val="35000"/>
                  </a:prstClr>
                </a:solidFill>
              </a:rPr>
              <a:t>Interfaces</a:t>
            </a:r>
            <a:endParaRPr lang="en-US" sz="2400" b="1" dirty="0">
              <a:solidFill>
                <a:prstClr val="black">
                  <a:lumMod val="75000"/>
                  <a:lumOff val="25000"/>
                </a:prst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489654473"/>
              </p:ext>
            </p:extLst>
          </p:nvPr>
        </p:nvGraphicFramePr>
        <p:xfrm>
          <a:off x="304800" y="3657600"/>
          <a:ext cx="8458200" cy="2590800"/>
        </p:xfrm>
        <a:graphic>
          <a:graphicData uri="http://schemas.openxmlformats.org/drawingml/2006/table">
            <a:tbl>
              <a:tblPr firstRow="1" firstCol="1" bandRow="1">
                <a:tableStyleId>{5C22544A-7EE6-4342-B048-85BDC9FD1C3A}</a:tableStyleId>
              </a:tblPr>
              <a:tblGrid>
                <a:gridCol w="2114053"/>
                <a:gridCol w="2115047"/>
                <a:gridCol w="2114053"/>
                <a:gridCol w="2115047"/>
              </a:tblGrid>
              <a:tr h="844639">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1746161">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Model</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latin typeface="Times New Roman"/>
                          <a:ea typeface="Times New Roman"/>
                        </a:rPr>
                        <a:t>Controller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A new view model or a model that represents existing data</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latin typeface="Times New Roman"/>
                          <a:ea typeface="Times New Roman"/>
                        </a:rPr>
                        <a:t>None</a:t>
                      </a:r>
                    </a:p>
                  </a:txBody>
                  <a:tcPr marL="68580" marR="68580" marT="0" marB="0" anchor="ctr"/>
                </a:tc>
              </a:tr>
            </a:tbl>
          </a:graphicData>
        </a:graphic>
      </p:graphicFrame>
      <p:sp>
        <p:nvSpPr>
          <p:cNvPr id="54" name="Rectangle 53"/>
          <p:cNvSpPr/>
          <p:nvPr/>
        </p:nvSpPr>
        <p:spPr>
          <a:xfrm>
            <a:off x="3140038" y="1970650"/>
            <a:ext cx="2574961" cy="99835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cxnSp>
        <p:nvCxnSpPr>
          <p:cNvPr id="55" name="Straight Arrow Connector 54"/>
          <p:cNvCxnSpPr/>
          <p:nvPr/>
        </p:nvCxnSpPr>
        <p:spPr>
          <a:xfrm flipH="1">
            <a:off x="2003510" y="2399319"/>
            <a:ext cx="1260771" cy="7364"/>
          </a:xfrm>
          <a:prstGeom prst="straightConnector1">
            <a:avLst/>
          </a:prstGeom>
          <a:noFill/>
          <a:ln w="19050" cap="flat" cmpd="sng" algn="ctr">
            <a:solidFill>
              <a:srgbClr val="4F81BD">
                <a:shade val="95000"/>
                <a:satMod val="105000"/>
              </a:srgbClr>
            </a:solidFill>
            <a:prstDash val="solid"/>
            <a:tailEnd type="arrow"/>
          </a:ln>
          <a:effectLst/>
        </p:spPr>
      </p:cxnSp>
      <p:cxnSp>
        <p:nvCxnSpPr>
          <p:cNvPr id="56" name="Straight Arrow Connector 55"/>
          <p:cNvCxnSpPr/>
          <p:nvPr/>
        </p:nvCxnSpPr>
        <p:spPr>
          <a:xfrm>
            <a:off x="2003510" y="2257660"/>
            <a:ext cx="1302050" cy="0"/>
          </a:xfrm>
          <a:prstGeom prst="straightConnector1">
            <a:avLst/>
          </a:prstGeom>
          <a:noFill/>
          <a:ln w="19050" cap="flat" cmpd="sng" algn="ctr">
            <a:solidFill>
              <a:srgbClr val="4F81BD">
                <a:shade val="95000"/>
                <a:satMod val="105000"/>
              </a:srgbClr>
            </a:solidFill>
            <a:prstDash val="solid"/>
            <a:tailEnd type="arrow"/>
          </a:ln>
          <a:effectLst/>
        </p:spPr>
      </p:cxnSp>
      <p:sp>
        <p:nvSpPr>
          <p:cNvPr id="57" name="Rectangle 56"/>
          <p:cNvSpPr/>
          <p:nvPr/>
        </p:nvSpPr>
        <p:spPr>
          <a:xfrm>
            <a:off x="3292260" y="2578320"/>
            <a:ext cx="1563726" cy="304982"/>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Model</a:t>
            </a:r>
            <a:endParaRPr kumimoji="0" lang="en-US" sz="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58" name="Rectangle 57"/>
          <p:cNvSpPr/>
          <p:nvPr/>
        </p:nvSpPr>
        <p:spPr>
          <a:xfrm>
            <a:off x="3292259" y="2174022"/>
            <a:ext cx="731520" cy="304094"/>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View</a:t>
            </a:r>
            <a:endParaRPr kumimoji="0" lang="en-US" sz="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59" name="Rectangle 58"/>
          <p:cNvSpPr/>
          <p:nvPr/>
        </p:nvSpPr>
        <p:spPr>
          <a:xfrm>
            <a:off x="4855986" y="2160180"/>
            <a:ext cx="726880" cy="307777"/>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Controller</a:t>
            </a:r>
            <a:endParaRPr kumimoji="0" lang="en-US" sz="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60" name="Elbow Connector 59"/>
          <p:cNvCxnSpPr/>
          <p:nvPr/>
        </p:nvCxnSpPr>
        <p:spPr>
          <a:xfrm flipV="1">
            <a:off x="4023779" y="2224795"/>
            <a:ext cx="832207" cy="148"/>
          </a:xfrm>
          <a:prstGeom prst="bentConnector3">
            <a:avLst/>
          </a:prstGeom>
          <a:noFill/>
          <a:ln w="19050" cap="flat" cmpd="sng" algn="ctr">
            <a:solidFill>
              <a:srgbClr val="4F81BD">
                <a:shade val="95000"/>
                <a:satMod val="105000"/>
              </a:srgbClr>
            </a:solidFill>
            <a:prstDash val="solid"/>
            <a:tailEnd type="arrow"/>
          </a:ln>
          <a:effectLst/>
        </p:spPr>
      </p:cxnSp>
      <p:cxnSp>
        <p:nvCxnSpPr>
          <p:cNvPr id="61" name="Straight Arrow Connector 60"/>
          <p:cNvCxnSpPr/>
          <p:nvPr/>
        </p:nvCxnSpPr>
        <p:spPr>
          <a:xfrm flipH="1">
            <a:off x="4023779" y="2380199"/>
            <a:ext cx="832207" cy="148"/>
          </a:xfrm>
          <a:prstGeom prst="straightConnector1">
            <a:avLst/>
          </a:prstGeom>
          <a:noFill/>
          <a:ln w="19050" cap="flat" cmpd="sng" algn="ctr">
            <a:solidFill>
              <a:srgbClr val="4F81BD">
                <a:shade val="95000"/>
                <a:satMod val="105000"/>
              </a:srgbClr>
            </a:solidFill>
            <a:prstDash val="solid"/>
            <a:tailEnd type="arrow"/>
          </a:ln>
          <a:effectLst/>
        </p:spPr>
      </p:cxnSp>
      <p:cxnSp>
        <p:nvCxnSpPr>
          <p:cNvPr id="62" name="Elbow Connector 61"/>
          <p:cNvCxnSpPr/>
          <p:nvPr/>
        </p:nvCxnSpPr>
        <p:spPr>
          <a:xfrm>
            <a:off x="5281728" y="2206596"/>
            <a:ext cx="1587241" cy="454629"/>
          </a:xfrm>
          <a:prstGeom prst="bentConnector2">
            <a:avLst/>
          </a:prstGeom>
          <a:noFill/>
          <a:ln w="19050" cap="flat" cmpd="sng" algn="ctr">
            <a:solidFill>
              <a:srgbClr val="4F81BD">
                <a:shade val="95000"/>
                <a:satMod val="105000"/>
              </a:srgbClr>
            </a:solidFill>
            <a:prstDash val="solid"/>
            <a:tailEnd type="arrow"/>
          </a:ln>
          <a:effectLst/>
        </p:spPr>
      </p:cxnSp>
      <p:cxnSp>
        <p:nvCxnSpPr>
          <p:cNvPr id="63" name="Elbow Connector 62"/>
          <p:cNvCxnSpPr/>
          <p:nvPr/>
        </p:nvCxnSpPr>
        <p:spPr>
          <a:xfrm rot="10800000">
            <a:off x="5341346" y="2451413"/>
            <a:ext cx="1010634" cy="356006"/>
          </a:xfrm>
          <a:prstGeom prst="bentConnector2">
            <a:avLst/>
          </a:prstGeom>
          <a:noFill/>
          <a:ln w="19050" cap="flat" cmpd="sng" algn="ctr">
            <a:solidFill>
              <a:srgbClr val="4F81BD">
                <a:shade val="95000"/>
                <a:satMod val="105000"/>
              </a:srgbClr>
            </a:solidFill>
            <a:prstDash val="solid"/>
            <a:tailEnd type="arrow"/>
          </a:ln>
          <a:effectLst/>
        </p:spPr>
      </p:cxnSp>
      <p:cxnSp>
        <p:nvCxnSpPr>
          <p:cNvPr id="64" name="Elbow Connector 63"/>
          <p:cNvCxnSpPr>
            <a:stCxn id="57" idx="3"/>
          </p:cNvCxnSpPr>
          <p:nvPr/>
        </p:nvCxnSpPr>
        <p:spPr>
          <a:xfrm flipV="1">
            <a:off x="4855986" y="2467957"/>
            <a:ext cx="280674" cy="262854"/>
          </a:xfrm>
          <a:prstGeom prst="bentConnector3">
            <a:avLst>
              <a:gd name="adj1" fmla="val 100554"/>
            </a:avLst>
          </a:prstGeom>
          <a:noFill/>
          <a:ln w="19050" cap="flat" cmpd="sng" algn="ctr">
            <a:solidFill>
              <a:srgbClr val="4F81BD">
                <a:shade val="95000"/>
                <a:satMod val="105000"/>
              </a:srgbClr>
            </a:solidFill>
            <a:prstDash val="solid"/>
            <a:tailEnd type="arrow"/>
          </a:ln>
          <a:effectLst/>
        </p:spPr>
      </p:cxnSp>
      <p:sp>
        <p:nvSpPr>
          <p:cNvPr id="74" name="TextBox 73"/>
          <p:cNvSpPr txBox="1"/>
          <p:nvPr/>
        </p:nvSpPr>
        <p:spPr>
          <a:xfrm>
            <a:off x="3140039" y="1970650"/>
            <a:ext cx="2057399"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ysClr val="windowText" lastClr="000000"/>
                </a:solidFill>
                <a:effectLst/>
                <a:uLnTx/>
                <a:uFillTx/>
              </a:rPr>
              <a:t>Web Application Subsystem</a:t>
            </a:r>
            <a:endParaRPr kumimoji="0" lang="en-US" sz="900" b="1" i="0" u="none" strike="noStrike" kern="0" cap="none" spc="0" normalizeH="0" baseline="0" noProof="0" dirty="0">
              <a:ln>
                <a:noFill/>
              </a:ln>
              <a:solidFill>
                <a:sysClr val="windowText" lastClr="000000"/>
              </a:solidFill>
              <a:effectLst/>
              <a:uLnTx/>
              <a:uFillTx/>
            </a:endParaRPr>
          </a:p>
        </p:txBody>
      </p:sp>
      <p:sp>
        <p:nvSpPr>
          <p:cNvPr id="76" name="TextBox 75"/>
          <p:cNvSpPr txBox="1"/>
          <p:nvPr/>
        </p:nvSpPr>
        <p:spPr>
          <a:xfrm>
            <a:off x="2301018" y="2216102"/>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a:ln>
                  <a:noFill/>
                </a:ln>
                <a:solidFill>
                  <a:sysClr val="windowText" lastClr="000000"/>
                </a:solidFill>
                <a:effectLst/>
                <a:uLnTx/>
                <a:uFillTx/>
              </a:rPr>
              <a:t>U</a:t>
            </a:r>
            <a:r>
              <a:rPr kumimoji="0" lang="en-US" sz="900" b="0" i="1" u="none" strike="noStrike" kern="0" cap="none" spc="0" normalizeH="0" baseline="0" noProof="0" dirty="0" smtClean="0">
                <a:ln>
                  <a:noFill/>
                </a:ln>
                <a:solidFill>
                  <a:sysClr val="windowText" lastClr="000000"/>
                </a:solidFill>
                <a:effectLst/>
                <a:uLnTx/>
                <a:uFillTx/>
              </a:rPr>
              <a:t>1</a:t>
            </a:r>
            <a:endParaRPr kumimoji="0" lang="en-US" sz="1000" b="0" i="1" u="none" strike="noStrike" kern="0" cap="none" spc="0" normalizeH="0" baseline="0" noProof="0" dirty="0">
              <a:ln>
                <a:noFill/>
              </a:ln>
              <a:solidFill>
                <a:sysClr val="windowText" lastClr="000000"/>
              </a:solidFill>
              <a:effectLst/>
              <a:uLnTx/>
              <a:uFillTx/>
            </a:endParaRPr>
          </a:p>
        </p:txBody>
      </p:sp>
      <p:sp>
        <p:nvSpPr>
          <p:cNvPr id="88" name="TextBox 87"/>
          <p:cNvSpPr txBox="1"/>
          <p:nvPr/>
        </p:nvSpPr>
        <p:spPr>
          <a:xfrm>
            <a:off x="2301018" y="2403001"/>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a:ln>
                  <a:noFill/>
                </a:ln>
                <a:solidFill>
                  <a:sysClr val="windowText" lastClr="000000"/>
                </a:solidFill>
                <a:effectLst/>
                <a:uLnTx/>
                <a:uFillTx/>
              </a:rPr>
              <a:t>V</a:t>
            </a:r>
            <a:r>
              <a:rPr kumimoji="0" lang="en-US" sz="900" b="0" i="1" u="none" strike="noStrike" kern="0" cap="none" spc="0" normalizeH="0" baseline="0" noProof="0" dirty="0" smtClean="0">
                <a:ln>
                  <a:noFill/>
                </a:ln>
                <a:solidFill>
                  <a:sysClr val="windowText" lastClr="000000"/>
                </a:solidFill>
                <a:effectLst/>
                <a:uLnTx/>
                <a:uFillTx/>
              </a:rPr>
              <a:t>1</a:t>
            </a:r>
            <a:endParaRPr kumimoji="0" lang="en-US" sz="1000" b="0" i="1" u="none" strike="noStrike" kern="0" cap="none" spc="0" normalizeH="0" baseline="0" noProof="0" dirty="0">
              <a:ln>
                <a:noFill/>
              </a:ln>
              <a:solidFill>
                <a:sysClr val="windowText" lastClr="000000"/>
              </a:solidFill>
              <a:effectLst/>
              <a:uLnTx/>
              <a:uFillTx/>
            </a:endParaRPr>
          </a:p>
        </p:txBody>
      </p:sp>
      <p:sp>
        <p:nvSpPr>
          <p:cNvPr id="89" name="TextBox 88"/>
          <p:cNvSpPr txBox="1"/>
          <p:nvPr/>
        </p:nvSpPr>
        <p:spPr>
          <a:xfrm>
            <a:off x="4168738" y="2178990"/>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V</a:t>
            </a:r>
            <a:r>
              <a:rPr kumimoji="0" lang="en-US" sz="900" b="0" i="1" u="none" strike="noStrike" kern="0" cap="none" spc="0" normalizeH="0" baseline="0" noProof="0" dirty="0">
                <a:ln>
                  <a:noFill/>
                </a:ln>
                <a:solidFill>
                  <a:sysClr val="windowText" lastClr="000000"/>
                </a:solidFill>
                <a:effectLst/>
                <a:uLnTx/>
                <a:uFillTx/>
              </a:rPr>
              <a:t>2</a:t>
            </a:r>
            <a:endParaRPr kumimoji="0" lang="en-US" sz="1000" b="0" i="1" u="none" strike="noStrike" kern="0" cap="none" spc="0" normalizeH="0" baseline="0" noProof="0" dirty="0">
              <a:ln>
                <a:noFill/>
              </a:ln>
              <a:solidFill>
                <a:sysClr val="windowText" lastClr="000000"/>
              </a:solidFill>
              <a:effectLst/>
              <a:uLnTx/>
              <a:uFillTx/>
            </a:endParaRPr>
          </a:p>
        </p:txBody>
      </p:sp>
      <p:sp>
        <p:nvSpPr>
          <p:cNvPr id="90" name="TextBox 89"/>
          <p:cNvSpPr txBox="1"/>
          <p:nvPr/>
        </p:nvSpPr>
        <p:spPr>
          <a:xfrm>
            <a:off x="4170079" y="2362700"/>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a:ln>
                  <a:noFill/>
                </a:ln>
                <a:solidFill>
                  <a:sysClr val="windowText" lastClr="000000"/>
                </a:solidFill>
                <a:effectLst/>
                <a:uLnTx/>
                <a:uFillTx/>
              </a:rPr>
              <a:t>C</a:t>
            </a:r>
            <a:r>
              <a:rPr kumimoji="0" lang="en-US" sz="900" b="0" i="1" u="none" strike="noStrike" kern="0" cap="none" spc="0" normalizeH="0" baseline="0" noProof="0" dirty="0" smtClean="0">
                <a:ln>
                  <a:noFill/>
                </a:ln>
                <a:solidFill>
                  <a:sysClr val="windowText" lastClr="000000"/>
                </a:solidFill>
                <a:effectLst/>
                <a:uLnTx/>
                <a:uFillTx/>
              </a:rPr>
              <a:t>1</a:t>
            </a:r>
            <a:endParaRPr kumimoji="0" lang="en-US" sz="1000" b="0" i="1" u="none" strike="noStrike" kern="0" cap="none" spc="0" normalizeH="0" baseline="0" noProof="0" dirty="0">
              <a:ln>
                <a:noFill/>
              </a:ln>
              <a:solidFill>
                <a:sysClr val="windowText" lastClr="000000"/>
              </a:solidFill>
              <a:effectLst/>
              <a:uLnTx/>
              <a:uFillTx/>
            </a:endParaRPr>
          </a:p>
        </p:txBody>
      </p:sp>
      <p:sp>
        <p:nvSpPr>
          <p:cNvPr id="91" name="TextBox 90"/>
          <p:cNvSpPr txBox="1"/>
          <p:nvPr/>
        </p:nvSpPr>
        <p:spPr>
          <a:xfrm>
            <a:off x="5645697" y="2178990"/>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C</a:t>
            </a:r>
            <a:r>
              <a:rPr kumimoji="0" lang="en-US" sz="900" b="0" i="1" u="none" strike="noStrike" kern="0" cap="none" spc="0" normalizeH="0" baseline="0" noProof="0" dirty="0">
                <a:ln>
                  <a:noFill/>
                </a:ln>
                <a:solidFill>
                  <a:sysClr val="windowText" lastClr="000000"/>
                </a:solidFill>
                <a:effectLst/>
                <a:uLnTx/>
                <a:uFillTx/>
              </a:rPr>
              <a:t>2</a:t>
            </a:r>
            <a:endParaRPr kumimoji="0" lang="en-US" sz="1000" b="0" i="1" u="none" strike="noStrike" kern="0" cap="none" spc="0" normalizeH="0" baseline="0" noProof="0" dirty="0">
              <a:ln>
                <a:noFill/>
              </a:ln>
              <a:solidFill>
                <a:sysClr val="windowText" lastClr="000000"/>
              </a:solidFill>
              <a:effectLst/>
              <a:uLnTx/>
              <a:uFillTx/>
            </a:endParaRPr>
          </a:p>
        </p:txBody>
      </p:sp>
      <p:sp>
        <p:nvSpPr>
          <p:cNvPr id="92" name="TextBox 91"/>
          <p:cNvSpPr txBox="1"/>
          <p:nvPr/>
        </p:nvSpPr>
        <p:spPr>
          <a:xfrm>
            <a:off x="4884551" y="2691854"/>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M1</a:t>
            </a:r>
            <a:endParaRPr kumimoji="0" lang="en-US" sz="1000" b="0" i="1" u="none" strike="noStrike" kern="0" cap="none" spc="0" normalizeH="0" baseline="0" noProof="0" dirty="0">
              <a:ln>
                <a:noFill/>
              </a:ln>
              <a:solidFill>
                <a:sysClr val="windowText" lastClr="000000"/>
              </a:solidFill>
              <a:effectLst/>
              <a:uLnTx/>
              <a:uFillTx/>
            </a:endParaRPr>
          </a:p>
        </p:txBody>
      </p:sp>
      <p:sp>
        <p:nvSpPr>
          <p:cNvPr id="93" name="TextBox 92"/>
          <p:cNvSpPr txBox="1"/>
          <p:nvPr/>
        </p:nvSpPr>
        <p:spPr>
          <a:xfrm>
            <a:off x="5645696" y="2788388"/>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DB1</a:t>
            </a:r>
            <a:endParaRPr kumimoji="0" lang="en-US" sz="1000" b="0" i="1" u="none" strike="noStrike" kern="0" cap="none" spc="0" normalizeH="0" baseline="0" noProof="0" dirty="0">
              <a:ln>
                <a:noFill/>
              </a:ln>
              <a:solidFill>
                <a:sysClr val="windowText" lastClr="000000"/>
              </a:solidFill>
              <a:effectLst/>
              <a:uLnTx/>
              <a:uFillTx/>
            </a:endParaRPr>
          </a:p>
        </p:txBody>
      </p:sp>
      <p:sp>
        <p:nvSpPr>
          <p:cNvPr id="94" name="Rectangle 93"/>
          <p:cNvSpPr/>
          <p:nvPr/>
        </p:nvSpPr>
        <p:spPr>
          <a:xfrm>
            <a:off x="1470110" y="2160180"/>
            <a:ext cx="631904"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(User)</a:t>
            </a:r>
          </a:p>
        </p:txBody>
      </p:sp>
      <p:sp>
        <p:nvSpPr>
          <p:cNvPr id="95" name="Rectangle 94"/>
          <p:cNvSpPr/>
          <p:nvPr/>
        </p:nvSpPr>
        <p:spPr>
          <a:xfrm>
            <a:off x="6272042" y="2661225"/>
            <a:ext cx="1193853" cy="307777"/>
          </a:xfrm>
          <a:prstGeom prst="rect">
            <a:avLst/>
          </a:prstGeom>
        </p:spPr>
        <p:txBody>
          <a:bodyPr wrap="none">
            <a:spAutoFit/>
          </a:bodyPr>
          <a:lstStyle/>
          <a:p>
            <a:r>
              <a:rPr lang="en-US" sz="1400" dirty="0" smtClean="0"/>
              <a:t>(DB Interface)</a:t>
            </a:r>
            <a:endParaRPr lang="en-US" sz="1400" dirty="0"/>
          </a:p>
        </p:txBody>
      </p:sp>
      <p:sp>
        <p:nvSpPr>
          <p:cNvPr id="32" name="Rectangle 31"/>
          <p:cNvSpPr/>
          <p:nvPr/>
        </p:nvSpPr>
        <p:spPr>
          <a:xfrm>
            <a:off x="3292259" y="2578320"/>
            <a:ext cx="1563727" cy="304982"/>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Model</a:t>
            </a:r>
            <a:endParaRPr kumimoji="0" lang="en-US" sz="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3" name="Rectangle 32"/>
          <p:cNvSpPr/>
          <p:nvPr/>
        </p:nvSpPr>
        <p:spPr>
          <a:xfrm>
            <a:off x="3292259" y="2169041"/>
            <a:ext cx="731520" cy="30409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View</a:t>
            </a:r>
            <a:endParaRPr kumimoji="0" lang="en-US" sz="800" b="0" i="0" u="none" strike="noStrike" kern="0" cap="none" spc="0" normalizeH="0" baseline="0" noProof="0" dirty="0">
              <a:ln>
                <a:noFill/>
              </a:ln>
              <a:solidFill>
                <a:sysClr val="window" lastClr="FFFFFF"/>
              </a:solidFill>
              <a:effectLst/>
              <a:uLnTx/>
              <a:uFillTx/>
              <a:latin typeface="Calibri"/>
              <a:ea typeface="+mn-ea"/>
              <a:cs typeface="+mn-cs"/>
            </a:endParaRPr>
          </a:p>
        </p:txBody>
      </p:sp>
    </p:spTree>
    <p:custDataLst>
      <p:tags r:id="rId1"/>
    </p:custDataLst>
    <p:extLst>
      <p:ext uri="{BB962C8B-B14F-4D97-AF65-F5344CB8AC3E}">
        <p14:creationId xmlns:p14="http://schemas.microsoft.com/office/powerpoint/2010/main" val="2265192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7315200" cy="734291"/>
          </a:xfrm>
        </p:spPr>
        <p:txBody>
          <a:bodyPr anchor="b">
            <a:normAutofit/>
          </a:bodyPr>
          <a:lstStyle/>
          <a:p>
            <a:pPr lvl="0">
              <a:spcBef>
                <a:spcPts val="0"/>
              </a:spcBef>
            </a:pPr>
            <a:r>
              <a:rPr lang="en-US" sz="3500" b="1" dirty="0" smtClean="0">
                <a:solidFill>
                  <a:prstClr val="white"/>
                </a:solidFill>
              </a:rPr>
              <a:t>Web Application Subsystem</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View/UI</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39</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31001285"/>
              </p:ext>
            </p:extLst>
          </p:nvPr>
        </p:nvGraphicFramePr>
        <p:xfrm>
          <a:off x="304798" y="4724400"/>
          <a:ext cx="8458204" cy="1600200"/>
        </p:xfrm>
        <a:graphic>
          <a:graphicData uri="http://schemas.openxmlformats.org/drawingml/2006/table">
            <a:tbl>
              <a:tblPr firstRow="1" firstCol="1" bandRow="1">
                <a:tableStyleId>{5C22544A-7EE6-4342-B048-85BDC9FD1C3A}</a:tableStyleId>
              </a:tblPr>
              <a:tblGrid>
                <a:gridCol w="2114551"/>
                <a:gridCol w="2114551"/>
                <a:gridCol w="2114551"/>
                <a:gridCol w="2114551"/>
              </a:tblGrid>
              <a:tr h="521688">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1078512">
                <a:tc>
                  <a:txBody>
                    <a:bodyPr/>
                    <a:lstStyle/>
                    <a:p>
                      <a:pPr marL="0" marR="0">
                        <a:lnSpc>
                          <a:spcPct val="115000"/>
                        </a:lnSpc>
                        <a:spcBef>
                          <a:spcPts val="1200"/>
                        </a:spcBef>
                        <a:spcAft>
                          <a:spcPts val="1200"/>
                        </a:spcAft>
                        <a:tabLst>
                          <a:tab pos="514350" algn="l"/>
                        </a:tabLst>
                      </a:pPr>
                      <a:r>
                        <a:rPr lang="en-US" sz="1200" dirty="0" smtClean="0">
                          <a:effectLst/>
                        </a:rPr>
                        <a:t>Soil</a:t>
                      </a:r>
                      <a:r>
                        <a:rPr lang="en-US" sz="1200" baseline="0" dirty="0" smtClean="0">
                          <a:effectLst/>
                        </a:rPr>
                        <a:t> Moisture Reading </a:t>
                      </a:r>
                      <a:r>
                        <a:rPr lang="en-US" sz="1200" dirty="0" smtClean="0">
                          <a:effectLst/>
                        </a:rPr>
                        <a:t>Collector</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Control Board</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Analog voltage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None</a:t>
                      </a:r>
                      <a:endParaRPr lang="en-US" sz="1200" dirty="0">
                        <a:effectLst/>
                        <a:latin typeface="Times New Roman"/>
                        <a:ea typeface="Times New Roman"/>
                      </a:endParaRPr>
                    </a:p>
                  </a:txBody>
                  <a:tcPr marL="68580" marR="68580" marT="0" marB="0" anchor="ctr"/>
                </a:tc>
              </a:tr>
            </a:tbl>
          </a:graphicData>
        </a:graphic>
      </p:graphicFrame>
      <p:sp>
        <p:nvSpPr>
          <p:cNvPr id="30" name="TextBox 29"/>
          <p:cNvSpPr txBox="1"/>
          <p:nvPr/>
        </p:nvSpPr>
        <p:spPr>
          <a:xfrm>
            <a:off x="290325" y="3124200"/>
            <a:ext cx="2099441" cy="587866"/>
          </a:xfrm>
          <a:prstGeom prst="rect">
            <a:avLst/>
          </a:prstGeom>
          <a:noFill/>
        </p:spPr>
        <p:txBody>
          <a:bodyPr wrap="square" rtlCol="0" anchor="ctr">
            <a:noAutofit/>
          </a:bodyPr>
          <a:lstStyle/>
          <a:p>
            <a:r>
              <a:rPr lang="en-US" sz="2400" b="1" dirty="0" smtClean="0">
                <a:solidFill>
                  <a:prstClr val="black">
                    <a:lumMod val="65000"/>
                    <a:lumOff val="35000"/>
                  </a:prstClr>
                </a:solidFill>
              </a:rPr>
              <a:t>Interfaces</a:t>
            </a:r>
            <a:endParaRPr lang="en-US" sz="2400" b="1" dirty="0">
              <a:solidFill>
                <a:prstClr val="black">
                  <a:lumMod val="75000"/>
                  <a:lumOff val="25000"/>
                </a:prst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707792952"/>
              </p:ext>
            </p:extLst>
          </p:nvPr>
        </p:nvGraphicFramePr>
        <p:xfrm>
          <a:off x="304800" y="4724400"/>
          <a:ext cx="8458200" cy="1600200"/>
        </p:xfrm>
        <a:graphic>
          <a:graphicData uri="http://schemas.openxmlformats.org/drawingml/2006/table">
            <a:tbl>
              <a:tblPr firstRow="1" firstCol="1" bandRow="1">
                <a:tableStyleId>{5C22544A-7EE6-4342-B048-85BDC9FD1C3A}</a:tableStyleId>
              </a:tblPr>
              <a:tblGrid>
                <a:gridCol w="2114053"/>
                <a:gridCol w="2115047"/>
                <a:gridCol w="2114053"/>
                <a:gridCol w="2115047"/>
              </a:tblGrid>
              <a:tr h="258012">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533400">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Response Parser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Valve Command Processor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JSON command object</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None</a:t>
                      </a:r>
                    </a:p>
                  </a:txBody>
                  <a:tcPr marL="68580" marR="68580" marT="0" marB="0" anchor="ctr"/>
                </a:tc>
              </a:tr>
              <a:tr h="808788">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Valve Command Processor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Serial Data Receiver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Serial data string with command data</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latin typeface="Times New Roman"/>
                          <a:ea typeface="Times New Roman"/>
                        </a:rPr>
                        <a:t>None</a:t>
                      </a:r>
                    </a:p>
                  </a:txBody>
                  <a:tcPr marL="68580" marR="68580" marT="0" marB="0" anchor="ctr"/>
                </a:tc>
              </a:tr>
            </a:tbl>
          </a:graphicData>
        </a:graphic>
      </p:graphicFrame>
      <p:sp>
        <p:nvSpPr>
          <p:cNvPr id="54" name="Rectangle 53"/>
          <p:cNvSpPr/>
          <p:nvPr/>
        </p:nvSpPr>
        <p:spPr>
          <a:xfrm>
            <a:off x="3140038" y="1970650"/>
            <a:ext cx="2574961" cy="99835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cxnSp>
        <p:nvCxnSpPr>
          <p:cNvPr id="55" name="Straight Arrow Connector 54"/>
          <p:cNvCxnSpPr/>
          <p:nvPr/>
        </p:nvCxnSpPr>
        <p:spPr>
          <a:xfrm flipH="1">
            <a:off x="2003510" y="2399319"/>
            <a:ext cx="1260771" cy="7364"/>
          </a:xfrm>
          <a:prstGeom prst="straightConnector1">
            <a:avLst/>
          </a:prstGeom>
          <a:noFill/>
          <a:ln w="19050" cap="flat" cmpd="sng" algn="ctr">
            <a:solidFill>
              <a:srgbClr val="4F81BD">
                <a:shade val="95000"/>
                <a:satMod val="105000"/>
              </a:srgbClr>
            </a:solidFill>
            <a:prstDash val="solid"/>
            <a:tailEnd type="arrow"/>
          </a:ln>
          <a:effectLst/>
        </p:spPr>
      </p:cxnSp>
      <p:cxnSp>
        <p:nvCxnSpPr>
          <p:cNvPr id="56" name="Straight Arrow Connector 55"/>
          <p:cNvCxnSpPr/>
          <p:nvPr/>
        </p:nvCxnSpPr>
        <p:spPr>
          <a:xfrm>
            <a:off x="2003510" y="2257660"/>
            <a:ext cx="1302050" cy="0"/>
          </a:xfrm>
          <a:prstGeom prst="straightConnector1">
            <a:avLst/>
          </a:prstGeom>
          <a:noFill/>
          <a:ln w="19050" cap="flat" cmpd="sng" algn="ctr">
            <a:solidFill>
              <a:srgbClr val="4F81BD">
                <a:shade val="95000"/>
                <a:satMod val="105000"/>
              </a:srgbClr>
            </a:solidFill>
            <a:prstDash val="solid"/>
            <a:tailEnd type="arrow"/>
          </a:ln>
          <a:effectLst/>
        </p:spPr>
      </p:cxnSp>
      <p:sp>
        <p:nvSpPr>
          <p:cNvPr id="57" name="Rectangle 56"/>
          <p:cNvSpPr/>
          <p:nvPr/>
        </p:nvSpPr>
        <p:spPr>
          <a:xfrm>
            <a:off x="3292260" y="2578320"/>
            <a:ext cx="1563726" cy="304982"/>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Model</a:t>
            </a:r>
            <a:endParaRPr kumimoji="0" lang="en-US" sz="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58" name="Rectangle 57"/>
          <p:cNvSpPr/>
          <p:nvPr/>
        </p:nvSpPr>
        <p:spPr>
          <a:xfrm>
            <a:off x="3292259" y="2174022"/>
            <a:ext cx="731520" cy="304094"/>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View</a:t>
            </a:r>
            <a:endParaRPr kumimoji="0" lang="en-US" sz="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59" name="Rectangle 58"/>
          <p:cNvSpPr/>
          <p:nvPr/>
        </p:nvSpPr>
        <p:spPr>
          <a:xfrm>
            <a:off x="4855986" y="2160180"/>
            <a:ext cx="726880" cy="307777"/>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Controller</a:t>
            </a:r>
            <a:endParaRPr kumimoji="0" lang="en-US" sz="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60" name="Elbow Connector 59"/>
          <p:cNvCxnSpPr/>
          <p:nvPr/>
        </p:nvCxnSpPr>
        <p:spPr>
          <a:xfrm flipV="1">
            <a:off x="4023779" y="2224795"/>
            <a:ext cx="832207" cy="148"/>
          </a:xfrm>
          <a:prstGeom prst="bentConnector3">
            <a:avLst/>
          </a:prstGeom>
          <a:noFill/>
          <a:ln w="19050" cap="flat" cmpd="sng" algn="ctr">
            <a:solidFill>
              <a:srgbClr val="4F81BD">
                <a:shade val="95000"/>
                <a:satMod val="105000"/>
              </a:srgbClr>
            </a:solidFill>
            <a:prstDash val="solid"/>
            <a:tailEnd type="arrow"/>
          </a:ln>
          <a:effectLst/>
        </p:spPr>
      </p:cxnSp>
      <p:cxnSp>
        <p:nvCxnSpPr>
          <p:cNvPr id="61" name="Straight Arrow Connector 60"/>
          <p:cNvCxnSpPr/>
          <p:nvPr/>
        </p:nvCxnSpPr>
        <p:spPr>
          <a:xfrm flipH="1">
            <a:off x="4023779" y="2380199"/>
            <a:ext cx="832207" cy="148"/>
          </a:xfrm>
          <a:prstGeom prst="straightConnector1">
            <a:avLst/>
          </a:prstGeom>
          <a:noFill/>
          <a:ln w="19050" cap="flat" cmpd="sng" algn="ctr">
            <a:solidFill>
              <a:srgbClr val="4F81BD">
                <a:shade val="95000"/>
                <a:satMod val="105000"/>
              </a:srgbClr>
            </a:solidFill>
            <a:prstDash val="solid"/>
            <a:tailEnd type="arrow"/>
          </a:ln>
          <a:effectLst/>
        </p:spPr>
      </p:cxnSp>
      <p:cxnSp>
        <p:nvCxnSpPr>
          <p:cNvPr id="62" name="Elbow Connector 61"/>
          <p:cNvCxnSpPr/>
          <p:nvPr/>
        </p:nvCxnSpPr>
        <p:spPr>
          <a:xfrm>
            <a:off x="5281728" y="2206596"/>
            <a:ext cx="1587241" cy="454629"/>
          </a:xfrm>
          <a:prstGeom prst="bentConnector2">
            <a:avLst/>
          </a:prstGeom>
          <a:noFill/>
          <a:ln w="19050" cap="flat" cmpd="sng" algn="ctr">
            <a:solidFill>
              <a:srgbClr val="4F81BD">
                <a:shade val="95000"/>
                <a:satMod val="105000"/>
              </a:srgbClr>
            </a:solidFill>
            <a:prstDash val="solid"/>
            <a:tailEnd type="arrow"/>
          </a:ln>
          <a:effectLst/>
        </p:spPr>
      </p:cxnSp>
      <p:cxnSp>
        <p:nvCxnSpPr>
          <p:cNvPr id="63" name="Elbow Connector 62"/>
          <p:cNvCxnSpPr/>
          <p:nvPr/>
        </p:nvCxnSpPr>
        <p:spPr>
          <a:xfrm rot="10800000">
            <a:off x="5341346" y="2451413"/>
            <a:ext cx="1010634" cy="356006"/>
          </a:xfrm>
          <a:prstGeom prst="bentConnector2">
            <a:avLst/>
          </a:prstGeom>
          <a:noFill/>
          <a:ln w="19050" cap="flat" cmpd="sng" algn="ctr">
            <a:solidFill>
              <a:srgbClr val="4F81BD">
                <a:shade val="95000"/>
                <a:satMod val="105000"/>
              </a:srgbClr>
            </a:solidFill>
            <a:prstDash val="solid"/>
            <a:tailEnd type="arrow"/>
          </a:ln>
          <a:effectLst/>
        </p:spPr>
      </p:cxnSp>
      <p:cxnSp>
        <p:nvCxnSpPr>
          <p:cNvPr id="64" name="Elbow Connector 63"/>
          <p:cNvCxnSpPr>
            <a:stCxn id="57" idx="3"/>
          </p:cNvCxnSpPr>
          <p:nvPr/>
        </p:nvCxnSpPr>
        <p:spPr>
          <a:xfrm flipV="1">
            <a:off x="4855986" y="2467957"/>
            <a:ext cx="280674" cy="262854"/>
          </a:xfrm>
          <a:prstGeom prst="bentConnector3">
            <a:avLst>
              <a:gd name="adj1" fmla="val 100554"/>
            </a:avLst>
          </a:prstGeom>
          <a:noFill/>
          <a:ln w="19050" cap="flat" cmpd="sng" algn="ctr">
            <a:solidFill>
              <a:srgbClr val="4F81BD">
                <a:shade val="95000"/>
                <a:satMod val="105000"/>
              </a:srgbClr>
            </a:solidFill>
            <a:prstDash val="solid"/>
            <a:tailEnd type="arrow"/>
          </a:ln>
          <a:effectLst/>
        </p:spPr>
      </p:cxnSp>
      <p:sp>
        <p:nvSpPr>
          <p:cNvPr id="74" name="TextBox 73"/>
          <p:cNvSpPr txBox="1"/>
          <p:nvPr/>
        </p:nvSpPr>
        <p:spPr>
          <a:xfrm>
            <a:off x="3140039" y="1970650"/>
            <a:ext cx="2057399"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ysClr val="windowText" lastClr="000000"/>
                </a:solidFill>
                <a:effectLst/>
                <a:uLnTx/>
                <a:uFillTx/>
              </a:rPr>
              <a:t>Web Application Subsystem</a:t>
            </a:r>
            <a:endParaRPr kumimoji="0" lang="en-US" sz="900" b="1" i="0" u="none" strike="noStrike" kern="0" cap="none" spc="0" normalizeH="0" baseline="0" noProof="0" dirty="0">
              <a:ln>
                <a:noFill/>
              </a:ln>
              <a:solidFill>
                <a:sysClr val="windowText" lastClr="000000"/>
              </a:solidFill>
              <a:effectLst/>
              <a:uLnTx/>
              <a:uFillTx/>
            </a:endParaRPr>
          </a:p>
        </p:txBody>
      </p:sp>
      <p:sp>
        <p:nvSpPr>
          <p:cNvPr id="76" name="TextBox 75"/>
          <p:cNvSpPr txBox="1"/>
          <p:nvPr/>
        </p:nvSpPr>
        <p:spPr>
          <a:xfrm>
            <a:off x="2301018" y="2216102"/>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a:ln>
                  <a:noFill/>
                </a:ln>
                <a:solidFill>
                  <a:sysClr val="windowText" lastClr="000000"/>
                </a:solidFill>
                <a:effectLst/>
                <a:uLnTx/>
                <a:uFillTx/>
              </a:rPr>
              <a:t>U</a:t>
            </a:r>
            <a:r>
              <a:rPr kumimoji="0" lang="en-US" sz="900" b="0" i="1" u="none" strike="noStrike" kern="0" cap="none" spc="0" normalizeH="0" baseline="0" noProof="0" dirty="0" smtClean="0">
                <a:ln>
                  <a:noFill/>
                </a:ln>
                <a:solidFill>
                  <a:sysClr val="windowText" lastClr="000000"/>
                </a:solidFill>
                <a:effectLst/>
                <a:uLnTx/>
                <a:uFillTx/>
              </a:rPr>
              <a:t>1</a:t>
            </a:r>
            <a:endParaRPr kumimoji="0" lang="en-US" sz="1000" b="0" i="1" u="none" strike="noStrike" kern="0" cap="none" spc="0" normalizeH="0" baseline="0" noProof="0" dirty="0">
              <a:ln>
                <a:noFill/>
              </a:ln>
              <a:solidFill>
                <a:sysClr val="windowText" lastClr="000000"/>
              </a:solidFill>
              <a:effectLst/>
              <a:uLnTx/>
              <a:uFillTx/>
            </a:endParaRPr>
          </a:p>
        </p:txBody>
      </p:sp>
      <p:sp>
        <p:nvSpPr>
          <p:cNvPr id="88" name="TextBox 87"/>
          <p:cNvSpPr txBox="1"/>
          <p:nvPr/>
        </p:nvSpPr>
        <p:spPr>
          <a:xfrm>
            <a:off x="2301018" y="2403001"/>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a:ln>
                  <a:noFill/>
                </a:ln>
                <a:solidFill>
                  <a:sysClr val="windowText" lastClr="000000"/>
                </a:solidFill>
                <a:effectLst/>
                <a:uLnTx/>
                <a:uFillTx/>
              </a:rPr>
              <a:t>V</a:t>
            </a:r>
            <a:r>
              <a:rPr kumimoji="0" lang="en-US" sz="900" b="0" i="1" u="none" strike="noStrike" kern="0" cap="none" spc="0" normalizeH="0" baseline="0" noProof="0" dirty="0" smtClean="0">
                <a:ln>
                  <a:noFill/>
                </a:ln>
                <a:solidFill>
                  <a:sysClr val="windowText" lastClr="000000"/>
                </a:solidFill>
                <a:effectLst/>
                <a:uLnTx/>
                <a:uFillTx/>
              </a:rPr>
              <a:t>1</a:t>
            </a:r>
            <a:endParaRPr kumimoji="0" lang="en-US" sz="1000" b="0" i="1" u="none" strike="noStrike" kern="0" cap="none" spc="0" normalizeH="0" baseline="0" noProof="0" dirty="0">
              <a:ln>
                <a:noFill/>
              </a:ln>
              <a:solidFill>
                <a:sysClr val="windowText" lastClr="000000"/>
              </a:solidFill>
              <a:effectLst/>
              <a:uLnTx/>
              <a:uFillTx/>
            </a:endParaRPr>
          </a:p>
        </p:txBody>
      </p:sp>
      <p:sp>
        <p:nvSpPr>
          <p:cNvPr id="89" name="TextBox 88"/>
          <p:cNvSpPr txBox="1"/>
          <p:nvPr/>
        </p:nvSpPr>
        <p:spPr>
          <a:xfrm>
            <a:off x="4168738" y="2178990"/>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V</a:t>
            </a:r>
            <a:r>
              <a:rPr kumimoji="0" lang="en-US" sz="900" b="0" i="1" u="none" strike="noStrike" kern="0" cap="none" spc="0" normalizeH="0" baseline="0" noProof="0" dirty="0">
                <a:ln>
                  <a:noFill/>
                </a:ln>
                <a:solidFill>
                  <a:sysClr val="windowText" lastClr="000000"/>
                </a:solidFill>
                <a:effectLst/>
                <a:uLnTx/>
                <a:uFillTx/>
              </a:rPr>
              <a:t>2</a:t>
            </a:r>
            <a:endParaRPr kumimoji="0" lang="en-US" sz="1000" b="0" i="1" u="none" strike="noStrike" kern="0" cap="none" spc="0" normalizeH="0" baseline="0" noProof="0" dirty="0">
              <a:ln>
                <a:noFill/>
              </a:ln>
              <a:solidFill>
                <a:sysClr val="windowText" lastClr="000000"/>
              </a:solidFill>
              <a:effectLst/>
              <a:uLnTx/>
              <a:uFillTx/>
            </a:endParaRPr>
          </a:p>
        </p:txBody>
      </p:sp>
      <p:sp>
        <p:nvSpPr>
          <p:cNvPr id="90" name="TextBox 89"/>
          <p:cNvSpPr txBox="1"/>
          <p:nvPr/>
        </p:nvSpPr>
        <p:spPr>
          <a:xfrm>
            <a:off x="4170079" y="2362700"/>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a:ln>
                  <a:noFill/>
                </a:ln>
                <a:solidFill>
                  <a:sysClr val="windowText" lastClr="000000"/>
                </a:solidFill>
                <a:effectLst/>
                <a:uLnTx/>
                <a:uFillTx/>
              </a:rPr>
              <a:t>C</a:t>
            </a:r>
            <a:r>
              <a:rPr kumimoji="0" lang="en-US" sz="900" b="0" i="1" u="none" strike="noStrike" kern="0" cap="none" spc="0" normalizeH="0" baseline="0" noProof="0" dirty="0" smtClean="0">
                <a:ln>
                  <a:noFill/>
                </a:ln>
                <a:solidFill>
                  <a:sysClr val="windowText" lastClr="000000"/>
                </a:solidFill>
                <a:effectLst/>
                <a:uLnTx/>
                <a:uFillTx/>
              </a:rPr>
              <a:t>1</a:t>
            </a:r>
            <a:endParaRPr kumimoji="0" lang="en-US" sz="1000" b="0" i="1" u="none" strike="noStrike" kern="0" cap="none" spc="0" normalizeH="0" baseline="0" noProof="0" dirty="0">
              <a:ln>
                <a:noFill/>
              </a:ln>
              <a:solidFill>
                <a:sysClr val="windowText" lastClr="000000"/>
              </a:solidFill>
              <a:effectLst/>
              <a:uLnTx/>
              <a:uFillTx/>
            </a:endParaRPr>
          </a:p>
        </p:txBody>
      </p:sp>
      <p:sp>
        <p:nvSpPr>
          <p:cNvPr id="91" name="TextBox 90"/>
          <p:cNvSpPr txBox="1"/>
          <p:nvPr/>
        </p:nvSpPr>
        <p:spPr>
          <a:xfrm>
            <a:off x="5645697" y="2178990"/>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C</a:t>
            </a:r>
            <a:r>
              <a:rPr kumimoji="0" lang="en-US" sz="900" b="0" i="1" u="none" strike="noStrike" kern="0" cap="none" spc="0" normalizeH="0" baseline="0" noProof="0" dirty="0">
                <a:ln>
                  <a:noFill/>
                </a:ln>
                <a:solidFill>
                  <a:sysClr val="windowText" lastClr="000000"/>
                </a:solidFill>
                <a:effectLst/>
                <a:uLnTx/>
                <a:uFillTx/>
              </a:rPr>
              <a:t>2</a:t>
            </a:r>
            <a:endParaRPr kumimoji="0" lang="en-US" sz="1000" b="0" i="1" u="none" strike="noStrike" kern="0" cap="none" spc="0" normalizeH="0" baseline="0" noProof="0" dirty="0">
              <a:ln>
                <a:noFill/>
              </a:ln>
              <a:solidFill>
                <a:sysClr val="windowText" lastClr="000000"/>
              </a:solidFill>
              <a:effectLst/>
              <a:uLnTx/>
              <a:uFillTx/>
            </a:endParaRPr>
          </a:p>
        </p:txBody>
      </p:sp>
      <p:sp>
        <p:nvSpPr>
          <p:cNvPr id="92" name="TextBox 91"/>
          <p:cNvSpPr txBox="1"/>
          <p:nvPr/>
        </p:nvSpPr>
        <p:spPr>
          <a:xfrm>
            <a:off x="4884551" y="2691854"/>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M1</a:t>
            </a:r>
            <a:endParaRPr kumimoji="0" lang="en-US" sz="1000" b="0" i="1" u="none" strike="noStrike" kern="0" cap="none" spc="0" normalizeH="0" baseline="0" noProof="0" dirty="0">
              <a:ln>
                <a:noFill/>
              </a:ln>
              <a:solidFill>
                <a:sysClr val="windowText" lastClr="000000"/>
              </a:solidFill>
              <a:effectLst/>
              <a:uLnTx/>
              <a:uFillTx/>
            </a:endParaRPr>
          </a:p>
        </p:txBody>
      </p:sp>
      <p:sp>
        <p:nvSpPr>
          <p:cNvPr id="93" name="TextBox 92"/>
          <p:cNvSpPr txBox="1"/>
          <p:nvPr/>
        </p:nvSpPr>
        <p:spPr>
          <a:xfrm>
            <a:off x="5645696" y="2788388"/>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DB1</a:t>
            </a:r>
            <a:endParaRPr kumimoji="0" lang="en-US" sz="1000" b="0" i="1" u="none" strike="noStrike" kern="0" cap="none" spc="0" normalizeH="0" baseline="0" noProof="0" dirty="0">
              <a:ln>
                <a:noFill/>
              </a:ln>
              <a:solidFill>
                <a:sysClr val="windowText" lastClr="000000"/>
              </a:solidFill>
              <a:effectLst/>
              <a:uLnTx/>
              <a:uFillTx/>
            </a:endParaRPr>
          </a:p>
        </p:txBody>
      </p:sp>
      <p:sp>
        <p:nvSpPr>
          <p:cNvPr id="94" name="Rectangle 93"/>
          <p:cNvSpPr/>
          <p:nvPr/>
        </p:nvSpPr>
        <p:spPr>
          <a:xfrm>
            <a:off x="1470110" y="2160180"/>
            <a:ext cx="631904"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(User)</a:t>
            </a:r>
          </a:p>
        </p:txBody>
      </p:sp>
      <p:sp>
        <p:nvSpPr>
          <p:cNvPr id="95" name="Rectangle 94"/>
          <p:cNvSpPr/>
          <p:nvPr/>
        </p:nvSpPr>
        <p:spPr>
          <a:xfrm>
            <a:off x="6272042" y="2661225"/>
            <a:ext cx="1193853" cy="307777"/>
          </a:xfrm>
          <a:prstGeom prst="rect">
            <a:avLst/>
          </a:prstGeom>
        </p:spPr>
        <p:txBody>
          <a:bodyPr wrap="none">
            <a:spAutoFit/>
          </a:bodyPr>
          <a:lstStyle/>
          <a:p>
            <a:r>
              <a:rPr lang="en-US" sz="1400" dirty="0" smtClean="0"/>
              <a:t>(DB Interface)</a:t>
            </a:r>
            <a:endParaRPr lang="en-US" sz="1400" dirty="0"/>
          </a:p>
        </p:txBody>
      </p:sp>
      <p:graphicFrame>
        <p:nvGraphicFramePr>
          <p:cNvPr id="96" name="Table 95"/>
          <p:cNvGraphicFramePr>
            <a:graphicFrameLocks noGrp="1"/>
          </p:cNvGraphicFramePr>
          <p:nvPr>
            <p:extLst>
              <p:ext uri="{D42A27DB-BD31-4B8C-83A1-F6EECF244321}">
                <p14:modId xmlns:p14="http://schemas.microsoft.com/office/powerpoint/2010/main" val="1542915584"/>
              </p:ext>
            </p:extLst>
          </p:nvPr>
        </p:nvGraphicFramePr>
        <p:xfrm>
          <a:off x="304799" y="3657600"/>
          <a:ext cx="8458200" cy="2666999"/>
        </p:xfrm>
        <a:graphic>
          <a:graphicData uri="http://schemas.openxmlformats.org/drawingml/2006/table">
            <a:tbl>
              <a:tblPr firstRow="1" firstCol="1" bandRow="1">
                <a:tableStyleId>{5C22544A-7EE6-4342-B048-85BDC9FD1C3A}</a:tableStyleId>
              </a:tblPr>
              <a:tblGrid>
                <a:gridCol w="2114051"/>
                <a:gridCol w="2115049"/>
                <a:gridCol w="2114051"/>
                <a:gridCol w="2115049"/>
              </a:tblGrid>
              <a:tr h="309201">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tc>
              </a:tr>
              <a:tr h="556867">
                <a:tc>
                  <a:txBody>
                    <a:bodyPr/>
                    <a:lstStyle/>
                    <a:p>
                      <a:pPr marL="0" marR="0">
                        <a:lnSpc>
                          <a:spcPct val="115000"/>
                        </a:lnSpc>
                        <a:spcBef>
                          <a:spcPts val="1200"/>
                        </a:spcBef>
                        <a:spcAft>
                          <a:spcPts val="1200"/>
                        </a:spcAft>
                        <a:tabLst>
                          <a:tab pos="514350" algn="l"/>
                        </a:tabLst>
                      </a:pPr>
                      <a:r>
                        <a:rPr lang="en-US" sz="1200">
                          <a:effectLst/>
                        </a:rPr>
                        <a:t>User/Admin</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View/UI</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Keyboard, click, or touch event</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HTML view update or alert message</a:t>
                      </a:r>
                      <a:endParaRPr lang="en-US" sz="1200">
                        <a:effectLst/>
                        <a:latin typeface="Times New Roman"/>
                        <a:ea typeface="Times New Roman"/>
                      </a:endParaRPr>
                    </a:p>
                  </a:txBody>
                  <a:tcPr marL="68580" marR="68580" marT="0" marB="0"/>
                </a:tc>
              </a:tr>
              <a:tr h="810648">
                <a:tc>
                  <a:txBody>
                    <a:bodyPr/>
                    <a:lstStyle/>
                    <a:p>
                      <a:pPr marL="0" marR="0">
                        <a:lnSpc>
                          <a:spcPct val="115000"/>
                        </a:lnSpc>
                        <a:spcBef>
                          <a:spcPts val="1200"/>
                        </a:spcBef>
                        <a:spcAft>
                          <a:spcPts val="1200"/>
                        </a:spcAft>
                        <a:tabLst>
                          <a:tab pos="514350" algn="l"/>
                        </a:tabLst>
                      </a:pPr>
                      <a:r>
                        <a:rPr lang="en-US" sz="1200">
                          <a:effectLst/>
                        </a:rPr>
                        <a:t>View/UI</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User/Admin Web or Mobile Browser</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HTML view with HICS system information or user information (if admin)</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None</a:t>
                      </a:r>
                      <a:endParaRPr lang="en-US" sz="1200">
                        <a:effectLst/>
                        <a:latin typeface="Times New Roman"/>
                        <a:ea typeface="Times New Roman"/>
                      </a:endParaRPr>
                    </a:p>
                  </a:txBody>
                  <a:tcPr marL="68580" marR="68580" marT="0" marB="0"/>
                </a:tc>
              </a:tr>
              <a:tr h="556867">
                <a:tc>
                  <a:txBody>
                    <a:bodyPr/>
                    <a:lstStyle/>
                    <a:p>
                      <a:pPr marL="0" marR="0">
                        <a:lnSpc>
                          <a:spcPct val="115000"/>
                        </a:lnSpc>
                        <a:spcBef>
                          <a:spcPts val="1200"/>
                        </a:spcBef>
                        <a:spcAft>
                          <a:spcPts val="1200"/>
                        </a:spcAft>
                        <a:tabLst>
                          <a:tab pos="514350" algn="l"/>
                        </a:tabLst>
                      </a:pPr>
                      <a:r>
                        <a:rPr lang="en-US" sz="1200">
                          <a:effectLst/>
                        </a:rPr>
                        <a:t>Controller</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View/UI</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HTML page with new or existing view model</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None</a:t>
                      </a:r>
                      <a:endParaRPr lang="en-US" sz="1200">
                        <a:effectLst/>
                        <a:latin typeface="Times New Roman"/>
                        <a:ea typeface="Times New Roman"/>
                      </a:endParaRPr>
                    </a:p>
                  </a:txBody>
                  <a:tcPr marL="68580" marR="68580" marT="0" marB="0"/>
                </a:tc>
              </a:tr>
              <a:tr h="433416">
                <a:tc>
                  <a:txBody>
                    <a:bodyPr/>
                    <a:lstStyle/>
                    <a:p>
                      <a:pPr marL="0" marR="0">
                        <a:lnSpc>
                          <a:spcPct val="115000"/>
                        </a:lnSpc>
                        <a:spcBef>
                          <a:spcPts val="1200"/>
                        </a:spcBef>
                        <a:spcAft>
                          <a:spcPts val="1200"/>
                        </a:spcAft>
                        <a:tabLst>
                          <a:tab pos="514350" algn="l"/>
                        </a:tabLst>
                      </a:pPr>
                      <a:r>
                        <a:rPr lang="en-US" sz="1200">
                          <a:effectLst/>
                        </a:rPr>
                        <a:t>View/UI</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Controller</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dirty="0">
                          <a:effectLst/>
                        </a:rPr>
                        <a:t>Web form or click event</a:t>
                      </a:r>
                      <a:endParaRPr lang="en-US" sz="1200" dirty="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dirty="0">
                          <a:effectLst/>
                        </a:rPr>
                        <a:t>HTML view or JSON message</a:t>
                      </a:r>
                      <a:endParaRPr lang="en-US" sz="1200" dirty="0">
                        <a:effectLst/>
                        <a:latin typeface="Times New Roman"/>
                        <a:ea typeface="Times New Roman"/>
                      </a:endParaRPr>
                    </a:p>
                  </a:txBody>
                  <a:tcPr marL="68580" marR="68580" marT="0" marB="0"/>
                </a:tc>
              </a:tr>
            </a:tbl>
          </a:graphicData>
        </a:graphic>
      </p:graphicFrame>
    </p:spTree>
    <p:custDataLst>
      <p:tags r:id="rId1"/>
    </p:custDataLst>
    <p:extLst>
      <p:ext uri="{BB962C8B-B14F-4D97-AF65-F5344CB8AC3E}">
        <p14:creationId xmlns:p14="http://schemas.microsoft.com/office/powerpoint/2010/main" val="2418991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smtClean="0">
                <a:solidFill>
                  <a:prstClr val="white"/>
                </a:solidFill>
              </a:rPr>
              <a:t>Module Decomposition</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4</a:t>
            </a:fld>
            <a:endParaRPr lang="en-US" dirty="0"/>
          </a:p>
        </p:txBody>
      </p:sp>
      <p:pic>
        <p:nvPicPr>
          <p:cNvPr id="6" name="Picture 5" descr="DDS_Overview.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8100" y="914400"/>
            <a:ext cx="9105900" cy="5867400"/>
          </a:xfrm>
          <a:prstGeom prst="rect">
            <a:avLst/>
          </a:prstGeom>
        </p:spPr>
      </p:pic>
    </p:spTree>
    <p:custDataLst>
      <p:tags r:id="rId1"/>
    </p:custDataLst>
    <p:extLst>
      <p:ext uri="{BB962C8B-B14F-4D97-AF65-F5344CB8AC3E}">
        <p14:creationId xmlns:p14="http://schemas.microsoft.com/office/powerpoint/2010/main" val="2558665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7315200" cy="734291"/>
          </a:xfrm>
        </p:spPr>
        <p:txBody>
          <a:bodyPr anchor="b">
            <a:normAutofit/>
          </a:bodyPr>
          <a:lstStyle/>
          <a:p>
            <a:pPr lvl="0">
              <a:spcBef>
                <a:spcPts val="0"/>
              </a:spcBef>
            </a:pPr>
            <a:r>
              <a:rPr lang="en-US" sz="3500" b="1" dirty="0" smtClean="0">
                <a:solidFill>
                  <a:prstClr val="white"/>
                </a:solidFill>
              </a:rPr>
              <a:t>Web Application Subsystem</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Controller</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40</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4880000"/>
              </p:ext>
            </p:extLst>
          </p:nvPr>
        </p:nvGraphicFramePr>
        <p:xfrm>
          <a:off x="304798" y="4724400"/>
          <a:ext cx="8458204" cy="1600200"/>
        </p:xfrm>
        <a:graphic>
          <a:graphicData uri="http://schemas.openxmlformats.org/drawingml/2006/table">
            <a:tbl>
              <a:tblPr firstRow="1" firstCol="1" bandRow="1">
                <a:tableStyleId>{5C22544A-7EE6-4342-B048-85BDC9FD1C3A}</a:tableStyleId>
              </a:tblPr>
              <a:tblGrid>
                <a:gridCol w="2114551"/>
                <a:gridCol w="2114551"/>
                <a:gridCol w="2114551"/>
                <a:gridCol w="2114551"/>
              </a:tblGrid>
              <a:tr h="521688">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1078512">
                <a:tc>
                  <a:txBody>
                    <a:bodyPr/>
                    <a:lstStyle/>
                    <a:p>
                      <a:pPr marL="0" marR="0">
                        <a:lnSpc>
                          <a:spcPct val="115000"/>
                        </a:lnSpc>
                        <a:spcBef>
                          <a:spcPts val="1200"/>
                        </a:spcBef>
                        <a:spcAft>
                          <a:spcPts val="1200"/>
                        </a:spcAft>
                        <a:tabLst>
                          <a:tab pos="514350" algn="l"/>
                        </a:tabLst>
                      </a:pPr>
                      <a:r>
                        <a:rPr lang="en-US" sz="1200" dirty="0" smtClean="0">
                          <a:effectLst/>
                        </a:rPr>
                        <a:t>Soil</a:t>
                      </a:r>
                      <a:r>
                        <a:rPr lang="en-US" sz="1200" baseline="0" dirty="0" smtClean="0">
                          <a:effectLst/>
                        </a:rPr>
                        <a:t> Moisture Reading </a:t>
                      </a:r>
                      <a:r>
                        <a:rPr lang="en-US" sz="1200" dirty="0" smtClean="0">
                          <a:effectLst/>
                        </a:rPr>
                        <a:t>Collector</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Control Board</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Analog voltage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None</a:t>
                      </a:r>
                      <a:endParaRPr lang="en-US" sz="1200" dirty="0">
                        <a:effectLst/>
                        <a:latin typeface="Times New Roman"/>
                        <a:ea typeface="Times New Roman"/>
                      </a:endParaRPr>
                    </a:p>
                  </a:txBody>
                  <a:tcPr marL="68580" marR="68580" marT="0" marB="0" anchor="ctr"/>
                </a:tc>
              </a:tr>
            </a:tbl>
          </a:graphicData>
        </a:graphic>
      </p:graphicFrame>
      <p:sp>
        <p:nvSpPr>
          <p:cNvPr id="30" name="TextBox 29"/>
          <p:cNvSpPr txBox="1"/>
          <p:nvPr/>
        </p:nvSpPr>
        <p:spPr>
          <a:xfrm>
            <a:off x="290325" y="3124200"/>
            <a:ext cx="2099441" cy="587866"/>
          </a:xfrm>
          <a:prstGeom prst="rect">
            <a:avLst/>
          </a:prstGeom>
          <a:noFill/>
        </p:spPr>
        <p:txBody>
          <a:bodyPr wrap="square" rtlCol="0" anchor="ctr">
            <a:noAutofit/>
          </a:bodyPr>
          <a:lstStyle/>
          <a:p>
            <a:r>
              <a:rPr lang="en-US" sz="2400" b="1" dirty="0" smtClean="0">
                <a:solidFill>
                  <a:prstClr val="black">
                    <a:lumMod val="65000"/>
                    <a:lumOff val="35000"/>
                  </a:prstClr>
                </a:solidFill>
              </a:rPr>
              <a:t>Interfaces</a:t>
            </a:r>
            <a:endParaRPr lang="en-US" sz="2400" b="1" dirty="0">
              <a:solidFill>
                <a:prstClr val="black">
                  <a:lumMod val="75000"/>
                  <a:lumOff val="25000"/>
                </a:prst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4011081073"/>
              </p:ext>
            </p:extLst>
          </p:nvPr>
        </p:nvGraphicFramePr>
        <p:xfrm>
          <a:off x="304800" y="4724400"/>
          <a:ext cx="8458200" cy="1600200"/>
        </p:xfrm>
        <a:graphic>
          <a:graphicData uri="http://schemas.openxmlformats.org/drawingml/2006/table">
            <a:tbl>
              <a:tblPr firstRow="1" firstCol="1" bandRow="1">
                <a:tableStyleId>{5C22544A-7EE6-4342-B048-85BDC9FD1C3A}</a:tableStyleId>
              </a:tblPr>
              <a:tblGrid>
                <a:gridCol w="2114053"/>
                <a:gridCol w="2115047"/>
                <a:gridCol w="2114053"/>
                <a:gridCol w="2115047"/>
              </a:tblGrid>
              <a:tr h="258012">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533400">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Response Parser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Valve Command Processor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JSON command object</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None</a:t>
                      </a:r>
                    </a:p>
                  </a:txBody>
                  <a:tcPr marL="68580" marR="68580" marT="0" marB="0" anchor="ctr"/>
                </a:tc>
              </a:tr>
              <a:tr h="808788">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Valve Command Processor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Serial Data Receiver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Serial data string with command data</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latin typeface="Times New Roman"/>
                          <a:ea typeface="Times New Roman"/>
                        </a:rPr>
                        <a:t>None</a:t>
                      </a:r>
                    </a:p>
                  </a:txBody>
                  <a:tcPr marL="68580" marR="68580" marT="0" marB="0" anchor="ctr"/>
                </a:tc>
              </a:tr>
            </a:tbl>
          </a:graphicData>
        </a:graphic>
      </p:graphicFrame>
      <p:sp>
        <p:nvSpPr>
          <p:cNvPr id="54" name="Rectangle 53"/>
          <p:cNvSpPr/>
          <p:nvPr/>
        </p:nvSpPr>
        <p:spPr>
          <a:xfrm>
            <a:off x="3140038" y="1970650"/>
            <a:ext cx="2574961" cy="99835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cxnSp>
        <p:nvCxnSpPr>
          <p:cNvPr id="55" name="Straight Arrow Connector 54"/>
          <p:cNvCxnSpPr/>
          <p:nvPr/>
        </p:nvCxnSpPr>
        <p:spPr>
          <a:xfrm flipH="1">
            <a:off x="2003510" y="2399319"/>
            <a:ext cx="1260771" cy="7364"/>
          </a:xfrm>
          <a:prstGeom prst="straightConnector1">
            <a:avLst/>
          </a:prstGeom>
          <a:noFill/>
          <a:ln w="19050" cap="flat" cmpd="sng" algn="ctr">
            <a:solidFill>
              <a:srgbClr val="4F81BD">
                <a:shade val="95000"/>
                <a:satMod val="105000"/>
              </a:srgbClr>
            </a:solidFill>
            <a:prstDash val="solid"/>
            <a:tailEnd type="arrow"/>
          </a:ln>
          <a:effectLst/>
        </p:spPr>
      </p:cxnSp>
      <p:cxnSp>
        <p:nvCxnSpPr>
          <p:cNvPr id="56" name="Straight Arrow Connector 55"/>
          <p:cNvCxnSpPr/>
          <p:nvPr/>
        </p:nvCxnSpPr>
        <p:spPr>
          <a:xfrm>
            <a:off x="2003510" y="2257660"/>
            <a:ext cx="1302050" cy="0"/>
          </a:xfrm>
          <a:prstGeom prst="straightConnector1">
            <a:avLst/>
          </a:prstGeom>
          <a:noFill/>
          <a:ln w="19050" cap="flat" cmpd="sng" algn="ctr">
            <a:solidFill>
              <a:srgbClr val="4F81BD">
                <a:shade val="95000"/>
                <a:satMod val="105000"/>
              </a:srgbClr>
            </a:solidFill>
            <a:prstDash val="solid"/>
            <a:tailEnd type="arrow"/>
          </a:ln>
          <a:effectLst/>
        </p:spPr>
      </p:cxnSp>
      <p:sp>
        <p:nvSpPr>
          <p:cNvPr id="57" name="Rectangle 56"/>
          <p:cNvSpPr/>
          <p:nvPr/>
        </p:nvSpPr>
        <p:spPr>
          <a:xfrm>
            <a:off x="3292260" y="2578320"/>
            <a:ext cx="1563726" cy="304982"/>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Model</a:t>
            </a:r>
            <a:endParaRPr kumimoji="0" lang="en-US" sz="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58" name="Rectangle 57"/>
          <p:cNvSpPr/>
          <p:nvPr/>
        </p:nvSpPr>
        <p:spPr>
          <a:xfrm>
            <a:off x="3292259" y="2174022"/>
            <a:ext cx="731520" cy="304094"/>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View</a:t>
            </a:r>
            <a:endParaRPr kumimoji="0" lang="en-US" sz="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59" name="Rectangle 58"/>
          <p:cNvSpPr/>
          <p:nvPr/>
        </p:nvSpPr>
        <p:spPr>
          <a:xfrm>
            <a:off x="4855986" y="2160180"/>
            <a:ext cx="726880" cy="307777"/>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Controller</a:t>
            </a:r>
            <a:endParaRPr kumimoji="0" lang="en-US" sz="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60" name="Elbow Connector 59"/>
          <p:cNvCxnSpPr/>
          <p:nvPr/>
        </p:nvCxnSpPr>
        <p:spPr>
          <a:xfrm flipV="1">
            <a:off x="4023779" y="2224795"/>
            <a:ext cx="832207" cy="148"/>
          </a:xfrm>
          <a:prstGeom prst="bentConnector3">
            <a:avLst/>
          </a:prstGeom>
          <a:noFill/>
          <a:ln w="19050" cap="flat" cmpd="sng" algn="ctr">
            <a:solidFill>
              <a:srgbClr val="4F81BD">
                <a:shade val="95000"/>
                <a:satMod val="105000"/>
              </a:srgbClr>
            </a:solidFill>
            <a:prstDash val="solid"/>
            <a:tailEnd type="arrow"/>
          </a:ln>
          <a:effectLst/>
        </p:spPr>
      </p:cxnSp>
      <p:cxnSp>
        <p:nvCxnSpPr>
          <p:cNvPr id="61" name="Straight Arrow Connector 60"/>
          <p:cNvCxnSpPr/>
          <p:nvPr/>
        </p:nvCxnSpPr>
        <p:spPr>
          <a:xfrm flipH="1">
            <a:off x="4023779" y="2380199"/>
            <a:ext cx="832207" cy="148"/>
          </a:xfrm>
          <a:prstGeom prst="straightConnector1">
            <a:avLst/>
          </a:prstGeom>
          <a:noFill/>
          <a:ln w="19050" cap="flat" cmpd="sng" algn="ctr">
            <a:solidFill>
              <a:srgbClr val="4F81BD">
                <a:shade val="95000"/>
                <a:satMod val="105000"/>
              </a:srgbClr>
            </a:solidFill>
            <a:prstDash val="solid"/>
            <a:tailEnd type="arrow"/>
          </a:ln>
          <a:effectLst/>
        </p:spPr>
      </p:cxnSp>
      <p:cxnSp>
        <p:nvCxnSpPr>
          <p:cNvPr id="62" name="Elbow Connector 61"/>
          <p:cNvCxnSpPr/>
          <p:nvPr/>
        </p:nvCxnSpPr>
        <p:spPr>
          <a:xfrm>
            <a:off x="5281728" y="2206596"/>
            <a:ext cx="1587241" cy="454629"/>
          </a:xfrm>
          <a:prstGeom prst="bentConnector2">
            <a:avLst/>
          </a:prstGeom>
          <a:noFill/>
          <a:ln w="19050" cap="flat" cmpd="sng" algn="ctr">
            <a:solidFill>
              <a:srgbClr val="4F81BD">
                <a:shade val="95000"/>
                <a:satMod val="105000"/>
              </a:srgbClr>
            </a:solidFill>
            <a:prstDash val="solid"/>
            <a:tailEnd type="arrow"/>
          </a:ln>
          <a:effectLst/>
        </p:spPr>
      </p:cxnSp>
      <p:cxnSp>
        <p:nvCxnSpPr>
          <p:cNvPr id="63" name="Elbow Connector 62"/>
          <p:cNvCxnSpPr/>
          <p:nvPr/>
        </p:nvCxnSpPr>
        <p:spPr>
          <a:xfrm rot="10800000">
            <a:off x="5341346" y="2451413"/>
            <a:ext cx="1010634" cy="356006"/>
          </a:xfrm>
          <a:prstGeom prst="bentConnector2">
            <a:avLst/>
          </a:prstGeom>
          <a:noFill/>
          <a:ln w="19050" cap="flat" cmpd="sng" algn="ctr">
            <a:solidFill>
              <a:srgbClr val="4F81BD">
                <a:shade val="95000"/>
                <a:satMod val="105000"/>
              </a:srgbClr>
            </a:solidFill>
            <a:prstDash val="solid"/>
            <a:tailEnd type="arrow"/>
          </a:ln>
          <a:effectLst/>
        </p:spPr>
      </p:cxnSp>
      <p:cxnSp>
        <p:nvCxnSpPr>
          <p:cNvPr id="64" name="Elbow Connector 63"/>
          <p:cNvCxnSpPr>
            <a:stCxn id="57" idx="3"/>
          </p:cNvCxnSpPr>
          <p:nvPr/>
        </p:nvCxnSpPr>
        <p:spPr>
          <a:xfrm flipV="1">
            <a:off x="4855986" y="2467957"/>
            <a:ext cx="280674" cy="262854"/>
          </a:xfrm>
          <a:prstGeom prst="bentConnector3">
            <a:avLst>
              <a:gd name="adj1" fmla="val 100554"/>
            </a:avLst>
          </a:prstGeom>
          <a:noFill/>
          <a:ln w="19050" cap="flat" cmpd="sng" algn="ctr">
            <a:solidFill>
              <a:srgbClr val="4F81BD">
                <a:shade val="95000"/>
                <a:satMod val="105000"/>
              </a:srgbClr>
            </a:solidFill>
            <a:prstDash val="solid"/>
            <a:tailEnd type="arrow"/>
          </a:ln>
          <a:effectLst/>
        </p:spPr>
      </p:cxnSp>
      <p:sp>
        <p:nvSpPr>
          <p:cNvPr id="74" name="TextBox 73"/>
          <p:cNvSpPr txBox="1"/>
          <p:nvPr/>
        </p:nvSpPr>
        <p:spPr>
          <a:xfrm>
            <a:off x="3140039" y="1970650"/>
            <a:ext cx="2057399"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ysClr val="windowText" lastClr="000000"/>
                </a:solidFill>
                <a:effectLst/>
                <a:uLnTx/>
                <a:uFillTx/>
              </a:rPr>
              <a:t>Web Application Subsystem</a:t>
            </a:r>
            <a:endParaRPr kumimoji="0" lang="en-US" sz="900" b="1" i="0" u="none" strike="noStrike" kern="0" cap="none" spc="0" normalizeH="0" baseline="0" noProof="0" dirty="0">
              <a:ln>
                <a:noFill/>
              </a:ln>
              <a:solidFill>
                <a:sysClr val="windowText" lastClr="000000"/>
              </a:solidFill>
              <a:effectLst/>
              <a:uLnTx/>
              <a:uFillTx/>
            </a:endParaRPr>
          </a:p>
        </p:txBody>
      </p:sp>
      <p:sp>
        <p:nvSpPr>
          <p:cNvPr id="76" name="TextBox 75"/>
          <p:cNvSpPr txBox="1"/>
          <p:nvPr/>
        </p:nvSpPr>
        <p:spPr>
          <a:xfrm>
            <a:off x="2301018" y="2216102"/>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a:ln>
                  <a:noFill/>
                </a:ln>
                <a:solidFill>
                  <a:sysClr val="windowText" lastClr="000000"/>
                </a:solidFill>
                <a:effectLst/>
                <a:uLnTx/>
                <a:uFillTx/>
              </a:rPr>
              <a:t>U</a:t>
            </a:r>
            <a:r>
              <a:rPr kumimoji="0" lang="en-US" sz="900" b="0" i="1" u="none" strike="noStrike" kern="0" cap="none" spc="0" normalizeH="0" baseline="0" noProof="0" dirty="0" smtClean="0">
                <a:ln>
                  <a:noFill/>
                </a:ln>
                <a:solidFill>
                  <a:sysClr val="windowText" lastClr="000000"/>
                </a:solidFill>
                <a:effectLst/>
                <a:uLnTx/>
                <a:uFillTx/>
              </a:rPr>
              <a:t>1</a:t>
            </a:r>
            <a:endParaRPr kumimoji="0" lang="en-US" sz="1000" b="0" i="1" u="none" strike="noStrike" kern="0" cap="none" spc="0" normalizeH="0" baseline="0" noProof="0" dirty="0">
              <a:ln>
                <a:noFill/>
              </a:ln>
              <a:solidFill>
                <a:sysClr val="windowText" lastClr="000000"/>
              </a:solidFill>
              <a:effectLst/>
              <a:uLnTx/>
              <a:uFillTx/>
            </a:endParaRPr>
          </a:p>
        </p:txBody>
      </p:sp>
      <p:sp>
        <p:nvSpPr>
          <p:cNvPr id="88" name="TextBox 87"/>
          <p:cNvSpPr txBox="1"/>
          <p:nvPr/>
        </p:nvSpPr>
        <p:spPr>
          <a:xfrm>
            <a:off x="2301018" y="2403001"/>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a:ln>
                  <a:noFill/>
                </a:ln>
                <a:solidFill>
                  <a:sysClr val="windowText" lastClr="000000"/>
                </a:solidFill>
                <a:effectLst/>
                <a:uLnTx/>
                <a:uFillTx/>
              </a:rPr>
              <a:t>V</a:t>
            </a:r>
            <a:r>
              <a:rPr kumimoji="0" lang="en-US" sz="900" b="0" i="1" u="none" strike="noStrike" kern="0" cap="none" spc="0" normalizeH="0" baseline="0" noProof="0" dirty="0" smtClean="0">
                <a:ln>
                  <a:noFill/>
                </a:ln>
                <a:solidFill>
                  <a:sysClr val="windowText" lastClr="000000"/>
                </a:solidFill>
                <a:effectLst/>
                <a:uLnTx/>
                <a:uFillTx/>
              </a:rPr>
              <a:t>1</a:t>
            </a:r>
            <a:endParaRPr kumimoji="0" lang="en-US" sz="1000" b="0" i="1" u="none" strike="noStrike" kern="0" cap="none" spc="0" normalizeH="0" baseline="0" noProof="0" dirty="0">
              <a:ln>
                <a:noFill/>
              </a:ln>
              <a:solidFill>
                <a:sysClr val="windowText" lastClr="000000"/>
              </a:solidFill>
              <a:effectLst/>
              <a:uLnTx/>
              <a:uFillTx/>
            </a:endParaRPr>
          </a:p>
        </p:txBody>
      </p:sp>
      <p:sp>
        <p:nvSpPr>
          <p:cNvPr id="89" name="TextBox 88"/>
          <p:cNvSpPr txBox="1"/>
          <p:nvPr/>
        </p:nvSpPr>
        <p:spPr>
          <a:xfrm>
            <a:off x="4168738" y="2178990"/>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V</a:t>
            </a:r>
            <a:r>
              <a:rPr kumimoji="0" lang="en-US" sz="900" b="0" i="1" u="none" strike="noStrike" kern="0" cap="none" spc="0" normalizeH="0" baseline="0" noProof="0" dirty="0">
                <a:ln>
                  <a:noFill/>
                </a:ln>
                <a:solidFill>
                  <a:sysClr val="windowText" lastClr="000000"/>
                </a:solidFill>
                <a:effectLst/>
                <a:uLnTx/>
                <a:uFillTx/>
              </a:rPr>
              <a:t>2</a:t>
            </a:r>
            <a:endParaRPr kumimoji="0" lang="en-US" sz="1000" b="0" i="1" u="none" strike="noStrike" kern="0" cap="none" spc="0" normalizeH="0" baseline="0" noProof="0" dirty="0">
              <a:ln>
                <a:noFill/>
              </a:ln>
              <a:solidFill>
                <a:sysClr val="windowText" lastClr="000000"/>
              </a:solidFill>
              <a:effectLst/>
              <a:uLnTx/>
              <a:uFillTx/>
            </a:endParaRPr>
          </a:p>
        </p:txBody>
      </p:sp>
      <p:sp>
        <p:nvSpPr>
          <p:cNvPr id="90" name="TextBox 89"/>
          <p:cNvSpPr txBox="1"/>
          <p:nvPr/>
        </p:nvSpPr>
        <p:spPr>
          <a:xfrm>
            <a:off x="4170079" y="2362700"/>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a:ln>
                  <a:noFill/>
                </a:ln>
                <a:solidFill>
                  <a:sysClr val="windowText" lastClr="000000"/>
                </a:solidFill>
                <a:effectLst/>
                <a:uLnTx/>
                <a:uFillTx/>
              </a:rPr>
              <a:t>C</a:t>
            </a:r>
            <a:r>
              <a:rPr kumimoji="0" lang="en-US" sz="900" b="0" i="1" u="none" strike="noStrike" kern="0" cap="none" spc="0" normalizeH="0" baseline="0" noProof="0" dirty="0" smtClean="0">
                <a:ln>
                  <a:noFill/>
                </a:ln>
                <a:solidFill>
                  <a:sysClr val="windowText" lastClr="000000"/>
                </a:solidFill>
                <a:effectLst/>
                <a:uLnTx/>
                <a:uFillTx/>
              </a:rPr>
              <a:t>1</a:t>
            </a:r>
            <a:endParaRPr kumimoji="0" lang="en-US" sz="1000" b="0" i="1" u="none" strike="noStrike" kern="0" cap="none" spc="0" normalizeH="0" baseline="0" noProof="0" dirty="0">
              <a:ln>
                <a:noFill/>
              </a:ln>
              <a:solidFill>
                <a:sysClr val="windowText" lastClr="000000"/>
              </a:solidFill>
              <a:effectLst/>
              <a:uLnTx/>
              <a:uFillTx/>
            </a:endParaRPr>
          </a:p>
        </p:txBody>
      </p:sp>
      <p:sp>
        <p:nvSpPr>
          <p:cNvPr id="91" name="TextBox 90"/>
          <p:cNvSpPr txBox="1"/>
          <p:nvPr/>
        </p:nvSpPr>
        <p:spPr>
          <a:xfrm>
            <a:off x="5645697" y="2178990"/>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C</a:t>
            </a:r>
            <a:r>
              <a:rPr kumimoji="0" lang="en-US" sz="900" b="0" i="1" u="none" strike="noStrike" kern="0" cap="none" spc="0" normalizeH="0" baseline="0" noProof="0" dirty="0">
                <a:ln>
                  <a:noFill/>
                </a:ln>
                <a:solidFill>
                  <a:sysClr val="windowText" lastClr="000000"/>
                </a:solidFill>
                <a:effectLst/>
                <a:uLnTx/>
                <a:uFillTx/>
              </a:rPr>
              <a:t>2</a:t>
            </a:r>
            <a:endParaRPr kumimoji="0" lang="en-US" sz="1000" b="0" i="1" u="none" strike="noStrike" kern="0" cap="none" spc="0" normalizeH="0" baseline="0" noProof="0" dirty="0">
              <a:ln>
                <a:noFill/>
              </a:ln>
              <a:solidFill>
                <a:sysClr val="windowText" lastClr="000000"/>
              </a:solidFill>
              <a:effectLst/>
              <a:uLnTx/>
              <a:uFillTx/>
            </a:endParaRPr>
          </a:p>
        </p:txBody>
      </p:sp>
      <p:sp>
        <p:nvSpPr>
          <p:cNvPr id="92" name="TextBox 91"/>
          <p:cNvSpPr txBox="1"/>
          <p:nvPr/>
        </p:nvSpPr>
        <p:spPr>
          <a:xfrm>
            <a:off x="4884551" y="2691854"/>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M1</a:t>
            </a:r>
            <a:endParaRPr kumimoji="0" lang="en-US" sz="1000" b="0" i="1" u="none" strike="noStrike" kern="0" cap="none" spc="0" normalizeH="0" baseline="0" noProof="0" dirty="0">
              <a:ln>
                <a:noFill/>
              </a:ln>
              <a:solidFill>
                <a:sysClr val="windowText" lastClr="000000"/>
              </a:solidFill>
              <a:effectLst/>
              <a:uLnTx/>
              <a:uFillTx/>
            </a:endParaRPr>
          </a:p>
        </p:txBody>
      </p:sp>
      <p:sp>
        <p:nvSpPr>
          <p:cNvPr id="93" name="TextBox 92"/>
          <p:cNvSpPr txBox="1"/>
          <p:nvPr/>
        </p:nvSpPr>
        <p:spPr>
          <a:xfrm>
            <a:off x="5645696" y="2788388"/>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DB1</a:t>
            </a:r>
            <a:endParaRPr kumimoji="0" lang="en-US" sz="1000" b="0" i="1" u="none" strike="noStrike" kern="0" cap="none" spc="0" normalizeH="0" baseline="0" noProof="0" dirty="0">
              <a:ln>
                <a:noFill/>
              </a:ln>
              <a:solidFill>
                <a:sysClr val="windowText" lastClr="000000"/>
              </a:solidFill>
              <a:effectLst/>
              <a:uLnTx/>
              <a:uFillTx/>
            </a:endParaRPr>
          </a:p>
        </p:txBody>
      </p:sp>
      <p:sp>
        <p:nvSpPr>
          <p:cNvPr id="94" name="Rectangle 93"/>
          <p:cNvSpPr/>
          <p:nvPr/>
        </p:nvSpPr>
        <p:spPr>
          <a:xfrm>
            <a:off x="1470110" y="2160180"/>
            <a:ext cx="631904"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(User)</a:t>
            </a:r>
          </a:p>
        </p:txBody>
      </p:sp>
      <p:sp>
        <p:nvSpPr>
          <p:cNvPr id="95" name="Rectangle 94"/>
          <p:cNvSpPr/>
          <p:nvPr/>
        </p:nvSpPr>
        <p:spPr>
          <a:xfrm>
            <a:off x="6272042" y="2661225"/>
            <a:ext cx="1193853" cy="307777"/>
          </a:xfrm>
          <a:prstGeom prst="rect">
            <a:avLst/>
          </a:prstGeom>
        </p:spPr>
        <p:txBody>
          <a:bodyPr wrap="none">
            <a:spAutoFit/>
          </a:bodyPr>
          <a:lstStyle/>
          <a:p>
            <a:r>
              <a:rPr lang="en-US" sz="1400" dirty="0" smtClean="0"/>
              <a:t>(DB Interface)</a:t>
            </a:r>
            <a:endParaRPr lang="en-US" sz="1400" dirty="0"/>
          </a:p>
        </p:txBody>
      </p:sp>
      <p:graphicFrame>
        <p:nvGraphicFramePr>
          <p:cNvPr id="96" name="Table 95"/>
          <p:cNvGraphicFramePr>
            <a:graphicFrameLocks noGrp="1"/>
          </p:cNvGraphicFramePr>
          <p:nvPr>
            <p:extLst>
              <p:ext uri="{D42A27DB-BD31-4B8C-83A1-F6EECF244321}">
                <p14:modId xmlns:p14="http://schemas.microsoft.com/office/powerpoint/2010/main" val="909269640"/>
              </p:ext>
            </p:extLst>
          </p:nvPr>
        </p:nvGraphicFramePr>
        <p:xfrm>
          <a:off x="304799" y="3657600"/>
          <a:ext cx="8458200" cy="2666999"/>
        </p:xfrm>
        <a:graphic>
          <a:graphicData uri="http://schemas.openxmlformats.org/drawingml/2006/table">
            <a:tbl>
              <a:tblPr firstRow="1" firstCol="1" bandRow="1">
                <a:tableStyleId>{5C22544A-7EE6-4342-B048-85BDC9FD1C3A}</a:tableStyleId>
              </a:tblPr>
              <a:tblGrid>
                <a:gridCol w="2114051"/>
                <a:gridCol w="2115049"/>
                <a:gridCol w="2114051"/>
                <a:gridCol w="2115049"/>
              </a:tblGrid>
              <a:tr h="309201">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tc>
              </a:tr>
              <a:tr h="556867">
                <a:tc>
                  <a:txBody>
                    <a:bodyPr/>
                    <a:lstStyle/>
                    <a:p>
                      <a:pPr marL="0" marR="0">
                        <a:lnSpc>
                          <a:spcPct val="115000"/>
                        </a:lnSpc>
                        <a:spcBef>
                          <a:spcPts val="1200"/>
                        </a:spcBef>
                        <a:spcAft>
                          <a:spcPts val="1200"/>
                        </a:spcAft>
                        <a:tabLst>
                          <a:tab pos="514350" algn="l"/>
                        </a:tabLst>
                      </a:pPr>
                      <a:r>
                        <a:rPr lang="en-US" sz="1200">
                          <a:effectLst/>
                        </a:rPr>
                        <a:t>User/Admin</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View/UI</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Keyboard, click, or touch event</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HTML view update or alert message</a:t>
                      </a:r>
                      <a:endParaRPr lang="en-US" sz="1200">
                        <a:effectLst/>
                        <a:latin typeface="Times New Roman"/>
                        <a:ea typeface="Times New Roman"/>
                      </a:endParaRPr>
                    </a:p>
                  </a:txBody>
                  <a:tcPr marL="68580" marR="68580" marT="0" marB="0"/>
                </a:tc>
              </a:tr>
              <a:tr h="810648">
                <a:tc>
                  <a:txBody>
                    <a:bodyPr/>
                    <a:lstStyle/>
                    <a:p>
                      <a:pPr marL="0" marR="0">
                        <a:lnSpc>
                          <a:spcPct val="115000"/>
                        </a:lnSpc>
                        <a:spcBef>
                          <a:spcPts val="1200"/>
                        </a:spcBef>
                        <a:spcAft>
                          <a:spcPts val="1200"/>
                        </a:spcAft>
                        <a:tabLst>
                          <a:tab pos="514350" algn="l"/>
                        </a:tabLst>
                      </a:pPr>
                      <a:r>
                        <a:rPr lang="en-US" sz="1200">
                          <a:effectLst/>
                        </a:rPr>
                        <a:t>View/UI</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User/Admin Web or Mobile Browser</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HTML view with HICS system information or user information (if admin)</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None</a:t>
                      </a:r>
                      <a:endParaRPr lang="en-US" sz="1200">
                        <a:effectLst/>
                        <a:latin typeface="Times New Roman"/>
                        <a:ea typeface="Times New Roman"/>
                      </a:endParaRPr>
                    </a:p>
                  </a:txBody>
                  <a:tcPr marL="68580" marR="68580" marT="0" marB="0"/>
                </a:tc>
              </a:tr>
              <a:tr h="556867">
                <a:tc>
                  <a:txBody>
                    <a:bodyPr/>
                    <a:lstStyle/>
                    <a:p>
                      <a:pPr marL="0" marR="0">
                        <a:lnSpc>
                          <a:spcPct val="115000"/>
                        </a:lnSpc>
                        <a:spcBef>
                          <a:spcPts val="1200"/>
                        </a:spcBef>
                        <a:spcAft>
                          <a:spcPts val="1200"/>
                        </a:spcAft>
                        <a:tabLst>
                          <a:tab pos="514350" algn="l"/>
                        </a:tabLst>
                      </a:pPr>
                      <a:r>
                        <a:rPr lang="en-US" sz="1200">
                          <a:effectLst/>
                        </a:rPr>
                        <a:t>Controller</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View/UI</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HTML page with new or existing view model</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None</a:t>
                      </a:r>
                      <a:endParaRPr lang="en-US" sz="1200">
                        <a:effectLst/>
                        <a:latin typeface="Times New Roman"/>
                        <a:ea typeface="Times New Roman"/>
                      </a:endParaRPr>
                    </a:p>
                  </a:txBody>
                  <a:tcPr marL="68580" marR="68580" marT="0" marB="0"/>
                </a:tc>
              </a:tr>
              <a:tr h="433416">
                <a:tc>
                  <a:txBody>
                    <a:bodyPr/>
                    <a:lstStyle/>
                    <a:p>
                      <a:pPr marL="0" marR="0">
                        <a:lnSpc>
                          <a:spcPct val="115000"/>
                        </a:lnSpc>
                        <a:spcBef>
                          <a:spcPts val="1200"/>
                        </a:spcBef>
                        <a:spcAft>
                          <a:spcPts val="1200"/>
                        </a:spcAft>
                        <a:tabLst>
                          <a:tab pos="514350" algn="l"/>
                        </a:tabLst>
                      </a:pPr>
                      <a:r>
                        <a:rPr lang="en-US" sz="1200">
                          <a:effectLst/>
                        </a:rPr>
                        <a:t>View/UI</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Controller</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dirty="0">
                          <a:effectLst/>
                        </a:rPr>
                        <a:t>Web form or click event</a:t>
                      </a:r>
                      <a:endParaRPr lang="en-US" sz="1200" dirty="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dirty="0">
                          <a:effectLst/>
                        </a:rPr>
                        <a:t>HTML view or JSON message</a:t>
                      </a:r>
                      <a:endParaRPr lang="en-US" sz="1200" dirty="0">
                        <a:effectLst/>
                        <a:latin typeface="Times New Roman"/>
                        <a:ea typeface="Times New Roman"/>
                      </a:endParaRPr>
                    </a:p>
                  </a:txBody>
                  <a:tcPr marL="68580" marR="68580" marT="0" marB="0"/>
                </a:tc>
              </a:tr>
            </a:tbl>
          </a:graphicData>
        </a:graphic>
      </p:graphicFrame>
      <p:sp>
        <p:nvSpPr>
          <p:cNvPr id="32" name="Rectangle 31"/>
          <p:cNvSpPr/>
          <p:nvPr/>
        </p:nvSpPr>
        <p:spPr>
          <a:xfrm>
            <a:off x="3292259" y="2169951"/>
            <a:ext cx="745078" cy="30409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View</a:t>
            </a:r>
            <a:endParaRPr kumimoji="0" lang="en-US" sz="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4" name="Rectangle 33"/>
          <p:cNvSpPr/>
          <p:nvPr/>
        </p:nvSpPr>
        <p:spPr>
          <a:xfrm>
            <a:off x="4855986" y="2160181"/>
            <a:ext cx="726880" cy="309646"/>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Controller</a:t>
            </a:r>
            <a:endParaRPr kumimoji="0" lang="en-US" sz="800" b="0" i="0" u="none" strike="noStrike" kern="0" cap="none" spc="0" normalizeH="0" baseline="0" noProof="0" dirty="0">
              <a:ln>
                <a:noFill/>
              </a:ln>
              <a:solidFill>
                <a:sysClr val="window" lastClr="FFFFFF"/>
              </a:solidFill>
              <a:effectLst/>
              <a:uLnTx/>
              <a:uFillTx/>
              <a:latin typeface="Calibri"/>
              <a:ea typeface="+mn-ea"/>
              <a:cs typeface="+mn-cs"/>
            </a:endParaRPr>
          </a:p>
        </p:txBody>
      </p:sp>
      <p:graphicFrame>
        <p:nvGraphicFramePr>
          <p:cNvPr id="2" name="Table 1"/>
          <p:cNvGraphicFramePr>
            <a:graphicFrameLocks noGrp="1"/>
          </p:cNvGraphicFramePr>
          <p:nvPr>
            <p:extLst>
              <p:ext uri="{D42A27DB-BD31-4B8C-83A1-F6EECF244321}">
                <p14:modId xmlns:p14="http://schemas.microsoft.com/office/powerpoint/2010/main" val="4200825287"/>
              </p:ext>
            </p:extLst>
          </p:nvPr>
        </p:nvGraphicFramePr>
        <p:xfrm>
          <a:off x="290325" y="3657600"/>
          <a:ext cx="8472674" cy="2667000"/>
        </p:xfrm>
        <a:graphic>
          <a:graphicData uri="http://schemas.openxmlformats.org/drawingml/2006/table">
            <a:tbl>
              <a:tblPr firstRow="1" firstCol="1" bandRow="1">
                <a:tableStyleId>{5C22544A-7EE6-4342-B048-85BDC9FD1C3A}</a:tableStyleId>
              </a:tblPr>
              <a:tblGrid>
                <a:gridCol w="2117672"/>
                <a:gridCol w="2118665"/>
                <a:gridCol w="2117672"/>
                <a:gridCol w="2118665"/>
              </a:tblGrid>
              <a:tr h="230882">
                <a:tc>
                  <a:txBody>
                    <a:bodyPr/>
                    <a:lstStyle/>
                    <a:p>
                      <a:pPr marL="0" marR="0">
                        <a:lnSpc>
                          <a:spcPct val="115000"/>
                        </a:lnSpc>
                        <a:spcBef>
                          <a:spcPts val="1200"/>
                        </a:spcBef>
                        <a:spcAft>
                          <a:spcPts val="1200"/>
                        </a:spcAft>
                        <a:tabLst>
                          <a:tab pos="514350" algn="l"/>
                        </a:tabLst>
                      </a:pPr>
                      <a:r>
                        <a:rPr lang="en-US" sz="1000" dirty="0">
                          <a:effectLst/>
                        </a:rPr>
                        <a:t>Source</a:t>
                      </a:r>
                      <a:endParaRPr lang="en-US" sz="1000" dirty="0">
                        <a:effectLst/>
                        <a:latin typeface="Times New Roman"/>
                        <a:ea typeface="Times New Roman"/>
                      </a:endParaRPr>
                    </a:p>
                  </a:txBody>
                  <a:tcPr marL="56068" marR="56068" marT="0" marB="0" anchor="ctr"/>
                </a:tc>
                <a:tc>
                  <a:txBody>
                    <a:bodyPr/>
                    <a:lstStyle/>
                    <a:p>
                      <a:pPr marL="0" marR="0">
                        <a:lnSpc>
                          <a:spcPct val="115000"/>
                        </a:lnSpc>
                        <a:spcBef>
                          <a:spcPts val="1200"/>
                        </a:spcBef>
                        <a:spcAft>
                          <a:spcPts val="1200"/>
                        </a:spcAft>
                        <a:tabLst>
                          <a:tab pos="514350" algn="l"/>
                        </a:tabLst>
                      </a:pPr>
                      <a:r>
                        <a:rPr lang="en-US" sz="1000">
                          <a:effectLst/>
                        </a:rPr>
                        <a:t>Sink</a:t>
                      </a:r>
                      <a:endParaRPr lang="en-US" sz="1000">
                        <a:effectLst/>
                        <a:latin typeface="Times New Roman"/>
                        <a:ea typeface="Times New Roman"/>
                      </a:endParaRPr>
                    </a:p>
                  </a:txBody>
                  <a:tcPr marL="56068" marR="56068" marT="0" marB="0" anchor="ctr"/>
                </a:tc>
                <a:tc>
                  <a:txBody>
                    <a:bodyPr/>
                    <a:lstStyle/>
                    <a:p>
                      <a:pPr marL="0" marR="0">
                        <a:lnSpc>
                          <a:spcPct val="115000"/>
                        </a:lnSpc>
                        <a:spcBef>
                          <a:spcPts val="1200"/>
                        </a:spcBef>
                        <a:spcAft>
                          <a:spcPts val="1200"/>
                        </a:spcAft>
                        <a:tabLst>
                          <a:tab pos="514350" algn="l"/>
                        </a:tabLst>
                      </a:pPr>
                      <a:r>
                        <a:rPr lang="en-US" sz="1000">
                          <a:effectLst/>
                        </a:rPr>
                        <a:t>Input to Sink</a:t>
                      </a:r>
                      <a:endParaRPr lang="en-US" sz="1000">
                        <a:effectLst/>
                        <a:latin typeface="Times New Roman"/>
                        <a:ea typeface="Times New Roman"/>
                      </a:endParaRPr>
                    </a:p>
                  </a:txBody>
                  <a:tcPr marL="56068" marR="56068" marT="0" marB="0" anchor="ctr"/>
                </a:tc>
                <a:tc>
                  <a:txBody>
                    <a:bodyPr/>
                    <a:lstStyle/>
                    <a:p>
                      <a:pPr marL="0" marR="0">
                        <a:lnSpc>
                          <a:spcPct val="115000"/>
                        </a:lnSpc>
                        <a:spcBef>
                          <a:spcPts val="1200"/>
                        </a:spcBef>
                        <a:spcAft>
                          <a:spcPts val="1200"/>
                        </a:spcAft>
                        <a:tabLst>
                          <a:tab pos="514350" algn="l"/>
                        </a:tabLst>
                      </a:pPr>
                      <a:r>
                        <a:rPr lang="en-US" sz="1000">
                          <a:effectLst/>
                        </a:rPr>
                        <a:t>Return from Sink</a:t>
                      </a:r>
                      <a:endParaRPr lang="en-US" sz="1000">
                        <a:effectLst/>
                        <a:latin typeface="Times New Roman"/>
                        <a:ea typeface="Times New Roman"/>
                      </a:endParaRPr>
                    </a:p>
                  </a:txBody>
                  <a:tcPr marL="56068" marR="56068" marT="0" marB="0" anchor="ctr"/>
                </a:tc>
              </a:tr>
              <a:tr h="590027">
                <a:tc>
                  <a:txBody>
                    <a:bodyPr/>
                    <a:lstStyle/>
                    <a:p>
                      <a:pPr marL="0" marR="0">
                        <a:lnSpc>
                          <a:spcPct val="115000"/>
                        </a:lnSpc>
                        <a:spcBef>
                          <a:spcPts val="1200"/>
                        </a:spcBef>
                        <a:spcAft>
                          <a:spcPts val="1200"/>
                        </a:spcAft>
                        <a:tabLst>
                          <a:tab pos="514350" algn="l"/>
                        </a:tabLst>
                      </a:pPr>
                      <a:r>
                        <a:rPr lang="en-US" sz="1000" dirty="0">
                          <a:effectLst/>
                        </a:rPr>
                        <a:t>DB Interface</a:t>
                      </a:r>
                      <a:endParaRPr lang="en-US" sz="1000" dirty="0">
                        <a:effectLst/>
                        <a:latin typeface="Times New Roman"/>
                        <a:ea typeface="Times New Roman"/>
                      </a:endParaRPr>
                    </a:p>
                  </a:txBody>
                  <a:tcPr marL="56068" marR="56068" marT="0" marB="0" anchor="ctr"/>
                </a:tc>
                <a:tc>
                  <a:txBody>
                    <a:bodyPr/>
                    <a:lstStyle/>
                    <a:p>
                      <a:pPr marL="0" marR="0">
                        <a:lnSpc>
                          <a:spcPct val="115000"/>
                        </a:lnSpc>
                        <a:spcBef>
                          <a:spcPts val="1200"/>
                        </a:spcBef>
                        <a:spcAft>
                          <a:spcPts val="1200"/>
                        </a:spcAft>
                        <a:tabLst>
                          <a:tab pos="514350" algn="l"/>
                        </a:tabLst>
                      </a:pPr>
                      <a:r>
                        <a:rPr lang="en-US" sz="1000">
                          <a:effectLst/>
                        </a:rPr>
                        <a:t>Controller</a:t>
                      </a:r>
                      <a:endParaRPr lang="en-US" sz="1000">
                        <a:effectLst/>
                        <a:latin typeface="Times New Roman"/>
                        <a:ea typeface="Times New Roman"/>
                      </a:endParaRPr>
                    </a:p>
                  </a:txBody>
                  <a:tcPr marL="56068" marR="56068" marT="0" marB="0" anchor="ctr"/>
                </a:tc>
                <a:tc>
                  <a:txBody>
                    <a:bodyPr/>
                    <a:lstStyle/>
                    <a:p>
                      <a:pPr marL="0" marR="0">
                        <a:lnSpc>
                          <a:spcPct val="115000"/>
                        </a:lnSpc>
                        <a:spcBef>
                          <a:spcPts val="1200"/>
                        </a:spcBef>
                        <a:spcAft>
                          <a:spcPts val="1200"/>
                        </a:spcAft>
                        <a:tabLst>
                          <a:tab pos="514350" algn="l"/>
                        </a:tabLst>
                      </a:pPr>
                      <a:r>
                        <a:rPr lang="en-US" sz="1000">
                          <a:effectLst/>
                        </a:rPr>
                        <a:t>User data represented by a domain object or data structure</a:t>
                      </a:r>
                      <a:endParaRPr lang="en-US" sz="1000">
                        <a:effectLst/>
                        <a:latin typeface="Times New Roman"/>
                        <a:ea typeface="Times New Roman"/>
                      </a:endParaRPr>
                    </a:p>
                  </a:txBody>
                  <a:tcPr marL="56068" marR="56068" marT="0" marB="0" anchor="ctr"/>
                </a:tc>
                <a:tc>
                  <a:txBody>
                    <a:bodyPr/>
                    <a:lstStyle/>
                    <a:p>
                      <a:pPr marL="0" marR="0">
                        <a:lnSpc>
                          <a:spcPct val="115000"/>
                        </a:lnSpc>
                        <a:spcBef>
                          <a:spcPts val="1200"/>
                        </a:spcBef>
                        <a:spcAft>
                          <a:spcPts val="1200"/>
                        </a:spcAft>
                        <a:tabLst>
                          <a:tab pos="514350" algn="l"/>
                        </a:tabLst>
                      </a:pPr>
                      <a:r>
                        <a:rPr lang="en-US" sz="1000">
                          <a:effectLst/>
                        </a:rPr>
                        <a:t>None</a:t>
                      </a:r>
                      <a:endParaRPr lang="en-US" sz="1000">
                        <a:effectLst/>
                        <a:latin typeface="Times New Roman"/>
                        <a:ea typeface="Times New Roman"/>
                      </a:endParaRPr>
                    </a:p>
                  </a:txBody>
                  <a:tcPr marL="56068" marR="56068" marT="0" marB="0" anchor="ctr"/>
                </a:tc>
              </a:tr>
              <a:tr h="230882">
                <a:tc>
                  <a:txBody>
                    <a:bodyPr/>
                    <a:lstStyle/>
                    <a:p>
                      <a:pPr marL="0" marR="0">
                        <a:lnSpc>
                          <a:spcPct val="115000"/>
                        </a:lnSpc>
                        <a:spcBef>
                          <a:spcPts val="1200"/>
                        </a:spcBef>
                        <a:spcAft>
                          <a:spcPts val="1200"/>
                        </a:spcAft>
                        <a:tabLst>
                          <a:tab pos="514350" algn="l"/>
                        </a:tabLst>
                      </a:pPr>
                      <a:r>
                        <a:rPr lang="en-US" sz="1000">
                          <a:effectLst/>
                        </a:rPr>
                        <a:t>Model</a:t>
                      </a:r>
                      <a:endParaRPr lang="en-US" sz="1000">
                        <a:effectLst/>
                        <a:latin typeface="Times New Roman"/>
                        <a:ea typeface="Times New Roman"/>
                      </a:endParaRPr>
                    </a:p>
                  </a:txBody>
                  <a:tcPr marL="56068" marR="56068" marT="0" marB="0" anchor="ctr"/>
                </a:tc>
                <a:tc>
                  <a:txBody>
                    <a:bodyPr/>
                    <a:lstStyle/>
                    <a:p>
                      <a:pPr marL="0" marR="0">
                        <a:lnSpc>
                          <a:spcPct val="115000"/>
                        </a:lnSpc>
                        <a:spcBef>
                          <a:spcPts val="1200"/>
                        </a:spcBef>
                        <a:spcAft>
                          <a:spcPts val="1200"/>
                        </a:spcAft>
                        <a:tabLst>
                          <a:tab pos="514350" algn="l"/>
                        </a:tabLst>
                      </a:pPr>
                      <a:r>
                        <a:rPr lang="en-US" sz="1000">
                          <a:effectLst/>
                        </a:rPr>
                        <a:t>Controller</a:t>
                      </a:r>
                      <a:endParaRPr lang="en-US" sz="1000">
                        <a:effectLst/>
                        <a:latin typeface="Times New Roman"/>
                        <a:ea typeface="Times New Roman"/>
                      </a:endParaRPr>
                    </a:p>
                  </a:txBody>
                  <a:tcPr marL="56068" marR="56068" marT="0" marB="0" anchor="ctr"/>
                </a:tc>
                <a:tc>
                  <a:txBody>
                    <a:bodyPr/>
                    <a:lstStyle/>
                    <a:p>
                      <a:pPr marL="0" marR="0">
                        <a:lnSpc>
                          <a:spcPct val="115000"/>
                        </a:lnSpc>
                        <a:spcBef>
                          <a:spcPts val="1200"/>
                        </a:spcBef>
                        <a:spcAft>
                          <a:spcPts val="1200"/>
                        </a:spcAft>
                        <a:tabLst>
                          <a:tab pos="514350" algn="l"/>
                        </a:tabLst>
                      </a:pPr>
                      <a:r>
                        <a:rPr lang="en-US" sz="1000">
                          <a:effectLst/>
                        </a:rPr>
                        <a:t>A view model</a:t>
                      </a:r>
                      <a:endParaRPr lang="en-US" sz="1000">
                        <a:effectLst/>
                        <a:latin typeface="Times New Roman"/>
                        <a:ea typeface="Times New Roman"/>
                      </a:endParaRPr>
                    </a:p>
                  </a:txBody>
                  <a:tcPr marL="56068" marR="56068" marT="0" marB="0" anchor="ctr"/>
                </a:tc>
                <a:tc>
                  <a:txBody>
                    <a:bodyPr/>
                    <a:lstStyle/>
                    <a:p>
                      <a:pPr marL="0" marR="0">
                        <a:lnSpc>
                          <a:spcPct val="115000"/>
                        </a:lnSpc>
                        <a:spcBef>
                          <a:spcPts val="1200"/>
                        </a:spcBef>
                        <a:spcAft>
                          <a:spcPts val="1200"/>
                        </a:spcAft>
                        <a:tabLst>
                          <a:tab pos="514350" algn="l"/>
                        </a:tabLst>
                      </a:pPr>
                      <a:r>
                        <a:rPr lang="en-US" sz="1000">
                          <a:effectLst/>
                        </a:rPr>
                        <a:t>None</a:t>
                      </a:r>
                      <a:endParaRPr lang="en-US" sz="1000">
                        <a:effectLst/>
                        <a:latin typeface="Times New Roman"/>
                        <a:ea typeface="Times New Roman"/>
                      </a:endParaRPr>
                    </a:p>
                  </a:txBody>
                  <a:tcPr marL="56068" marR="56068" marT="0" marB="0" anchor="ctr"/>
                </a:tc>
              </a:tr>
              <a:tr h="512591">
                <a:tc>
                  <a:txBody>
                    <a:bodyPr/>
                    <a:lstStyle/>
                    <a:p>
                      <a:pPr marL="0" marR="0">
                        <a:lnSpc>
                          <a:spcPct val="115000"/>
                        </a:lnSpc>
                        <a:spcBef>
                          <a:spcPts val="1200"/>
                        </a:spcBef>
                        <a:spcAft>
                          <a:spcPts val="1200"/>
                        </a:spcAft>
                        <a:tabLst>
                          <a:tab pos="514350" algn="l"/>
                        </a:tabLst>
                      </a:pPr>
                      <a:r>
                        <a:rPr lang="en-US" sz="1000">
                          <a:effectLst/>
                        </a:rPr>
                        <a:t>View/UI</a:t>
                      </a:r>
                      <a:endParaRPr lang="en-US" sz="1000">
                        <a:effectLst/>
                        <a:latin typeface="Times New Roman"/>
                        <a:ea typeface="Times New Roman"/>
                      </a:endParaRPr>
                    </a:p>
                  </a:txBody>
                  <a:tcPr marL="56068" marR="56068" marT="0" marB="0" anchor="ctr"/>
                </a:tc>
                <a:tc>
                  <a:txBody>
                    <a:bodyPr/>
                    <a:lstStyle/>
                    <a:p>
                      <a:pPr marL="0" marR="0">
                        <a:lnSpc>
                          <a:spcPct val="115000"/>
                        </a:lnSpc>
                        <a:spcBef>
                          <a:spcPts val="1200"/>
                        </a:spcBef>
                        <a:spcAft>
                          <a:spcPts val="1200"/>
                        </a:spcAft>
                        <a:tabLst>
                          <a:tab pos="514350" algn="l"/>
                        </a:tabLst>
                      </a:pPr>
                      <a:r>
                        <a:rPr lang="en-US" sz="1000">
                          <a:effectLst/>
                        </a:rPr>
                        <a:t>Controller</a:t>
                      </a:r>
                      <a:endParaRPr lang="en-US" sz="1000">
                        <a:effectLst/>
                        <a:latin typeface="Times New Roman"/>
                        <a:ea typeface="Times New Roman"/>
                      </a:endParaRPr>
                    </a:p>
                  </a:txBody>
                  <a:tcPr marL="56068" marR="56068" marT="0" marB="0" anchor="ctr"/>
                </a:tc>
                <a:tc>
                  <a:txBody>
                    <a:bodyPr/>
                    <a:lstStyle/>
                    <a:p>
                      <a:pPr marL="0" marR="0">
                        <a:lnSpc>
                          <a:spcPct val="115000"/>
                        </a:lnSpc>
                        <a:spcBef>
                          <a:spcPts val="1200"/>
                        </a:spcBef>
                        <a:spcAft>
                          <a:spcPts val="1200"/>
                        </a:spcAft>
                        <a:tabLst>
                          <a:tab pos="514350" algn="l"/>
                        </a:tabLst>
                      </a:pPr>
                      <a:r>
                        <a:rPr lang="en-US" sz="1000">
                          <a:effectLst/>
                        </a:rPr>
                        <a:t>An updated model state or request parameters</a:t>
                      </a:r>
                      <a:endParaRPr lang="en-US" sz="1000">
                        <a:effectLst/>
                        <a:latin typeface="Times New Roman"/>
                        <a:ea typeface="Times New Roman"/>
                      </a:endParaRPr>
                    </a:p>
                  </a:txBody>
                  <a:tcPr marL="56068" marR="56068" marT="0" marB="0" anchor="ctr"/>
                </a:tc>
                <a:tc>
                  <a:txBody>
                    <a:bodyPr/>
                    <a:lstStyle/>
                    <a:p>
                      <a:pPr marL="0" marR="0">
                        <a:lnSpc>
                          <a:spcPct val="115000"/>
                        </a:lnSpc>
                        <a:spcBef>
                          <a:spcPts val="1200"/>
                        </a:spcBef>
                        <a:spcAft>
                          <a:spcPts val="1200"/>
                        </a:spcAft>
                        <a:tabLst>
                          <a:tab pos="514350" algn="l"/>
                        </a:tabLst>
                      </a:pPr>
                      <a:r>
                        <a:rPr lang="en-US" sz="1000">
                          <a:effectLst/>
                        </a:rPr>
                        <a:t>Requested data, an HTML view, or an error message</a:t>
                      </a:r>
                      <a:endParaRPr lang="en-US" sz="1000">
                        <a:effectLst/>
                        <a:latin typeface="Times New Roman"/>
                        <a:ea typeface="Times New Roman"/>
                      </a:endParaRPr>
                    </a:p>
                  </a:txBody>
                  <a:tcPr marL="56068" marR="56068" marT="0" marB="0" anchor="ctr"/>
                </a:tc>
              </a:tr>
              <a:tr h="590027">
                <a:tc>
                  <a:txBody>
                    <a:bodyPr/>
                    <a:lstStyle/>
                    <a:p>
                      <a:pPr marL="0" marR="0">
                        <a:lnSpc>
                          <a:spcPct val="115000"/>
                        </a:lnSpc>
                        <a:spcBef>
                          <a:spcPts val="1200"/>
                        </a:spcBef>
                        <a:spcAft>
                          <a:spcPts val="1200"/>
                        </a:spcAft>
                        <a:tabLst>
                          <a:tab pos="514350" algn="l"/>
                        </a:tabLst>
                      </a:pPr>
                      <a:r>
                        <a:rPr lang="en-US" sz="1000">
                          <a:effectLst/>
                        </a:rPr>
                        <a:t>Controller</a:t>
                      </a:r>
                      <a:endParaRPr lang="en-US" sz="1000">
                        <a:effectLst/>
                        <a:latin typeface="Times New Roman"/>
                        <a:ea typeface="Times New Roman"/>
                      </a:endParaRPr>
                    </a:p>
                  </a:txBody>
                  <a:tcPr marL="56068" marR="56068" marT="0" marB="0" anchor="ctr"/>
                </a:tc>
                <a:tc>
                  <a:txBody>
                    <a:bodyPr/>
                    <a:lstStyle/>
                    <a:p>
                      <a:pPr marL="0" marR="0">
                        <a:lnSpc>
                          <a:spcPct val="115000"/>
                        </a:lnSpc>
                        <a:spcBef>
                          <a:spcPts val="1200"/>
                        </a:spcBef>
                        <a:spcAft>
                          <a:spcPts val="1200"/>
                        </a:spcAft>
                        <a:tabLst>
                          <a:tab pos="514350" algn="l"/>
                        </a:tabLst>
                      </a:pPr>
                      <a:r>
                        <a:rPr lang="en-US" sz="1000">
                          <a:effectLst/>
                        </a:rPr>
                        <a:t>DB Interface</a:t>
                      </a:r>
                      <a:endParaRPr lang="en-US" sz="1000">
                        <a:effectLst/>
                        <a:latin typeface="Times New Roman"/>
                        <a:ea typeface="Times New Roman"/>
                      </a:endParaRPr>
                    </a:p>
                  </a:txBody>
                  <a:tcPr marL="56068" marR="56068" marT="0" marB="0" anchor="ctr"/>
                </a:tc>
                <a:tc>
                  <a:txBody>
                    <a:bodyPr/>
                    <a:lstStyle/>
                    <a:p>
                      <a:pPr marL="0" marR="0">
                        <a:lnSpc>
                          <a:spcPct val="115000"/>
                        </a:lnSpc>
                        <a:spcBef>
                          <a:spcPts val="1200"/>
                        </a:spcBef>
                        <a:spcAft>
                          <a:spcPts val="1200"/>
                        </a:spcAft>
                        <a:tabLst>
                          <a:tab pos="514350" algn="l"/>
                        </a:tabLst>
                      </a:pPr>
                      <a:r>
                        <a:rPr lang="en-US" sz="1000">
                          <a:effectLst/>
                        </a:rPr>
                        <a:t>A new/updated model state or request parameters</a:t>
                      </a:r>
                      <a:endParaRPr lang="en-US" sz="1000">
                        <a:effectLst/>
                        <a:latin typeface="Times New Roman"/>
                        <a:ea typeface="Times New Roman"/>
                      </a:endParaRPr>
                    </a:p>
                  </a:txBody>
                  <a:tcPr marL="56068" marR="56068" marT="0" marB="0" anchor="ctr"/>
                </a:tc>
                <a:tc>
                  <a:txBody>
                    <a:bodyPr/>
                    <a:lstStyle/>
                    <a:p>
                      <a:pPr marL="0" marR="0">
                        <a:lnSpc>
                          <a:spcPct val="115000"/>
                        </a:lnSpc>
                        <a:spcBef>
                          <a:spcPts val="1200"/>
                        </a:spcBef>
                        <a:spcAft>
                          <a:spcPts val="1200"/>
                        </a:spcAft>
                        <a:tabLst>
                          <a:tab pos="514350" algn="l"/>
                        </a:tabLst>
                      </a:pPr>
                      <a:r>
                        <a:rPr lang="en-US" sz="1000">
                          <a:effectLst/>
                        </a:rPr>
                        <a:t>Requested data in the form of a domain object or data structure</a:t>
                      </a:r>
                      <a:endParaRPr lang="en-US" sz="1000">
                        <a:effectLst/>
                        <a:latin typeface="Times New Roman"/>
                        <a:ea typeface="Times New Roman"/>
                      </a:endParaRPr>
                    </a:p>
                  </a:txBody>
                  <a:tcPr marL="56068" marR="56068" marT="0" marB="0" anchor="ctr"/>
                </a:tc>
              </a:tr>
              <a:tr h="512591">
                <a:tc>
                  <a:txBody>
                    <a:bodyPr/>
                    <a:lstStyle/>
                    <a:p>
                      <a:pPr marL="0" marR="0">
                        <a:lnSpc>
                          <a:spcPct val="115000"/>
                        </a:lnSpc>
                        <a:spcBef>
                          <a:spcPts val="1200"/>
                        </a:spcBef>
                        <a:spcAft>
                          <a:spcPts val="1200"/>
                        </a:spcAft>
                        <a:tabLst>
                          <a:tab pos="514350" algn="l"/>
                        </a:tabLst>
                      </a:pPr>
                      <a:r>
                        <a:rPr lang="en-US" sz="1000">
                          <a:effectLst/>
                        </a:rPr>
                        <a:t>Controller</a:t>
                      </a:r>
                      <a:endParaRPr lang="en-US" sz="1000">
                        <a:effectLst/>
                        <a:latin typeface="Times New Roman"/>
                        <a:ea typeface="Times New Roman"/>
                      </a:endParaRPr>
                    </a:p>
                  </a:txBody>
                  <a:tcPr marL="56068" marR="56068" marT="0" marB="0" anchor="ctr"/>
                </a:tc>
                <a:tc>
                  <a:txBody>
                    <a:bodyPr/>
                    <a:lstStyle/>
                    <a:p>
                      <a:pPr marL="0" marR="0">
                        <a:lnSpc>
                          <a:spcPct val="115000"/>
                        </a:lnSpc>
                        <a:spcBef>
                          <a:spcPts val="1200"/>
                        </a:spcBef>
                        <a:spcAft>
                          <a:spcPts val="1200"/>
                        </a:spcAft>
                        <a:tabLst>
                          <a:tab pos="514350" algn="l"/>
                        </a:tabLst>
                      </a:pPr>
                      <a:r>
                        <a:rPr lang="en-US" sz="1000">
                          <a:effectLst/>
                        </a:rPr>
                        <a:t>View/UI</a:t>
                      </a:r>
                      <a:endParaRPr lang="en-US" sz="1000">
                        <a:effectLst/>
                        <a:latin typeface="Times New Roman"/>
                        <a:ea typeface="Times New Roman"/>
                      </a:endParaRPr>
                    </a:p>
                  </a:txBody>
                  <a:tcPr marL="56068" marR="56068" marT="0" marB="0" anchor="ctr"/>
                </a:tc>
                <a:tc>
                  <a:txBody>
                    <a:bodyPr/>
                    <a:lstStyle/>
                    <a:p>
                      <a:pPr marL="0" marR="0">
                        <a:lnSpc>
                          <a:spcPct val="115000"/>
                        </a:lnSpc>
                        <a:spcBef>
                          <a:spcPts val="1200"/>
                        </a:spcBef>
                        <a:spcAft>
                          <a:spcPts val="1200"/>
                        </a:spcAft>
                        <a:tabLst>
                          <a:tab pos="514350" algn="l"/>
                        </a:tabLst>
                      </a:pPr>
                      <a:r>
                        <a:rPr lang="en-US" sz="1000">
                          <a:effectLst/>
                        </a:rPr>
                        <a:t>An HTML view with corresponding view model</a:t>
                      </a:r>
                      <a:endParaRPr lang="en-US" sz="1000">
                        <a:effectLst/>
                        <a:latin typeface="Times New Roman"/>
                        <a:ea typeface="Times New Roman"/>
                      </a:endParaRPr>
                    </a:p>
                  </a:txBody>
                  <a:tcPr marL="56068" marR="56068" marT="0" marB="0" anchor="ctr"/>
                </a:tc>
                <a:tc>
                  <a:txBody>
                    <a:bodyPr/>
                    <a:lstStyle/>
                    <a:p>
                      <a:pPr marL="0" marR="0">
                        <a:lnSpc>
                          <a:spcPct val="115000"/>
                        </a:lnSpc>
                        <a:spcBef>
                          <a:spcPts val="1200"/>
                        </a:spcBef>
                        <a:spcAft>
                          <a:spcPts val="1200"/>
                        </a:spcAft>
                        <a:tabLst>
                          <a:tab pos="514350" algn="l"/>
                        </a:tabLst>
                      </a:pPr>
                      <a:r>
                        <a:rPr lang="en-US" sz="1000" dirty="0">
                          <a:effectLst/>
                        </a:rPr>
                        <a:t>None</a:t>
                      </a:r>
                      <a:endParaRPr lang="en-US" sz="1000" dirty="0">
                        <a:effectLst/>
                        <a:latin typeface="Times New Roman"/>
                        <a:ea typeface="Times New Roman"/>
                      </a:endParaRPr>
                    </a:p>
                  </a:txBody>
                  <a:tcPr marL="56068" marR="56068" marT="0" marB="0" anchor="ctr"/>
                </a:tc>
              </a:tr>
            </a:tbl>
          </a:graphicData>
        </a:graphic>
      </p:graphicFrame>
    </p:spTree>
    <p:custDataLst>
      <p:tags r:id="rId1"/>
    </p:custDataLst>
    <p:extLst>
      <p:ext uri="{BB962C8B-B14F-4D97-AF65-F5344CB8AC3E}">
        <p14:creationId xmlns:p14="http://schemas.microsoft.com/office/powerpoint/2010/main" val="198826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02297598"/>
              </p:ext>
            </p:extLst>
          </p:nvPr>
        </p:nvGraphicFramePr>
        <p:xfrm>
          <a:off x="304796" y="4038600"/>
          <a:ext cx="8458204" cy="2209800"/>
        </p:xfrm>
        <a:graphic>
          <a:graphicData uri="http://schemas.openxmlformats.org/drawingml/2006/table">
            <a:tbl>
              <a:tblPr firstRow="1" firstCol="1" bandRow="1">
                <a:tableStyleId>{5C22544A-7EE6-4342-B048-85BDC9FD1C3A}</a:tableStyleId>
              </a:tblPr>
              <a:tblGrid>
                <a:gridCol w="2114008"/>
                <a:gridCol w="2115094"/>
                <a:gridCol w="2114008"/>
                <a:gridCol w="2115094"/>
              </a:tblGrid>
              <a:tr h="382582">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1096331">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JSON Converter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URI Authenticator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Sensor reading object(s) and system id</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latin typeface="Times New Roman"/>
                          <a:ea typeface="Times New Roman"/>
                        </a:rPr>
                        <a:t>None</a:t>
                      </a:r>
                    </a:p>
                  </a:txBody>
                  <a:tcPr marL="68580" marR="68580" marT="0" marB="0" anchor="ctr"/>
                </a:tc>
              </a:tr>
              <a:tr h="730887">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API Caller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JSON Converter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HTTP request</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latin typeface="Times New Roman"/>
                          <a:ea typeface="Times New Roman"/>
                        </a:rPr>
                        <a:t>None</a:t>
                      </a:r>
                    </a:p>
                  </a:txBody>
                  <a:tcPr marL="68580" marR="68580" marT="0" marB="0" anchor="ctr"/>
                </a:tc>
              </a:tr>
            </a:tbl>
          </a:graphicData>
        </a:graphic>
      </p:graphicFrame>
      <p:sp>
        <p:nvSpPr>
          <p:cNvPr id="9" name="Title 8"/>
          <p:cNvSpPr>
            <a:spLocks noGrp="1"/>
          </p:cNvSpPr>
          <p:nvPr>
            <p:ph type="title"/>
          </p:nvPr>
        </p:nvSpPr>
        <p:spPr>
          <a:xfrm>
            <a:off x="228600" y="76200"/>
            <a:ext cx="7315200" cy="734291"/>
          </a:xfrm>
        </p:spPr>
        <p:txBody>
          <a:bodyPr anchor="b">
            <a:normAutofit/>
          </a:bodyPr>
          <a:lstStyle/>
          <a:p>
            <a:pPr lvl="0">
              <a:spcBef>
                <a:spcPts val="0"/>
              </a:spcBef>
            </a:pPr>
            <a:r>
              <a:rPr lang="en-US" sz="3500" b="1" dirty="0" smtClean="0">
                <a:solidFill>
                  <a:prstClr val="white"/>
                </a:solidFill>
              </a:rPr>
              <a:t>Web Services Subsystem</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JSON Converter</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41</a:t>
            </a:fld>
            <a:endParaRPr lang="en-US" dirty="0"/>
          </a:p>
        </p:txBody>
      </p:sp>
      <p:sp>
        <p:nvSpPr>
          <p:cNvPr id="31" name="Rectangle 30"/>
          <p:cNvSpPr/>
          <p:nvPr/>
        </p:nvSpPr>
        <p:spPr>
          <a:xfrm>
            <a:off x="3239855" y="1756075"/>
            <a:ext cx="2590800" cy="143459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19050"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34" name="Rectangle 33"/>
          <p:cNvSpPr/>
          <p:nvPr/>
        </p:nvSpPr>
        <p:spPr>
          <a:xfrm>
            <a:off x="3359220" y="1980523"/>
            <a:ext cx="676655" cy="466344"/>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Response Handler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5" name="Rectangle 34"/>
          <p:cNvSpPr/>
          <p:nvPr/>
        </p:nvSpPr>
        <p:spPr>
          <a:xfrm>
            <a:off x="4409214" y="2633650"/>
            <a:ext cx="867913" cy="467223"/>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URI Authenticator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6" name="Rectangle 35"/>
          <p:cNvSpPr/>
          <p:nvPr/>
        </p:nvSpPr>
        <p:spPr>
          <a:xfrm>
            <a:off x="3368806" y="2633650"/>
            <a:ext cx="678372" cy="467223"/>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JSON Converter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7" name="Rectangle 36"/>
          <p:cNvSpPr/>
          <p:nvPr/>
        </p:nvSpPr>
        <p:spPr>
          <a:xfrm>
            <a:off x="4409214" y="1975122"/>
            <a:ext cx="867913" cy="46634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Web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Services</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38" name="Straight Arrow Connector 37"/>
          <p:cNvCxnSpPr>
            <a:stCxn id="36" idx="3"/>
            <a:endCxn id="35" idx="1"/>
          </p:cNvCxnSpPr>
          <p:nvPr/>
        </p:nvCxnSpPr>
        <p:spPr>
          <a:xfrm>
            <a:off x="4047178" y="2867262"/>
            <a:ext cx="362036" cy="0"/>
          </a:xfrm>
          <a:prstGeom prst="straightConnector1">
            <a:avLst/>
          </a:prstGeom>
          <a:noFill/>
          <a:ln w="19050" cap="flat" cmpd="sng" algn="ctr">
            <a:solidFill>
              <a:srgbClr val="4F81BD">
                <a:shade val="95000"/>
                <a:satMod val="105000"/>
              </a:srgbClr>
            </a:solidFill>
            <a:prstDash val="solid"/>
            <a:tailEnd type="arrow"/>
          </a:ln>
          <a:effectLst/>
        </p:spPr>
      </p:cxnSp>
      <p:cxnSp>
        <p:nvCxnSpPr>
          <p:cNvPr id="39" name="Straight Arrow Connector 38"/>
          <p:cNvCxnSpPr>
            <a:stCxn id="37" idx="1"/>
            <a:endCxn id="34" idx="3"/>
          </p:cNvCxnSpPr>
          <p:nvPr/>
        </p:nvCxnSpPr>
        <p:spPr>
          <a:xfrm flipH="1">
            <a:off x="4035875" y="2208294"/>
            <a:ext cx="373339" cy="5401"/>
          </a:xfrm>
          <a:prstGeom prst="straightConnector1">
            <a:avLst/>
          </a:prstGeom>
          <a:noFill/>
          <a:ln w="19050" cap="flat" cmpd="sng" algn="ctr">
            <a:solidFill>
              <a:srgbClr val="4F81BD">
                <a:shade val="95000"/>
                <a:satMod val="105000"/>
              </a:srgbClr>
            </a:solidFill>
            <a:prstDash val="solid"/>
            <a:tailEnd type="arrow"/>
          </a:ln>
          <a:effectLst/>
        </p:spPr>
      </p:cxnSp>
      <p:cxnSp>
        <p:nvCxnSpPr>
          <p:cNvPr id="40" name="Straight Arrow Connector 39"/>
          <p:cNvCxnSpPr>
            <a:stCxn id="35" idx="0"/>
            <a:endCxn id="37" idx="2"/>
          </p:cNvCxnSpPr>
          <p:nvPr/>
        </p:nvCxnSpPr>
        <p:spPr>
          <a:xfrm flipV="1">
            <a:off x="4843171" y="2441466"/>
            <a:ext cx="0" cy="192184"/>
          </a:xfrm>
          <a:prstGeom prst="straightConnector1">
            <a:avLst/>
          </a:prstGeom>
          <a:noFill/>
          <a:ln w="19050" cap="flat" cmpd="sng" algn="ctr">
            <a:solidFill>
              <a:srgbClr val="4F81BD">
                <a:shade val="95000"/>
                <a:satMod val="105000"/>
              </a:srgbClr>
            </a:solidFill>
            <a:prstDash val="solid"/>
            <a:tailEnd type="arrow"/>
          </a:ln>
          <a:effectLst/>
        </p:spPr>
      </p:cxnSp>
      <p:cxnSp>
        <p:nvCxnSpPr>
          <p:cNvPr id="41" name="Straight Arrow Connector 40"/>
          <p:cNvCxnSpPr/>
          <p:nvPr/>
        </p:nvCxnSpPr>
        <p:spPr>
          <a:xfrm>
            <a:off x="5288146" y="2691634"/>
            <a:ext cx="928691" cy="0"/>
          </a:xfrm>
          <a:prstGeom prst="straightConnector1">
            <a:avLst/>
          </a:prstGeom>
          <a:noFill/>
          <a:ln w="19050" cap="flat" cmpd="sng" algn="ctr">
            <a:solidFill>
              <a:srgbClr val="4F81BD">
                <a:shade val="95000"/>
                <a:satMod val="105000"/>
              </a:srgbClr>
            </a:solidFill>
            <a:prstDash val="solid"/>
            <a:tailEnd type="arrow"/>
          </a:ln>
          <a:effectLst/>
        </p:spPr>
      </p:cxnSp>
      <p:cxnSp>
        <p:nvCxnSpPr>
          <p:cNvPr id="42" name="Straight Arrow Connector 41"/>
          <p:cNvCxnSpPr/>
          <p:nvPr/>
        </p:nvCxnSpPr>
        <p:spPr>
          <a:xfrm flipH="1" flipV="1">
            <a:off x="5288146" y="2885870"/>
            <a:ext cx="1023224" cy="1"/>
          </a:xfrm>
          <a:prstGeom prst="straightConnector1">
            <a:avLst/>
          </a:prstGeom>
          <a:noFill/>
          <a:ln w="19050" cap="flat" cmpd="sng" algn="ctr">
            <a:solidFill>
              <a:srgbClr val="4F81BD">
                <a:shade val="95000"/>
                <a:satMod val="105000"/>
              </a:srgbClr>
            </a:solidFill>
            <a:prstDash val="solid"/>
            <a:tailEnd type="arrow"/>
          </a:ln>
          <a:effectLst/>
        </p:spPr>
      </p:cxnSp>
      <p:cxnSp>
        <p:nvCxnSpPr>
          <p:cNvPr id="43" name="Straight Arrow Connector 42"/>
          <p:cNvCxnSpPr/>
          <p:nvPr/>
        </p:nvCxnSpPr>
        <p:spPr>
          <a:xfrm>
            <a:off x="5277128" y="2048021"/>
            <a:ext cx="939709" cy="0"/>
          </a:xfrm>
          <a:prstGeom prst="straightConnector1">
            <a:avLst/>
          </a:prstGeom>
          <a:noFill/>
          <a:ln w="19050" cap="flat" cmpd="sng" algn="ctr">
            <a:solidFill>
              <a:srgbClr val="4F81BD">
                <a:shade val="95000"/>
                <a:satMod val="105000"/>
              </a:srgbClr>
            </a:solidFill>
            <a:prstDash val="solid"/>
            <a:tailEnd type="arrow"/>
          </a:ln>
          <a:effectLst/>
        </p:spPr>
      </p:cxnSp>
      <p:cxnSp>
        <p:nvCxnSpPr>
          <p:cNvPr id="44" name="Straight Arrow Connector 43"/>
          <p:cNvCxnSpPr/>
          <p:nvPr/>
        </p:nvCxnSpPr>
        <p:spPr>
          <a:xfrm flipH="1" flipV="1">
            <a:off x="5277128" y="2226409"/>
            <a:ext cx="1023224" cy="1"/>
          </a:xfrm>
          <a:prstGeom prst="straightConnector1">
            <a:avLst/>
          </a:prstGeom>
          <a:noFill/>
          <a:ln w="19050" cap="flat" cmpd="sng" algn="ctr">
            <a:solidFill>
              <a:srgbClr val="4F81BD">
                <a:shade val="95000"/>
                <a:satMod val="105000"/>
              </a:srgbClr>
            </a:solidFill>
            <a:prstDash val="solid"/>
            <a:tailEnd type="arrow"/>
          </a:ln>
          <a:effectLst/>
        </p:spPr>
      </p:cxnSp>
      <p:sp>
        <p:nvSpPr>
          <p:cNvPr id="45" name="TextBox 44"/>
          <p:cNvSpPr txBox="1"/>
          <p:nvPr/>
        </p:nvSpPr>
        <p:spPr>
          <a:xfrm>
            <a:off x="3324997" y="1756075"/>
            <a:ext cx="2057399"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ysClr val="windowText" lastClr="000000"/>
                </a:solidFill>
                <a:effectLst/>
                <a:uLnTx/>
                <a:uFillTx/>
              </a:rPr>
              <a:t>Web Services Subsystem</a:t>
            </a:r>
            <a:endParaRPr kumimoji="0" lang="en-US" sz="900" b="1" i="0" u="none" strike="noStrike" kern="0" cap="none" spc="0" normalizeH="0" baseline="0" noProof="0" dirty="0">
              <a:ln>
                <a:noFill/>
              </a:ln>
              <a:solidFill>
                <a:sysClr val="windowText" lastClr="000000"/>
              </a:solidFill>
              <a:effectLst/>
              <a:uLnTx/>
              <a:uFillTx/>
            </a:endParaRPr>
          </a:p>
        </p:txBody>
      </p:sp>
      <p:sp>
        <p:nvSpPr>
          <p:cNvPr id="46" name="TextBox 45"/>
          <p:cNvSpPr txBox="1"/>
          <p:nvPr/>
        </p:nvSpPr>
        <p:spPr>
          <a:xfrm>
            <a:off x="5862565" y="2208294"/>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DB3</a:t>
            </a:r>
            <a:endParaRPr kumimoji="0" lang="en-US" sz="1000" b="0" i="1" u="none" strike="noStrike" kern="0" cap="none" spc="0" normalizeH="0" baseline="0" noProof="0" dirty="0">
              <a:ln>
                <a:noFill/>
              </a:ln>
              <a:solidFill>
                <a:sysClr val="windowText" lastClr="000000"/>
              </a:solidFill>
              <a:effectLst/>
              <a:uLnTx/>
              <a:uFillTx/>
            </a:endParaRPr>
          </a:p>
        </p:txBody>
      </p:sp>
      <p:sp>
        <p:nvSpPr>
          <p:cNvPr id="47" name="TextBox 46"/>
          <p:cNvSpPr txBox="1"/>
          <p:nvPr/>
        </p:nvSpPr>
        <p:spPr>
          <a:xfrm>
            <a:off x="5862564" y="2862104"/>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DB4</a:t>
            </a:r>
            <a:endParaRPr kumimoji="0" lang="en-US" sz="1000" b="0" i="1" u="none" strike="noStrike" kern="0" cap="none" spc="0" normalizeH="0" baseline="0" noProof="0" dirty="0">
              <a:ln>
                <a:noFill/>
              </a:ln>
              <a:solidFill>
                <a:sysClr val="windowText" lastClr="000000"/>
              </a:solidFill>
              <a:effectLst/>
              <a:uLnTx/>
              <a:uFillTx/>
            </a:endParaRPr>
          </a:p>
        </p:txBody>
      </p:sp>
      <p:sp>
        <p:nvSpPr>
          <p:cNvPr id="48" name="TextBox 47"/>
          <p:cNvSpPr txBox="1"/>
          <p:nvPr/>
        </p:nvSpPr>
        <p:spPr>
          <a:xfrm>
            <a:off x="5382396" y="2008000"/>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WS1</a:t>
            </a:r>
            <a:endParaRPr kumimoji="0" lang="en-US" sz="1000" b="0" i="1" u="none" strike="noStrike" kern="0" cap="none" spc="0" normalizeH="0" baseline="0" noProof="0" dirty="0">
              <a:ln>
                <a:noFill/>
              </a:ln>
              <a:solidFill>
                <a:sysClr val="windowText" lastClr="000000"/>
              </a:solidFill>
              <a:effectLst/>
              <a:uLnTx/>
              <a:uFillTx/>
            </a:endParaRPr>
          </a:p>
        </p:txBody>
      </p:sp>
      <p:sp>
        <p:nvSpPr>
          <p:cNvPr id="49" name="TextBox 48"/>
          <p:cNvSpPr txBox="1"/>
          <p:nvPr/>
        </p:nvSpPr>
        <p:spPr>
          <a:xfrm>
            <a:off x="5382396" y="2655038"/>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UA1</a:t>
            </a:r>
            <a:endParaRPr kumimoji="0" lang="en-US" sz="1000" b="0" i="1" u="none" strike="noStrike" kern="0" cap="none" spc="0" normalizeH="0" baseline="0" noProof="0" dirty="0">
              <a:ln>
                <a:noFill/>
              </a:ln>
              <a:solidFill>
                <a:sysClr val="windowText" lastClr="000000"/>
              </a:solidFill>
              <a:effectLst/>
              <a:uLnTx/>
              <a:uFillTx/>
            </a:endParaRPr>
          </a:p>
        </p:txBody>
      </p:sp>
      <p:sp>
        <p:nvSpPr>
          <p:cNvPr id="50" name="TextBox 49"/>
          <p:cNvSpPr txBox="1"/>
          <p:nvPr/>
        </p:nvSpPr>
        <p:spPr>
          <a:xfrm>
            <a:off x="4014367" y="2226410"/>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WS2</a:t>
            </a:r>
            <a:endParaRPr kumimoji="0" lang="en-US" sz="1000" b="0" i="1" u="none" strike="noStrike" kern="0" cap="none" spc="0" normalizeH="0" baseline="0" noProof="0" dirty="0">
              <a:ln>
                <a:noFill/>
              </a:ln>
              <a:solidFill>
                <a:sysClr val="windowText" lastClr="000000"/>
              </a:solidFill>
              <a:effectLst/>
              <a:uLnTx/>
              <a:uFillTx/>
            </a:endParaRPr>
          </a:p>
        </p:txBody>
      </p:sp>
      <p:sp>
        <p:nvSpPr>
          <p:cNvPr id="51" name="TextBox 50"/>
          <p:cNvSpPr txBox="1"/>
          <p:nvPr/>
        </p:nvSpPr>
        <p:spPr>
          <a:xfrm>
            <a:off x="4014367" y="2851373"/>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JC1</a:t>
            </a:r>
            <a:endParaRPr kumimoji="0" lang="en-US" sz="1000" b="0" i="1" u="none" strike="noStrike" kern="0" cap="none" spc="0" normalizeH="0" baseline="0" noProof="0" dirty="0">
              <a:ln>
                <a:noFill/>
              </a:ln>
              <a:solidFill>
                <a:sysClr val="windowText" lastClr="000000"/>
              </a:solidFill>
              <a:effectLst/>
              <a:uLnTx/>
              <a:uFillTx/>
            </a:endParaRPr>
          </a:p>
        </p:txBody>
      </p:sp>
      <p:sp>
        <p:nvSpPr>
          <p:cNvPr id="52" name="TextBox 51"/>
          <p:cNvSpPr txBox="1"/>
          <p:nvPr/>
        </p:nvSpPr>
        <p:spPr>
          <a:xfrm>
            <a:off x="2542761" y="2133719"/>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RH1</a:t>
            </a:r>
            <a:endParaRPr kumimoji="0" lang="en-US" sz="1000" b="0" i="1" u="none" strike="noStrike" kern="0" cap="none" spc="0" normalizeH="0" baseline="0" noProof="0" dirty="0">
              <a:ln>
                <a:noFill/>
              </a:ln>
              <a:solidFill>
                <a:sysClr val="windowText" lastClr="000000"/>
              </a:solidFill>
              <a:effectLst/>
              <a:uLnTx/>
              <a:uFillTx/>
            </a:endParaRPr>
          </a:p>
        </p:txBody>
      </p:sp>
      <p:sp>
        <p:nvSpPr>
          <p:cNvPr id="53" name="TextBox 52"/>
          <p:cNvSpPr txBox="1"/>
          <p:nvPr/>
        </p:nvSpPr>
        <p:spPr>
          <a:xfrm>
            <a:off x="4805580" y="2422142"/>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UA2</a:t>
            </a:r>
            <a:endParaRPr kumimoji="0" lang="en-US" sz="1000" b="0" i="1" u="none" strike="noStrike" kern="0" cap="none" spc="0" normalizeH="0" baseline="0" noProof="0" dirty="0">
              <a:ln>
                <a:noFill/>
              </a:ln>
              <a:solidFill>
                <a:sysClr val="windowText" lastClr="000000"/>
              </a:solidFill>
              <a:effectLst/>
              <a:uLnTx/>
              <a:uFillTx/>
            </a:endParaRPr>
          </a:p>
        </p:txBody>
      </p:sp>
      <p:cxnSp>
        <p:nvCxnSpPr>
          <p:cNvPr id="65" name="Straight Arrow Connector 64"/>
          <p:cNvCxnSpPr>
            <a:stCxn id="34" idx="1"/>
            <a:endCxn id="68" idx="3"/>
          </p:cNvCxnSpPr>
          <p:nvPr/>
        </p:nvCxnSpPr>
        <p:spPr>
          <a:xfrm flipH="1">
            <a:off x="2538152" y="2213695"/>
            <a:ext cx="821068" cy="243547"/>
          </a:xfrm>
          <a:prstGeom prst="straightConnector1">
            <a:avLst/>
          </a:prstGeom>
          <a:noFill/>
          <a:ln w="19050" cap="flat" cmpd="sng" algn="ctr">
            <a:solidFill>
              <a:srgbClr val="4F81BD">
                <a:shade val="95000"/>
                <a:satMod val="105000"/>
              </a:srgbClr>
            </a:solidFill>
            <a:prstDash val="solid"/>
            <a:tailEnd type="arrow"/>
          </a:ln>
          <a:effectLst/>
        </p:spPr>
      </p:cxnSp>
      <p:cxnSp>
        <p:nvCxnSpPr>
          <p:cNvPr id="66" name="Straight Arrow Connector 65"/>
          <p:cNvCxnSpPr>
            <a:stCxn id="69" idx="3"/>
            <a:endCxn id="36" idx="1"/>
          </p:cNvCxnSpPr>
          <p:nvPr/>
        </p:nvCxnSpPr>
        <p:spPr>
          <a:xfrm flipV="1">
            <a:off x="2431060" y="2867262"/>
            <a:ext cx="937746" cy="169496"/>
          </a:xfrm>
          <a:prstGeom prst="straightConnector1">
            <a:avLst/>
          </a:prstGeom>
          <a:noFill/>
          <a:ln w="19050" cap="flat" cmpd="sng" algn="ctr">
            <a:solidFill>
              <a:srgbClr val="4F81BD">
                <a:shade val="95000"/>
                <a:satMod val="105000"/>
              </a:srgbClr>
            </a:solidFill>
            <a:prstDash val="solid"/>
            <a:tailEnd type="arrow"/>
          </a:ln>
          <a:effectLst/>
        </p:spPr>
      </p:cxnSp>
      <p:sp>
        <p:nvSpPr>
          <p:cNvPr id="67" name="TextBox 66"/>
          <p:cNvSpPr txBox="1"/>
          <p:nvPr/>
        </p:nvSpPr>
        <p:spPr>
          <a:xfrm>
            <a:off x="2472276" y="2732296"/>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AC1</a:t>
            </a:r>
            <a:endParaRPr kumimoji="0" lang="en-US" sz="1000" b="0" i="1" u="none" strike="noStrike" kern="0" cap="none" spc="0" normalizeH="0" baseline="0" noProof="0" dirty="0">
              <a:ln>
                <a:noFill/>
              </a:ln>
              <a:solidFill>
                <a:sysClr val="windowText" lastClr="000000"/>
              </a:solidFill>
              <a:effectLst/>
              <a:uLnTx/>
              <a:uFillTx/>
            </a:endParaRPr>
          </a:p>
        </p:txBody>
      </p:sp>
      <p:sp>
        <p:nvSpPr>
          <p:cNvPr id="68" name="Rectangle 67"/>
          <p:cNvSpPr/>
          <p:nvPr/>
        </p:nvSpPr>
        <p:spPr>
          <a:xfrm>
            <a:off x="1047488" y="2303353"/>
            <a:ext cx="1490664"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(Response Parser)</a:t>
            </a:r>
            <a:endParaRPr kumimoji="0" lang="en-US" sz="1400" b="0" i="0" u="none" strike="noStrike" kern="0" cap="none" spc="0" normalizeH="0" baseline="0" noProof="0" dirty="0">
              <a:ln>
                <a:noFill/>
              </a:ln>
              <a:solidFill>
                <a:sysClr val="windowText" lastClr="000000"/>
              </a:solidFill>
              <a:effectLst/>
              <a:uLnTx/>
              <a:uFillTx/>
            </a:endParaRPr>
          </a:p>
        </p:txBody>
      </p:sp>
      <p:sp>
        <p:nvSpPr>
          <p:cNvPr id="69" name="Rectangle 68"/>
          <p:cNvSpPr/>
          <p:nvPr/>
        </p:nvSpPr>
        <p:spPr>
          <a:xfrm>
            <a:off x="1436877" y="2882869"/>
            <a:ext cx="994183"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(API Caller)</a:t>
            </a:r>
            <a:endParaRPr kumimoji="0" lang="en-US" sz="1400" b="0" i="0" u="none" strike="noStrike" kern="0" cap="none" spc="0" normalizeH="0" baseline="0" noProof="0" dirty="0">
              <a:ln>
                <a:noFill/>
              </a:ln>
              <a:solidFill>
                <a:sysClr val="windowText" lastClr="000000"/>
              </a:solidFill>
              <a:effectLst/>
              <a:uLnTx/>
              <a:uFillTx/>
            </a:endParaRPr>
          </a:p>
        </p:txBody>
      </p:sp>
      <p:sp>
        <p:nvSpPr>
          <p:cNvPr id="70" name="Rectangle 69"/>
          <p:cNvSpPr/>
          <p:nvPr/>
        </p:nvSpPr>
        <p:spPr>
          <a:xfrm>
            <a:off x="6216836" y="1963020"/>
            <a:ext cx="1193853"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(DB Interface)</a:t>
            </a:r>
          </a:p>
        </p:txBody>
      </p:sp>
      <p:sp>
        <p:nvSpPr>
          <p:cNvPr id="71" name="Rectangle 70"/>
          <p:cNvSpPr/>
          <p:nvPr/>
        </p:nvSpPr>
        <p:spPr>
          <a:xfrm>
            <a:off x="6216837" y="2633650"/>
            <a:ext cx="1193853"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(DB Interface)</a:t>
            </a:r>
          </a:p>
        </p:txBody>
      </p:sp>
      <p:sp>
        <p:nvSpPr>
          <p:cNvPr id="83" name="TextBox 82"/>
          <p:cNvSpPr txBox="1"/>
          <p:nvPr/>
        </p:nvSpPr>
        <p:spPr>
          <a:xfrm>
            <a:off x="262759" y="3505200"/>
            <a:ext cx="2099441" cy="587866"/>
          </a:xfrm>
          <a:prstGeom prst="rect">
            <a:avLst/>
          </a:prstGeom>
          <a:noFill/>
        </p:spPr>
        <p:txBody>
          <a:bodyPr wrap="square" rtlCol="0" anchor="ctr">
            <a:noAutofit/>
          </a:bodyPr>
          <a:lstStyle/>
          <a:p>
            <a:r>
              <a:rPr lang="en-US" sz="2400" b="1" dirty="0" smtClean="0">
                <a:solidFill>
                  <a:prstClr val="black">
                    <a:lumMod val="65000"/>
                    <a:lumOff val="35000"/>
                  </a:prstClr>
                </a:solidFill>
              </a:rPr>
              <a:t>Interfaces</a:t>
            </a:r>
            <a:endParaRPr lang="en-US" sz="2400" b="1" dirty="0">
              <a:solidFill>
                <a:prstClr val="black">
                  <a:lumMod val="75000"/>
                  <a:lumOff val="25000"/>
                </a:prstClr>
              </a:solidFill>
            </a:endParaRPr>
          </a:p>
        </p:txBody>
      </p:sp>
      <p:sp>
        <p:nvSpPr>
          <p:cNvPr id="55" name="Rectangle 54"/>
          <p:cNvSpPr/>
          <p:nvPr/>
        </p:nvSpPr>
        <p:spPr>
          <a:xfrm>
            <a:off x="3356605" y="1980523"/>
            <a:ext cx="676655" cy="46634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Response Handler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56" name="Rectangle 55"/>
          <p:cNvSpPr/>
          <p:nvPr/>
        </p:nvSpPr>
        <p:spPr>
          <a:xfrm>
            <a:off x="3359220" y="2625713"/>
            <a:ext cx="687958" cy="475159"/>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JSON Converter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Tree>
    <p:custDataLst>
      <p:tags r:id="rId1"/>
    </p:custDataLst>
    <p:extLst>
      <p:ext uri="{BB962C8B-B14F-4D97-AF65-F5344CB8AC3E}">
        <p14:creationId xmlns:p14="http://schemas.microsoft.com/office/powerpoint/2010/main" val="2512852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21093579"/>
              </p:ext>
            </p:extLst>
          </p:nvPr>
        </p:nvGraphicFramePr>
        <p:xfrm>
          <a:off x="304797" y="4038600"/>
          <a:ext cx="8458202" cy="2238064"/>
        </p:xfrm>
        <a:graphic>
          <a:graphicData uri="http://schemas.openxmlformats.org/drawingml/2006/table">
            <a:tbl>
              <a:tblPr firstRow="1" firstCol="1" bandRow="1">
                <a:tableStyleId>{5C22544A-7EE6-4342-B048-85BDC9FD1C3A}</a:tableStyleId>
              </a:tblPr>
              <a:tblGrid>
                <a:gridCol w="2114008"/>
                <a:gridCol w="2115093"/>
                <a:gridCol w="2114008"/>
                <a:gridCol w="2115093"/>
              </a:tblGrid>
              <a:tr h="200891">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602673">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URI Authenticator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Web Services</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Sensor reading object(s) and system id</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None</a:t>
                      </a:r>
                    </a:p>
                  </a:txBody>
                  <a:tcPr marL="68580" marR="68580" marT="0" marB="0" anchor="ctr"/>
                </a:tc>
              </a:tr>
              <a:tr h="401782">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URI Authenticator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DB Interface</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HICS system id</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User domain object or null</a:t>
                      </a:r>
                    </a:p>
                  </a:txBody>
                  <a:tcPr marL="68580" marR="68580" marT="0" marB="0" anchor="ctr"/>
                </a:tc>
              </a:tr>
              <a:tr h="401782">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JSON Converter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URI Authenticator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Sensor reading object(s) and system id</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None</a:t>
                      </a:r>
                    </a:p>
                  </a:txBody>
                  <a:tcPr marL="68580" marR="68580" marT="0" marB="0" anchor="ctr"/>
                </a:tc>
              </a:tr>
              <a:tr h="602673">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DB Interface</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URI Authenticator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User domain object or null</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latin typeface="Times New Roman"/>
                          <a:ea typeface="Times New Roman"/>
                        </a:rPr>
                        <a:t>None</a:t>
                      </a:r>
                    </a:p>
                  </a:txBody>
                  <a:tcPr marL="68580" marR="68580" marT="0" marB="0" anchor="ctr"/>
                </a:tc>
              </a:tr>
            </a:tbl>
          </a:graphicData>
        </a:graphic>
      </p:graphicFrame>
      <p:sp>
        <p:nvSpPr>
          <p:cNvPr id="9" name="Title 8"/>
          <p:cNvSpPr>
            <a:spLocks noGrp="1"/>
          </p:cNvSpPr>
          <p:nvPr>
            <p:ph type="title"/>
          </p:nvPr>
        </p:nvSpPr>
        <p:spPr>
          <a:xfrm>
            <a:off x="228600" y="76200"/>
            <a:ext cx="7315200" cy="734291"/>
          </a:xfrm>
        </p:spPr>
        <p:txBody>
          <a:bodyPr anchor="b">
            <a:normAutofit/>
          </a:bodyPr>
          <a:lstStyle/>
          <a:p>
            <a:pPr lvl="0">
              <a:spcBef>
                <a:spcPts val="0"/>
              </a:spcBef>
            </a:pPr>
            <a:r>
              <a:rPr lang="en-US" sz="3500" b="1" dirty="0" smtClean="0">
                <a:solidFill>
                  <a:prstClr val="white"/>
                </a:solidFill>
              </a:rPr>
              <a:t>Web Services Subsystem</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URI Authenticator</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42</a:t>
            </a:fld>
            <a:endParaRPr lang="en-US" dirty="0"/>
          </a:p>
        </p:txBody>
      </p:sp>
      <p:sp>
        <p:nvSpPr>
          <p:cNvPr id="31" name="Rectangle 30"/>
          <p:cNvSpPr/>
          <p:nvPr/>
        </p:nvSpPr>
        <p:spPr>
          <a:xfrm>
            <a:off x="3239855" y="1756075"/>
            <a:ext cx="2590800" cy="143459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19050"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34" name="Rectangle 33"/>
          <p:cNvSpPr/>
          <p:nvPr/>
        </p:nvSpPr>
        <p:spPr>
          <a:xfrm>
            <a:off x="3359220" y="1980523"/>
            <a:ext cx="676655" cy="466344"/>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Response Handler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5" name="Rectangle 34"/>
          <p:cNvSpPr/>
          <p:nvPr/>
        </p:nvSpPr>
        <p:spPr>
          <a:xfrm>
            <a:off x="4409214" y="2633650"/>
            <a:ext cx="867913" cy="467223"/>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URI Authenticator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6" name="Rectangle 35"/>
          <p:cNvSpPr/>
          <p:nvPr/>
        </p:nvSpPr>
        <p:spPr>
          <a:xfrm>
            <a:off x="3368806" y="2633650"/>
            <a:ext cx="678372" cy="467223"/>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JSON Converter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7" name="Rectangle 36"/>
          <p:cNvSpPr/>
          <p:nvPr/>
        </p:nvSpPr>
        <p:spPr>
          <a:xfrm>
            <a:off x="4409214" y="1975122"/>
            <a:ext cx="867913" cy="46634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Web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Services</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38" name="Straight Arrow Connector 37"/>
          <p:cNvCxnSpPr>
            <a:stCxn id="36" idx="3"/>
            <a:endCxn id="35" idx="1"/>
          </p:cNvCxnSpPr>
          <p:nvPr/>
        </p:nvCxnSpPr>
        <p:spPr>
          <a:xfrm>
            <a:off x="4047178" y="2867262"/>
            <a:ext cx="362036" cy="0"/>
          </a:xfrm>
          <a:prstGeom prst="straightConnector1">
            <a:avLst/>
          </a:prstGeom>
          <a:noFill/>
          <a:ln w="19050" cap="flat" cmpd="sng" algn="ctr">
            <a:solidFill>
              <a:srgbClr val="4F81BD">
                <a:shade val="95000"/>
                <a:satMod val="105000"/>
              </a:srgbClr>
            </a:solidFill>
            <a:prstDash val="solid"/>
            <a:tailEnd type="arrow"/>
          </a:ln>
          <a:effectLst/>
        </p:spPr>
      </p:cxnSp>
      <p:cxnSp>
        <p:nvCxnSpPr>
          <p:cNvPr id="39" name="Straight Arrow Connector 38"/>
          <p:cNvCxnSpPr>
            <a:stCxn id="37" idx="1"/>
            <a:endCxn id="34" idx="3"/>
          </p:cNvCxnSpPr>
          <p:nvPr/>
        </p:nvCxnSpPr>
        <p:spPr>
          <a:xfrm flipH="1">
            <a:off x="4035875" y="2208294"/>
            <a:ext cx="373339" cy="5401"/>
          </a:xfrm>
          <a:prstGeom prst="straightConnector1">
            <a:avLst/>
          </a:prstGeom>
          <a:noFill/>
          <a:ln w="19050" cap="flat" cmpd="sng" algn="ctr">
            <a:solidFill>
              <a:srgbClr val="4F81BD">
                <a:shade val="95000"/>
                <a:satMod val="105000"/>
              </a:srgbClr>
            </a:solidFill>
            <a:prstDash val="solid"/>
            <a:tailEnd type="arrow"/>
          </a:ln>
          <a:effectLst/>
        </p:spPr>
      </p:cxnSp>
      <p:cxnSp>
        <p:nvCxnSpPr>
          <p:cNvPr id="40" name="Straight Arrow Connector 39"/>
          <p:cNvCxnSpPr>
            <a:stCxn id="35" idx="0"/>
            <a:endCxn id="37" idx="2"/>
          </p:cNvCxnSpPr>
          <p:nvPr/>
        </p:nvCxnSpPr>
        <p:spPr>
          <a:xfrm flipV="1">
            <a:off x="4843171" y="2441466"/>
            <a:ext cx="0" cy="192184"/>
          </a:xfrm>
          <a:prstGeom prst="straightConnector1">
            <a:avLst/>
          </a:prstGeom>
          <a:noFill/>
          <a:ln w="19050" cap="flat" cmpd="sng" algn="ctr">
            <a:solidFill>
              <a:srgbClr val="4F81BD">
                <a:shade val="95000"/>
                <a:satMod val="105000"/>
              </a:srgbClr>
            </a:solidFill>
            <a:prstDash val="solid"/>
            <a:tailEnd type="arrow"/>
          </a:ln>
          <a:effectLst/>
        </p:spPr>
      </p:cxnSp>
      <p:cxnSp>
        <p:nvCxnSpPr>
          <p:cNvPr id="41" name="Straight Arrow Connector 40"/>
          <p:cNvCxnSpPr/>
          <p:nvPr/>
        </p:nvCxnSpPr>
        <p:spPr>
          <a:xfrm>
            <a:off x="5288146" y="2691634"/>
            <a:ext cx="928691" cy="0"/>
          </a:xfrm>
          <a:prstGeom prst="straightConnector1">
            <a:avLst/>
          </a:prstGeom>
          <a:noFill/>
          <a:ln w="19050" cap="flat" cmpd="sng" algn="ctr">
            <a:solidFill>
              <a:srgbClr val="4F81BD">
                <a:shade val="95000"/>
                <a:satMod val="105000"/>
              </a:srgbClr>
            </a:solidFill>
            <a:prstDash val="solid"/>
            <a:tailEnd type="arrow"/>
          </a:ln>
          <a:effectLst/>
        </p:spPr>
      </p:cxnSp>
      <p:cxnSp>
        <p:nvCxnSpPr>
          <p:cNvPr id="42" name="Straight Arrow Connector 41"/>
          <p:cNvCxnSpPr/>
          <p:nvPr/>
        </p:nvCxnSpPr>
        <p:spPr>
          <a:xfrm flipH="1" flipV="1">
            <a:off x="5288146" y="2885870"/>
            <a:ext cx="1023224" cy="1"/>
          </a:xfrm>
          <a:prstGeom prst="straightConnector1">
            <a:avLst/>
          </a:prstGeom>
          <a:noFill/>
          <a:ln w="19050" cap="flat" cmpd="sng" algn="ctr">
            <a:solidFill>
              <a:srgbClr val="4F81BD">
                <a:shade val="95000"/>
                <a:satMod val="105000"/>
              </a:srgbClr>
            </a:solidFill>
            <a:prstDash val="solid"/>
            <a:tailEnd type="arrow"/>
          </a:ln>
          <a:effectLst/>
        </p:spPr>
      </p:cxnSp>
      <p:cxnSp>
        <p:nvCxnSpPr>
          <p:cNvPr id="43" name="Straight Arrow Connector 42"/>
          <p:cNvCxnSpPr/>
          <p:nvPr/>
        </p:nvCxnSpPr>
        <p:spPr>
          <a:xfrm>
            <a:off x="5277128" y="2048021"/>
            <a:ext cx="939709" cy="0"/>
          </a:xfrm>
          <a:prstGeom prst="straightConnector1">
            <a:avLst/>
          </a:prstGeom>
          <a:noFill/>
          <a:ln w="19050" cap="flat" cmpd="sng" algn="ctr">
            <a:solidFill>
              <a:srgbClr val="4F81BD">
                <a:shade val="95000"/>
                <a:satMod val="105000"/>
              </a:srgbClr>
            </a:solidFill>
            <a:prstDash val="solid"/>
            <a:tailEnd type="arrow"/>
          </a:ln>
          <a:effectLst/>
        </p:spPr>
      </p:cxnSp>
      <p:cxnSp>
        <p:nvCxnSpPr>
          <p:cNvPr id="44" name="Straight Arrow Connector 43"/>
          <p:cNvCxnSpPr/>
          <p:nvPr/>
        </p:nvCxnSpPr>
        <p:spPr>
          <a:xfrm flipH="1" flipV="1">
            <a:off x="5277128" y="2226409"/>
            <a:ext cx="1023224" cy="1"/>
          </a:xfrm>
          <a:prstGeom prst="straightConnector1">
            <a:avLst/>
          </a:prstGeom>
          <a:noFill/>
          <a:ln w="19050" cap="flat" cmpd="sng" algn="ctr">
            <a:solidFill>
              <a:srgbClr val="4F81BD">
                <a:shade val="95000"/>
                <a:satMod val="105000"/>
              </a:srgbClr>
            </a:solidFill>
            <a:prstDash val="solid"/>
            <a:tailEnd type="arrow"/>
          </a:ln>
          <a:effectLst/>
        </p:spPr>
      </p:cxnSp>
      <p:sp>
        <p:nvSpPr>
          <p:cNvPr id="45" name="TextBox 44"/>
          <p:cNvSpPr txBox="1"/>
          <p:nvPr/>
        </p:nvSpPr>
        <p:spPr>
          <a:xfrm>
            <a:off x="3324997" y="1756075"/>
            <a:ext cx="2057399"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ysClr val="windowText" lastClr="000000"/>
                </a:solidFill>
                <a:effectLst/>
                <a:uLnTx/>
                <a:uFillTx/>
              </a:rPr>
              <a:t>Web Services Subsystem</a:t>
            </a:r>
            <a:endParaRPr kumimoji="0" lang="en-US" sz="900" b="1" i="0" u="none" strike="noStrike" kern="0" cap="none" spc="0" normalizeH="0" baseline="0" noProof="0" dirty="0">
              <a:ln>
                <a:noFill/>
              </a:ln>
              <a:solidFill>
                <a:sysClr val="windowText" lastClr="000000"/>
              </a:solidFill>
              <a:effectLst/>
              <a:uLnTx/>
              <a:uFillTx/>
            </a:endParaRPr>
          </a:p>
        </p:txBody>
      </p:sp>
      <p:sp>
        <p:nvSpPr>
          <p:cNvPr id="46" name="TextBox 45"/>
          <p:cNvSpPr txBox="1"/>
          <p:nvPr/>
        </p:nvSpPr>
        <p:spPr>
          <a:xfrm>
            <a:off x="5862565" y="2208294"/>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DB3</a:t>
            </a:r>
            <a:endParaRPr kumimoji="0" lang="en-US" sz="1000" b="0" i="1" u="none" strike="noStrike" kern="0" cap="none" spc="0" normalizeH="0" baseline="0" noProof="0" dirty="0">
              <a:ln>
                <a:noFill/>
              </a:ln>
              <a:solidFill>
                <a:sysClr val="windowText" lastClr="000000"/>
              </a:solidFill>
              <a:effectLst/>
              <a:uLnTx/>
              <a:uFillTx/>
            </a:endParaRPr>
          </a:p>
        </p:txBody>
      </p:sp>
      <p:sp>
        <p:nvSpPr>
          <p:cNvPr id="47" name="TextBox 46"/>
          <p:cNvSpPr txBox="1"/>
          <p:nvPr/>
        </p:nvSpPr>
        <p:spPr>
          <a:xfrm>
            <a:off x="5862564" y="2862104"/>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DB4</a:t>
            </a:r>
            <a:endParaRPr kumimoji="0" lang="en-US" sz="1000" b="0" i="1" u="none" strike="noStrike" kern="0" cap="none" spc="0" normalizeH="0" baseline="0" noProof="0" dirty="0">
              <a:ln>
                <a:noFill/>
              </a:ln>
              <a:solidFill>
                <a:sysClr val="windowText" lastClr="000000"/>
              </a:solidFill>
              <a:effectLst/>
              <a:uLnTx/>
              <a:uFillTx/>
            </a:endParaRPr>
          </a:p>
        </p:txBody>
      </p:sp>
      <p:sp>
        <p:nvSpPr>
          <p:cNvPr id="48" name="TextBox 47"/>
          <p:cNvSpPr txBox="1"/>
          <p:nvPr/>
        </p:nvSpPr>
        <p:spPr>
          <a:xfrm>
            <a:off x="5382396" y="2008000"/>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WS1</a:t>
            </a:r>
            <a:endParaRPr kumimoji="0" lang="en-US" sz="1000" b="0" i="1" u="none" strike="noStrike" kern="0" cap="none" spc="0" normalizeH="0" baseline="0" noProof="0" dirty="0">
              <a:ln>
                <a:noFill/>
              </a:ln>
              <a:solidFill>
                <a:sysClr val="windowText" lastClr="000000"/>
              </a:solidFill>
              <a:effectLst/>
              <a:uLnTx/>
              <a:uFillTx/>
            </a:endParaRPr>
          </a:p>
        </p:txBody>
      </p:sp>
      <p:sp>
        <p:nvSpPr>
          <p:cNvPr id="49" name="TextBox 48"/>
          <p:cNvSpPr txBox="1"/>
          <p:nvPr/>
        </p:nvSpPr>
        <p:spPr>
          <a:xfrm>
            <a:off x="5382396" y="2655038"/>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UA1</a:t>
            </a:r>
            <a:endParaRPr kumimoji="0" lang="en-US" sz="1000" b="0" i="1" u="none" strike="noStrike" kern="0" cap="none" spc="0" normalizeH="0" baseline="0" noProof="0" dirty="0">
              <a:ln>
                <a:noFill/>
              </a:ln>
              <a:solidFill>
                <a:sysClr val="windowText" lastClr="000000"/>
              </a:solidFill>
              <a:effectLst/>
              <a:uLnTx/>
              <a:uFillTx/>
            </a:endParaRPr>
          </a:p>
        </p:txBody>
      </p:sp>
      <p:sp>
        <p:nvSpPr>
          <p:cNvPr id="50" name="TextBox 49"/>
          <p:cNvSpPr txBox="1"/>
          <p:nvPr/>
        </p:nvSpPr>
        <p:spPr>
          <a:xfrm>
            <a:off x="4014367" y="2226410"/>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WS2</a:t>
            </a:r>
            <a:endParaRPr kumimoji="0" lang="en-US" sz="1000" b="0" i="1" u="none" strike="noStrike" kern="0" cap="none" spc="0" normalizeH="0" baseline="0" noProof="0" dirty="0">
              <a:ln>
                <a:noFill/>
              </a:ln>
              <a:solidFill>
                <a:sysClr val="windowText" lastClr="000000"/>
              </a:solidFill>
              <a:effectLst/>
              <a:uLnTx/>
              <a:uFillTx/>
            </a:endParaRPr>
          </a:p>
        </p:txBody>
      </p:sp>
      <p:sp>
        <p:nvSpPr>
          <p:cNvPr id="51" name="TextBox 50"/>
          <p:cNvSpPr txBox="1"/>
          <p:nvPr/>
        </p:nvSpPr>
        <p:spPr>
          <a:xfrm>
            <a:off x="4014367" y="2851373"/>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JC1</a:t>
            </a:r>
            <a:endParaRPr kumimoji="0" lang="en-US" sz="1000" b="0" i="1" u="none" strike="noStrike" kern="0" cap="none" spc="0" normalizeH="0" baseline="0" noProof="0" dirty="0">
              <a:ln>
                <a:noFill/>
              </a:ln>
              <a:solidFill>
                <a:sysClr val="windowText" lastClr="000000"/>
              </a:solidFill>
              <a:effectLst/>
              <a:uLnTx/>
              <a:uFillTx/>
            </a:endParaRPr>
          </a:p>
        </p:txBody>
      </p:sp>
      <p:sp>
        <p:nvSpPr>
          <p:cNvPr id="52" name="TextBox 51"/>
          <p:cNvSpPr txBox="1"/>
          <p:nvPr/>
        </p:nvSpPr>
        <p:spPr>
          <a:xfrm>
            <a:off x="2542761" y="2133719"/>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RH1</a:t>
            </a:r>
            <a:endParaRPr kumimoji="0" lang="en-US" sz="1000" b="0" i="1" u="none" strike="noStrike" kern="0" cap="none" spc="0" normalizeH="0" baseline="0" noProof="0" dirty="0">
              <a:ln>
                <a:noFill/>
              </a:ln>
              <a:solidFill>
                <a:sysClr val="windowText" lastClr="000000"/>
              </a:solidFill>
              <a:effectLst/>
              <a:uLnTx/>
              <a:uFillTx/>
            </a:endParaRPr>
          </a:p>
        </p:txBody>
      </p:sp>
      <p:sp>
        <p:nvSpPr>
          <p:cNvPr id="53" name="TextBox 52"/>
          <p:cNvSpPr txBox="1"/>
          <p:nvPr/>
        </p:nvSpPr>
        <p:spPr>
          <a:xfrm>
            <a:off x="4805580" y="2422142"/>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UA2</a:t>
            </a:r>
            <a:endParaRPr kumimoji="0" lang="en-US" sz="1000" b="0" i="1" u="none" strike="noStrike" kern="0" cap="none" spc="0" normalizeH="0" baseline="0" noProof="0" dirty="0">
              <a:ln>
                <a:noFill/>
              </a:ln>
              <a:solidFill>
                <a:sysClr val="windowText" lastClr="000000"/>
              </a:solidFill>
              <a:effectLst/>
              <a:uLnTx/>
              <a:uFillTx/>
            </a:endParaRPr>
          </a:p>
        </p:txBody>
      </p:sp>
      <p:cxnSp>
        <p:nvCxnSpPr>
          <p:cNvPr id="65" name="Straight Arrow Connector 64"/>
          <p:cNvCxnSpPr>
            <a:stCxn id="34" idx="1"/>
            <a:endCxn id="68" idx="3"/>
          </p:cNvCxnSpPr>
          <p:nvPr/>
        </p:nvCxnSpPr>
        <p:spPr>
          <a:xfrm flipH="1">
            <a:off x="2538152" y="2213695"/>
            <a:ext cx="821068" cy="243547"/>
          </a:xfrm>
          <a:prstGeom prst="straightConnector1">
            <a:avLst/>
          </a:prstGeom>
          <a:noFill/>
          <a:ln w="19050" cap="flat" cmpd="sng" algn="ctr">
            <a:solidFill>
              <a:srgbClr val="4F81BD">
                <a:shade val="95000"/>
                <a:satMod val="105000"/>
              </a:srgbClr>
            </a:solidFill>
            <a:prstDash val="solid"/>
            <a:tailEnd type="arrow"/>
          </a:ln>
          <a:effectLst/>
        </p:spPr>
      </p:cxnSp>
      <p:cxnSp>
        <p:nvCxnSpPr>
          <p:cNvPr id="66" name="Straight Arrow Connector 65"/>
          <p:cNvCxnSpPr>
            <a:stCxn id="69" idx="3"/>
            <a:endCxn id="36" idx="1"/>
          </p:cNvCxnSpPr>
          <p:nvPr/>
        </p:nvCxnSpPr>
        <p:spPr>
          <a:xfrm flipV="1">
            <a:off x="2431060" y="2867262"/>
            <a:ext cx="937746" cy="169496"/>
          </a:xfrm>
          <a:prstGeom prst="straightConnector1">
            <a:avLst/>
          </a:prstGeom>
          <a:noFill/>
          <a:ln w="19050" cap="flat" cmpd="sng" algn="ctr">
            <a:solidFill>
              <a:srgbClr val="4F81BD">
                <a:shade val="95000"/>
                <a:satMod val="105000"/>
              </a:srgbClr>
            </a:solidFill>
            <a:prstDash val="solid"/>
            <a:tailEnd type="arrow"/>
          </a:ln>
          <a:effectLst/>
        </p:spPr>
      </p:cxnSp>
      <p:sp>
        <p:nvSpPr>
          <p:cNvPr id="67" name="TextBox 66"/>
          <p:cNvSpPr txBox="1"/>
          <p:nvPr/>
        </p:nvSpPr>
        <p:spPr>
          <a:xfrm>
            <a:off x="2472276" y="2732296"/>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AC1</a:t>
            </a:r>
            <a:endParaRPr kumimoji="0" lang="en-US" sz="1000" b="0" i="1" u="none" strike="noStrike" kern="0" cap="none" spc="0" normalizeH="0" baseline="0" noProof="0" dirty="0">
              <a:ln>
                <a:noFill/>
              </a:ln>
              <a:solidFill>
                <a:sysClr val="windowText" lastClr="000000"/>
              </a:solidFill>
              <a:effectLst/>
              <a:uLnTx/>
              <a:uFillTx/>
            </a:endParaRPr>
          </a:p>
        </p:txBody>
      </p:sp>
      <p:sp>
        <p:nvSpPr>
          <p:cNvPr id="68" name="Rectangle 67"/>
          <p:cNvSpPr/>
          <p:nvPr/>
        </p:nvSpPr>
        <p:spPr>
          <a:xfrm>
            <a:off x="1047488" y="2303353"/>
            <a:ext cx="1490664"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(Response Parser)</a:t>
            </a:r>
            <a:endParaRPr kumimoji="0" lang="en-US" sz="1400" b="0" i="0" u="none" strike="noStrike" kern="0" cap="none" spc="0" normalizeH="0" baseline="0" noProof="0" dirty="0">
              <a:ln>
                <a:noFill/>
              </a:ln>
              <a:solidFill>
                <a:sysClr val="windowText" lastClr="000000"/>
              </a:solidFill>
              <a:effectLst/>
              <a:uLnTx/>
              <a:uFillTx/>
            </a:endParaRPr>
          </a:p>
        </p:txBody>
      </p:sp>
      <p:sp>
        <p:nvSpPr>
          <p:cNvPr id="69" name="Rectangle 68"/>
          <p:cNvSpPr/>
          <p:nvPr/>
        </p:nvSpPr>
        <p:spPr>
          <a:xfrm>
            <a:off x="1436877" y="2882869"/>
            <a:ext cx="994183"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(API Caller)</a:t>
            </a:r>
            <a:endParaRPr kumimoji="0" lang="en-US" sz="1400" b="0" i="0" u="none" strike="noStrike" kern="0" cap="none" spc="0" normalizeH="0" baseline="0" noProof="0" dirty="0">
              <a:ln>
                <a:noFill/>
              </a:ln>
              <a:solidFill>
                <a:sysClr val="windowText" lastClr="000000"/>
              </a:solidFill>
              <a:effectLst/>
              <a:uLnTx/>
              <a:uFillTx/>
            </a:endParaRPr>
          </a:p>
        </p:txBody>
      </p:sp>
      <p:sp>
        <p:nvSpPr>
          <p:cNvPr id="70" name="Rectangle 69"/>
          <p:cNvSpPr/>
          <p:nvPr/>
        </p:nvSpPr>
        <p:spPr>
          <a:xfrm>
            <a:off x="6216836" y="1963020"/>
            <a:ext cx="1193853"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(DB Interface)</a:t>
            </a:r>
          </a:p>
        </p:txBody>
      </p:sp>
      <p:sp>
        <p:nvSpPr>
          <p:cNvPr id="71" name="Rectangle 70"/>
          <p:cNvSpPr/>
          <p:nvPr/>
        </p:nvSpPr>
        <p:spPr>
          <a:xfrm>
            <a:off x="6216837" y="2633650"/>
            <a:ext cx="1193853"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(DB Interface)</a:t>
            </a:r>
          </a:p>
        </p:txBody>
      </p:sp>
      <p:sp>
        <p:nvSpPr>
          <p:cNvPr id="83" name="TextBox 82"/>
          <p:cNvSpPr txBox="1"/>
          <p:nvPr/>
        </p:nvSpPr>
        <p:spPr>
          <a:xfrm>
            <a:off x="262759" y="3505200"/>
            <a:ext cx="2099441" cy="587866"/>
          </a:xfrm>
          <a:prstGeom prst="rect">
            <a:avLst/>
          </a:prstGeom>
          <a:noFill/>
        </p:spPr>
        <p:txBody>
          <a:bodyPr wrap="square" rtlCol="0" anchor="ctr">
            <a:noAutofit/>
          </a:bodyPr>
          <a:lstStyle/>
          <a:p>
            <a:r>
              <a:rPr lang="en-US" sz="2400" b="1" dirty="0" smtClean="0">
                <a:solidFill>
                  <a:prstClr val="black">
                    <a:lumMod val="65000"/>
                    <a:lumOff val="35000"/>
                  </a:prstClr>
                </a:solidFill>
              </a:rPr>
              <a:t>Interfaces</a:t>
            </a:r>
            <a:endParaRPr lang="en-US" sz="2400" b="1" dirty="0">
              <a:solidFill>
                <a:prstClr val="black">
                  <a:lumMod val="75000"/>
                  <a:lumOff val="25000"/>
                </a:prstClr>
              </a:solidFill>
            </a:endParaRPr>
          </a:p>
        </p:txBody>
      </p:sp>
      <p:sp>
        <p:nvSpPr>
          <p:cNvPr id="55" name="Rectangle 54"/>
          <p:cNvSpPr/>
          <p:nvPr/>
        </p:nvSpPr>
        <p:spPr>
          <a:xfrm>
            <a:off x="3356605" y="1980523"/>
            <a:ext cx="676655" cy="46634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Response Handler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54" name="Rectangle 53"/>
          <p:cNvSpPr/>
          <p:nvPr/>
        </p:nvSpPr>
        <p:spPr>
          <a:xfrm>
            <a:off x="4408341" y="2633649"/>
            <a:ext cx="867913" cy="467223"/>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URI Authenticator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Tree>
    <p:custDataLst>
      <p:tags r:id="rId1"/>
    </p:custDataLst>
    <p:extLst>
      <p:ext uri="{BB962C8B-B14F-4D97-AF65-F5344CB8AC3E}">
        <p14:creationId xmlns:p14="http://schemas.microsoft.com/office/powerpoint/2010/main" val="2214198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00191917"/>
              </p:ext>
            </p:extLst>
          </p:nvPr>
        </p:nvGraphicFramePr>
        <p:xfrm>
          <a:off x="304797" y="4038600"/>
          <a:ext cx="8458202" cy="2256906"/>
        </p:xfrm>
        <a:graphic>
          <a:graphicData uri="http://schemas.openxmlformats.org/drawingml/2006/table">
            <a:tbl>
              <a:tblPr firstRow="1" firstCol="1" bandRow="1">
                <a:tableStyleId>{5C22544A-7EE6-4342-B048-85BDC9FD1C3A}</a:tableStyleId>
              </a:tblPr>
              <a:tblGrid>
                <a:gridCol w="2114008"/>
                <a:gridCol w="2115093"/>
                <a:gridCol w="2114008"/>
                <a:gridCol w="2115093"/>
              </a:tblGrid>
              <a:tr h="200891">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tc>
              </a:tr>
              <a:tr h="602673">
                <a:tc>
                  <a:txBody>
                    <a:bodyPr/>
                    <a:lstStyle/>
                    <a:p>
                      <a:pPr marL="0" marR="0">
                        <a:lnSpc>
                          <a:spcPct val="115000"/>
                        </a:lnSpc>
                        <a:spcBef>
                          <a:spcPts val="1200"/>
                        </a:spcBef>
                        <a:spcAft>
                          <a:spcPts val="1200"/>
                        </a:spcAft>
                        <a:tabLst>
                          <a:tab pos="514350" algn="l"/>
                        </a:tabLst>
                      </a:pPr>
                      <a:r>
                        <a:rPr lang="en-US" sz="1200">
                          <a:effectLst/>
                        </a:rPr>
                        <a:t>URI Authenticator</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Web Services</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Environment sensor readings as objects and HICS system Id</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None</a:t>
                      </a:r>
                      <a:endParaRPr lang="en-US" sz="1200">
                        <a:effectLst/>
                        <a:latin typeface="Times New Roman"/>
                        <a:ea typeface="Times New Roman"/>
                      </a:endParaRPr>
                    </a:p>
                  </a:txBody>
                  <a:tcPr marL="68580" marR="68580" marT="0" marB="0" anchor="ctr"/>
                </a:tc>
              </a:tr>
              <a:tr h="401782">
                <a:tc>
                  <a:txBody>
                    <a:bodyPr/>
                    <a:lstStyle/>
                    <a:p>
                      <a:pPr marL="0" marR="0">
                        <a:lnSpc>
                          <a:spcPct val="115000"/>
                        </a:lnSpc>
                        <a:spcBef>
                          <a:spcPts val="1200"/>
                        </a:spcBef>
                        <a:spcAft>
                          <a:spcPts val="1200"/>
                        </a:spcAft>
                        <a:tabLst>
                          <a:tab pos="514350" algn="l"/>
                        </a:tabLst>
                      </a:pPr>
                      <a:r>
                        <a:rPr lang="en-US" sz="1200">
                          <a:effectLst/>
                        </a:rPr>
                        <a:t>DB Interface</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Web Services</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Command state object or thrown exception</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None</a:t>
                      </a:r>
                      <a:endParaRPr lang="en-US" sz="1200">
                        <a:effectLst/>
                        <a:latin typeface="Times New Roman"/>
                        <a:ea typeface="Times New Roman"/>
                      </a:endParaRPr>
                    </a:p>
                  </a:txBody>
                  <a:tcPr marL="68580" marR="68580" marT="0" marB="0" anchor="ctr"/>
                </a:tc>
              </a:tr>
              <a:tr h="401782">
                <a:tc>
                  <a:txBody>
                    <a:bodyPr/>
                    <a:lstStyle/>
                    <a:p>
                      <a:pPr marL="0" marR="0">
                        <a:lnSpc>
                          <a:spcPct val="115000"/>
                        </a:lnSpc>
                        <a:spcBef>
                          <a:spcPts val="1200"/>
                        </a:spcBef>
                        <a:spcAft>
                          <a:spcPts val="1200"/>
                        </a:spcAft>
                        <a:tabLst>
                          <a:tab pos="514350" algn="l"/>
                        </a:tabLst>
                      </a:pPr>
                      <a:r>
                        <a:rPr lang="en-US" sz="1200">
                          <a:effectLst/>
                        </a:rPr>
                        <a:t>Web Services</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Response Handler</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Command object or status string</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None</a:t>
                      </a:r>
                      <a:endParaRPr lang="en-US" sz="1200">
                        <a:effectLst/>
                        <a:latin typeface="Times New Roman"/>
                        <a:ea typeface="Times New Roman"/>
                      </a:endParaRPr>
                    </a:p>
                  </a:txBody>
                  <a:tcPr marL="68580" marR="68580" marT="0" marB="0" anchor="ctr"/>
                </a:tc>
              </a:tr>
              <a:tr h="602673">
                <a:tc>
                  <a:txBody>
                    <a:bodyPr/>
                    <a:lstStyle/>
                    <a:p>
                      <a:pPr marL="0" marR="0">
                        <a:lnSpc>
                          <a:spcPct val="115000"/>
                        </a:lnSpc>
                        <a:spcBef>
                          <a:spcPts val="1200"/>
                        </a:spcBef>
                        <a:spcAft>
                          <a:spcPts val="1200"/>
                        </a:spcAft>
                        <a:tabLst>
                          <a:tab pos="514350" algn="l"/>
                        </a:tabLst>
                      </a:pPr>
                      <a:r>
                        <a:rPr lang="en-US" sz="1200">
                          <a:effectLst/>
                        </a:rPr>
                        <a:t>Web Services</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DB Interface</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Environment sensor readings as objects and HICS system Id</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Thrown exception or list of previous command states</a:t>
                      </a:r>
                      <a:endParaRPr lang="en-US" sz="1200" dirty="0">
                        <a:effectLst/>
                        <a:latin typeface="Times New Roman"/>
                        <a:ea typeface="Times New Roman"/>
                      </a:endParaRPr>
                    </a:p>
                  </a:txBody>
                  <a:tcPr marL="68580" marR="68580" marT="0" marB="0" anchor="ctr"/>
                </a:tc>
              </a:tr>
            </a:tbl>
          </a:graphicData>
        </a:graphic>
      </p:graphicFrame>
      <p:sp>
        <p:nvSpPr>
          <p:cNvPr id="9" name="Title 8"/>
          <p:cNvSpPr>
            <a:spLocks noGrp="1"/>
          </p:cNvSpPr>
          <p:nvPr>
            <p:ph type="title"/>
          </p:nvPr>
        </p:nvSpPr>
        <p:spPr>
          <a:xfrm>
            <a:off x="228600" y="76200"/>
            <a:ext cx="7315200" cy="734291"/>
          </a:xfrm>
        </p:spPr>
        <p:txBody>
          <a:bodyPr anchor="b">
            <a:normAutofit/>
          </a:bodyPr>
          <a:lstStyle/>
          <a:p>
            <a:pPr lvl="0">
              <a:spcBef>
                <a:spcPts val="0"/>
              </a:spcBef>
            </a:pPr>
            <a:r>
              <a:rPr lang="en-US" sz="3500" b="1" dirty="0" smtClean="0">
                <a:solidFill>
                  <a:prstClr val="white"/>
                </a:solidFill>
              </a:rPr>
              <a:t>Web Services Subsystem</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Web Services</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43</a:t>
            </a:fld>
            <a:endParaRPr lang="en-US" dirty="0"/>
          </a:p>
        </p:txBody>
      </p:sp>
      <p:sp>
        <p:nvSpPr>
          <p:cNvPr id="31" name="Rectangle 30"/>
          <p:cNvSpPr/>
          <p:nvPr/>
        </p:nvSpPr>
        <p:spPr>
          <a:xfrm>
            <a:off x="3239855" y="1756075"/>
            <a:ext cx="2590800" cy="143459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19050"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34" name="Rectangle 33"/>
          <p:cNvSpPr/>
          <p:nvPr/>
        </p:nvSpPr>
        <p:spPr>
          <a:xfrm>
            <a:off x="3359220" y="1980523"/>
            <a:ext cx="676655" cy="466344"/>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Response Handler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5" name="Rectangle 34"/>
          <p:cNvSpPr/>
          <p:nvPr/>
        </p:nvSpPr>
        <p:spPr>
          <a:xfrm>
            <a:off x="4409214" y="2633650"/>
            <a:ext cx="867913" cy="467223"/>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URI Authenticator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6" name="Rectangle 35"/>
          <p:cNvSpPr/>
          <p:nvPr/>
        </p:nvSpPr>
        <p:spPr>
          <a:xfrm>
            <a:off x="3368806" y="2633650"/>
            <a:ext cx="678372" cy="467223"/>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JSON Converter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7" name="Rectangle 36"/>
          <p:cNvSpPr/>
          <p:nvPr/>
        </p:nvSpPr>
        <p:spPr>
          <a:xfrm>
            <a:off x="4409214" y="1975122"/>
            <a:ext cx="867913" cy="46634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Web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Services</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38" name="Straight Arrow Connector 37"/>
          <p:cNvCxnSpPr>
            <a:stCxn id="36" idx="3"/>
            <a:endCxn id="35" idx="1"/>
          </p:cNvCxnSpPr>
          <p:nvPr/>
        </p:nvCxnSpPr>
        <p:spPr>
          <a:xfrm>
            <a:off x="4047178" y="2867262"/>
            <a:ext cx="362036" cy="0"/>
          </a:xfrm>
          <a:prstGeom prst="straightConnector1">
            <a:avLst/>
          </a:prstGeom>
          <a:noFill/>
          <a:ln w="19050" cap="flat" cmpd="sng" algn="ctr">
            <a:solidFill>
              <a:srgbClr val="4F81BD">
                <a:shade val="95000"/>
                <a:satMod val="105000"/>
              </a:srgbClr>
            </a:solidFill>
            <a:prstDash val="solid"/>
            <a:tailEnd type="arrow"/>
          </a:ln>
          <a:effectLst/>
        </p:spPr>
      </p:cxnSp>
      <p:cxnSp>
        <p:nvCxnSpPr>
          <p:cNvPr id="39" name="Straight Arrow Connector 38"/>
          <p:cNvCxnSpPr>
            <a:stCxn id="37" idx="1"/>
            <a:endCxn id="34" idx="3"/>
          </p:cNvCxnSpPr>
          <p:nvPr/>
        </p:nvCxnSpPr>
        <p:spPr>
          <a:xfrm flipH="1">
            <a:off x="4035875" y="2208294"/>
            <a:ext cx="373339" cy="5401"/>
          </a:xfrm>
          <a:prstGeom prst="straightConnector1">
            <a:avLst/>
          </a:prstGeom>
          <a:noFill/>
          <a:ln w="19050" cap="flat" cmpd="sng" algn="ctr">
            <a:solidFill>
              <a:srgbClr val="4F81BD">
                <a:shade val="95000"/>
                <a:satMod val="105000"/>
              </a:srgbClr>
            </a:solidFill>
            <a:prstDash val="solid"/>
            <a:tailEnd type="arrow"/>
          </a:ln>
          <a:effectLst/>
        </p:spPr>
      </p:cxnSp>
      <p:cxnSp>
        <p:nvCxnSpPr>
          <p:cNvPr id="40" name="Straight Arrow Connector 39"/>
          <p:cNvCxnSpPr>
            <a:stCxn id="35" idx="0"/>
            <a:endCxn id="37" idx="2"/>
          </p:cNvCxnSpPr>
          <p:nvPr/>
        </p:nvCxnSpPr>
        <p:spPr>
          <a:xfrm flipV="1">
            <a:off x="4843171" y="2441466"/>
            <a:ext cx="0" cy="192184"/>
          </a:xfrm>
          <a:prstGeom prst="straightConnector1">
            <a:avLst/>
          </a:prstGeom>
          <a:noFill/>
          <a:ln w="19050" cap="flat" cmpd="sng" algn="ctr">
            <a:solidFill>
              <a:srgbClr val="4F81BD">
                <a:shade val="95000"/>
                <a:satMod val="105000"/>
              </a:srgbClr>
            </a:solidFill>
            <a:prstDash val="solid"/>
            <a:tailEnd type="arrow"/>
          </a:ln>
          <a:effectLst/>
        </p:spPr>
      </p:cxnSp>
      <p:cxnSp>
        <p:nvCxnSpPr>
          <p:cNvPr id="41" name="Straight Arrow Connector 40"/>
          <p:cNvCxnSpPr/>
          <p:nvPr/>
        </p:nvCxnSpPr>
        <p:spPr>
          <a:xfrm>
            <a:off x="5288146" y="2691634"/>
            <a:ext cx="928691" cy="0"/>
          </a:xfrm>
          <a:prstGeom prst="straightConnector1">
            <a:avLst/>
          </a:prstGeom>
          <a:noFill/>
          <a:ln w="19050" cap="flat" cmpd="sng" algn="ctr">
            <a:solidFill>
              <a:srgbClr val="4F81BD">
                <a:shade val="95000"/>
                <a:satMod val="105000"/>
              </a:srgbClr>
            </a:solidFill>
            <a:prstDash val="solid"/>
            <a:tailEnd type="arrow"/>
          </a:ln>
          <a:effectLst/>
        </p:spPr>
      </p:cxnSp>
      <p:cxnSp>
        <p:nvCxnSpPr>
          <p:cNvPr id="42" name="Straight Arrow Connector 41"/>
          <p:cNvCxnSpPr/>
          <p:nvPr/>
        </p:nvCxnSpPr>
        <p:spPr>
          <a:xfrm flipH="1" flipV="1">
            <a:off x="5288146" y="2885870"/>
            <a:ext cx="1023224" cy="1"/>
          </a:xfrm>
          <a:prstGeom prst="straightConnector1">
            <a:avLst/>
          </a:prstGeom>
          <a:noFill/>
          <a:ln w="19050" cap="flat" cmpd="sng" algn="ctr">
            <a:solidFill>
              <a:srgbClr val="4F81BD">
                <a:shade val="95000"/>
                <a:satMod val="105000"/>
              </a:srgbClr>
            </a:solidFill>
            <a:prstDash val="solid"/>
            <a:tailEnd type="arrow"/>
          </a:ln>
          <a:effectLst/>
        </p:spPr>
      </p:cxnSp>
      <p:cxnSp>
        <p:nvCxnSpPr>
          <p:cNvPr id="43" name="Straight Arrow Connector 42"/>
          <p:cNvCxnSpPr/>
          <p:nvPr/>
        </p:nvCxnSpPr>
        <p:spPr>
          <a:xfrm>
            <a:off x="5277128" y="2048021"/>
            <a:ext cx="939709" cy="0"/>
          </a:xfrm>
          <a:prstGeom prst="straightConnector1">
            <a:avLst/>
          </a:prstGeom>
          <a:noFill/>
          <a:ln w="19050" cap="flat" cmpd="sng" algn="ctr">
            <a:solidFill>
              <a:srgbClr val="4F81BD">
                <a:shade val="95000"/>
                <a:satMod val="105000"/>
              </a:srgbClr>
            </a:solidFill>
            <a:prstDash val="solid"/>
            <a:tailEnd type="arrow"/>
          </a:ln>
          <a:effectLst/>
        </p:spPr>
      </p:cxnSp>
      <p:cxnSp>
        <p:nvCxnSpPr>
          <p:cNvPr id="44" name="Straight Arrow Connector 43"/>
          <p:cNvCxnSpPr/>
          <p:nvPr/>
        </p:nvCxnSpPr>
        <p:spPr>
          <a:xfrm flipH="1" flipV="1">
            <a:off x="5277128" y="2226409"/>
            <a:ext cx="1023224" cy="1"/>
          </a:xfrm>
          <a:prstGeom prst="straightConnector1">
            <a:avLst/>
          </a:prstGeom>
          <a:noFill/>
          <a:ln w="19050" cap="flat" cmpd="sng" algn="ctr">
            <a:solidFill>
              <a:srgbClr val="4F81BD">
                <a:shade val="95000"/>
                <a:satMod val="105000"/>
              </a:srgbClr>
            </a:solidFill>
            <a:prstDash val="solid"/>
            <a:tailEnd type="arrow"/>
          </a:ln>
          <a:effectLst/>
        </p:spPr>
      </p:cxnSp>
      <p:sp>
        <p:nvSpPr>
          <p:cNvPr id="45" name="TextBox 44"/>
          <p:cNvSpPr txBox="1"/>
          <p:nvPr/>
        </p:nvSpPr>
        <p:spPr>
          <a:xfrm>
            <a:off x="3324997" y="1756075"/>
            <a:ext cx="2057399"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ysClr val="windowText" lastClr="000000"/>
                </a:solidFill>
                <a:effectLst/>
                <a:uLnTx/>
                <a:uFillTx/>
              </a:rPr>
              <a:t>Web Services Subsystem</a:t>
            </a:r>
            <a:endParaRPr kumimoji="0" lang="en-US" sz="900" b="1" i="0" u="none" strike="noStrike" kern="0" cap="none" spc="0" normalizeH="0" baseline="0" noProof="0" dirty="0">
              <a:ln>
                <a:noFill/>
              </a:ln>
              <a:solidFill>
                <a:sysClr val="windowText" lastClr="000000"/>
              </a:solidFill>
              <a:effectLst/>
              <a:uLnTx/>
              <a:uFillTx/>
            </a:endParaRPr>
          </a:p>
        </p:txBody>
      </p:sp>
      <p:sp>
        <p:nvSpPr>
          <p:cNvPr id="46" name="TextBox 45"/>
          <p:cNvSpPr txBox="1"/>
          <p:nvPr/>
        </p:nvSpPr>
        <p:spPr>
          <a:xfrm>
            <a:off x="5862565" y="2208294"/>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DB3</a:t>
            </a:r>
            <a:endParaRPr kumimoji="0" lang="en-US" sz="1000" b="0" i="1" u="none" strike="noStrike" kern="0" cap="none" spc="0" normalizeH="0" baseline="0" noProof="0" dirty="0">
              <a:ln>
                <a:noFill/>
              </a:ln>
              <a:solidFill>
                <a:sysClr val="windowText" lastClr="000000"/>
              </a:solidFill>
              <a:effectLst/>
              <a:uLnTx/>
              <a:uFillTx/>
            </a:endParaRPr>
          </a:p>
        </p:txBody>
      </p:sp>
      <p:sp>
        <p:nvSpPr>
          <p:cNvPr id="47" name="TextBox 46"/>
          <p:cNvSpPr txBox="1"/>
          <p:nvPr/>
        </p:nvSpPr>
        <p:spPr>
          <a:xfrm>
            <a:off x="5862564" y="2862104"/>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DB4</a:t>
            </a:r>
            <a:endParaRPr kumimoji="0" lang="en-US" sz="1000" b="0" i="1" u="none" strike="noStrike" kern="0" cap="none" spc="0" normalizeH="0" baseline="0" noProof="0" dirty="0">
              <a:ln>
                <a:noFill/>
              </a:ln>
              <a:solidFill>
                <a:sysClr val="windowText" lastClr="000000"/>
              </a:solidFill>
              <a:effectLst/>
              <a:uLnTx/>
              <a:uFillTx/>
            </a:endParaRPr>
          </a:p>
        </p:txBody>
      </p:sp>
      <p:sp>
        <p:nvSpPr>
          <p:cNvPr id="48" name="TextBox 47"/>
          <p:cNvSpPr txBox="1"/>
          <p:nvPr/>
        </p:nvSpPr>
        <p:spPr>
          <a:xfrm>
            <a:off x="5382396" y="2008000"/>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WS1</a:t>
            </a:r>
            <a:endParaRPr kumimoji="0" lang="en-US" sz="1000" b="0" i="1" u="none" strike="noStrike" kern="0" cap="none" spc="0" normalizeH="0" baseline="0" noProof="0" dirty="0">
              <a:ln>
                <a:noFill/>
              </a:ln>
              <a:solidFill>
                <a:sysClr val="windowText" lastClr="000000"/>
              </a:solidFill>
              <a:effectLst/>
              <a:uLnTx/>
              <a:uFillTx/>
            </a:endParaRPr>
          </a:p>
        </p:txBody>
      </p:sp>
      <p:sp>
        <p:nvSpPr>
          <p:cNvPr id="49" name="TextBox 48"/>
          <p:cNvSpPr txBox="1"/>
          <p:nvPr/>
        </p:nvSpPr>
        <p:spPr>
          <a:xfrm>
            <a:off x="5382396" y="2655038"/>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UA1</a:t>
            </a:r>
            <a:endParaRPr kumimoji="0" lang="en-US" sz="1000" b="0" i="1" u="none" strike="noStrike" kern="0" cap="none" spc="0" normalizeH="0" baseline="0" noProof="0" dirty="0">
              <a:ln>
                <a:noFill/>
              </a:ln>
              <a:solidFill>
                <a:sysClr val="windowText" lastClr="000000"/>
              </a:solidFill>
              <a:effectLst/>
              <a:uLnTx/>
              <a:uFillTx/>
            </a:endParaRPr>
          </a:p>
        </p:txBody>
      </p:sp>
      <p:sp>
        <p:nvSpPr>
          <p:cNvPr id="50" name="TextBox 49"/>
          <p:cNvSpPr txBox="1"/>
          <p:nvPr/>
        </p:nvSpPr>
        <p:spPr>
          <a:xfrm>
            <a:off x="4014367" y="2226410"/>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WS2</a:t>
            </a:r>
            <a:endParaRPr kumimoji="0" lang="en-US" sz="1000" b="0" i="1" u="none" strike="noStrike" kern="0" cap="none" spc="0" normalizeH="0" baseline="0" noProof="0" dirty="0">
              <a:ln>
                <a:noFill/>
              </a:ln>
              <a:solidFill>
                <a:sysClr val="windowText" lastClr="000000"/>
              </a:solidFill>
              <a:effectLst/>
              <a:uLnTx/>
              <a:uFillTx/>
            </a:endParaRPr>
          </a:p>
        </p:txBody>
      </p:sp>
      <p:sp>
        <p:nvSpPr>
          <p:cNvPr id="51" name="TextBox 50"/>
          <p:cNvSpPr txBox="1"/>
          <p:nvPr/>
        </p:nvSpPr>
        <p:spPr>
          <a:xfrm>
            <a:off x="4014367" y="2851373"/>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JC1</a:t>
            </a:r>
            <a:endParaRPr kumimoji="0" lang="en-US" sz="1000" b="0" i="1" u="none" strike="noStrike" kern="0" cap="none" spc="0" normalizeH="0" baseline="0" noProof="0" dirty="0">
              <a:ln>
                <a:noFill/>
              </a:ln>
              <a:solidFill>
                <a:sysClr val="windowText" lastClr="000000"/>
              </a:solidFill>
              <a:effectLst/>
              <a:uLnTx/>
              <a:uFillTx/>
            </a:endParaRPr>
          </a:p>
        </p:txBody>
      </p:sp>
      <p:sp>
        <p:nvSpPr>
          <p:cNvPr id="52" name="TextBox 51"/>
          <p:cNvSpPr txBox="1"/>
          <p:nvPr/>
        </p:nvSpPr>
        <p:spPr>
          <a:xfrm>
            <a:off x="2542761" y="2133719"/>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RH1</a:t>
            </a:r>
            <a:endParaRPr kumimoji="0" lang="en-US" sz="1000" b="0" i="1" u="none" strike="noStrike" kern="0" cap="none" spc="0" normalizeH="0" baseline="0" noProof="0" dirty="0">
              <a:ln>
                <a:noFill/>
              </a:ln>
              <a:solidFill>
                <a:sysClr val="windowText" lastClr="000000"/>
              </a:solidFill>
              <a:effectLst/>
              <a:uLnTx/>
              <a:uFillTx/>
            </a:endParaRPr>
          </a:p>
        </p:txBody>
      </p:sp>
      <p:sp>
        <p:nvSpPr>
          <p:cNvPr id="53" name="TextBox 52"/>
          <p:cNvSpPr txBox="1"/>
          <p:nvPr/>
        </p:nvSpPr>
        <p:spPr>
          <a:xfrm>
            <a:off x="4805580" y="2422142"/>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UA2</a:t>
            </a:r>
            <a:endParaRPr kumimoji="0" lang="en-US" sz="1000" b="0" i="1" u="none" strike="noStrike" kern="0" cap="none" spc="0" normalizeH="0" baseline="0" noProof="0" dirty="0">
              <a:ln>
                <a:noFill/>
              </a:ln>
              <a:solidFill>
                <a:sysClr val="windowText" lastClr="000000"/>
              </a:solidFill>
              <a:effectLst/>
              <a:uLnTx/>
              <a:uFillTx/>
            </a:endParaRPr>
          </a:p>
        </p:txBody>
      </p:sp>
      <p:cxnSp>
        <p:nvCxnSpPr>
          <p:cNvPr id="65" name="Straight Arrow Connector 64"/>
          <p:cNvCxnSpPr>
            <a:stCxn id="34" idx="1"/>
            <a:endCxn id="68" idx="3"/>
          </p:cNvCxnSpPr>
          <p:nvPr/>
        </p:nvCxnSpPr>
        <p:spPr>
          <a:xfrm flipH="1">
            <a:off x="2538152" y="2213695"/>
            <a:ext cx="821068" cy="243547"/>
          </a:xfrm>
          <a:prstGeom prst="straightConnector1">
            <a:avLst/>
          </a:prstGeom>
          <a:noFill/>
          <a:ln w="19050" cap="flat" cmpd="sng" algn="ctr">
            <a:solidFill>
              <a:srgbClr val="4F81BD">
                <a:shade val="95000"/>
                <a:satMod val="105000"/>
              </a:srgbClr>
            </a:solidFill>
            <a:prstDash val="solid"/>
            <a:tailEnd type="arrow"/>
          </a:ln>
          <a:effectLst/>
        </p:spPr>
      </p:cxnSp>
      <p:cxnSp>
        <p:nvCxnSpPr>
          <p:cNvPr id="66" name="Straight Arrow Connector 65"/>
          <p:cNvCxnSpPr>
            <a:stCxn id="69" idx="3"/>
            <a:endCxn id="36" idx="1"/>
          </p:cNvCxnSpPr>
          <p:nvPr/>
        </p:nvCxnSpPr>
        <p:spPr>
          <a:xfrm flipV="1">
            <a:off x="2431060" y="2867262"/>
            <a:ext cx="937746" cy="169496"/>
          </a:xfrm>
          <a:prstGeom prst="straightConnector1">
            <a:avLst/>
          </a:prstGeom>
          <a:noFill/>
          <a:ln w="19050" cap="flat" cmpd="sng" algn="ctr">
            <a:solidFill>
              <a:srgbClr val="4F81BD">
                <a:shade val="95000"/>
                <a:satMod val="105000"/>
              </a:srgbClr>
            </a:solidFill>
            <a:prstDash val="solid"/>
            <a:tailEnd type="arrow"/>
          </a:ln>
          <a:effectLst/>
        </p:spPr>
      </p:cxnSp>
      <p:sp>
        <p:nvSpPr>
          <p:cNvPr id="67" name="TextBox 66"/>
          <p:cNvSpPr txBox="1"/>
          <p:nvPr/>
        </p:nvSpPr>
        <p:spPr>
          <a:xfrm>
            <a:off x="2472276" y="2732296"/>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AC1</a:t>
            </a:r>
            <a:endParaRPr kumimoji="0" lang="en-US" sz="1000" b="0" i="1" u="none" strike="noStrike" kern="0" cap="none" spc="0" normalizeH="0" baseline="0" noProof="0" dirty="0">
              <a:ln>
                <a:noFill/>
              </a:ln>
              <a:solidFill>
                <a:sysClr val="windowText" lastClr="000000"/>
              </a:solidFill>
              <a:effectLst/>
              <a:uLnTx/>
              <a:uFillTx/>
            </a:endParaRPr>
          </a:p>
        </p:txBody>
      </p:sp>
      <p:sp>
        <p:nvSpPr>
          <p:cNvPr id="68" name="Rectangle 67"/>
          <p:cNvSpPr/>
          <p:nvPr/>
        </p:nvSpPr>
        <p:spPr>
          <a:xfrm>
            <a:off x="1047488" y="2303353"/>
            <a:ext cx="1490664"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(Response Parser)</a:t>
            </a:r>
            <a:endParaRPr kumimoji="0" lang="en-US" sz="1400" b="0" i="0" u="none" strike="noStrike" kern="0" cap="none" spc="0" normalizeH="0" baseline="0" noProof="0" dirty="0">
              <a:ln>
                <a:noFill/>
              </a:ln>
              <a:solidFill>
                <a:sysClr val="windowText" lastClr="000000"/>
              </a:solidFill>
              <a:effectLst/>
              <a:uLnTx/>
              <a:uFillTx/>
            </a:endParaRPr>
          </a:p>
        </p:txBody>
      </p:sp>
      <p:sp>
        <p:nvSpPr>
          <p:cNvPr id="69" name="Rectangle 68"/>
          <p:cNvSpPr/>
          <p:nvPr/>
        </p:nvSpPr>
        <p:spPr>
          <a:xfrm>
            <a:off x="1436877" y="2882869"/>
            <a:ext cx="994183"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(API Caller)</a:t>
            </a:r>
            <a:endParaRPr kumimoji="0" lang="en-US" sz="1400" b="0" i="0" u="none" strike="noStrike" kern="0" cap="none" spc="0" normalizeH="0" baseline="0" noProof="0" dirty="0">
              <a:ln>
                <a:noFill/>
              </a:ln>
              <a:solidFill>
                <a:sysClr val="windowText" lastClr="000000"/>
              </a:solidFill>
              <a:effectLst/>
              <a:uLnTx/>
              <a:uFillTx/>
            </a:endParaRPr>
          </a:p>
        </p:txBody>
      </p:sp>
      <p:sp>
        <p:nvSpPr>
          <p:cNvPr id="70" name="Rectangle 69"/>
          <p:cNvSpPr/>
          <p:nvPr/>
        </p:nvSpPr>
        <p:spPr>
          <a:xfrm>
            <a:off x="6216836" y="1963020"/>
            <a:ext cx="1193853"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(DB Interface)</a:t>
            </a:r>
          </a:p>
        </p:txBody>
      </p:sp>
      <p:sp>
        <p:nvSpPr>
          <p:cNvPr id="71" name="Rectangle 70"/>
          <p:cNvSpPr/>
          <p:nvPr/>
        </p:nvSpPr>
        <p:spPr>
          <a:xfrm>
            <a:off x="6216837" y="2633650"/>
            <a:ext cx="1193853"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(DB Interface)</a:t>
            </a:r>
          </a:p>
        </p:txBody>
      </p:sp>
      <p:sp>
        <p:nvSpPr>
          <p:cNvPr id="83" name="TextBox 82"/>
          <p:cNvSpPr txBox="1"/>
          <p:nvPr/>
        </p:nvSpPr>
        <p:spPr>
          <a:xfrm>
            <a:off x="262759" y="3505200"/>
            <a:ext cx="2099441" cy="587866"/>
          </a:xfrm>
          <a:prstGeom prst="rect">
            <a:avLst/>
          </a:prstGeom>
          <a:noFill/>
        </p:spPr>
        <p:txBody>
          <a:bodyPr wrap="square" rtlCol="0" anchor="ctr">
            <a:noAutofit/>
          </a:bodyPr>
          <a:lstStyle/>
          <a:p>
            <a:r>
              <a:rPr lang="en-US" sz="2400" b="1" dirty="0" smtClean="0">
                <a:solidFill>
                  <a:prstClr val="black">
                    <a:lumMod val="65000"/>
                    <a:lumOff val="35000"/>
                  </a:prstClr>
                </a:solidFill>
              </a:rPr>
              <a:t>Interfaces</a:t>
            </a:r>
            <a:endParaRPr lang="en-US" sz="2400" b="1" dirty="0">
              <a:solidFill>
                <a:prstClr val="black">
                  <a:lumMod val="75000"/>
                  <a:lumOff val="25000"/>
                </a:prstClr>
              </a:solidFill>
            </a:endParaRPr>
          </a:p>
        </p:txBody>
      </p:sp>
      <p:sp>
        <p:nvSpPr>
          <p:cNvPr id="55" name="Rectangle 54"/>
          <p:cNvSpPr/>
          <p:nvPr/>
        </p:nvSpPr>
        <p:spPr>
          <a:xfrm>
            <a:off x="3356605" y="1980523"/>
            <a:ext cx="676655" cy="46634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Response Handler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56" name="Rectangle 55"/>
          <p:cNvSpPr/>
          <p:nvPr/>
        </p:nvSpPr>
        <p:spPr>
          <a:xfrm>
            <a:off x="4409215" y="1975122"/>
            <a:ext cx="867913" cy="466344"/>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Web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Services</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Tree>
    <p:custDataLst>
      <p:tags r:id="rId1"/>
    </p:custDataLst>
    <p:extLst>
      <p:ext uri="{BB962C8B-B14F-4D97-AF65-F5344CB8AC3E}">
        <p14:creationId xmlns:p14="http://schemas.microsoft.com/office/powerpoint/2010/main" val="1892272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7315200" cy="734291"/>
          </a:xfrm>
        </p:spPr>
        <p:txBody>
          <a:bodyPr anchor="b">
            <a:normAutofit/>
          </a:bodyPr>
          <a:lstStyle/>
          <a:p>
            <a:pPr lvl="0">
              <a:spcBef>
                <a:spcPts val="0"/>
              </a:spcBef>
            </a:pPr>
            <a:r>
              <a:rPr lang="en-US" sz="3500" b="1" dirty="0" smtClean="0">
                <a:solidFill>
                  <a:prstClr val="white"/>
                </a:solidFill>
              </a:rPr>
              <a:t>Web Services Subsystem</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Response Handler</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44</a:t>
            </a:fld>
            <a:endParaRPr lang="en-US" dirty="0"/>
          </a:p>
        </p:txBody>
      </p:sp>
      <p:sp>
        <p:nvSpPr>
          <p:cNvPr id="31" name="Rectangle 30"/>
          <p:cNvSpPr/>
          <p:nvPr/>
        </p:nvSpPr>
        <p:spPr>
          <a:xfrm>
            <a:off x="3239855" y="1756075"/>
            <a:ext cx="2590800" cy="143459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19050"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34" name="Rectangle 33"/>
          <p:cNvSpPr/>
          <p:nvPr/>
        </p:nvSpPr>
        <p:spPr>
          <a:xfrm>
            <a:off x="3359220" y="1980523"/>
            <a:ext cx="676655" cy="466344"/>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Response Handler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5" name="Rectangle 34"/>
          <p:cNvSpPr/>
          <p:nvPr/>
        </p:nvSpPr>
        <p:spPr>
          <a:xfrm>
            <a:off x="4409214" y="2633650"/>
            <a:ext cx="867913" cy="467223"/>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URI Authenticator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6" name="Rectangle 35"/>
          <p:cNvSpPr/>
          <p:nvPr/>
        </p:nvSpPr>
        <p:spPr>
          <a:xfrm>
            <a:off x="3368806" y="2633650"/>
            <a:ext cx="678372" cy="467223"/>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JSON Converter</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7" name="Rectangle 36"/>
          <p:cNvSpPr/>
          <p:nvPr/>
        </p:nvSpPr>
        <p:spPr>
          <a:xfrm>
            <a:off x="4409214" y="1975122"/>
            <a:ext cx="867913" cy="46634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Web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Services</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38" name="Straight Arrow Connector 37"/>
          <p:cNvCxnSpPr>
            <a:stCxn id="36" idx="3"/>
            <a:endCxn id="35" idx="1"/>
          </p:cNvCxnSpPr>
          <p:nvPr/>
        </p:nvCxnSpPr>
        <p:spPr>
          <a:xfrm>
            <a:off x="4047178" y="2867262"/>
            <a:ext cx="362036" cy="0"/>
          </a:xfrm>
          <a:prstGeom prst="straightConnector1">
            <a:avLst/>
          </a:prstGeom>
          <a:noFill/>
          <a:ln w="19050" cap="flat" cmpd="sng" algn="ctr">
            <a:solidFill>
              <a:srgbClr val="4F81BD">
                <a:shade val="95000"/>
                <a:satMod val="105000"/>
              </a:srgbClr>
            </a:solidFill>
            <a:prstDash val="solid"/>
            <a:tailEnd type="arrow"/>
          </a:ln>
          <a:effectLst/>
        </p:spPr>
      </p:cxnSp>
      <p:cxnSp>
        <p:nvCxnSpPr>
          <p:cNvPr id="39" name="Straight Arrow Connector 38"/>
          <p:cNvCxnSpPr>
            <a:stCxn id="37" idx="1"/>
            <a:endCxn id="34" idx="3"/>
          </p:cNvCxnSpPr>
          <p:nvPr/>
        </p:nvCxnSpPr>
        <p:spPr>
          <a:xfrm flipH="1">
            <a:off x="4035875" y="2208294"/>
            <a:ext cx="373339" cy="5401"/>
          </a:xfrm>
          <a:prstGeom prst="straightConnector1">
            <a:avLst/>
          </a:prstGeom>
          <a:noFill/>
          <a:ln w="19050" cap="flat" cmpd="sng" algn="ctr">
            <a:solidFill>
              <a:srgbClr val="4F81BD">
                <a:shade val="95000"/>
                <a:satMod val="105000"/>
              </a:srgbClr>
            </a:solidFill>
            <a:prstDash val="solid"/>
            <a:tailEnd type="arrow"/>
          </a:ln>
          <a:effectLst/>
        </p:spPr>
      </p:cxnSp>
      <p:cxnSp>
        <p:nvCxnSpPr>
          <p:cNvPr id="40" name="Straight Arrow Connector 39"/>
          <p:cNvCxnSpPr>
            <a:stCxn id="35" idx="0"/>
            <a:endCxn id="37" idx="2"/>
          </p:cNvCxnSpPr>
          <p:nvPr/>
        </p:nvCxnSpPr>
        <p:spPr>
          <a:xfrm flipV="1">
            <a:off x="4843171" y="2441466"/>
            <a:ext cx="0" cy="192184"/>
          </a:xfrm>
          <a:prstGeom prst="straightConnector1">
            <a:avLst/>
          </a:prstGeom>
          <a:noFill/>
          <a:ln w="19050" cap="flat" cmpd="sng" algn="ctr">
            <a:solidFill>
              <a:srgbClr val="4F81BD">
                <a:shade val="95000"/>
                <a:satMod val="105000"/>
              </a:srgbClr>
            </a:solidFill>
            <a:prstDash val="solid"/>
            <a:tailEnd type="arrow"/>
          </a:ln>
          <a:effectLst/>
        </p:spPr>
      </p:cxnSp>
      <p:cxnSp>
        <p:nvCxnSpPr>
          <p:cNvPr id="41" name="Straight Arrow Connector 40"/>
          <p:cNvCxnSpPr/>
          <p:nvPr/>
        </p:nvCxnSpPr>
        <p:spPr>
          <a:xfrm>
            <a:off x="5288146" y="2691634"/>
            <a:ext cx="928691" cy="0"/>
          </a:xfrm>
          <a:prstGeom prst="straightConnector1">
            <a:avLst/>
          </a:prstGeom>
          <a:noFill/>
          <a:ln w="19050" cap="flat" cmpd="sng" algn="ctr">
            <a:solidFill>
              <a:srgbClr val="4F81BD">
                <a:shade val="95000"/>
                <a:satMod val="105000"/>
              </a:srgbClr>
            </a:solidFill>
            <a:prstDash val="solid"/>
            <a:tailEnd type="arrow"/>
          </a:ln>
          <a:effectLst/>
        </p:spPr>
      </p:cxnSp>
      <p:cxnSp>
        <p:nvCxnSpPr>
          <p:cNvPr id="42" name="Straight Arrow Connector 41"/>
          <p:cNvCxnSpPr/>
          <p:nvPr/>
        </p:nvCxnSpPr>
        <p:spPr>
          <a:xfrm flipH="1" flipV="1">
            <a:off x="5288146" y="2885870"/>
            <a:ext cx="1023224" cy="1"/>
          </a:xfrm>
          <a:prstGeom prst="straightConnector1">
            <a:avLst/>
          </a:prstGeom>
          <a:noFill/>
          <a:ln w="19050" cap="flat" cmpd="sng" algn="ctr">
            <a:solidFill>
              <a:srgbClr val="4F81BD">
                <a:shade val="95000"/>
                <a:satMod val="105000"/>
              </a:srgbClr>
            </a:solidFill>
            <a:prstDash val="solid"/>
            <a:tailEnd type="arrow"/>
          </a:ln>
          <a:effectLst/>
        </p:spPr>
      </p:cxnSp>
      <p:cxnSp>
        <p:nvCxnSpPr>
          <p:cNvPr id="43" name="Straight Arrow Connector 42"/>
          <p:cNvCxnSpPr/>
          <p:nvPr/>
        </p:nvCxnSpPr>
        <p:spPr>
          <a:xfrm>
            <a:off x="5277128" y="2048021"/>
            <a:ext cx="939709" cy="0"/>
          </a:xfrm>
          <a:prstGeom prst="straightConnector1">
            <a:avLst/>
          </a:prstGeom>
          <a:noFill/>
          <a:ln w="19050" cap="flat" cmpd="sng" algn="ctr">
            <a:solidFill>
              <a:srgbClr val="4F81BD">
                <a:shade val="95000"/>
                <a:satMod val="105000"/>
              </a:srgbClr>
            </a:solidFill>
            <a:prstDash val="solid"/>
            <a:tailEnd type="arrow"/>
          </a:ln>
          <a:effectLst/>
        </p:spPr>
      </p:cxnSp>
      <p:cxnSp>
        <p:nvCxnSpPr>
          <p:cNvPr id="44" name="Straight Arrow Connector 43"/>
          <p:cNvCxnSpPr/>
          <p:nvPr/>
        </p:nvCxnSpPr>
        <p:spPr>
          <a:xfrm flipH="1" flipV="1">
            <a:off x="5277128" y="2226409"/>
            <a:ext cx="1023224" cy="1"/>
          </a:xfrm>
          <a:prstGeom prst="straightConnector1">
            <a:avLst/>
          </a:prstGeom>
          <a:noFill/>
          <a:ln w="19050" cap="flat" cmpd="sng" algn="ctr">
            <a:solidFill>
              <a:srgbClr val="4F81BD">
                <a:shade val="95000"/>
                <a:satMod val="105000"/>
              </a:srgbClr>
            </a:solidFill>
            <a:prstDash val="solid"/>
            <a:tailEnd type="arrow"/>
          </a:ln>
          <a:effectLst/>
        </p:spPr>
      </p:cxnSp>
      <p:sp>
        <p:nvSpPr>
          <p:cNvPr id="45" name="TextBox 44"/>
          <p:cNvSpPr txBox="1"/>
          <p:nvPr/>
        </p:nvSpPr>
        <p:spPr>
          <a:xfrm>
            <a:off x="3324997" y="1756075"/>
            <a:ext cx="2057399"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ysClr val="windowText" lastClr="000000"/>
                </a:solidFill>
                <a:effectLst/>
                <a:uLnTx/>
                <a:uFillTx/>
              </a:rPr>
              <a:t>Web Services Subsystem</a:t>
            </a:r>
            <a:endParaRPr kumimoji="0" lang="en-US" sz="900" b="1" i="0" u="none" strike="noStrike" kern="0" cap="none" spc="0" normalizeH="0" baseline="0" noProof="0" dirty="0">
              <a:ln>
                <a:noFill/>
              </a:ln>
              <a:solidFill>
                <a:sysClr val="windowText" lastClr="000000"/>
              </a:solidFill>
              <a:effectLst/>
              <a:uLnTx/>
              <a:uFillTx/>
            </a:endParaRPr>
          </a:p>
        </p:txBody>
      </p:sp>
      <p:sp>
        <p:nvSpPr>
          <p:cNvPr id="46" name="TextBox 45"/>
          <p:cNvSpPr txBox="1"/>
          <p:nvPr/>
        </p:nvSpPr>
        <p:spPr>
          <a:xfrm>
            <a:off x="5862565" y="2208294"/>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DB3</a:t>
            </a:r>
            <a:endParaRPr kumimoji="0" lang="en-US" sz="1000" b="0" i="1" u="none" strike="noStrike" kern="0" cap="none" spc="0" normalizeH="0" baseline="0" noProof="0" dirty="0">
              <a:ln>
                <a:noFill/>
              </a:ln>
              <a:solidFill>
                <a:sysClr val="windowText" lastClr="000000"/>
              </a:solidFill>
              <a:effectLst/>
              <a:uLnTx/>
              <a:uFillTx/>
            </a:endParaRPr>
          </a:p>
        </p:txBody>
      </p:sp>
      <p:sp>
        <p:nvSpPr>
          <p:cNvPr id="47" name="TextBox 46"/>
          <p:cNvSpPr txBox="1"/>
          <p:nvPr/>
        </p:nvSpPr>
        <p:spPr>
          <a:xfrm>
            <a:off x="5862564" y="2862104"/>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DB4</a:t>
            </a:r>
            <a:endParaRPr kumimoji="0" lang="en-US" sz="1000" b="0" i="1" u="none" strike="noStrike" kern="0" cap="none" spc="0" normalizeH="0" baseline="0" noProof="0" dirty="0">
              <a:ln>
                <a:noFill/>
              </a:ln>
              <a:solidFill>
                <a:sysClr val="windowText" lastClr="000000"/>
              </a:solidFill>
              <a:effectLst/>
              <a:uLnTx/>
              <a:uFillTx/>
            </a:endParaRPr>
          </a:p>
        </p:txBody>
      </p:sp>
      <p:sp>
        <p:nvSpPr>
          <p:cNvPr id="48" name="TextBox 47"/>
          <p:cNvSpPr txBox="1"/>
          <p:nvPr/>
        </p:nvSpPr>
        <p:spPr>
          <a:xfrm>
            <a:off x="5382396" y="2008000"/>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WS1</a:t>
            </a:r>
            <a:endParaRPr kumimoji="0" lang="en-US" sz="1000" b="0" i="1" u="none" strike="noStrike" kern="0" cap="none" spc="0" normalizeH="0" baseline="0" noProof="0" dirty="0">
              <a:ln>
                <a:noFill/>
              </a:ln>
              <a:solidFill>
                <a:sysClr val="windowText" lastClr="000000"/>
              </a:solidFill>
              <a:effectLst/>
              <a:uLnTx/>
              <a:uFillTx/>
            </a:endParaRPr>
          </a:p>
        </p:txBody>
      </p:sp>
      <p:sp>
        <p:nvSpPr>
          <p:cNvPr id="49" name="TextBox 48"/>
          <p:cNvSpPr txBox="1"/>
          <p:nvPr/>
        </p:nvSpPr>
        <p:spPr>
          <a:xfrm>
            <a:off x="5382396" y="2655038"/>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UA1</a:t>
            </a:r>
            <a:endParaRPr kumimoji="0" lang="en-US" sz="1000" b="0" i="1" u="none" strike="noStrike" kern="0" cap="none" spc="0" normalizeH="0" baseline="0" noProof="0" dirty="0">
              <a:ln>
                <a:noFill/>
              </a:ln>
              <a:solidFill>
                <a:sysClr val="windowText" lastClr="000000"/>
              </a:solidFill>
              <a:effectLst/>
              <a:uLnTx/>
              <a:uFillTx/>
            </a:endParaRPr>
          </a:p>
        </p:txBody>
      </p:sp>
      <p:sp>
        <p:nvSpPr>
          <p:cNvPr id="50" name="TextBox 49"/>
          <p:cNvSpPr txBox="1"/>
          <p:nvPr/>
        </p:nvSpPr>
        <p:spPr>
          <a:xfrm>
            <a:off x="4014367" y="2226410"/>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WS2</a:t>
            </a:r>
            <a:endParaRPr kumimoji="0" lang="en-US" sz="1000" b="0" i="1" u="none" strike="noStrike" kern="0" cap="none" spc="0" normalizeH="0" baseline="0" noProof="0" dirty="0">
              <a:ln>
                <a:noFill/>
              </a:ln>
              <a:solidFill>
                <a:sysClr val="windowText" lastClr="000000"/>
              </a:solidFill>
              <a:effectLst/>
              <a:uLnTx/>
              <a:uFillTx/>
            </a:endParaRPr>
          </a:p>
        </p:txBody>
      </p:sp>
      <p:sp>
        <p:nvSpPr>
          <p:cNvPr id="51" name="TextBox 50"/>
          <p:cNvSpPr txBox="1"/>
          <p:nvPr/>
        </p:nvSpPr>
        <p:spPr>
          <a:xfrm>
            <a:off x="4014367" y="2851373"/>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JC1</a:t>
            </a:r>
            <a:endParaRPr kumimoji="0" lang="en-US" sz="1000" b="0" i="1" u="none" strike="noStrike" kern="0" cap="none" spc="0" normalizeH="0" baseline="0" noProof="0" dirty="0">
              <a:ln>
                <a:noFill/>
              </a:ln>
              <a:solidFill>
                <a:sysClr val="windowText" lastClr="000000"/>
              </a:solidFill>
              <a:effectLst/>
              <a:uLnTx/>
              <a:uFillTx/>
            </a:endParaRPr>
          </a:p>
        </p:txBody>
      </p:sp>
      <p:sp>
        <p:nvSpPr>
          <p:cNvPr id="52" name="TextBox 51"/>
          <p:cNvSpPr txBox="1"/>
          <p:nvPr/>
        </p:nvSpPr>
        <p:spPr>
          <a:xfrm>
            <a:off x="2542761" y="2133719"/>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RH1</a:t>
            </a:r>
            <a:endParaRPr kumimoji="0" lang="en-US" sz="1000" b="0" i="1" u="none" strike="noStrike" kern="0" cap="none" spc="0" normalizeH="0" baseline="0" noProof="0" dirty="0">
              <a:ln>
                <a:noFill/>
              </a:ln>
              <a:solidFill>
                <a:sysClr val="windowText" lastClr="000000"/>
              </a:solidFill>
              <a:effectLst/>
              <a:uLnTx/>
              <a:uFillTx/>
            </a:endParaRPr>
          </a:p>
        </p:txBody>
      </p:sp>
      <p:sp>
        <p:nvSpPr>
          <p:cNvPr id="53" name="TextBox 52"/>
          <p:cNvSpPr txBox="1"/>
          <p:nvPr/>
        </p:nvSpPr>
        <p:spPr>
          <a:xfrm>
            <a:off x="4805580" y="2422142"/>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UA2</a:t>
            </a:r>
            <a:endParaRPr kumimoji="0" lang="en-US" sz="1000" b="0" i="1" u="none" strike="noStrike" kern="0" cap="none" spc="0" normalizeH="0" baseline="0" noProof="0" dirty="0">
              <a:ln>
                <a:noFill/>
              </a:ln>
              <a:solidFill>
                <a:sysClr val="windowText" lastClr="000000"/>
              </a:solidFill>
              <a:effectLst/>
              <a:uLnTx/>
              <a:uFillTx/>
            </a:endParaRPr>
          </a:p>
        </p:txBody>
      </p:sp>
      <p:cxnSp>
        <p:nvCxnSpPr>
          <p:cNvPr id="65" name="Straight Arrow Connector 64"/>
          <p:cNvCxnSpPr>
            <a:stCxn id="34" idx="1"/>
            <a:endCxn id="68" idx="3"/>
          </p:cNvCxnSpPr>
          <p:nvPr/>
        </p:nvCxnSpPr>
        <p:spPr>
          <a:xfrm flipH="1">
            <a:off x="2538152" y="2213695"/>
            <a:ext cx="821068" cy="243547"/>
          </a:xfrm>
          <a:prstGeom prst="straightConnector1">
            <a:avLst/>
          </a:prstGeom>
          <a:noFill/>
          <a:ln w="19050" cap="flat" cmpd="sng" algn="ctr">
            <a:solidFill>
              <a:srgbClr val="4F81BD">
                <a:shade val="95000"/>
                <a:satMod val="105000"/>
              </a:srgbClr>
            </a:solidFill>
            <a:prstDash val="solid"/>
            <a:tailEnd type="arrow"/>
          </a:ln>
          <a:effectLst/>
        </p:spPr>
      </p:cxnSp>
      <p:cxnSp>
        <p:nvCxnSpPr>
          <p:cNvPr id="66" name="Straight Arrow Connector 65"/>
          <p:cNvCxnSpPr>
            <a:stCxn id="69" idx="3"/>
            <a:endCxn id="36" idx="1"/>
          </p:cNvCxnSpPr>
          <p:nvPr/>
        </p:nvCxnSpPr>
        <p:spPr>
          <a:xfrm flipV="1">
            <a:off x="2431060" y="2867262"/>
            <a:ext cx="937746" cy="169496"/>
          </a:xfrm>
          <a:prstGeom prst="straightConnector1">
            <a:avLst/>
          </a:prstGeom>
          <a:noFill/>
          <a:ln w="19050" cap="flat" cmpd="sng" algn="ctr">
            <a:solidFill>
              <a:srgbClr val="4F81BD">
                <a:shade val="95000"/>
                <a:satMod val="105000"/>
              </a:srgbClr>
            </a:solidFill>
            <a:prstDash val="solid"/>
            <a:tailEnd type="arrow"/>
          </a:ln>
          <a:effectLst/>
        </p:spPr>
      </p:cxnSp>
      <p:sp>
        <p:nvSpPr>
          <p:cNvPr id="67" name="TextBox 66"/>
          <p:cNvSpPr txBox="1"/>
          <p:nvPr/>
        </p:nvSpPr>
        <p:spPr>
          <a:xfrm>
            <a:off x="2472276" y="2732296"/>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AC1</a:t>
            </a:r>
            <a:endParaRPr kumimoji="0" lang="en-US" sz="1000" b="0" i="1" u="none" strike="noStrike" kern="0" cap="none" spc="0" normalizeH="0" baseline="0" noProof="0" dirty="0">
              <a:ln>
                <a:noFill/>
              </a:ln>
              <a:solidFill>
                <a:sysClr val="windowText" lastClr="000000"/>
              </a:solidFill>
              <a:effectLst/>
              <a:uLnTx/>
              <a:uFillTx/>
            </a:endParaRPr>
          </a:p>
        </p:txBody>
      </p:sp>
      <p:sp>
        <p:nvSpPr>
          <p:cNvPr id="68" name="Rectangle 67"/>
          <p:cNvSpPr/>
          <p:nvPr/>
        </p:nvSpPr>
        <p:spPr>
          <a:xfrm>
            <a:off x="1047488" y="2303353"/>
            <a:ext cx="1490664"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(Response Parser)</a:t>
            </a:r>
            <a:endParaRPr kumimoji="0" lang="en-US" sz="1400" b="0" i="0" u="none" strike="noStrike" kern="0" cap="none" spc="0" normalizeH="0" baseline="0" noProof="0" dirty="0">
              <a:ln>
                <a:noFill/>
              </a:ln>
              <a:solidFill>
                <a:sysClr val="windowText" lastClr="000000"/>
              </a:solidFill>
              <a:effectLst/>
              <a:uLnTx/>
              <a:uFillTx/>
            </a:endParaRPr>
          </a:p>
        </p:txBody>
      </p:sp>
      <p:sp>
        <p:nvSpPr>
          <p:cNvPr id="69" name="Rectangle 68"/>
          <p:cNvSpPr/>
          <p:nvPr/>
        </p:nvSpPr>
        <p:spPr>
          <a:xfrm>
            <a:off x="1436877" y="2882869"/>
            <a:ext cx="994183"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(API Caller)</a:t>
            </a:r>
            <a:endParaRPr kumimoji="0" lang="en-US" sz="1400" b="0" i="0" u="none" strike="noStrike" kern="0" cap="none" spc="0" normalizeH="0" baseline="0" noProof="0" dirty="0">
              <a:ln>
                <a:noFill/>
              </a:ln>
              <a:solidFill>
                <a:sysClr val="windowText" lastClr="000000"/>
              </a:solidFill>
              <a:effectLst/>
              <a:uLnTx/>
              <a:uFillTx/>
            </a:endParaRPr>
          </a:p>
        </p:txBody>
      </p:sp>
      <p:sp>
        <p:nvSpPr>
          <p:cNvPr id="70" name="Rectangle 69"/>
          <p:cNvSpPr/>
          <p:nvPr/>
        </p:nvSpPr>
        <p:spPr>
          <a:xfrm>
            <a:off x="6216836" y="1963020"/>
            <a:ext cx="1193853"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(DB Interface)</a:t>
            </a:r>
          </a:p>
        </p:txBody>
      </p:sp>
      <p:sp>
        <p:nvSpPr>
          <p:cNvPr id="71" name="Rectangle 70"/>
          <p:cNvSpPr/>
          <p:nvPr/>
        </p:nvSpPr>
        <p:spPr>
          <a:xfrm>
            <a:off x="6216837" y="2633650"/>
            <a:ext cx="1193853"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(DB Interface)</a:t>
            </a:r>
          </a:p>
        </p:txBody>
      </p:sp>
      <p:sp>
        <p:nvSpPr>
          <p:cNvPr id="83" name="TextBox 82"/>
          <p:cNvSpPr txBox="1"/>
          <p:nvPr/>
        </p:nvSpPr>
        <p:spPr>
          <a:xfrm>
            <a:off x="262759" y="3505200"/>
            <a:ext cx="2099441" cy="587866"/>
          </a:xfrm>
          <a:prstGeom prst="rect">
            <a:avLst/>
          </a:prstGeom>
          <a:noFill/>
        </p:spPr>
        <p:txBody>
          <a:bodyPr wrap="square" rtlCol="0" anchor="ctr">
            <a:noAutofit/>
          </a:bodyPr>
          <a:lstStyle/>
          <a:p>
            <a:r>
              <a:rPr lang="en-US" sz="2400" b="1" dirty="0" smtClean="0">
                <a:solidFill>
                  <a:prstClr val="black">
                    <a:lumMod val="65000"/>
                    <a:lumOff val="35000"/>
                  </a:prstClr>
                </a:solidFill>
              </a:rPr>
              <a:t>Interfaces</a:t>
            </a:r>
            <a:endParaRPr lang="en-US" sz="2400" b="1" dirty="0">
              <a:solidFill>
                <a:prstClr val="black">
                  <a:lumMod val="75000"/>
                  <a:lumOff val="25000"/>
                </a:prstClr>
              </a:solidFill>
            </a:endParaRPr>
          </a:p>
        </p:txBody>
      </p:sp>
      <p:graphicFrame>
        <p:nvGraphicFramePr>
          <p:cNvPr id="84" name="Table 83"/>
          <p:cNvGraphicFramePr>
            <a:graphicFrameLocks noGrp="1"/>
          </p:cNvGraphicFramePr>
          <p:nvPr>
            <p:extLst>
              <p:ext uri="{D42A27DB-BD31-4B8C-83A1-F6EECF244321}">
                <p14:modId xmlns:p14="http://schemas.microsoft.com/office/powerpoint/2010/main" val="51338169"/>
              </p:ext>
            </p:extLst>
          </p:nvPr>
        </p:nvGraphicFramePr>
        <p:xfrm>
          <a:off x="304800" y="4038600"/>
          <a:ext cx="8534400" cy="2209800"/>
        </p:xfrm>
        <a:graphic>
          <a:graphicData uri="http://schemas.openxmlformats.org/drawingml/2006/table">
            <a:tbl>
              <a:tblPr firstRow="1" firstCol="1" bandRow="1">
                <a:tableStyleId>{5C22544A-7EE6-4342-B048-85BDC9FD1C3A}</a:tableStyleId>
              </a:tblPr>
              <a:tblGrid>
                <a:gridCol w="2133099"/>
                <a:gridCol w="2134101"/>
                <a:gridCol w="2133099"/>
                <a:gridCol w="2134101"/>
              </a:tblGrid>
              <a:tr h="356302">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736600">
                <a:tc>
                  <a:txBody>
                    <a:bodyPr/>
                    <a:lstStyle/>
                    <a:p>
                      <a:pPr marL="0" marR="0">
                        <a:lnSpc>
                          <a:spcPct val="115000"/>
                        </a:lnSpc>
                        <a:spcBef>
                          <a:spcPts val="1200"/>
                        </a:spcBef>
                        <a:spcAft>
                          <a:spcPts val="1200"/>
                        </a:spcAft>
                        <a:tabLst>
                          <a:tab pos="514350" algn="l"/>
                        </a:tabLst>
                      </a:pPr>
                      <a:r>
                        <a:rPr lang="en-US" sz="1200" dirty="0">
                          <a:effectLst/>
                          <a:latin typeface="Times New Roman"/>
                          <a:ea typeface="Times New Roman"/>
                        </a:rPr>
                        <a:t>Response Parser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Valve Command Processor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JSON command object</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None</a:t>
                      </a:r>
                    </a:p>
                  </a:txBody>
                  <a:tcPr marL="68580" marR="68580" marT="0" marB="0" anchor="ctr"/>
                </a:tc>
              </a:tr>
              <a:tr h="1116898">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Valve Command Processor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Serial Data Receiver</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latin typeface="Times New Roman"/>
                          <a:ea typeface="Times New Roman"/>
                        </a:rPr>
                        <a:t>Serial data string with command data</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latin typeface="Times New Roman"/>
                          <a:ea typeface="Times New Roman"/>
                        </a:rPr>
                        <a:t>None</a:t>
                      </a:r>
                    </a:p>
                  </a:txBody>
                  <a:tcPr marL="68580" marR="68580" marT="0" marB="0" anchor="ctr"/>
                </a:tc>
              </a:tr>
            </a:tbl>
          </a:graphicData>
        </a:graphic>
      </p:graphicFrame>
    </p:spTree>
    <p:custDataLst>
      <p:tags r:id="rId1"/>
    </p:custDataLst>
    <p:extLst>
      <p:ext uri="{BB962C8B-B14F-4D97-AF65-F5344CB8AC3E}">
        <p14:creationId xmlns:p14="http://schemas.microsoft.com/office/powerpoint/2010/main" val="2992855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28953522"/>
              </p:ext>
            </p:extLst>
          </p:nvPr>
        </p:nvGraphicFramePr>
        <p:xfrm>
          <a:off x="304796" y="4038600"/>
          <a:ext cx="8458204" cy="2209800"/>
        </p:xfrm>
        <a:graphic>
          <a:graphicData uri="http://schemas.openxmlformats.org/drawingml/2006/table">
            <a:tbl>
              <a:tblPr firstRow="1" firstCol="1" bandRow="1">
                <a:tableStyleId>{5C22544A-7EE6-4342-B048-85BDC9FD1C3A}</a:tableStyleId>
              </a:tblPr>
              <a:tblGrid>
                <a:gridCol w="2114008"/>
                <a:gridCol w="2115094"/>
                <a:gridCol w="2114008"/>
                <a:gridCol w="2115094"/>
              </a:tblGrid>
              <a:tr h="382582">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1096331">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Store Procedures</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DB Interface</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Requested domain object(s)</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None</a:t>
                      </a:r>
                    </a:p>
                  </a:txBody>
                  <a:tcPr marL="68580" marR="68580" marT="0" marB="0" anchor="ctr"/>
                </a:tc>
              </a:tr>
              <a:tr h="730887">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Stored Procedures</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Database</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SQL query</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latin typeface="Times New Roman"/>
                          <a:ea typeface="Times New Roman"/>
                        </a:rPr>
                        <a:t>SQL table data</a:t>
                      </a:r>
                    </a:p>
                  </a:txBody>
                  <a:tcPr marL="68580" marR="68580" marT="0" marB="0" anchor="ctr"/>
                </a:tc>
              </a:tr>
            </a:tbl>
          </a:graphicData>
        </a:graphic>
      </p:graphicFrame>
      <p:sp>
        <p:nvSpPr>
          <p:cNvPr id="9" name="Title 8"/>
          <p:cNvSpPr>
            <a:spLocks noGrp="1"/>
          </p:cNvSpPr>
          <p:nvPr>
            <p:ph type="title"/>
          </p:nvPr>
        </p:nvSpPr>
        <p:spPr>
          <a:xfrm>
            <a:off x="228600" y="76200"/>
            <a:ext cx="7315200" cy="734291"/>
          </a:xfrm>
        </p:spPr>
        <p:txBody>
          <a:bodyPr anchor="b">
            <a:normAutofit/>
          </a:bodyPr>
          <a:lstStyle/>
          <a:p>
            <a:pPr lvl="0">
              <a:spcBef>
                <a:spcPts val="0"/>
              </a:spcBef>
            </a:pPr>
            <a:r>
              <a:rPr lang="en-US" sz="3500" b="1" dirty="0" smtClean="0">
                <a:solidFill>
                  <a:prstClr val="white"/>
                </a:solidFill>
              </a:rPr>
              <a:t>Database Interface Subsystem</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Store Procedures</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45</a:t>
            </a:fld>
            <a:endParaRPr lang="en-US" dirty="0"/>
          </a:p>
        </p:txBody>
      </p:sp>
      <p:sp>
        <p:nvSpPr>
          <p:cNvPr id="83" name="TextBox 82"/>
          <p:cNvSpPr txBox="1"/>
          <p:nvPr/>
        </p:nvSpPr>
        <p:spPr>
          <a:xfrm>
            <a:off x="262759" y="3505200"/>
            <a:ext cx="2099441" cy="587866"/>
          </a:xfrm>
          <a:prstGeom prst="rect">
            <a:avLst/>
          </a:prstGeom>
          <a:noFill/>
        </p:spPr>
        <p:txBody>
          <a:bodyPr wrap="square" rtlCol="0" anchor="ctr">
            <a:noAutofit/>
          </a:bodyPr>
          <a:lstStyle/>
          <a:p>
            <a:r>
              <a:rPr lang="en-US" sz="2400" b="1" dirty="0" smtClean="0">
                <a:solidFill>
                  <a:prstClr val="black">
                    <a:lumMod val="65000"/>
                    <a:lumOff val="35000"/>
                  </a:prstClr>
                </a:solidFill>
              </a:rPr>
              <a:t>Interfaces</a:t>
            </a:r>
            <a:endParaRPr lang="en-US" sz="2400" b="1" dirty="0">
              <a:solidFill>
                <a:prstClr val="black">
                  <a:lumMod val="75000"/>
                  <a:lumOff val="25000"/>
                </a:prstClr>
              </a:solidFill>
            </a:endParaRPr>
          </a:p>
        </p:txBody>
      </p:sp>
      <p:sp>
        <p:nvSpPr>
          <p:cNvPr id="92" name="Rectangle 91"/>
          <p:cNvSpPr/>
          <p:nvPr/>
        </p:nvSpPr>
        <p:spPr>
          <a:xfrm>
            <a:off x="3753390" y="1697365"/>
            <a:ext cx="1970657" cy="2038279"/>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94" name="Rectangle 93"/>
          <p:cNvSpPr/>
          <p:nvPr/>
        </p:nvSpPr>
        <p:spPr>
          <a:xfrm>
            <a:off x="4027364" y="1921768"/>
            <a:ext cx="633826" cy="1724079"/>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DB Interface</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95" name="Straight Arrow Connector 94"/>
          <p:cNvCxnSpPr/>
          <p:nvPr/>
        </p:nvCxnSpPr>
        <p:spPr>
          <a:xfrm>
            <a:off x="4661190" y="2602491"/>
            <a:ext cx="426788" cy="0"/>
          </a:xfrm>
          <a:prstGeom prst="straightConnector1">
            <a:avLst/>
          </a:prstGeom>
          <a:noFill/>
          <a:ln w="19050" cap="flat" cmpd="sng" algn="ctr">
            <a:solidFill>
              <a:srgbClr val="4F81BD">
                <a:shade val="95000"/>
                <a:satMod val="105000"/>
              </a:srgbClr>
            </a:solidFill>
            <a:prstDash val="solid"/>
            <a:tailEnd type="arrow"/>
          </a:ln>
          <a:effectLst/>
        </p:spPr>
      </p:cxnSp>
      <p:cxnSp>
        <p:nvCxnSpPr>
          <p:cNvPr id="96" name="Straight Arrow Connector 95"/>
          <p:cNvCxnSpPr/>
          <p:nvPr/>
        </p:nvCxnSpPr>
        <p:spPr>
          <a:xfrm flipH="1">
            <a:off x="4661190" y="2929239"/>
            <a:ext cx="503993" cy="0"/>
          </a:xfrm>
          <a:prstGeom prst="straightConnector1">
            <a:avLst/>
          </a:prstGeom>
          <a:noFill/>
          <a:ln w="19050" cap="flat" cmpd="sng" algn="ctr">
            <a:solidFill>
              <a:srgbClr val="4F81BD">
                <a:shade val="95000"/>
                <a:satMod val="105000"/>
              </a:srgbClr>
            </a:solidFill>
            <a:prstDash val="solid"/>
            <a:tailEnd type="arrow"/>
          </a:ln>
          <a:effectLst/>
        </p:spPr>
      </p:cxnSp>
      <p:cxnSp>
        <p:nvCxnSpPr>
          <p:cNvPr id="97" name="Straight Arrow Connector 96"/>
          <p:cNvCxnSpPr/>
          <p:nvPr/>
        </p:nvCxnSpPr>
        <p:spPr>
          <a:xfrm>
            <a:off x="3098673" y="3236609"/>
            <a:ext cx="928691" cy="0"/>
          </a:xfrm>
          <a:prstGeom prst="straightConnector1">
            <a:avLst/>
          </a:prstGeom>
          <a:noFill/>
          <a:ln w="19050" cap="flat" cmpd="sng" algn="ctr">
            <a:solidFill>
              <a:srgbClr val="4F81BD">
                <a:shade val="95000"/>
                <a:satMod val="105000"/>
              </a:srgbClr>
            </a:solidFill>
            <a:prstDash val="solid"/>
            <a:tailEnd type="arrow"/>
          </a:ln>
          <a:effectLst/>
        </p:spPr>
      </p:cxnSp>
      <p:cxnSp>
        <p:nvCxnSpPr>
          <p:cNvPr id="98" name="Straight Arrow Connector 97"/>
          <p:cNvCxnSpPr/>
          <p:nvPr/>
        </p:nvCxnSpPr>
        <p:spPr>
          <a:xfrm flipH="1" flipV="1">
            <a:off x="3098673" y="3430845"/>
            <a:ext cx="1023224" cy="1"/>
          </a:xfrm>
          <a:prstGeom prst="straightConnector1">
            <a:avLst/>
          </a:prstGeom>
          <a:noFill/>
          <a:ln w="19050" cap="flat" cmpd="sng" algn="ctr">
            <a:solidFill>
              <a:srgbClr val="4F81BD">
                <a:shade val="95000"/>
                <a:satMod val="105000"/>
              </a:srgbClr>
            </a:solidFill>
            <a:prstDash val="solid"/>
            <a:tailEnd type="arrow"/>
          </a:ln>
          <a:effectLst/>
        </p:spPr>
      </p:cxnSp>
      <p:cxnSp>
        <p:nvCxnSpPr>
          <p:cNvPr id="99" name="Straight Arrow Connector 98"/>
          <p:cNvCxnSpPr/>
          <p:nvPr/>
        </p:nvCxnSpPr>
        <p:spPr>
          <a:xfrm>
            <a:off x="3087655" y="2592996"/>
            <a:ext cx="939709" cy="0"/>
          </a:xfrm>
          <a:prstGeom prst="straightConnector1">
            <a:avLst/>
          </a:prstGeom>
          <a:noFill/>
          <a:ln w="19050" cap="flat" cmpd="sng" algn="ctr">
            <a:solidFill>
              <a:srgbClr val="4F81BD">
                <a:shade val="95000"/>
                <a:satMod val="105000"/>
              </a:srgbClr>
            </a:solidFill>
            <a:prstDash val="solid"/>
            <a:tailEnd type="arrow"/>
          </a:ln>
          <a:effectLst/>
        </p:spPr>
      </p:cxnSp>
      <p:cxnSp>
        <p:nvCxnSpPr>
          <p:cNvPr id="100" name="Straight Arrow Connector 99"/>
          <p:cNvCxnSpPr/>
          <p:nvPr/>
        </p:nvCxnSpPr>
        <p:spPr>
          <a:xfrm flipH="1" flipV="1">
            <a:off x="3087655" y="2771384"/>
            <a:ext cx="1023224" cy="1"/>
          </a:xfrm>
          <a:prstGeom prst="straightConnector1">
            <a:avLst/>
          </a:prstGeom>
          <a:noFill/>
          <a:ln w="19050" cap="flat" cmpd="sng" algn="ctr">
            <a:solidFill>
              <a:srgbClr val="4F81BD">
                <a:shade val="95000"/>
                <a:satMod val="105000"/>
              </a:srgbClr>
            </a:solidFill>
            <a:prstDash val="solid"/>
            <a:tailEnd type="arrow"/>
          </a:ln>
          <a:effectLst/>
        </p:spPr>
      </p:cxnSp>
      <p:cxnSp>
        <p:nvCxnSpPr>
          <p:cNvPr id="101" name="Elbow Connector 100"/>
          <p:cNvCxnSpPr>
            <a:stCxn id="112" idx="3"/>
          </p:cNvCxnSpPr>
          <p:nvPr/>
        </p:nvCxnSpPr>
        <p:spPr>
          <a:xfrm flipV="1">
            <a:off x="3155879" y="1971529"/>
            <a:ext cx="871485" cy="1"/>
          </a:xfrm>
          <a:prstGeom prst="bentConnector3">
            <a:avLst>
              <a:gd name="adj1" fmla="val 50000"/>
            </a:avLst>
          </a:prstGeom>
          <a:noFill/>
          <a:ln w="19050" cap="flat" cmpd="sng" algn="ctr">
            <a:solidFill>
              <a:srgbClr val="4F81BD">
                <a:shade val="95000"/>
                <a:satMod val="105000"/>
              </a:srgbClr>
            </a:solidFill>
            <a:prstDash val="solid"/>
            <a:tailEnd type="arrow"/>
          </a:ln>
          <a:effectLst/>
        </p:spPr>
      </p:cxnSp>
      <p:cxnSp>
        <p:nvCxnSpPr>
          <p:cNvPr id="102" name="Elbow Connector 101"/>
          <p:cNvCxnSpPr>
            <a:endCxn id="112" idx="2"/>
          </p:cNvCxnSpPr>
          <p:nvPr/>
        </p:nvCxnSpPr>
        <p:spPr>
          <a:xfrm rot="10800000">
            <a:off x="2641828" y="2125419"/>
            <a:ext cx="1385536" cy="286473"/>
          </a:xfrm>
          <a:prstGeom prst="bentConnector2">
            <a:avLst/>
          </a:prstGeom>
          <a:noFill/>
          <a:ln w="19050" cap="flat" cmpd="sng" algn="ctr">
            <a:solidFill>
              <a:srgbClr val="4F81BD">
                <a:shade val="95000"/>
                <a:satMod val="105000"/>
              </a:srgbClr>
            </a:solidFill>
            <a:prstDash val="solid"/>
            <a:tailEnd type="arrow"/>
          </a:ln>
          <a:effectLst/>
        </p:spPr>
      </p:cxnSp>
      <p:sp>
        <p:nvSpPr>
          <p:cNvPr id="103" name="TextBox 102"/>
          <p:cNvSpPr txBox="1"/>
          <p:nvPr/>
        </p:nvSpPr>
        <p:spPr>
          <a:xfrm>
            <a:off x="3727464" y="1682041"/>
            <a:ext cx="2057399" cy="2308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ysClr val="windowText" lastClr="000000"/>
                </a:solidFill>
                <a:effectLst/>
                <a:uLnTx/>
                <a:uFillTx/>
              </a:rPr>
              <a:t>Database Interface Subsystem</a:t>
            </a:r>
            <a:endParaRPr kumimoji="0" lang="en-US" sz="900" b="1" i="0" u="none" strike="noStrike" kern="0" cap="none" spc="0" normalizeH="0" baseline="0" noProof="0" dirty="0">
              <a:ln>
                <a:noFill/>
              </a:ln>
              <a:solidFill>
                <a:sysClr val="windowText" lastClr="000000"/>
              </a:solidFill>
              <a:effectLst/>
              <a:uLnTx/>
              <a:uFillTx/>
            </a:endParaRPr>
          </a:p>
        </p:txBody>
      </p:sp>
      <p:sp>
        <p:nvSpPr>
          <p:cNvPr id="104" name="TextBox 103"/>
          <p:cNvSpPr txBox="1"/>
          <p:nvPr/>
        </p:nvSpPr>
        <p:spPr>
          <a:xfrm>
            <a:off x="3670261" y="2181061"/>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DB1</a:t>
            </a:r>
            <a:endParaRPr kumimoji="0" lang="en-US" sz="1000" b="0" i="1" u="none" strike="noStrike" kern="0" cap="none" spc="0" normalizeH="0" baseline="0" noProof="0" dirty="0">
              <a:ln>
                <a:noFill/>
              </a:ln>
              <a:solidFill>
                <a:sysClr val="windowText" lastClr="000000"/>
              </a:solidFill>
              <a:effectLst/>
              <a:uLnTx/>
              <a:uFillTx/>
            </a:endParaRPr>
          </a:p>
        </p:txBody>
      </p:sp>
      <p:sp>
        <p:nvSpPr>
          <p:cNvPr id="105" name="TextBox 104"/>
          <p:cNvSpPr txBox="1"/>
          <p:nvPr/>
        </p:nvSpPr>
        <p:spPr>
          <a:xfrm>
            <a:off x="4660321" y="2581984"/>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DB2</a:t>
            </a:r>
            <a:endParaRPr kumimoji="0" lang="en-US" sz="1000" b="0" i="1" u="none" strike="noStrike" kern="0" cap="none" spc="0" normalizeH="0" baseline="0" noProof="0" dirty="0">
              <a:ln>
                <a:noFill/>
              </a:ln>
              <a:solidFill>
                <a:sysClr val="windowText" lastClr="000000"/>
              </a:solidFill>
              <a:effectLst/>
              <a:uLnTx/>
              <a:uFillTx/>
            </a:endParaRPr>
          </a:p>
        </p:txBody>
      </p:sp>
      <p:sp>
        <p:nvSpPr>
          <p:cNvPr id="106" name="TextBox 105"/>
          <p:cNvSpPr txBox="1"/>
          <p:nvPr/>
        </p:nvSpPr>
        <p:spPr>
          <a:xfrm>
            <a:off x="3673092" y="2753269"/>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DB3</a:t>
            </a:r>
            <a:endParaRPr kumimoji="0" lang="en-US" sz="1000" b="0" i="1" u="none" strike="noStrike" kern="0" cap="none" spc="0" normalizeH="0" baseline="0" noProof="0" dirty="0">
              <a:ln>
                <a:noFill/>
              </a:ln>
              <a:solidFill>
                <a:sysClr val="windowText" lastClr="000000"/>
              </a:solidFill>
              <a:effectLst/>
              <a:uLnTx/>
              <a:uFillTx/>
            </a:endParaRPr>
          </a:p>
        </p:txBody>
      </p:sp>
      <p:sp>
        <p:nvSpPr>
          <p:cNvPr id="107" name="TextBox 106"/>
          <p:cNvSpPr txBox="1"/>
          <p:nvPr/>
        </p:nvSpPr>
        <p:spPr>
          <a:xfrm>
            <a:off x="3673091" y="3407079"/>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DB4</a:t>
            </a:r>
            <a:endParaRPr kumimoji="0" lang="en-US" sz="1000" b="0" i="1" u="none" strike="noStrike" kern="0" cap="none" spc="0" normalizeH="0" baseline="0" noProof="0" dirty="0">
              <a:ln>
                <a:noFill/>
              </a:ln>
              <a:solidFill>
                <a:sysClr val="windowText" lastClr="000000"/>
              </a:solidFill>
              <a:effectLst/>
              <a:uLnTx/>
              <a:uFillTx/>
            </a:endParaRPr>
          </a:p>
        </p:txBody>
      </p:sp>
      <p:sp>
        <p:nvSpPr>
          <p:cNvPr id="108" name="TextBox 107"/>
          <p:cNvSpPr txBox="1"/>
          <p:nvPr/>
        </p:nvSpPr>
        <p:spPr>
          <a:xfrm>
            <a:off x="4660321" y="2902931"/>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SP1</a:t>
            </a:r>
            <a:endParaRPr kumimoji="0" lang="en-US" sz="1000" b="0" i="1" u="none" strike="noStrike" kern="0" cap="none" spc="0" normalizeH="0" baseline="0" noProof="0" dirty="0">
              <a:ln>
                <a:noFill/>
              </a:ln>
              <a:solidFill>
                <a:sysClr val="windowText" lastClr="000000"/>
              </a:solidFill>
              <a:effectLst/>
              <a:uLnTx/>
              <a:uFillTx/>
            </a:endParaRPr>
          </a:p>
        </p:txBody>
      </p:sp>
      <p:sp>
        <p:nvSpPr>
          <p:cNvPr id="109" name="TextBox 108"/>
          <p:cNvSpPr txBox="1"/>
          <p:nvPr/>
        </p:nvSpPr>
        <p:spPr>
          <a:xfrm>
            <a:off x="3192923" y="2552975"/>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WS1</a:t>
            </a:r>
            <a:endParaRPr kumimoji="0" lang="en-US" sz="1000" b="0" i="1" u="none" strike="noStrike" kern="0" cap="none" spc="0" normalizeH="0" baseline="0" noProof="0" dirty="0">
              <a:ln>
                <a:noFill/>
              </a:ln>
              <a:solidFill>
                <a:sysClr val="windowText" lastClr="000000"/>
              </a:solidFill>
              <a:effectLst/>
              <a:uLnTx/>
              <a:uFillTx/>
            </a:endParaRPr>
          </a:p>
        </p:txBody>
      </p:sp>
      <p:sp>
        <p:nvSpPr>
          <p:cNvPr id="110" name="TextBox 109"/>
          <p:cNvSpPr txBox="1"/>
          <p:nvPr/>
        </p:nvSpPr>
        <p:spPr>
          <a:xfrm>
            <a:off x="3192923" y="3200013"/>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UA1</a:t>
            </a:r>
            <a:endParaRPr kumimoji="0" lang="en-US" sz="1000" b="0" i="1" u="none" strike="noStrike" kern="0" cap="none" spc="0" normalizeH="0" baseline="0" noProof="0" dirty="0">
              <a:ln>
                <a:noFill/>
              </a:ln>
              <a:solidFill>
                <a:sysClr val="windowText" lastClr="000000"/>
              </a:solidFill>
              <a:effectLst/>
              <a:uLnTx/>
              <a:uFillTx/>
            </a:endParaRPr>
          </a:p>
        </p:txBody>
      </p:sp>
      <p:sp>
        <p:nvSpPr>
          <p:cNvPr id="111" name="TextBox 110"/>
          <p:cNvSpPr txBox="1"/>
          <p:nvPr/>
        </p:nvSpPr>
        <p:spPr>
          <a:xfrm>
            <a:off x="5739543" y="3025282"/>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DB1</a:t>
            </a:r>
            <a:endParaRPr kumimoji="0" lang="en-US" sz="1000" b="0" i="1" u="none" strike="noStrike" kern="0" cap="none" spc="0" normalizeH="0" baseline="0" noProof="0" dirty="0">
              <a:ln>
                <a:noFill/>
              </a:ln>
              <a:solidFill>
                <a:sysClr val="windowText" lastClr="000000"/>
              </a:solidFill>
              <a:effectLst/>
              <a:uLnTx/>
              <a:uFillTx/>
            </a:endParaRPr>
          </a:p>
        </p:txBody>
      </p:sp>
      <p:sp>
        <p:nvSpPr>
          <p:cNvPr id="112" name="Rectangle 111"/>
          <p:cNvSpPr/>
          <p:nvPr/>
        </p:nvSpPr>
        <p:spPr>
          <a:xfrm>
            <a:off x="2127777" y="1817641"/>
            <a:ext cx="1028102"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(Controller)</a:t>
            </a:r>
          </a:p>
        </p:txBody>
      </p:sp>
      <p:sp>
        <p:nvSpPr>
          <p:cNvPr id="113" name="TextBox 112"/>
          <p:cNvSpPr txBox="1"/>
          <p:nvPr/>
        </p:nvSpPr>
        <p:spPr>
          <a:xfrm>
            <a:off x="3207032" y="1725979"/>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C</a:t>
            </a:r>
            <a:r>
              <a:rPr kumimoji="0" lang="en-US" sz="900" b="0" i="1" u="none" strike="noStrike" kern="0" cap="none" spc="0" normalizeH="0" baseline="0" noProof="0" dirty="0">
                <a:ln>
                  <a:noFill/>
                </a:ln>
                <a:solidFill>
                  <a:sysClr val="windowText" lastClr="000000"/>
                </a:solidFill>
                <a:effectLst/>
                <a:uLnTx/>
                <a:uFillTx/>
              </a:rPr>
              <a:t>2</a:t>
            </a:r>
            <a:endParaRPr kumimoji="0" lang="en-US" sz="1000" b="0" i="1" u="none" strike="noStrike" kern="0" cap="none" spc="0" normalizeH="0" baseline="0" noProof="0" dirty="0">
              <a:ln>
                <a:noFill/>
              </a:ln>
              <a:solidFill>
                <a:sysClr val="windowText" lastClr="000000"/>
              </a:solidFill>
              <a:effectLst/>
              <a:uLnTx/>
              <a:uFillTx/>
            </a:endParaRPr>
          </a:p>
        </p:txBody>
      </p:sp>
      <p:sp>
        <p:nvSpPr>
          <p:cNvPr id="114" name="Rectangle 113"/>
          <p:cNvSpPr/>
          <p:nvPr/>
        </p:nvSpPr>
        <p:spPr>
          <a:xfrm>
            <a:off x="1931387" y="2551206"/>
            <a:ext cx="1266565"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(Web Services)</a:t>
            </a:r>
            <a:endParaRPr kumimoji="0" lang="en-US" sz="1400" b="0" i="0" u="none" strike="noStrike" kern="0" cap="none" spc="0" normalizeH="0" baseline="0" noProof="0" dirty="0">
              <a:ln>
                <a:noFill/>
              </a:ln>
              <a:solidFill>
                <a:sysClr val="windowText" lastClr="000000"/>
              </a:solidFill>
              <a:effectLst/>
              <a:uLnTx/>
              <a:uFillTx/>
            </a:endParaRPr>
          </a:p>
        </p:txBody>
      </p:sp>
      <p:sp>
        <p:nvSpPr>
          <p:cNvPr id="115" name="Rectangle 114"/>
          <p:cNvSpPr/>
          <p:nvPr/>
        </p:nvSpPr>
        <p:spPr>
          <a:xfrm>
            <a:off x="1591550" y="3182030"/>
            <a:ext cx="1606402"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a:t>
            </a:r>
            <a:r>
              <a:rPr kumimoji="0" lang="en-US" sz="1400" b="0" i="0" u="none" strike="noStrike" kern="0" cap="none" spc="0" normalizeH="0" baseline="0" noProof="0" dirty="0">
                <a:ln>
                  <a:noFill/>
                </a:ln>
                <a:solidFill>
                  <a:sysClr val="windowText" lastClr="000000"/>
                </a:solidFill>
                <a:effectLst/>
                <a:uLnTx/>
                <a:uFillTx/>
              </a:rPr>
              <a:t>URI </a:t>
            </a:r>
            <a:r>
              <a:rPr kumimoji="0" lang="en-US" sz="1400" b="0" i="0" u="none" strike="noStrike" kern="0" cap="none" spc="0" normalizeH="0" baseline="0" noProof="0" dirty="0" smtClean="0">
                <a:ln>
                  <a:noFill/>
                </a:ln>
                <a:solidFill>
                  <a:sysClr val="windowText" lastClr="000000"/>
                </a:solidFill>
                <a:effectLst/>
                <a:uLnTx/>
                <a:uFillTx/>
              </a:rPr>
              <a:t>Authenticator)</a:t>
            </a:r>
            <a:endParaRPr kumimoji="0" lang="en-US" sz="1400" b="0" i="0" u="none" strike="noStrike" kern="0" cap="none" spc="0" normalizeH="0" baseline="0" noProof="0" dirty="0">
              <a:ln>
                <a:noFill/>
              </a:ln>
              <a:solidFill>
                <a:sysClr val="windowText" lastClr="000000"/>
              </a:solidFill>
              <a:effectLst/>
              <a:uLnTx/>
              <a:uFillTx/>
            </a:endParaRPr>
          </a:p>
        </p:txBody>
      </p:sp>
      <p:cxnSp>
        <p:nvCxnSpPr>
          <p:cNvPr id="116" name="Straight Arrow Connector 115"/>
          <p:cNvCxnSpPr/>
          <p:nvPr/>
        </p:nvCxnSpPr>
        <p:spPr>
          <a:xfrm flipH="1">
            <a:off x="5667063" y="2984101"/>
            <a:ext cx="500137" cy="0"/>
          </a:xfrm>
          <a:prstGeom prst="straightConnector1">
            <a:avLst/>
          </a:prstGeom>
          <a:noFill/>
          <a:ln w="19050" cap="flat" cmpd="sng" algn="ctr">
            <a:solidFill>
              <a:srgbClr val="4F81BD">
                <a:shade val="95000"/>
                <a:satMod val="105000"/>
              </a:srgbClr>
            </a:solidFill>
            <a:prstDash val="solid"/>
            <a:tailEnd type="arrow"/>
          </a:ln>
          <a:effectLst/>
        </p:spPr>
      </p:cxnSp>
      <p:sp>
        <p:nvSpPr>
          <p:cNvPr id="117" name="Rectangle 116"/>
          <p:cNvSpPr/>
          <p:nvPr/>
        </p:nvSpPr>
        <p:spPr>
          <a:xfrm>
            <a:off x="6096000" y="2676324"/>
            <a:ext cx="502061"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(DB)</a:t>
            </a:r>
            <a:endParaRPr kumimoji="0" lang="en-US" sz="1400" b="0" i="0" u="none" strike="noStrike" kern="0" cap="none" spc="0" normalizeH="0" baseline="0" noProof="0" dirty="0">
              <a:ln>
                <a:noFill/>
              </a:ln>
              <a:solidFill>
                <a:sysClr val="windowText" lastClr="000000"/>
              </a:solidFill>
              <a:effectLst/>
              <a:uLnTx/>
              <a:uFillTx/>
            </a:endParaRPr>
          </a:p>
        </p:txBody>
      </p:sp>
      <p:cxnSp>
        <p:nvCxnSpPr>
          <p:cNvPr id="118" name="Straight Arrow Connector 117"/>
          <p:cNvCxnSpPr/>
          <p:nvPr/>
        </p:nvCxnSpPr>
        <p:spPr>
          <a:xfrm>
            <a:off x="5667063" y="2697400"/>
            <a:ext cx="500137" cy="0"/>
          </a:xfrm>
          <a:prstGeom prst="straightConnector1">
            <a:avLst/>
          </a:prstGeom>
          <a:noFill/>
          <a:ln w="19050" cap="flat" cmpd="sng" algn="ctr">
            <a:solidFill>
              <a:srgbClr val="4F81BD">
                <a:shade val="95000"/>
                <a:satMod val="105000"/>
              </a:srgbClr>
            </a:solidFill>
            <a:prstDash val="solid"/>
            <a:tailEnd type="arrow"/>
          </a:ln>
          <a:effectLst/>
        </p:spPr>
      </p:cxnSp>
      <p:sp>
        <p:nvSpPr>
          <p:cNvPr id="119" name="TextBox 118"/>
          <p:cNvSpPr txBox="1"/>
          <p:nvPr/>
        </p:nvSpPr>
        <p:spPr>
          <a:xfrm>
            <a:off x="5709446" y="2449551"/>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SP2</a:t>
            </a:r>
            <a:endParaRPr kumimoji="0" lang="en-US" sz="1000" b="0" i="1" u="none" strike="noStrike" kern="0" cap="none" spc="0" normalizeH="0" baseline="0" noProof="0" dirty="0">
              <a:ln>
                <a:noFill/>
              </a:ln>
              <a:solidFill>
                <a:sysClr val="windowText" lastClr="000000"/>
              </a:solidFill>
              <a:effectLst/>
              <a:uLnTx/>
              <a:uFillTx/>
            </a:endParaRPr>
          </a:p>
        </p:txBody>
      </p:sp>
      <p:sp>
        <p:nvSpPr>
          <p:cNvPr id="93" name="Rectangle 92"/>
          <p:cNvSpPr/>
          <p:nvPr/>
        </p:nvSpPr>
        <p:spPr>
          <a:xfrm>
            <a:off x="5087978" y="1981970"/>
            <a:ext cx="579085" cy="1663877"/>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Stored Proc.</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graphicFrame>
        <p:nvGraphicFramePr>
          <p:cNvPr id="24" name="Table 23"/>
          <p:cNvGraphicFramePr>
            <a:graphicFrameLocks noGrp="1"/>
          </p:cNvGraphicFramePr>
          <p:nvPr>
            <p:extLst>
              <p:ext uri="{D42A27DB-BD31-4B8C-83A1-F6EECF244321}">
                <p14:modId xmlns:p14="http://schemas.microsoft.com/office/powerpoint/2010/main" val="1563275770"/>
              </p:ext>
            </p:extLst>
          </p:nvPr>
        </p:nvGraphicFramePr>
        <p:xfrm>
          <a:off x="309488" y="4038600"/>
          <a:ext cx="8453512" cy="2209798"/>
        </p:xfrm>
        <a:graphic>
          <a:graphicData uri="http://schemas.openxmlformats.org/drawingml/2006/table">
            <a:tbl>
              <a:tblPr firstRow="1" firstCol="1" bandRow="1">
                <a:tableStyleId>{5C22544A-7EE6-4342-B048-85BDC9FD1C3A}</a:tableStyleId>
              </a:tblPr>
              <a:tblGrid>
                <a:gridCol w="2112836"/>
                <a:gridCol w="2113920"/>
                <a:gridCol w="2112836"/>
                <a:gridCol w="2113920"/>
              </a:tblGrid>
              <a:tr h="269420">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556986">
                <a:tc>
                  <a:txBody>
                    <a:bodyPr/>
                    <a:lstStyle/>
                    <a:p>
                      <a:pPr marL="0" marR="0">
                        <a:lnSpc>
                          <a:spcPct val="115000"/>
                        </a:lnSpc>
                        <a:spcBef>
                          <a:spcPts val="1200"/>
                        </a:spcBef>
                        <a:spcAft>
                          <a:spcPts val="1200"/>
                        </a:spcAft>
                        <a:tabLst>
                          <a:tab pos="514350" algn="l"/>
                        </a:tabLst>
                      </a:pPr>
                      <a:r>
                        <a:rPr lang="en-US" sz="1200">
                          <a:effectLst/>
                        </a:rPr>
                        <a:t>Store Procedures</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DB Interface</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Requested domain object(s)</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None</a:t>
                      </a:r>
                      <a:endParaRPr lang="en-US" sz="1200">
                        <a:effectLst/>
                        <a:latin typeface="Times New Roman"/>
                        <a:ea typeface="Times New Roman"/>
                      </a:endParaRPr>
                    </a:p>
                  </a:txBody>
                  <a:tcPr marL="68580" marR="68580" marT="0" marB="0" anchor="ctr"/>
                </a:tc>
              </a:tr>
              <a:tr h="556986">
                <a:tc>
                  <a:txBody>
                    <a:bodyPr/>
                    <a:lstStyle/>
                    <a:p>
                      <a:pPr marL="0" marR="0">
                        <a:lnSpc>
                          <a:spcPct val="115000"/>
                        </a:lnSpc>
                        <a:spcBef>
                          <a:spcPts val="1200"/>
                        </a:spcBef>
                        <a:spcAft>
                          <a:spcPts val="1200"/>
                        </a:spcAft>
                        <a:tabLst>
                          <a:tab pos="514350" algn="l"/>
                        </a:tabLst>
                      </a:pPr>
                      <a:r>
                        <a:rPr lang="en-US" sz="1200">
                          <a:effectLst/>
                        </a:rPr>
                        <a:t>Stored Procedures</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Database</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SQL query</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SQL table data</a:t>
                      </a:r>
                      <a:endParaRPr lang="en-US" sz="1200">
                        <a:effectLst/>
                        <a:latin typeface="Times New Roman"/>
                        <a:ea typeface="Times New Roman"/>
                      </a:endParaRPr>
                    </a:p>
                  </a:txBody>
                  <a:tcPr marL="68580" marR="68580" marT="0" marB="0" anchor="ctr"/>
                </a:tc>
              </a:tr>
              <a:tr h="269420">
                <a:tc>
                  <a:txBody>
                    <a:bodyPr/>
                    <a:lstStyle/>
                    <a:p>
                      <a:pPr marL="0" marR="0">
                        <a:lnSpc>
                          <a:spcPct val="115000"/>
                        </a:lnSpc>
                        <a:spcBef>
                          <a:spcPts val="1200"/>
                        </a:spcBef>
                        <a:spcAft>
                          <a:spcPts val="1200"/>
                        </a:spcAft>
                        <a:tabLst>
                          <a:tab pos="514350" algn="l"/>
                        </a:tabLst>
                      </a:pPr>
                      <a:r>
                        <a:rPr lang="en-US" sz="1200">
                          <a:effectLst/>
                        </a:rPr>
                        <a:t>Database</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Store Procedures</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SQL table data</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None</a:t>
                      </a:r>
                      <a:endParaRPr lang="en-US" sz="1200">
                        <a:effectLst/>
                        <a:latin typeface="Times New Roman"/>
                        <a:ea typeface="Times New Roman"/>
                      </a:endParaRPr>
                    </a:p>
                  </a:txBody>
                  <a:tcPr marL="68580" marR="68580" marT="0" marB="0" anchor="ctr"/>
                </a:tc>
              </a:tr>
              <a:tr h="556986">
                <a:tc>
                  <a:txBody>
                    <a:bodyPr/>
                    <a:lstStyle/>
                    <a:p>
                      <a:pPr marL="0" marR="0">
                        <a:lnSpc>
                          <a:spcPct val="115000"/>
                        </a:lnSpc>
                        <a:spcBef>
                          <a:spcPts val="1200"/>
                        </a:spcBef>
                        <a:spcAft>
                          <a:spcPts val="1200"/>
                        </a:spcAft>
                        <a:tabLst>
                          <a:tab pos="514350" algn="l"/>
                        </a:tabLst>
                      </a:pPr>
                      <a:r>
                        <a:rPr lang="en-US" sz="1200">
                          <a:effectLst/>
                        </a:rPr>
                        <a:t>DB Interface</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Store Procedures</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Domain object(s)</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rPr>
                        <a:t>Thrown exception</a:t>
                      </a:r>
                      <a:endParaRPr lang="en-US" sz="1200" dirty="0">
                        <a:effectLst/>
                        <a:latin typeface="Times New Roman"/>
                        <a:ea typeface="Times New Roman"/>
                      </a:endParaRPr>
                    </a:p>
                  </a:txBody>
                  <a:tcPr marL="68580" marR="68580" marT="0" marB="0" anchor="ctr"/>
                </a:tc>
              </a:tr>
            </a:tbl>
          </a:graphicData>
        </a:graphic>
      </p:graphicFrame>
    </p:spTree>
    <p:custDataLst>
      <p:tags r:id="rId1"/>
    </p:custDataLst>
    <p:extLst>
      <p:ext uri="{BB962C8B-B14F-4D97-AF65-F5344CB8AC3E}">
        <p14:creationId xmlns:p14="http://schemas.microsoft.com/office/powerpoint/2010/main" val="1829954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92102750"/>
              </p:ext>
            </p:extLst>
          </p:nvPr>
        </p:nvGraphicFramePr>
        <p:xfrm>
          <a:off x="304796" y="4038600"/>
          <a:ext cx="8458204" cy="2209800"/>
        </p:xfrm>
        <a:graphic>
          <a:graphicData uri="http://schemas.openxmlformats.org/drawingml/2006/table">
            <a:tbl>
              <a:tblPr firstRow="1" firstCol="1" bandRow="1">
                <a:tableStyleId>{5C22544A-7EE6-4342-B048-85BDC9FD1C3A}</a:tableStyleId>
              </a:tblPr>
              <a:tblGrid>
                <a:gridCol w="2114008"/>
                <a:gridCol w="2115094"/>
                <a:gridCol w="2114008"/>
                <a:gridCol w="2115094"/>
              </a:tblGrid>
              <a:tr h="382582">
                <a:tc>
                  <a:txBody>
                    <a:bodyPr/>
                    <a:lstStyle/>
                    <a:p>
                      <a:pPr marL="0" marR="0">
                        <a:lnSpc>
                          <a:spcPct val="115000"/>
                        </a:lnSpc>
                        <a:spcBef>
                          <a:spcPts val="1200"/>
                        </a:spcBef>
                        <a:spcAft>
                          <a:spcPts val="1200"/>
                        </a:spcAft>
                        <a:tabLst>
                          <a:tab pos="514350" algn="l"/>
                        </a:tabLst>
                      </a:pPr>
                      <a:r>
                        <a:rPr lang="en-US" sz="1200" dirty="0">
                          <a:effectLst/>
                        </a:rPr>
                        <a:t>Source</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Input to Sink</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rPr>
                        <a:t>Return from Sink</a:t>
                      </a:r>
                      <a:endParaRPr lang="en-US" sz="1200">
                        <a:effectLst/>
                        <a:latin typeface="Times New Roman"/>
                        <a:ea typeface="Times New Roman"/>
                      </a:endParaRPr>
                    </a:p>
                  </a:txBody>
                  <a:tcPr marL="68580" marR="68580" marT="0" marB="0" anchor="ctr"/>
                </a:tc>
              </a:tr>
              <a:tr h="1096331">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Store Procedures</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DB Interface</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Requested domain object(s)</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None</a:t>
                      </a:r>
                    </a:p>
                  </a:txBody>
                  <a:tcPr marL="68580" marR="68580" marT="0" marB="0" anchor="ctr"/>
                </a:tc>
              </a:tr>
              <a:tr h="730887">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Stored Procedures</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Database</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a:effectLst/>
                          <a:latin typeface="Times New Roman"/>
                          <a:ea typeface="Times New Roman"/>
                        </a:rPr>
                        <a:t>SQL query</a:t>
                      </a:r>
                    </a:p>
                  </a:txBody>
                  <a:tcPr marL="68580" marR="68580" marT="0" marB="0" anchor="ctr"/>
                </a:tc>
                <a:tc>
                  <a:txBody>
                    <a:bodyPr/>
                    <a:lstStyle/>
                    <a:p>
                      <a:pPr marL="0" marR="0">
                        <a:lnSpc>
                          <a:spcPct val="115000"/>
                        </a:lnSpc>
                        <a:spcBef>
                          <a:spcPts val="1200"/>
                        </a:spcBef>
                        <a:spcAft>
                          <a:spcPts val="1200"/>
                        </a:spcAft>
                        <a:tabLst>
                          <a:tab pos="514350" algn="l"/>
                        </a:tabLst>
                      </a:pPr>
                      <a:r>
                        <a:rPr lang="en-US" sz="1200" dirty="0">
                          <a:effectLst/>
                          <a:latin typeface="Times New Roman"/>
                          <a:ea typeface="Times New Roman"/>
                        </a:rPr>
                        <a:t>SQL table data</a:t>
                      </a:r>
                    </a:p>
                  </a:txBody>
                  <a:tcPr marL="68580" marR="68580" marT="0" marB="0" anchor="ctr"/>
                </a:tc>
              </a:tr>
            </a:tbl>
          </a:graphicData>
        </a:graphic>
      </p:graphicFrame>
      <p:sp>
        <p:nvSpPr>
          <p:cNvPr id="9" name="Title 8"/>
          <p:cNvSpPr>
            <a:spLocks noGrp="1"/>
          </p:cNvSpPr>
          <p:nvPr>
            <p:ph type="title"/>
          </p:nvPr>
        </p:nvSpPr>
        <p:spPr>
          <a:xfrm>
            <a:off x="228600" y="76200"/>
            <a:ext cx="7315200" cy="734291"/>
          </a:xfrm>
        </p:spPr>
        <p:txBody>
          <a:bodyPr anchor="b">
            <a:normAutofit/>
          </a:bodyPr>
          <a:lstStyle/>
          <a:p>
            <a:pPr lvl="0">
              <a:spcBef>
                <a:spcPts val="0"/>
              </a:spcBef>
            </a:pPr>
            <a:r>
              <a:rPr lang="en-US" sz="3500" b="1" dirty="0" smtClean="0">
                <a:solidFill>
                  <a:prstClr val="white"/>
                </a:solidFill>
              </a:rPr>
              <a:t>Database Interface Subsystem</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DB Interface</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46</a:t>
            </a:fld>
            <a:endParaRPr lang="en-US" dirty="0"/>
          </a:p>
        </p:txBody>
      </p:sp>
      <p:sp>
        <p:nvSpPr>
          <p:cNvPr id="83" name="TextBox 82"/>
          <p:cNvSpPr txBox="1"/>
          <p:nvPr/>
        </p:nvSpPr>
        <p:spPr>
          <a:xfrm>
            <a:off x="262759" y="3505200"/>
            <a:ext cx="2099441" cy="587866"/>
          </a:xfrm>
          <a:prstGeom prst="rect">
            <a:avLst/>
          </a:prstGeom>
          <a:noFill/>
        </p:spPr>
        <p:txBody>
          <a:bodyPr wrap="square" rtlCol="0" anchor="ctr">
            <a:noAutofit/>
          </a:bodyPr>
          <a:lstStyle/>
          <a:p>
            <a:r>
              <a:rPr lang="en-US" sz="2400" b="1" dirty="0" smtClean="0">
                <a:solidFill>
                  <a:prstClr val="black">
                    <a:lumMod val="65000"/>
                    <a:lumOff val="35000"/>
                  </a:prstClr>
                </a:solidFill>
              </a:rPr>
              <a:t>Interfaces</a:t>
            </a:r>
            <a:endParaRPr lang="en-US" sz="2400" b="1" dirty="0">
              <a:solidFill>
                <a:prstClr val="black">
                  <a:lumMod val="75000"/>
                  <a:lumOff val="25000"/>
                </a:prstClr>
              </a:solidFill>
            </a:endParaRPr>
          </a:p>
        </p:txBody>
      </p:sp>
      <p:sp>
        <p:nvSpPr>
          <p:cNvPr id="92" name="Rectangle 91"/>
          <p:cNvSpPr/>
          <p:nvPr/>
        </p:nvSpPr>
        <p:spPr>
          <a:xfrm>
            <a:off x="3753390" y="1697365"/>
            <a:ext cx="1970657" cy="2038279"/>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94" name="Rectangle 93"/>
          <p:cNvSpPr/>
          <p:nvPr/>
        </p:nvSpPr>
        <p:spPr>
          <a:xfrm>
            <a:off x="4027364" y="1921768"/>
            <a:ext cx="633826" cy="1724079"/>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DB Interface</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95" name="Straight Arrow Connector 94"/>
          <p:cNvCxnSpPr/>
          <p:nvPr/>
        </p:nvCxnSpPr>
        <p:spPr>
          <a:xfrm>
            <a:off x="4661190" y="2602491"/>
            <a:ext cx="426788" cy="0"/>
          </a:xfrm>
          <a:prstGeom prst="straightConnector1">
            <a:avLst/>
          </a:prstGeom>
          <a:noFill/>
          <a:ln w="19050" cap="flat" cmpd="sng" algn="ctr">
            <a:solidFill>
              <a:srgbClr val="4F81BD">
                <a:shade val="95000"/>
                <a:satMod val="105000"/>
              </a:srgbClr>
            </a:solidFill>
            <a:prstDash val="solid"/>
            <a:tailEnd type="arrow"/>
          </a:ln>
          <a:effectLst/>
        </p:spPr>
      </p:cxnSp>
      <p:cxnSp>
        <p:nvCxnSpPr>
          <p:cNvPr id="96" name="Straight Arrow Connector 95"/>
          <p:cNvCxnSpPr/>
          <p:nvPr/>
        </p:nvCxnSpPr>
        <p:spPr>
          <a:xfrm flipH="1">
            <a:off x="4661190" y="2929239"/>
            <a:ext cx="503993" cy="0"/>
          </a:xfrm>
          <a:prstGeom prst="straightConnector1">
            <a:avLst/>
          </a:prstGeom>
          <a:noFill/>
          <a:ln w="19050" cap="flat" cmpd="sng" algn="ctr">
            <a:solidFill>
              <a:srgbClr val="4F81BD">
                <a:shade val="95000"/>
                <a:satMod val="105000"/>
              </a:srgbClr>
            </a:solidFill>
            <a:prstDash val="solid"/>
            <a:tailEnd type="arrow"/>
          </a:ln>
          <a:effectLst/>
        </p:spPr>
      </p:cxnSp>
      <p:cxnSp>
        <p:nvCxnSpPr>
          <p:cNvPr id="97" name="Straight Arrow Connector 96"/>
          <p:cNvCxnSpPr/>
          <p:nvPr/>
        </p:nvCxnSpPr>
        <p:spPr>
          <a:xfrm>
            <a:off x="3098673" y="3236609"/>
            <a:ext cx="928691" cy="0"/>
          </a:xfrm>
          <a:prstGeom prst="straightConnector1">
            <a:avLst/>
          </a:prstGeom>
          <a:noFill/>
          <a:ln w="19050" cap="flat" cmpd="sng" algn="ctr">
            <a:solidFill>
              <a:srgbClr val="4F81BD">
                <a:shade val="95000"/>
                <a:satMod val="105000"/>
              </a:srgbClr>
            </a:solidFill>
            <a:prstDash val="solid"/>
            <a:tailEnd type="arrow"/>
          </a:ln>
          <a:effectLst/>
        </p:spPr>
      </p:cxnSp>
      <p:cxnSp>
        <p:nvCxnSpPr>
          <p:cNvPr id="98" name="Straight Arrow Connector 97"/>
          <p:cNvCxnSpPr/>
          <p:nvPr/>
        </p:nvCxnSpPr>
        <p:spPr>
          <a:xfrm flipH="1" flipV="1">
            <a:off x="3098673" y="3430845"/>
            <a:ext cx="1023224" cy="1"/>
          </a:xfrm>
          <a:prstGeom prst="straightConnector1">
            <a:avLst/>
          </a:prstGeom>
          <a:noFill/>
          <a:ln w="19050" cap="flat" cmpd="sng" algn="ctr">
            <a:solidFill>
              <a:srgbClr val="4F81BD">
                <a:shade val="95000"/>
                <a:satMod val="105000"/>
              </a:srgbClr>
            </a:solidFill>
            <a:prstDash val="solid"/>
            <a:tailEnd type="arrow"/>
          </a:ln>
          <a:effectLst/>
        </p:spPr>
      </p:cxnSp>
      <p:cxnSp>
        <p:nvCxnSpPr>
          <p:cNvPr id="99" name="Straight Arrow Connector 98"/>
          <p:cNvCxnSpPr/>
          <p:nvPr/>
        </p:nvCxnSpPr>
        <p:spPr>
          <a:xfrm>
            <a:off x="3087655" y="2592996"/>
            <a:ext cx="939709" cy="0"/>
          </a:xfrm>
          <a:prstGeom prst="straightConnector1">
            <a:avLst/>
          </a:prstGeom>
          <a:noFill/>
          <a:ln w="19050" cap="flat" cmpd="sng" algn="ctr">
            <a:solidFill>
              <a:srgbClr val="4F81BD">
                <a:shade val="95000"/>
                <a:satMod val="105000"/>
              </a:srgbClr>
            </a:solidFill>
            <a:prstDash val="solid"/>
            <a:tailEnd type="arrow"/>
          </a:ln>
          <a:effectLst/>
        </p:spPr>
      </p:cxnSp>
      <p:cxnSp>
        <p:nvCxnSpPr>
          <p:cNvPr id="100" name="Straight Arrow Connector 99"/>
          <p:cNvCxnSpPr/>
          <p:nvPr/>
        </p:nvCxnSpPr>
        <p:spPr>
          <a:xfrm flipH="1" flipV="1">
            <a:off x="3087655" y="2771384"/>
            <a:ext cx="1023224" cy="1"/>
          </a:xfrm>
          <a:prstGeom prst="straightConnector1">
            <a:avLst/>
          </a:prstGeom>
          <a:noFill/>
          <a:ln w="19050" cap="flat" cmpd="sng" algn="ctr">
            <a:solidFill>
              <a:srgbClr val="4F81BD">
                <a:shade val="95000"/>
                <a:satMod val="105000"/>
              </a:srgbClr>
            </a:solidFill>
            <a:prstDash val="solid"/>
            <a:tailEnd type="arrow"/>
          </a:ln>
          <a:effectLst/>
        </p:spPr>
      </p:cxnSp>
      <p:cxnSp>
        <p:nvCxnSpPr>
          <p:cNvPr id="101" name="Elbow Connector 100"/>
          <p:cNvCxnSpPr>
            <a:stCxn id="112" idx="3"/>
          </p:cNvCxnSpPr>
          <p:nvPr/>
        </p:nvCxnSpPr>
        <p:spPr>
          <a:xfrm flipV="1">
            <a:off x="3155879" y="1971529"/>
            <a:ext cx="871485" cy="1"/>
          </a:xfrm>
          <a:prstGeom prst="bentConnector3">
            <a:avLst>
              <a:gd name="adj1" fmla="val 50000"/>
            </a:avLst>
          </a:prstGeom>
          <a:noFill/>
          <a:ln w="19050" cap="flat" cmpd="sng" algn="ctr">
            <a:solidFill>
              <a:srgbClr val="4F81BD">
                <a:shade val="95000"/>
                <a:satMod val="105000"/>
              </a:srgbClr>
            </a:solidFill>
            <a:prstDash val="solid"/>
            <a:tailEnd type="arrow"/>
          </a:ln>
          <a:effectLst/>
        </p:spPr>
      </p:cxnSp>
      <p:cxnSp>
        <p:nvCxnSpPr>
          <p:cNvPr id="102" name="Elbow Connector 101"/>
          <p:cNvCxnSpPr>
            <a:endCxn id="112" idx="2"/>
          </p:cNvCxnSpPr>
          <p:nvPr/>
        </p:nvCxnSpPr>
        <p:spPr>
          <a:xfrm rot="10800000">
            <a:off x="2641828" y="2125419"/>
            <a:ext cx="1385536" cy="286473"/>
          </a:xfrm>
          <a:prstGeom prst="bentConnector2">
            <a:avLst/>
          </a:prstGeom>
          <a:noFill/>
          <a:ln w="19050" cap="flat" cmpd="sng" algn="ctr">
            <a:solidFill>
              <a:srgbClr val="4F81BD">
                <a:shade val="95000"/>
                <a:satMod val="105000"/>
              </a:srgbClr>
            </a:solidFill>
            <a:prstDash val="solid"/>
            <a:tailEnd type="arrow"/>
          </a:ln>
          <a:effectLst/>
        </p:spPr>
      </p:cxnSp>
      <p:sp>
        <p:nvSpPr>
          <p:cNvPr id="103" name="TextBox 102"/>
          <p:cNvSpPr txBox="1"/>
          <p:nvPr/>
        </p:nvSpPr>
        <p:spPr>
          <a:xfrm>
            <a:off x="3727464" y="1682041"/>
            <a:ext cx="2057399" cy="2308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ysClr val="windowText" lastClr="000000"/>
                </a:solidFill>
                <a:effectLst/>
                <a:uLnTx/>
                <a:uFillTx/>
              </a:rPr>
              <a:t>Database Interface Subsystem</a:t>
            </a:r>
            <a:endParaRPr kumimoji="0" lang="en-US" sz="900" b="1" i="0" u="none" strike="noStrike" kern="0" cap="none" spc="0" normalizeH="0" baseline="0" noProof="0" dirty="0">
              <a:ln>
                <a:noFill/>
              </a:ln>
              <a:solidFill>
                <a:sysClr val="windowText" lastClr="000000"/>
              </a:solidFill>
              <a:effectLst/>
              <a:uLnTx/>
              <a:uFillTx/>
            </a:endParaRPr>
          </a:p>
        </p:txBody>
      </p:sp>
      <p:sp>
        <p:nvSpPr>
          <p:cNvPr id="104" name="TextBox 103"/>
          <p:cNvSpPr txBox="1"/>
          <p:nvPr/>
        </p:nvSpPr>
        <p:spPr>
          <a:xfrm>
            <a:off x="3670261" y="2181061"/>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DB1</a:t>
            </a:r>
            <a:endParaRPr kumimoji="0" lang="en-US" sz="1000" b="0" i="1" u="none" strike="noStrike" kern="0" cap="none" spc="0" normalizeH="0" baseline="0" noProof="0" dirty="0">
              <a:ln>
                <a:noFill/>
              </a:ln>
              <a:solidFill>
                <a:sysClr val="windowText" lastClr="000000"/>
              </a:solidFill>
              <a:effectLst/>
              <a:uLnTx/>
              <a:uFillTx/>
            </a:endParaRPr>
          </a:p>
        </p:txBody>
      </p:sp>
      <p:sp>
        <p:nvSpPr>
          <p:cNvPr id="105" name="TextBox 104"/>
          <p:cNvSpPr txBox="1"/>
          <p:nvPr/>
        </p:nvSpPr>
        <p:spPr>
          <a:xfrm>
            <a:off x="4660321" y="2581984"/>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DB2</a:t>
            </a:r>
            <a:endParaRPr kumimoji="0" lang="en-US" sz="1000" b="0" i="1" u="none" strike="noStrike" kern="0" cap="none" spc="0" normalizeH="0" baseline="0" noProof="0" dirty="0">
              <a:ln>
                <a:noFill/>
              </a:ln>
              <a:solidFill>
                <a:sysClr val="windowText" lastClr="000000"/>
              </a:solidFill>
              <a:effectLst/>
              <a:uLnTx/>
              <a:uFillTx/>
            </a:endParaRPr>
          </a:p>
        </p:txBody>
      </p:sp>
      <p:sp>
        <p:nvSpPr>
          <p:cNvPr id="106" name="TextBox 105"/>
          <p:cNvSpPr txBox="1"/>
          <p:nvPr/>
        </p:nvSpPr>
        <p:spPr>
          <a:xfrm>
            <a:off x="3673092" y="2753269"/>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DB3</a:t>
            </a:r>
            <a:endParaRPr kumimoji="0" lang="en-US" sz="1000" b="0" i="1" u="none" strike="noStrike" kern="0" cap="none" spc="0" normalizeH="0" baseline="0" noProof="0" dirty="0">
              <a:ln>
                <a:noFill/>
              </a:ln>
              <a:solidFill>
                <a:sysClr val="windowText" lastClr="000000"/>
              </a:solidFill>
              <a:effectLst/>
              <a:uLnTx/>
              <a:uFillTx/>
            </a:endParaRPr>
          </a:p>
        </p:txBody>
      </p:sp>
      <p:sp>
        <p:nvSpPr>
          <p:cNvPr id="107" name="TextBox 106"/>
          <p:cNvSpPr txBox="1"/>
          <p:nvPr/>
        </p:nvSpPr>
        <p:spPr>
          <a:xfrm>
            <a:off x="3673091" y="3407079"/>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DB4</a:t>
            </a:r>
            <a:endParaRPr kumimoji="0" lang="en-US" sz="1000" b="0" i="1" u="none" strike="noStrike" kern="0" cap="none" spc="0" normalizeH="0" baseline="0" noProof="0" dirty="0">
              <a:ln>
                <a:noFill/>
              </a:ln>
              <a:solidFill>
                <a:sysClr val="windowText" lastClr="000000"/>
              </a:solidFill>
              <a:effectLst/>
              <a:uLnTx/>
              <a:uFillTx/>
            </a:endParaRPr>
          </a:p>
        </p:txBody>
      </p:sp>
      <p:sp>
        <p:nvSpPr>
          <p:cNvPr id="108" name="TextBox 107"/>
          <p:cNvSpPr txBox="1"/>
          <p:nvPr/>
        </p:nvSpPr>
        <p:spPr>
          <a:xfrm>
            <a:off x="4660321" y="2902931"/>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SP1</a:t>
            </a:r>
            <a:endParaRPr kumimoji="0" lang="en-US" sz="1000" b="0" i="1" u="none" strike="noStrike" kern="0" cap="none" spc="0" normalizeH="0" baseline="0" noProof="0" dirty="0">
              <a:ln>
                <a:noFill/>
              </a:ln>
              <a:solidFill>
                <a:sysClr val="windowText" lastClr="000000"/>
              </a:solidFill>
              <a:effectLst/>
              <a:uLnTx/>
              <a:uFillTx/>
            </a:endParaRPr>
          </a:p>
        </p:txBody>
      </p:sp>
      <p:sp>
        <p:nvSpPr>
          <p:cNvPr id="109" name="TextBox 108"/>
          <p:cNvSpPr txBox="1"/>
          <p:nvPr/>
        </p:nvSpPr>
        <p:spPr>
          <a:xfrm>
            <a:off x="3192923" y="2552975"/>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WS1</a:t>
            </a:r>
            <a:endParaRPr kumimoji="0" lang="en-US" sz="1000" b="0" i="1" u="none" strike="noStrike" kern="0" cap="none" spc="0" normalizeH="0" baseline="0" noProof="0" dirty="0">
              <a:ln>
                <a:noFill/>
              </a:ln>
              <a:solidFill>
                <a:sysClr val="windowText" lastClr="000000"/>
              </a:solidFill>
              <a:effectLst/>
              <a:uLnTx/>
              <a:uFillTx/>
            </a:endParaRPr>
          </a:p>
        </p:txBody>
      </p:sp>
      <p:sp>
        <p:nvSpPr>
          <p:cNvPr id="110" name="TextBox 109"/>
          <p:cNvSpPr txBox="1"/>
          <p:nvPr/>
        </p:nvSpPr>
        <p:spPr>
          <a:xfrm>
            <a:off x="3192923" y="3200013"/>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UA1</a:t>
            </a:r>
            <a:endParaRPr kumimoji="0" lang="en-US" sz="1000" b="0" i="1" u="none" strike="noStrike" kern="0" cap="none" spc="0" normalizeH="0" baseline="0" noProof="0" dirty="0">
              <a:ln>
                <a:noFill/>
              </a:ln>
              <a:solidFill>
                <a:sysClr val="windowText" lastClr="000000"/>
              </a:solidFill>
              <a:effectLst/>
              <a:uLnTx/>
              <a:uFillTx/>
            </a:endParaRPr>
          </a:p>
        </p:txBody>
      </p:sp>
      <p:sp>
        <p:nvSpPr>
          <p:cNvPr id="111" name="TextBox 110"/>
          <p:cNvSpPr txBox="1"/>
          <p:nvPr/>
        </p:nvSpPr>
        <p:spPr>
          <a:xfrm>
            <a:off x="5739543" y="3025282"/>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DB1</a:t>
            </a:r>
            <a:endParaRPr kumimoji="0" lang="en-US" sz="1000" b="0" i="1" u="none" strike="noStrike" kern="0" cap="none" spc="0" normalizeH="0" baseline="0" noProof="0" dirty="0">
              <a:ln>
                <a:noFill/>
              </a:ln>
              <a:solidFill>
                <a:sysClr val="windowText" lastClr="000000"/>
              </a:solidFill>
              <a:effectLst/>
              <a:uLnTx/>
              <a:uFillTx/>
            </a:endParaRPr>
          </a:p>
        </p:txBody>
      </p:sp>
      <p:sp>
        <p:nvSpPr>
          <p:cNvPr id="112" name="Rectangle 111"/>
          <p:cNvSpPr/>
          <p:nvPr/>
        </p:nvSpPr>
        <p:spPr>
          <a:xfrm>
            <a:off x="2127777" y="1817641"/>
            <a:ext cx="1028102"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(Controller)</a:t>
            </a:r>
          </a:p>
        </p:txBody>
      </p:sp>
      <p:sp>
        <p:nvSpPr>
          <p:cNvPr id="113" name="TextBox 112"/>
          <p:cNvSpPr txBox="1"/>
          <p:nvPr/>
        </p:nvSpPr>
        <p:spPr>
          <a:xfrm>
            <a:off x="3207032" y="1725979"/>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C</a:t>
            </a:r>
            <a:r>
              <a:rPr kumimoji="0" lang="en-US" sz="900" b="0" i="1" u="none" strike="noStrike" kern="0" cap="none" spc="0" normalizeH="0" baseline="0" noProof="0" dirty="0">
                <a:ln>
                  <a:noFill/>
                </a:ln>
                <a:solidFill>
                  <a:sysClr val="windowText" lastClr="000000"/>
                </a:solidFill>
                <a:effectLst/>
                <a:uLnTx/>
                <a:uFillTx/>
              </a:rPr>
              <a:t>2</a:t>
            </a:r>
            <a:endParaRPr kumimoji="0" lang="en-US" sz="1000" b="0" i="1" u="none" strike="noStrike" kern="0" cap="none" spc="0" normalizeH="0" baseline="0" noProof="0" dirty="0">
              <a:ln>
                <a:noFill/>
              </a:ln>
              <a:solidFill>
                <a:sysClr val="windowText" lastClr="000000"/>
              </a:solidFill>
              <a:effectLst/>
              <a:uLnTx/>
              <a:uFillTx/>
            </a:endParaRPr>
          </a:p>
        </p:txBody>
      </p:sp>
      <p:sp>
        <p:nvSpPr>
          <p:cNvPr id="114" name="Rectangle 113"/>
          <p:cNvSpPr/>
          <p:nvPr/>
        </p:nvSpPr>
        <p:spPr>
          <a:xfrm>
            <a:off x="1931387" y="2551206"/>
            <a:ext cx="1266565"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(Web Services)</a:t>
            </a:r>
            <a:endParaRPr kumimoji="0" lang="en-US" sz="1400" b="0" i="0" u="none" strike="noStrike" kern="0" cap="none" spc="0" normalizeH="0" baseline="0" noProof="0" dirty="0">
              <a:ln>
                <a:noFill/>
              </a:ln>
              <a:solidFill>
                <a:sysClr val="windowText" lastClr="000000"/>
              </a:solidFill>
              <a:effectLst/>
              <a:uLnTx/>
              <a:uFillTx/>
            </a:endParaRPr>
          </a:p>
        </p:txBody>
      </p:sp>
      <p:sp>
        <p:nvSpPr>
          <p:cNvPr id="115" name="Rectangle 114"/>
          <p:cNvSpPr/>
          <p:nvPr/>
        </p:nvSpPr>
        <p:spPr>
          <a:xfrm>
            <a:off x="1591550" y="3182030"/>
            <a:ext cx="1606402"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a:t>
            </a:r>
            <a:r>
              <a:rPr kumimoji="0" lang="en-US" sz="1400" b="0" i="0" u="none" strike="noStrike" kern="0" cap="none" spc="0" normalizeH="0" baseline="0" noProof="0" dirty="0">
                <a:ln>
                  <a:noFill/>
                </a:ln>
                <a:solidFill>
                  <a:sysClr val="windowText" lastClr="000000"/>
                </a:solidFill>
                <a:effectLst/>
                <a:uLnTx/>
                <a:uFillTx/>
              </a:rPr>
              <a:t>URI </a:t>
            </a:r>
            <a:r>
              <a:rPr kumimoji="0" lang="en-US" sz="1400" b="0" i="0" u="none" strike="noStrike" kern="0" cap="none" spc="0" normalizeH="0" baseline="0" noProof="0" dirty="0" smtClean="0">
                <a:ln>
                  <a:noFill/>
                </a:ln>
                <a:solidFill>
                  <a:sysClr val="windowText" lastClr="000000"/>
                </a:solidFill>
                <a:effectLst/>
                <a:uLnTx/>
                <a:uFillTx/>
              </a:rPr>
              <a:t>Authenticator)</a:t>
            </a:r>
            <a:endParaRPr kumimoji="0" lang="en-US" sz="1400" b="0" i="0" u="none" strike="noStrike" kern="0" cap="none" spc="0" normalizeH="0" baseline="0" noProof="0" dirty="0">
              <a:ln>
                <a:noFill/>
              </a:ln>
              <a:solidFill>
                <a:sysClr val="windowText" lastClr="000000"/>
              </a:solidFill>
              <a:effectLst/>
              <a:uLnTx/>
              <a:uFillTx/>
            </a:endParaRPr>
          </a:p>
        </p:txBody>
      </p:sp>
      <p:cxnSp>
        <p:nvCxnSpPr>
          <p:cNvPr id="116" name="Straight Arrow Connector 115"/>
          <p:cNvCxnSpPr/>
          <p:nvPr/>
        </p:nvCxnSpPr>
        <p:spPr>
          <a:xfrm flipH="1">
            <a:off x="5667063" y="2984101"/>
            <a:ext cx="500137" cy="0"/>
          </a:xfrm>
          <a:prstGeom prst="straightConnector1">
            <a:avLst/>
          </a:prstGeom>
          <a:noFill/>
          <a:ln w="19050" cap="flat" cmpd="sng" algn="ctr">
            <a:solidFill>
              <a:srgbClr val="4F81BD">
                <a:shade val="95000"/>
                <a:satMod val="105000"/>
              </a:srgbClr>
            </a:solidFill>
            <a:prstDash val="solid"/>
            <a:tailEnd type="arrow"/>
          </a:ln>
          <a:effectLst/>
        </p:spPr>
      </p:cxnSp>
      <p:sp>
        <p:nvSpPr>
          <p:cNvPr id="117" name="Rectangle 116"/>
          <p:cNvSpPr/>
          <p:nvPr/>
        </p:nvSpPr>
        <p:spPr>
          <a:xfrm>
            <a:off x="6096000" y="2676324"/>
            <a:ext cx="502061"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(DB)</a:t>
            </a:r>
            <a:endParaRPr kumimoji="0" lang="en-US" sz="1400" b="0" i="0" u="none" strike="noStrike" kern="0" cap="none" spc="0" normalizeH="0" baseline="0" noProof="0" dirty="0">
              <a:ln>
                <a:noFill/>
              </a:ln>
              <a:solidFill>
                <a:sysClr val="windowText" lastClr="000000"/>
              </a:solidFill>
              <a:effectLst/>
              <a:uLnTx/>
              <a:uFillTx/>
            </a:endParaRPr>
          </a:p>
        </p:txBody>
      </p:sp>
      <p:cxnSp>
        <p:nvCxnSpPr>
          <p:cNvPr id="118" name="Straight Arrow Connector 117"/>
          <p:cNvCxnSpPr/>
          <p:nvPr/>
        </p:nvCxnSpPr>
        <p:spPr>
          <a:xfrm>
            <a:off x="5667063" y="2697400"/>
            <a:ext cx="500137" cy="0"/>
          </a:xfrm>
          <a:prstGeom prst="straightConnector1">
            <a:avLst/>
          </a:prstGeom>
          <a:noFill/>
          <a:ln w="19050" cap="flat" cmpd="sng" algn="ctr">
            <a:solidFill>
              <a:srgbClr val="4F81BD">
                <a:shade val="95000"/>
                <a:satMod val="105000"/>
              </a:srgbClr>
            </a:solidFill>
            <a:prstDash val="solid"/>
            <a:tailEnd type="arrow"/>
          </a:ln>
          <a:effectLst/>
        </p:spPr>
      </p:cxnSp>
      <p:sp>
        <p:nvSpPr>
          <p:cNvPr id="119" name="TextBox 118"/>
          <p:cNvSpPr txBox="1"/>
          <p:nvPr/>
        </p:nvSpPr>
        <p:spPr>
          <a:xfrm>
            <a:off x="5709446" y="2449551"/>
            <a:ext cx="427657" cy="2308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1" u="none" strike="noStrike" kern="0" cap="none" spc="0" normalizeH="0" baseline="0" noProof="0" dirty="0" smtClean="0">
                <a:ln>
                  <a:noFill/>
                </a:ln>
                <a:solidFill>
                  <a:sysClr val="windowText" lastClr="000000"/>
                </a:solidFill>
                <a:effectLst/>
                <a:uLnTx/>
                <a:uFillTx/>
              </a:rPr>
              <a:t>SP2</a:t>
            </a:r>
            <a:endParaRPr kumimoji="0" lang="en-US" sz="1000" b="0" i="1" u="none" strike="noStrike" kern="0" cap="none" spc="0" normalizeH="0" baseline="0" noProof="0" dirty="0">
              <a:ln>
                <a:noFill/>
              </a:ln>
              <a:solidFill>
                <a:sysClr val="windowText" lastClr="000000"/>
              </a:solidFill>
              <a:effectLst/>
              <a:uLnTx/>
              <a:uFillTx/>
            </a:endParaRPr>
          </a:p>
        </p:txBody>
      </p:sp>
      <p:sp>
        <p:nvSpPr>
          <p:cNvPr id="93" name="Rectangle 92"/>
          <p:cNvSpPr/>
          <p:nvPr/>
        </p:nvSpPr>
        <p:spPr>
          <a:xfrm>
            <a:off x="5087978" y="1981970"/>
            <a:ext cx="579085" cy="1663877"/>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Stored Proc.</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8" name="Rectangle 37"/>
          <p:cNvSpPr/>
          <p:nvPr/>
        </p:nvSpPr>
        <p:spPr>
          <a:xfrm>
            <a:off x="4028975" y="1915961"/>
            <a:ext cx="633826" cy="1729886"/>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DB Interface</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40" name="Rectangle 39"/>
          <p:cNvSpPr/>
          <p:nvPr/>
        </p:nvSpPr>
        <p:spPr>
          <a:xfrm>
            <a:off x="5079455" y="1971529"/>
            <a:ext cx="587608" cy="1674318"/>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Calibri"/>
                <a:ea typeface="+mn-ea"/>
                <a:cs typeface="+mn-cs"/>
              </a:rPr>
              <a:t>Stored Proc.</a:t>
            </a:r>
            <a:endParaRPr kumimoji="0" lang="en-US" sz="900" b="0" i="0" u="none" strike="noStrike" kern="0" cap="none" spc="0" normalizeH="0" baseline="0" noProof="0" dirty="0">
              <a:ln>
                <a:noFill/>
              </a:ln>
              <a:solidFill>
                <a:sysClr val="window" lastClr="FFFFFF"/>
              </a:solidFill>
              <a:effectLst/>
              <a:uLnTx/>
              <a:uFillTx/>
              <a:latin typeface="Calibri"/>
              <a:ea typeface="+mn-ea"/>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3840280474"/>
              </p:ext>
            </p:extLst>
          </p:nvPr>
        </p:nvGraphicFramePr>
        <p:xfrm>
          <a:off x="304799" y="4029604"/>
          <a:ext cx="8458200" cy="2371197"/>
        </p:xfrm>
        <a:graphic>
          <a:graphicData uri="http://schemas.openxmlformats.org/drawingml/2006/table">
            <a:tbl>
              <a:tblPr firstRow="1" firstCol="1" bandRow="1">
                <a:tableStyleId>{5C22544A-7EE6-4342-B048-85BDC9FD1C3A}</a:tableStyleId>
              </a:tblPr>
              <a:tblGrid>
                <a:gridCol w="2114064"/>
                <a:gridCol w="2115036"/>
                <a:gridCol w="2114064"/>
                <a:gridCol w="2115036"/>
              </a:tblGrid>
              <a:tr h="170566">
                <a:tc>
                  <a:txBody>
                    <a:bodyPr/>
                    <a:lstStyle/>
                    <a:p>
                      <a:pPr marL="0" marR="0">
                        <a:lnSpc>
                          <a:spcPct val="115000"/>
                        </a:lnSpc>
                        <a:spcBef>
                          <a:spcPts val="1200"/>
                        </a:spcBef>
                        <a:spcAft>
                          <a:spcPts val="1200"/>
                        </a:spcAft>
                        <a:tabLst>
                          <a:tab pos="514350" algn="l"/>
                        </a:tabLst>
                      </a:pPr>
                      <a:r>
                        <a:rPr lang="en-US" sz="800" dirty="0">
                          <a:effectLst/>
                        </a:rPr>
                        <a:t>Source</a:t>
                      </a:r>
                      <a:endParaRPr lang="en-US" sz="800" dirty="0">
                        <a:effectLst/>
                        <a:latin typeface="Times New Roman"/>
                        <a:ea typeface="Times New Roman"/>
                      </a:endParaRPr>
                    </a:p>
                  </a:txBody>
                  <a:tcPr marL="44196" marR="44196" marT="0" marB="0" anchor="ctr"/>
                </a:tc>
                <a:tc>
                  <a:txBody>
                    <a:bodyPr/>
                    <a:lstStyle/>
                    <a:p>
                      <a:pPr marL="0" marR="0">
                        <a:lnSpc>
                          <a:spcPct val="115000"/>
                        </a:lnSpc>
                        <a:spcBef>
                          <a:spcPts val="1200"/>
                        </a:spcBef>
                        <a:spcAft>
                          <a:spcPts val="1200"/>
                        </a:spcAft>
                        <a:tabLst>
                          <a:tab pos="514350" algn="l"/>
                        </a:tabLst>
                      </a:pPr>
                      <a:r>
                        <a:rPr lang="en-US" sz="800">
                          <a:effectLst/>
                        </a:rPr>
                        <a:t>Sink</a:t>
                      </a:r>
                      <a:endParaRPr lang="en-US" sz="800">
                        <a:effectLst/>
                        <a:latin typeface="Times New Roman"/>
                        <a:ea typeface="Times New Roman"/>
                      </a:endParaRPr>
                    </a:p>
                  </a:txBody>
                  <a:tcPr marL="44196" marR="44196" marT="0" marB="0" anchor="ctr"/>
                </a:tc>
                <a:tc>
                  <a:txBody>
                    <a:bodyPr/>
                    <a:lstStyle/>
                    <a:p>
                      <a:pPr marL="0" marR="0">
                        <a:lnSpc>
                          <a:spcPct val="115000"/>
                        </a:lnSpc>
                        <a:spcBef>
                          <a:spcPts val="1200"/>
                        </a:spcBef>
                        <a:spcAft>
                          <a:spcPts val="1200"/>
                        </a:spcAft>
                        <a:tabLst>
                          <a:tab pos="514350" algn="l"/>
                        </a:tabLst>
                      </a:pPr>
                      <a:r>
                        <a:rPr lang="en-US" sz="800">
                          <a:effectLst/>
                        </a:rPr>
                        <a:t>Input to Sink</a:t>
                      </a:r>
                      <a:endParaRPr lang="en-US" sz="800">
                        <a:effectLst/>
                        <a:latin typeface="Times New Roman"/>
                        <a:ea typeface="Times New Roman"/>
                      </a:endParaRPr>
                    </a:p>
                  </a:txBody>
                  <a:tcPr marL="44196" marR="44196" marT="0" marB="0" anchor="ctr"/>
                </a:tc>
                <a:tc>
                  <a:txBody>
                    <a:bodyPr/>
                    <a:lstStyle/>
                    <a:p>
                      <a:pPr marL="0" marR="0">
                        <a:lnSpc>
                          <a:spcPct val="115000"/>
                        </a:lnSpc>
                        <a:spcBef>
                          <a:spcPts val="1200"/>
                        </a:spcBef>
                        <a:spcAft>
                          <a:spcPts val="1200"/>
                        </a:spcAft>
                        <a:tabLst>
                          <a:tab pos="514350" algn="l"/>
                        </a:tabLst>
                      </a:pPr>
                      <a:r>
                        <a:rPr lang="en-US" sz="800">
                          <a:effectLst/>
                        </a:rPr>
                        <a:t>Return from Sink</a:t>
                      </a:r>
                      <a:endParaRPr lang="en-US" sz="800">
                        <a:effectLst/>
                        <a:latin typeface="Times New Roman"/>
                        <a:ea typeface="Times New Roman"/>
                      </a:endParaRPr>
                    </a:p>
                  </a:txBody>
                  <a:tcPr marL="44196" marR="44196" marT="0" marB="0" anchor="ctr"/>
                </a:tc>
              </a:tr>
              <a:tr h="375288">
                <a:tc>
                  <a:txBody>
                    <a:bodyPr/>
                    <a:lstStyle/>
                    <a:p>
                      <a:pPr marL="0" marR="0">
                        <a:lnSpc>
                          <a:spcPct val="115000"/>
                        </a:lnSpc>
                        <a:spcBef>
                          <a:spcPts val="1200"/>
                        </a:spcBef>
                        <a:spcAft>
                          <a:spcPts val="1200"/>
                        </a:spcAft>
                        <a:tabLst>
                          <a:tab pos="514350" algn="l"/>
                        </a:tabLst>
                      </a:pPr>
                      <a:r>
                        <a:rPr lang="en-US" sz="800">
                          <a:effectLst/>
                        </a:rPr>
                        <a:t>DB Interface</a:t>
                      </a:r>
                      <a:endParaRPr lang="en-US" sz="800">
                        <a:effectLst/>
                        <a:latin typeface="Times New Roman"/>
                        <a:ea typeface="Times New Roman"/>
                      </a:endParaRPr>
                    </a:p>
                  </a:txBody>
                  <a:tcPr marL="44196" marR="44196" marT="0" marB="0" anchor="ctr"/>
                </a:tc>
                <a:tc>
                  <a:txBody>
                    <a:bodyPr/>
                    <a:lstStyle/>
                    <a:p>
                      <a:pPr marL="0" marR="0">
                        <a:lnSpc>
                          <a:spcPct val="115000"/>
                        </a:lnSpc>
                        <a:spcBef>
                          <a:spcPts val="1200"/>
                        </a:spcBef>
                        <a:spcAft>
                          <a:spcPts val="1200"/>
                        </a:spcAft>
                        <a:tabLst>
                          <a:tab pos="514350" algn="l"/>
                        </a:tabLst>
                      </a:pPr>
                      <a:r>
                        <a:rPr lang="en-US" sz="800">
                          <a:effectLst/>
                        </a:rPr>
                        <a:t>Store Procedure</a:t>
                      </a:r>
                      <a:endParaRPr lang="en-US" sz="800">
                        <a:effectLst/>
                        <a:latin typeface="Times New Roman"/>
                        <a:ea typeface="Times New Roman"/>
                      </a:endParaRPr>
                    </a:p>
                  </a:txBody>
                  <a:tcPr marL="44196" marR="44196" marT="0" marB="0" anchor="ctr"/>
                </a:tc>
                <a:tc>
                  <a:txBody>
                    <a:bodyPr/>
                    <a:lstStyle/>
                    <a:p>
                      <a:pPr marL="0" marR="0">
                        <a:lnSpc>
                          <a:spcPct val="115000"/>
                        </a:lnSpc>
                        <a:spcBef>
                          <a:spcPts val="1200"/>
                        </a:spcBef>
                        <a:spcAft>
                          <a:spcPts val="1200"/>
                        </a:spcAft>
                        <a:tabLst>
                          <a:tab pos="514350" algn="l"/>
                        </a:tabLst>
                      </a:pPr>
                      <a:r>
                        <a:rPr lang="en-US" sz="800">
                          <a:effectLst/>
                        </a:rPr>
                        <a:t>Domain object(s) or query parameters</a:t>
                      </a:r>
                      <a:endParaRPr lang="en-US" sz="800">
                        <a:effectLst/>
                        <a:latin typeface="Times New Roman"/>
                        <a:ea typeface="Times New Roman"/>
                      </a:endParaRPr>
                    </a:p>
                  </a:txBody>
                  <a:tcPr marL="44196" marR="44196" marT="0" marB="0" anchor="ctr"/>
                </a:tc>
                <a:tc>
                  <a:txBody>
                    <a:bodyPr/>
                    <a:lstStyle/>
                    <a:p>
                      <a:pPr marL="0" marR="0">
                        <a:lnSpc>
                          <a:spcPct val="115000"/>
                        </a:lnSpc>
                        <a:spcBef>
                          <a:spcPts val="1200"/>
                        </a:spcBef>
                        <a:spcAft>
                          <a:spcPts val="1200"/>
                        </a:spcAft>
                        <a:tabLst>
                          <a:tab pos="514350" algn="l"/>
                        </a:tabLst>
                      </a:pPr>
                      <a:r>
                        <a:rPr lang="en-US" sz="800">
                          <a:effectLst/>
                        </a:rPr>
                        <a:t>Requested domain object(s), void, or thrown exception</a:t>
                      </a:r>
                      <a:endParaRPr lang="en-US" sz="800">
                        <a:effectLst/>
                        <a:latin typeface="Times New Roman"/>
                        <a:ea typeface="Times New Roman"/>
                      </a:endParaRPr>
                    </a:p>
                  </a:txBody>
                  <a:tcPr marL="44196" marR="44196" marT="0" marB="0" anchor="ctr"/>
                </a:tc>
              </a:tr>
              <a:tr h="238877">
                <a:tc>
                  <a:txBody>
                    <a:bodyPr/>
                    <a:lstStyle/>
                    <a:p>
                      <a:pPr marL="0" marR="0">
                        <a:lnSpc>
                          <a:spcPct val="115000"/>
                        </a:lnSpc>
                        <a:spcBef>
                          <a:spcPts val="1200"/>
                        </a:spcBef>
                        <a:spcAft>
                          <a:spcPts val="1200"/>
                        </a:spcAft>
                        <a:tabLst>
                          <a:tab pos="514350" algn="l"/>
                        </a:tabLst>
                      </a:pPr>
                      <a:r>
                        <a:rPr lang="en-US" sz="800">
                          <a:effectLst/>
                        </a:rPr>
                        <a:t>DB Interface</a:t>
                      </a:r>
                      <a:endParaRPr lang="en-US" sz="800">
                        <a:effectLst/>
                        <a:latin typeface="Times New Roman"/>
                        <a:ea typeface="Times New Roman"/>
                      </a:endParaRPr>
                    </a:p>
                  </a:txBody>
                  <a:tcPr marL="44196" marR="44196" marT="0" marB="0" anchor="ctr"/>
                </a:tc>
                <a:tc>
                  <a:txBody>
                    <a:bodyPr/>
                    <a:lstStyle/>
                    <a:p>
                      <a:pPr marL="0" marR="0">
                        <a:lnSpc>
                          <a:spcPct val="115000"/>
                        </a:lnSpc>
                        <a:spcBef>
                          <a:spcPts val="1200"/>
                        </a:spcBef>
                        <a:spcAft>
                          <a:spcPts val="1200"/>
                        </a:spcAft>
                        <a:tabLst>
                          <a:tab pos="514350" algn="l"/>
                        </a:tabLst>
                      </a:pPr>
                      <a:r>
                        <a:rPr lang="en-US" sz="800">
                          <a:effectLst/>
                        </a:rPr>
                        <a:t>Web Services</a:t>
                      </a:r>
                      <a:endParaRPr lang="en-US" sz="800">
                        <a:effectLst/>
                        <a:latin typeface="Times New Roman"/>
                        <a:ea typeface="Times New Roman"/>
                      </a:endParaRPr>
                    </a:p>
                  </a:txBody>
                  <a:tcPr marL="44196" marR="44196" marT="0" marB="0" anchor="ctr"/>
                </a:tc>
                <a:tc>
                  <a:txBody>
                    <a:bodyPr/>
                    <a:lstStyle/>
                    <a:p>
                      <a:pPr marL="0" marR="0">
                        <a:lnSpc>
                          <a:spcPct val="115000"/>
                        </a:lnSpc>
                        <a:spcBef>
                          <a:spcPts val="1200"/>
                        </a:spcBef>
                        <a:spcAft>
                          <a:spcPts val="1200"/>
                        </a:spcAft>
                        <a:tabLst>
                          <a:tab pos="514350" algn="l"/>
                        </a:tabLst>
                      </a:pPr>
                      <a:r>
                        <a:rPr lang="en-US" sz="800">
                          <a:effectLst/>
                        </a:rPr>
                        <a:t>List of command state objects</a:t>
                      </a:r>
                      <a:endParaRPr lang="en-US" sz="800">
                        <a:effectLst/>
                        <a:latin typeface="Times New Roman"/>
                        <a:ea typeface="Times New Roman"/>
                      </a:endParaRPr>
                    </a:p>
                  </a:txBody>
                  <a:tcPr marL="44196" marR="44196" marT="0" marB="0" anchor="ctr"/>
                </a:tc>
                <a:tc>
                  <a:txBody>
                    <a:bodyPr/>
                    <a:lstStyle/>
                    <a:p>
                      <a:pPr marL="0" marR="0">
                        <a:lnSpc>
                          <a:spcPct val="115000"/>
                        </a:lnSpc>
                        <a:spcBef>
                          <a:spcPts val="1200"/>
                        </a:spcBef>
                        <a:spcAft>
                          <a:spcPts val="1200"/>
                        </a:spcAft>
                        <a:tabLst>
                          <a:tab pos="514350" algn="l"/>
                        </a:tabLst>
                      </a:pPr>
                      <a:r>
                        <a:rPr lang="en-US" sz="800">
                          <a:effectLst/>
                        </a:rPr>
                        <a:t>None</a:t>
                      </a:r>
                      <a:endParaRPr lang="en-US" sz="800">
                        <a:effectLst/>
                        <a:latin typeface="Times New Roman"/>
                        <a:ea typeface="Times New Roman"/>
                      </a:endParaRPr>
                    </a:p>
                  </a:txBody>
                  <a:tcPr marL="44196" marR="44196" marT="0" marB="0" anchor="ctr"/>
                </a:tc>
              </a:tr>
              <a:tr h="238877">
                <a:tc>
                  <a:txBody>
                    <a:bodyPr/>
                    <a:lstStyle/>
                    <a:p>
                      <a:pPr marL="0" marR="0">
                        <a:lnSpc>
                          <a:spcPct val="115000"/>
                        </a:lnSpc>
                        <a:spcBef>
                          <a:spcPts val="1200"/>
                        </a:spcBef>
                        <a:spcAft>
                          <a:spcPts val="1200"/>
                        </a:spcAft>
                        <a:tabLst>
                          <a:tab pos="514350" algn="l"/>
                        </a:tabLst>
                      </a:pPr>
                      <a:r>
                        <a:rPr lang="en-US" sz="800">
                          <a:effectLst/>
                        </a:rPr>
                        <a:t>DB Interface</a:t>
                      </a:r>
                      <a:endParaRPr lang="en-US" sz="800">
                        <a:effectLst/>
                        <a:latin typeface="Times New Roman"/>
                        <a:ea typeface="Times New Roman"/>
                      </a:endParaRPr>
                    </a:p>
                  </a:txBody>
                  <a:tcPr marL="44196" marR="44196" marT="0" marB="0" anchor="ctr"/>
                </a:tc>
                <a:tc>
                  <a:txBody>
                    <a:bodyPr/>
                    <a:lstStyle/>
                    <a:p>
                      <a:pPr marL="0" marR="0">
                        <a:lnSpc>
                          <a:spcPct val="115000"/>
                        </a:lnSpc>
                        <a:spcBef>
                          <a:spcPts val="1200"/>
                        </a:spcBef>
                        <a:spcAft>
                          <a:spcPts val="1200"/>
                        </a:spcAft>
                        <a:tabLst>
                          <a:tab pos="514350" algn="l"/>
                        </a:tabLst>
                      </a:pPr>
                      <a:r>
                        <a:rPr lang="en-US" sz="800">
                          <a:effectLst/>
                        </a:rPr>
                        <a:t>URI Authenticator</a:t>
                      </a:r>
                      <a:endParaRPr lang="en-US" sz="800">
                        <a:effectLst/>
                        <a:latin typeface="Times New Roman"/>
                        <a:ea typeface="Times New Roman"/>
                      </a:endParaRPr>
                    </a:p>
                  </a:txBody>
                  <a:tcPr marL="44196" marR="44196" marT="0" marB="0" anchor="ctr"/>
                </a:tc>
                <a:tc>
                  <a:txBody>
                    <a:bodyPr/>
                    <a:lstStyle/>
                    <a:p>
                      <a:pPr marL="0" marR="0">
                        <a:lnSpc>
                          <a:spcPct val="115000"/>
                        </a:lnSpc>
                        <a:spcBef>
                          <a:spcPts val="1200"/>
                        </a:spcBef>
                        <a:spcAft>
                          <a:spcPts val="1200"/>
                        </a:spcAft>
                        <a:tabLst>
                          <a:tab pos="514350" algn="l"/>
                        </a:tabLst>
                      </a:pPr>
                      <a:r>
                        <a:rPr lang="en-US" sz="800">
                          <a:effectLst/>
                        </a:rPr>
                        <a:t>Matching user object or null</a:t>
                      </a:r>
                      <a:endParaRPr lang="en-US" sz="800">
                        <a:effectLst/>
                        <a:latin typeface="Times New Roman"/>
                        <a:ea typeface="Times New Roman"/>
                      </a:endParaRPr>
                    </a:p>
                  </a:txBody>
                  <a:tcPr marL="44196" marR="44196" marT="0" marB="0" anchor="ctr"/>
                </a:tc>
                <a:tc>
                  <a:txBody>
                    <a:bodyPr/>
                    <a:lstStyle/>
                    <a:p>
                      <a:pPr marL="0" marR="0">
                        <a:lnSpc>
                          <a:spcPct val="115000"/>
                        </a:lnSpc>
                        <a:spcBef>
                          <a:spcPts val="1200"/>
                        </a:spcBef>
                        <a:spcAft>
                          <a:spcPts val="1200"/>
                        </a:spcAft>
                        <a:tabLst>
                          <a:tab pos="514350" algn="l"/>
                        </a:tabLst>
                      </a:pPr>
                      <a:r>
                        <a:rPr lang="en-US" sz="800">
                          <a:effectLst/>
                        </a:rPr>
                        <a:t>None</a:t>
                      </a:r>
                      <a:endParaRPr lang="en-US" sz="800">
                        <a:effectLst/>
                        <a:latin typeface="Times New Roman"/>
                        <a:ea typeface="Times New Roman"/>
                      </a:endParaRPr>
                    </a:p>
                  </a:txBody>
                  <a:tcPr marL="44196" marR="44196" marT="0" marB="0" anchor="ctr"/>
                </a:tc>
              </a:tr>
              <a:tr h="173982">
                <a:tc>
                  <a:txBody>
                    <a:bodyPr/>
                    <a:lstStyle/>
                    <a:p>
                      <a:pPr marL="0" marR="0">
                        <a:lnSpc>
                          <a:spcPct val="115000"/>
                        </a:lnSpc>
                        <a:spcBef>
                          <a:spcPts val="1200"/>
                        </a:spcBef>
                        <a:spcAft>
                          <a:spcPts val="1200"/>
                        </a:spcAft>
                        <a:tabLst>
                          <a:tab pos="514350" algn="l"/>
                        </a:tabLst>
                      </a:pPr>
                      <a:r>
                        <a:rPr lang="en-US" sz="800">
                          <a:effectLst/>
                        </a:rPr>
                        <a:t>DB Interface</a:t>
                      </a:r>
                      <a:endParaRPr lang="en-US" sz="800">
                        <a:effectLst/>
                        <a:latin typeface="Times New Roman"/>
                        <a:ea typeface="Times New Roman"/>
                      </a:endParaRPr>
                    </a:p>
                  </a:txBody>
                  <a:tcPr marL="44196" marR="44196" marT="0" marB="0" anchor="ctr"/>
                </a:tc>
                <a:tc>
                  <a:txBody>
                    <a:bodyPr/>
                    <a:lstStyle/>
                    <a:p>
                      <a:pPr marL="0" marR="0">
                        <a:lnSpc>
                          <a:spcPct val="115000"/>
                        </a:lnSpc>
                        <a:spcBef>
                          <a:spcPts val="1200"/>
                        </a:spcBef>
                        <a:spcAft>
                          <a:spcPts val="1200"/>
                        </a:spcAft>
                        <a:tabLst>
                          <a:tab pos="514350" algn="l"/>
                        </a:tabLst>
                      </a:pPr>
                      <a:r>
                        <a:rPr lang="en-US" sz="800">
                          <a:effectLst/>
                        </a:rPr>
                        <a:t>Controller</a:t>
                      </a:r>
                      <a:endParaRPr lang="en-US" sz="800">
                        <a:effectLst/>
                        <a:latin typeface="Times New Roman"/>
                        <a:ea typeface="Times New Roman"/>
                      </a:endParaRPr>
                    </a:p>
                  </a:txBody>
                  <a:tcPr marL="44196" marR="44196" marT="0" marB="0" anchor="ctr"/>
                </a:tc>
                <a:tc>
                  <a:txBody>
                    <a:bodyPr/>
                    <a:lstStyle/>
                    <a:p>
                      <a:pPr marL="0" marR="0">
                        <a:lnSpc>
                          <a:spcPct val="115000"/>
                        </a:lnSpc>
                        <a:spcBef>
                          <a:spcPts val="1200"/>
                        </a:spcBef>
                        <a:spcAft>
                          <a:spcPts val="1200"/>
                        </a:spcAft>
                        <a:tabLst>
                          <a:tab pos="514350" algn="l"/>
                        </a:tabLst>
                      </a:pPr>
                      <a:r>
                        <a:rPr lang="en-US" sz="800">
                          <a:effectLst/>
                        </a:rPr>
                        <a:t>Domain object(s)</a:t>
                      </a:r>
                      <a:endParaRPr lang="en-US" sz="800">
                        <a:effectLst/>
                        <a:latin typeface="Times New Roman"/>
                        <a:ea typeface="Times New Roman"/>
                      </a:endParaRPr>
                    </a:p>
                  </a:txBody>
                  <a:tcPr marL="44196" marR="44196" marT="0" marB="0" anchor="ctr"/>
                </a:tc>
                <a:tc>
                  <a:txBody>
                    <a:bodyPr/>
                    <a:lstStyle/>
                    <a:p>
                      <a:pPr marL="0" marR="0">
                        <a:lnSpc>
                          <a:spcPct val="115000"/>
                        </a:lnSpc>
                        <a:spcBef>
                          <a:spcPts val="1200"/>
                        </a:spcBef>
                        <a:spcAft>
                          <a:spcPts val="1200"/>
                        </a:spcAft>
                        <a:tabLst>
                          <a:tab pos="514350" algn="l"/>
                        </a:tabLst>
                      </a:pPr>
                      <a:r>
                        <a:rPr lang="en-US" sz="800">
                          <a:effectLst/>
                        </a:rPr>
                        <a:t>None</a:t>
                      </a:r>
                      <a:endParaRPr lang="en-US" sz="800">
                        <a:effectLst/>
                        <a:latin typeface="Times New Roman"/>
                        <a:ea typeface="Times New Roman"/>
                      </a:endParaRPr>
                    </a:p>
                  </a:txBody>
                  <a:tcPr marL="44196" marR="44196" marT="0" marB="0" anchor="ctr"/>
                </a:tc>
              </a:tr>
              <a:tr h="238877">
                <a:tc>
                  <a:txBody>
                    <a:bodyPr/>
                    <a:lstStyle/>
                    <a:p>
                      <a:pPr marL="0" marR="0">
                        <a:lnSpc>
                          <a:spcPct val="115000"/>
                        </a:lnSpc>
                        <a:spcBef>
                          <a:spcPts val="1200"/>
                        </a:spcBef>
                        <a:spcAft>
                          <a:spcPts val="1200"/>
                        </a:spcAft>
                        <a:tabLst>
                          <a:tab pos="514350" algn="l"/>
                        </a:tabLst>
                      </a:pPr>
                      <a:r>
                        <a:rPr lang="en-US" sz="800">
                          <a:effectLst/>
                        </a:rPr>
                        <a:t>Stored Procedures</a:t>
                      </a:r>
                      <a:endParaRPr lang="en-US" sz="800">
                        <a:effectLst/>
                        <a:latin typeface="Times New Roman"/>
                        <a:ea typeface="Times New Roman"/>
                      </a:endParaRPr>
                    </a:p>
                  </a:txBody>
                  <a:tcPr marL="44196" marR="44196" marT="0" marB="0" anchor="ctr"/>
                </a:tc>
                <a:tc>
                  <a:txBody>
                    <a:bodyPr/>
                    <a:lstStyle/>
                    <a:p>
                      <a:pPr marL="0" marR="0">
                        <a:lnSpc>
                          <a:spcPct val="115000"/>
                        </a:lnSpc>
                        <a:spcBef>
                          <a:spcPts val="1200"/>
                        </a:spcBef>
                        <a:spcAft>
                          <a:spcPts val="1200"/>
                        </a:spcAft>
                        <a:tabLst>
                          <a:tab pos="514350" algn="l"/>
                        </a:tabLst>
                      </a:pPr>
                      <a:r>
                        <a:rPr lang="en-US" sz="800">
                          <a:effectLst/>
                        </a:rPr>
                        <a:t>DB Interface</a:t>
                      </a:r>
                      <a:endParaRPr lang="en-US" sz="800">
                        <a:effectLst/>
                        <a:latin typeface="Times New Roman"/>
                        <a:ea typeface="Times New Roman"/>
                      </a:endParaRPr>
                    </a:p>
                  </a:txBody>
                  <a:tcPr marL="44196" marR="44196" marT="0" marB="0" anchor="ctr"/>
                </a:tc>
                <a:tc>
                  <a:txBody>
                    <a:bodyPr/>
                    <a:lstStyle/>
                    <a:p>
                      <a:pPr marL="0" marR="0">
                        <a:lnSpc>
                          <a:spcPct val="115000"/>
                        </a:lnSpc>
                        <a:spcBef>
                          <a:spcPts val="1200"/>
                        </a:spcBef>
                        <a:spcAft>
                          <a:spcPts val="1200"/>
                        </a:spcAft>
                        <a:tabLst>
                          <a:tab pos="514350" algn="l"/>
                        </a:tabLst>
                      </a:pPr>
                      <a:r>
                        <a:rPr lang="en-US" sz="800">
                          <a:effectLst/>
                        </a:rPr>
                        <a:t>Database table data</a:t>
                      </a:r>
                      <a:endParaRPr lang="en-US" sz="800">
                        <a:effectLst/>
                        <a:latin typeface="Times New Roman"/>
                        <a:ea typeface="Times New Roman"/>
                      </a:endParaRPr>
                    </a:p>
                  </a:txBody>
                  <a:tcPr marL="44196" marR="44196" marT="0" marB="0" anchor="ctr"/>
                </a:tc>
                <a:tc>
                  <a:txBody>
                    <a:bodyPr/>
                    <a:lstStyle/>
                    <a:p>
                      <a:pPr marL="0" marR="0">
                        <a:lnSpc>
                          <a:spcPct val="115000"/>
                        </a:lnSpc>
                        <a:spcBef>
                          <a:spcPts val="1200"/>
                        </a:spcBef>
                        <a:spcAft>
                          <a:spcPts val="1200"/>
                        </a:spcAft>
                        <a:tabLst>
                          <a:tab pos="514350" algn="l"/>
                        </a:tabLst>
                      </a:pPr>
                      <a:r>
                        <a:rPr lang="en-US" sz="800">
                          <a:effectLst/>
                        </a:rPr>
                        <a:t>None</a:t>
                      </a:r>
                      <a:endParaRPr lang="en-US" sz="800">
                        <a:effectLst/>
                        <a:latin typeface="Times New Roman"/>
                        <a:ea typeface="Times New Roman"/>
                      </a:endParaRPr>
                    </a:p>
                  </a:txBody>
                  <a:tcPr marL="44196" marR="44196" marT="0" marB="0" anchor="ctr"/>
                </a:tc>
              </a:tr>
              <a:tr h="375288">
                <a:tc>
                  <a:txBody>
                    <a:bodyPr/>
                    <a:lstStyle/>
                    <a:p>
                      <a:pPr marL="0" marR="0">
                        <a:lnSpc>
                          <a:spcPct val="115000"/>
                        </a:lnSpc>
                        <a:spcBef>
                          <a:spcPts val="1200"/>
                        </a:spcBef>
                        <a:spcAft>
                          <a:spcPts val="1200"/>
                        </a:spcAft>
                        <a:tabLst>
                          <a:tab pos="514350" algn="l"/>
                        </a:tabLst>
                      </a:pPr>
                      <a:r>
                        <a:rPr lang="en-US" sz="800">
                          <a:effectLst/>
                        </a:rPr>
                        <a:t>Controller</a:t>
                      </a:r>
                      <a:endParaRPr lang="en-US" sz="800">
                        <a:effectLst/>
                        <a:latin typeface="Times New Roman"/>
                        <a:ea typeface="Times New Roman"/>
                      </a:endParaRPr>
                    </a:p>
                  </a:txBody>
                  <a:tcPr marL="44196" marR="44196" marT="0" marB="0" anchor="ctr"/>
                </a:tc>
                <a:tc>
                  <a:txBody>
                    <a:bodyPr/>
                    <a:lstStyle/>
                    <a:p>
                      <a:pPr marL="0" marR="0">
                        <a:lnSpc>
                          <a:spcPct val="115000"/>
                        </a:lnSpc>
                        <a:spcBef>
                          <a:spcPts val="1200"/>
                        </a:spcBef>
                        <a:spcAft>
                          <a:spcPts val="1200"/>
                        </a:spcAft>
                        <a:tabLst>
                          <a:tab pos="514350" algn="l"/>
                        </a:tabLst>
                      </a:pPr>
                      <a:r>
                        <a:rPr lang="en-US" sz="800">
                          <a:effectLst/>
                        </a:rPr>
                        <a:t>DB Interface</a:t>
                      </a:r>
                      <a:endParaRPr lang="en-US" sz="800">
                        <a:effectLst/>
                        <a:latin typeface="Times New Roman"/>
                        <a:ea typeface="Times New Roman"/>
                      </a:endParaRPr>
                    </a:p>
                  </a:txBody>
                  <a:tcPr marL="44196" marR="44196" marT="0" marB="0" anchor="ctr"/>
                </a:tc>
                <a:tc>
                  <a:txBody>
                    <a:bodyPr/>
                    <a:lstStyle/>
                    <a:p>
                      <a:pPr marL="0" marR="0">
                        <a:lnSpc>
                          <a:spcPct val="115000"/>
                        </a:lnSpc>
                        <a:spcBef>
                          <a:spcPts val="1200"/>
                        </a:spcBef>
                        <a:spcAft>
                          <a:spcPts val="1200"/>
                        </a:spcAft>
                        <a:tabLst>
                          <a:tab pos="514350" algn="l"/>
                        </a:tabLst>
                      </a:pPr>
                      <a:r>
                        <a:rPr lang="en-US" sz="800">
                          <a:effectLst/>
                        </a:rPr>
                        <a:t>Domain object(s) or query parameters</a:t>
                      </a:r>
                      <a:endParaRPr lang="en-US" sz="800">
                        <a:effectLst/>
                        <a:latin typeface="Times New Roman"/>
                        <a:ea typeface="Times New Roman"/>
                      </a:endParaRPr>
                    </a:p>
                  </a:txBody>
                  <a:tcPr marL="44196" marR="44196" marT="0" marB="0" anchor="ctr"/>
                </a:tc>
                <a:tc>
                  <a:txBody>
                    <a:bodyPr/>
                    <a:lstStyle/>
                    <a:p>
                      <a:pPr marL="0" marR="0">
                        <a:lnSpc>
                          <a:spcPct val="115000"/>
                        </a:lnSpc>
                        <a:spcBef>
                          <a:spcPts val="1200"/>
                        </a:spcBef>
                        <a:spcAft>
                          <a:spcPts val="1200"/>
                        </a:spcAft>
                        <a:tabLst>
                          <a:tab pos="514350" algn="l"/>
                        </a:tabLst>
                      </a:pPr>
                      <a:r>
                        <a:rPr lang="en-US" sz="800">
                          <a:effectLst/>
                        </a:rPr>
                        <a:t>Requested domain object(s), void, or thrown exception</a:t>
                      </a:r>
                      <a:endParaRPr lang="en-US" sz="800">
                        <a:effectLst/>
                        <a:latin typeface="Times New Roman"/>
                        <a:ea typeface="Times New Roman"/>
                      </a:endParaRPr>
                    </a:p>
                  </a:txBody>
                  <a:tcPr marL="44196" marR="44196" marT="0" marB="0" anchor="ctr"/>
                </a:tc>
              </a:tr>
              <a:tr h="317149">
                <a:tc>
                  <a:txBody>
                    <a:bodyPr/>
                    <a:lstStyle/>
                    <a:p>
                      <a:pPr marL="0" marR="0">
                        <a:lnSpc>
                          <a:spcPct val="115000"/>
                        </a:lnSpc>
                        <a:spcBef>
                          <a:spcPts val="1200"/>
                        </a:spcBef>
                        <a:spcAft>
                          <a:spcPts val="1200"/>
                        </a:spcAft>
                        <a:tabLst>
                          <a:tab pos="514350" algn="l"/>
                        </a:tabLst>
                      </a:pPr>
                      <a:r>
                        <a:rPr lang="en-US" sz="800">
                          <a:effectLst/>
                        </a:rPr>
                        <a:t>Web Services</a:t>
                      </a:r>
                      <a:endParaRPr lang="en-US" sz="800">
                        <a:effectLst/>
                        <a:latin typeface="Times New Roman"/>
                        <a:ea typeface="Times New Roman"/>
                      </a:endParaRPr>
                    </a:p>
                  </a:txBody>
                  <a:tcPr marL="44196" marR="44196" marT="0" marB="0" anchor="ctr"/>
                </a:tc>
                <a:tc>
                  <a:txBody>
                    <a:bodyPr/>
                    <a:lstStyle/>
                    <a:p>
                      <a:pPr marL="0" marR="0">
                        <a:lnSpc>
                          <a:spcPct val="115000"/>
                        </a:lnSpc>
                        <a:spcBef>
                          <a:spcPts val="1200"/>
                        </a:spcBef>
                        <a:spcAft>
                          <a:spcPts val="1200"/>
                        </a:spcAft>
                        <a:tabLst>
                          <a:tab pos="514350" algn="l"/>
                        </a:tabLst>
                      </a:pPr>
                      <a:r>
                        <a:rPr lang="en-US" sz="800">
                          <a:effectLst/>
                        </a:rPr>
                        <a:t>DB Interface</a:t>
                      </a:r>
                      <a:endParaRPr lang="en-US" sz="800">
                        <a:effectLst/>
                        <a:latin typeface="Times New Roman"/>
                        <a:ea typeface="Times New Roman"/>
                      </a:endParaRPr>
                    </a:p>
                  </a:txBody>
                  <a:tcPr marL="44196" marR="44196" marT="0" marB="0" anchor="ctr"/>
                </a:tc>
                <a:tc>
                  <a:txBody>
                    <a:bodyPr/>
                    <a:lstStyle/>
                    <a:p>
                      <a:pPr marL="0" marR="0">
                        <a:lnSpc>
                          <a:spcPct val="115000"/>
                        </a:lnSpc>
                        <a:spcBef>
                          <a:spcPts val="1200"/>
                        </a:spcBef>
                        <a:spcAft>
                          <a:spcPts val="1200"/>
                        </a:spcAft>
                        <a:tabLst>
                          <a:tab pos="514350" algn="l"/>
                        </a:tabLst>
                      </a:pPr>
                      <a:r>
                        <a:rPr lang="en-US" sz="800">
                          <a:effectLst/>
                        </a:rPr>
                        <a:t>Sensor reading objects or command request</a:t>
                      </a:r>
                      <a:endParaRPr lang="en-US" sz="800">
                        <a:effectLst/>
                        <a:latin typeface="Times New Roman"/>
                        <a:ea typeface="Times New Roman"/>
                      </a:endParaRPr>
                    </a:p>
                  </a:txBody>
                  <a:tcPr marL="44196" marR="44196" marT="0" marB="0" anchor="ctr"/>
                </a:tc>
                <a:tc>
                  <a:txBody>
                    <a:bodyPr/>
                    <a:lstStyle/>
                    <a:p>
                      <a:pPr marL="0" marR="0">
                        <a:lnSpc>
                          <a:spcPct val="115000"/>
                        </a:lnSpc>
                        <a:spcBef>
                          <a:spcPts val="1200"/>
                        </a:spcBef>
                        <a:spcAft>
                          <a:spcPts val="1200"/>
                        </a:spcAft>
                        <a:tabLst>
                          <a:tab pos="514350" algn="l"/>
                        </a:tabLst>
                      </a:pPr>
                      <a:r>
                        <a:rPr lang="en-US" sz="800" dirty="0">
                          <a:effectLst/>
                        </a:rPr>
                        <a:t>List of command state objects or thrown exception</a:t>
                      </a:r>
                      <a:endParaRPr lang="en-US" sz="800" dirty="0">
                        <a:effectLst/>
                        <a:latin typeface="Times New Roman"/>
                        <a:ea typeface="Times New Roman"/>
                      </a:endParaRPr>
                    </a:p>
                  </a:txBody>
                  <a:tcPr marL="44196" marR="44196" marT="0" marB="0" anchor="ctr"/>
                </a:tc>
              </a:tr>
              <a:tr h="242293">
                <a:tc>
                  <a:txBody>
                    <a:bodyPr/>
                    <a:lstStyle/>
                    <a:p>
                      <a:pPr marL="0" marR="0">
                        <a:lnSpc>
                          <a:spcPct val="115000"/>
                        </a:lnSpc>
                        <a:spcBef>
                          <a:spcPts val="1200"/>
                        </a:spcBef>
                        <a:spcAft>
                          <a:spcPts val="1200"/>
                        </a:spcAft>
                        <a:tabLst>
                          <a:tab pos="514350" algn="l"/>
                        </a:tabLst>
                      </a:pPr>
                      <a:r>
                        <a:rPr lang="en-US" sz="800">
                          <a:effectLst/>
                        </a:rPr>
                        <a:t>URI Authenticator</a:t>
                      </a:r>
                      <a:endParaRPr lang="en-US" sz="800">
                        <a:effectLst/>
                        <a:latin typeface="Times New Roman"/>
                        <a:ea typeface="Times New Roman"/>
                      </a:endParaRPr>
                    </a:p>
                  </a:txBody>
                  <a:tcPr marL="44196" marR="44196" marT="0" marB="0" anchor="ctr"/>
                </a:tc>
                <a:tc>
                  <a:txBody>
                    <a:bodyPr/>
                    <a:lstStyle/>
                    <a:p>
                      <a:pPr marL="0" marR="0">
                        <a:lnSpc>
                          <a:spcPct val="115000"/>
                        </a:lnSpc>
                        <a:spcBef>
                          <a:spcPts val="1200"/>
                        </a:spcBef>
                        <a:spcAft>
                          <a:spcPts val="1200"/>
                        </a:spcAft>
                        <a:tabLst>
                          <a:tab pos="514350" algn="l"/>
                        </a:tabLst>
                      </a:pPr>
                      <a:r>
                        <a:rPr lang="en-US" sz="800">
                          <a:effectLst/>
                        </a:rPr>
                        <a:t>DB Interface</a:t>
                      </a:r>
                      <a:endParaRPr lang="en-US" sz="800">
                        <a:effectLst/>
                        <a:latin typeface="Times New Roman"/>
                        <a:ea typeface="Times New Roman"/>
                      </a:endParaRPr>
                    </a:p>
                  </a:txBody>
                  <a:tcPr marL="44196" marR="44196" marT="0" marB="0" anchor="ctr"/>
                </a:tc>
                <a:tc>
                  <a:txBody>
                    <a:bodyPr/>
                    <a:lstStyle/>
                    <a:p>
                      <a:pPr marL="0" marR="0">
                        <a:lnSpc>
                          <a:spcPct val="115000"/>
                        </a:lnSpc>
                        <a:spcBef>
                          <a:spcPts val="1200"/>
                        </a:spcBef>
                        <a:spcAft>
                          <a:spcPts val="1200"/>
                        </a:spcAft>
                        <a:tabLst>
                          <a:tab pos="514350" algn="l"/>
                        </a:tabLst>
                      </a:pPr>
                      <a:r>
                        <a:rPr lang="en-US" sz="800">
                          <a:effectLst/>
                        </a:rPr>
                        <a:t>HICS system id</a:t>
                      </a:r>
                      <a:endParaRPr lang="en-US" sz="800">
                        <a:effectLst/>
                        <a:latin typeface="Times New Roman"/>
                        <a:ea typeface="Times New Roman"/>
                      </a:endParaRPr>
                    </a:p>
                  </a:txBody>
                  <a:tcPr marL="44196" marR="44196" marT="0" marB="0" anchor="ctr"/>
                </a:tc>
                <a:tc>
                  <a:txBody>
                    <a:bodyPr/>
                    <a:lstStyle/>
                    <a:p>
                      <a:pPr marL="0" marR="0">
                        <a:lnSpc>
                          <a:spcPct val="115000"/>
                        </a:lnSpc>
                        <a:spcBef>
                          <a:spcPts val="1200"/>
                        </a:spcBef>
                        <a:spcAft>
                          <a:spcPts val="1200"/>
                        </a:spcAft>
                        <a:tabLst>
                          <a:tab pos="514350" algn="l"/>
                        </a:tabLst>
                      </a:pPr>
                      <a:r>
                        <a:rPr lang="en-US" sz="800" dirty="0">
                          <a:effectLst/>
                        </a:rPr>
                        <a:t>Matching user object or null</a:t>
                      </a:r>
                      <a:endParaRPr lang="en-US" sz="800" dirty="0">
                        <a:effectLst/>
                        <a:latin typeface="Times New Roman"/>
                        <a:ea typeface="Times New Roman"/>
                      </a:endParaRPr>
                    </a:p>
                  </a:txBody>
                  <a:tcPr marL="44196" marR="44196" marT="0" marB="0" anchor="ctr"/>
                </a:tc>
              </a:tr>
            </a:tbl>
          </a:graphicData>
        </a:graphic>
      </p:graphicFrame>
    </p:spTree>
    <p:custDataLst>
      <p:tags r:id="rId1"/>
    </p:custDataLst>
    <p:extLst>
      <p:ext uri="{BB962C8B-B14F-4D97-AF65-F5344CB8AC3E}">
        <p14:creationId xmlns:p14="http://schemas.microsoft.com/office/powerpoint/2010/main" val="3812889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7" name="TextBox 16"/>
          <p:cNvSpPr txBox="1"/>
          <p:nvPr/>
        </p:nvSpPr>
        <p:spPr>
          <a:xfrm>
            <a:off x="1159728" y="1531434"/>
            <a:ext cx="1219200" cy="2708434"/>
          </a:xfrm>
          <a:prstGeom prst="rect">
            <a:avLst/>
          </a:prstGeom>
          <a:noFill/>
        </p:spPr>
        <p:txBody>
          <a:bodyPr wrap="square" rtlCol="0">
            <a:spAutoFit/>
          </a:bodyPr>
          <a:lstStyle/>
          <a:p>
            <a:r>
              <a:rPr lang="en-US" sz="17000" b="1" dirty="0" smtClean="0">
                <a:solidFill>
                  <a:srgbClr val="2A7A9E">
                    <a:alpha val="40000"/>
                  </a:srgbClr>
                </a:solidFill>
                <a:cs typeface="Arial" pitchFamily="34" charset="0"/>
              </a:rPr>
              <a:t>8</a:t>
            </a:r>
            <a:endParaRPr lang="en-US" sz="17000" b="1" dirty="0">
              <a:solidFill>
                <a:srgbClr val="2A7A9E">
                  <a:alpha val="40000"/>
                </a:srgbClr>
              </a:solidFill>
              <a:cs typeface="Arial" pitchFamily="34" charset="0"/>
            </a:endParaRPr>
          </a:p>
        </p:txBody>
      </p:sp>
      <p:sp>
        <p:nvSpPr>
          <p:cNvPr id="9" name="Title 8"/>
          <p:cNvSpPr>
            <a:spLocks noGrp="1"/>
          </p:cNvSpPr>
          <p:nvPr>
            <p:ph type="title"/>
          </p:nvPr>
        </p:nvSpPr>
        <p:spPr>
          <a:xfrm>
            <a:off x="2971800" y="1992354"/>
            <a:ext cx="6096000" cy="1970046"/>
          </a:xfrm>
        </p:spPr>
        <p:txBody>
          <a:bodyPr>
            <a:noAutofit/>
          </a:bodyPr>
          <a:lstStyle/>
          <a:p>
            <a:pPr lvl="0">
              <a:spcBef>
                <a:spcPts val="0"/>
              </a:spcBef>
            </a:pPr>
            <a:r>
              <a:rPr lang="en-US" sz="2800" cap="none" dirty="0" smtClean="0">
                <a:ea typeface="+mn-ea"/>
                <a:cs typeface="+mn-cs"/>
              </a:rPr>
              <a:t>QUALITY ASSURANCE</a:t>
            </a:r>
            <a:endParaRPr lang="en-US" sz="2800" cap="none" dirty="0">
              <a:ea typeface="+mn-ea"/>
              <a:cs typeface="+mn-cs"/>
            </a:endParaRPr>
          </a:p>
        </p:txBody>
      </p:sp>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248400" y="3886199"/>
            <a:ext cx="5048203" cy="3786153"/>
          </a:xfrm>
          <a:prstGeom prst="rect">
            <a:avLst/>
          </a:prstGeom>
        </p:spPr>
      </p:pic>
      <p:sp>
        <p:nvSpPr>
          <p:cNvPr id="13" name="TextBox 12"/>
          <p:cNvSpPr txBox="1"/>
          <p:nvPr/>
        </p:nvSpPr>
        <p:spPr>
          <a:xfrm>
            <a:off x="5257800" y="5105400"/>
            <a:ext cx="2438400" cy="369332"/>
          </a:xfrm>
          <a:prstGeom prst="rect">
            <a:avLst/>
          </a:prstGeom>
          <a:noFill/>
        </p:spPr>
        <p:txBody>
          <a:bodyPr wrap="square" rtlCol="0">
            <a:spAutoFit/>
          </a:bodyPr>
          <a:lstStyle/>
          <a:p>
            <a:pPr algn="r"/>
            <a:r>
              <a:rPr lang="en-US" dirty="0" err="1" smtClean="0"/>
              <a:t>Gautam</a:t>
            </a:r>
            <a:endParaRPr lang="en-US" dirty="0"/>
          </a:p>
        </p:txBody>
      </p:sp>
    </p:spTree>
    <p:extLst>
      <p:ext uri="{BB962C8B-B14F-4D97-AF65-F5344CB8AC3E}">
        <p14:creationId xmlns:p14="http://schemas.microsoft.com/office/powerpoint/2010/main" val="5982017"/>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smtClean="0">
                <a:solidFill>
                  <a:prstClr val="white"/>
                </a:solidFill>
                <a:ea typeface="+mn-ea"/>
                <a:cs typeface="+mn-cs"/>
              </a:rPr>
              <a:t>Quality Assurance</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2" name="TextBox 1"/>
          <p:cNvSpPr txBox="1"/>
          <p:nvPr/>
        </p:nvSpPr>
        <p:spPr>
          <a:xfrm>
            <a:off x="228600" y="1710422"/>
            <a:ext cx="8382000" cy="4785926"/>
          </a:xfrm>
          <a:prstGeom prst="rect">
            <a:avLst/>
          </a:prstGeom>
          <a:noFill/>
        </p:spPr>
        <p:txBody>
          <a:bodyPr wrap="square" rtlCol="0">
            <a:spAutoFit/>
          </a:bodyPr>
          <a:lstStyle/>
          <a:p>
            <a:pPr marL="914400" lvl="1" indent="-457200">
              <a:buFont typeface="Arial"/>
              <a:buChar char="•"/>
            </a:pPr>
            <a:r>
              <a:rPr lang="en-US" sz="2400" dirty="0" smtClean="0"/>
              <a:t>Each software components source code will be tested and to check for errors in its expected functionality</a:t>
            </a:r>
          </a:p>
          <a:p>
            <a:pPr marL="914400" lvl="1" indent="-457200">
              <a:buFont typeface="Arial"/>
              <a:buChar char="•"/>
            </a:pPr>
            <a:r>
              <a:rPr lang="en-US" sz="2400" dirty="0" smtClean="0"/>
              <a:t>The web application and API will utilize dependency injection to improve unit testing</a:t>
            </a:r>
          </a:p>
          <a:p>
            <a:pPr lvl="1"/>
            <a:endParaRPr lang="en-US" sz="3500" dirty="0" smtClean="0"/>
          </a:p>
          <a:p>
            <a:r>
              <a:rPr lang="en-US" sz="3200" b="1" dirty="0" smtClean="0">
                <a:solidFill>
                  <a:prstClr val="black">
                    <a:lumMod val="65000"/>
                    <a:lumOff val="35000"/>
                  </a:prstClr>
                </a:solidFill>
              </a:rPr>
              <a:t>Integration Testing</a:t>
            </a:r>
            <a:endParaRPr lang="en-US" sz="3500" dirty="0"/>
          </a:p>
          <a:p>
            <a:pPr marL="914400" lvl="1" indent="-457200">
              <a:buFont typeface="Arial"/>
              <a:buChar char="•"/>
            </a:pPr>
            <a:r>
              <a:rPr lang="en-US" sz="2400" dirty="0" smtClean="0"/>
              <a:t>In addition to individual component testing the HICS system will be tested as a whole after each component is </a:t>
            </a:r>
            <a:r>
              <a:rPr lang="en-US" sz="2400" dirty="0" err="1" smtClean="0"/>
              <a:t>intergrated</a:t>
            </a:r>
            <a:endParaRPr lang="en-US" sz="2400" dirty="0" smtClean="0"/>
          </a:p>
          <a:p>
            <a:pPr marL="914400" lvl="1" indent="-457200">
              <a:buFont typeface="Arial"/>
              <a:buChar char="•"/>
            </a:pPr>
            <a:endParaRPr lang="en-US" sz="3500" dirty="0" smtClean="0"/>
          </a:p>
          <a:p>
            <a:pPr marL="457200" indent="-457200">
              <a:buFont typeface="Arial"/>
              <a:buChar char="•"/>
            </a:pPr>
            <a:endParaRPr lang="en-US" sz="3500" dirty="0" smtClean="0"/>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Unit Testing</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48</a:t>
            </a:fld>
            <a:endParaRPr lang="en-US" dirty="0"/>
          </a:p>
        </p:txBody>
      </p:sp>
    </p:spTree>
    <p:custDataLst>
      <p:tags r:id="rId1"/>
    </p:custDataLst>
    <p:extLst>
      <p:ext uri="{BB962C8B-B14F-4D97-AF65-F5344CB8AC3E}">
        <p14:creationId xmlns:p14="http://schemas.microsoft.com/office/powerpoint/2010/main" val="314786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smtClean="0">
                <a:solidFill>
                  <a:prstClr val="white"/>
                </a:solidFill>
                <a:ea typeface="+mn-ea"/>
                <a:cs typeface="+mn-cs"/>
              </a:rPr>
              <a:t>Quality Assurance</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2" name="TextBox 1"/>
          <p:cNvSpPr txBox="1"/>
          <p:nvPr/>
        </p:nvSpPr>
        <p:spPr>
          <a:xfrm>
            <a:off x="228600" y="1710422"/>
            <a:ext cx="8382000" cy="4862870"/>
          </a:xfrm>
          <a:prstGeom prst="rect">
            <a:avLst/>
          </a:prstGeom>
          <a:noFill/>
        </p:spPr>
        <p:txBody>
          <a:bodyPr wrap="square" rtlCol="0">
            <a:spAutoFit/>
          </a:bodyPr>
          <a:lstStyle/>
          <a:p>
            <a:pPr marL="457200" indent="-457200">
              <a:buFont typeface="Arial"/>
              <a:buChar char="•"/>
            </a:pPr>
            <a:r>
              <a:rPr lang="en-US" sz="2400" b="1" dirty="0" smtClean="0"/>
              <a:t>Sensor Testing: </a:t>
            </a:r>
            <a:r>
              <a:rPr lang="en-US" sz="2400" dirty="0" smtClean="0"/>
              <a:t>Environment sensors must be strong enough to handle radical conditions like high wind, high/low temperatures, and pressure</a:t>
            </a:r>
          </a:p>
          <a:p>
            <a:pPr marL="457200" indent="-457200">
              <a:buFont typeface="Arial"/>
              <a:buChar char="•"/>
            </a:pPr>
            <a:endParaRPr lang="en-US" sz="2400" dirty="0"/>
          </a:p>
          <a:p>
            <a:pPr marL="457200" indent="-457200">
              <a:buFont typeface="Arial"/>
              <a:buChar char="•"/>
            </a:pPr>
            <a:r>
              <a:rPr lang="en-US" sz="2400" b="1" dirty="0" smtClean="0"/>
              <a:t>Web Application Testing: </a:t>
            </a:r>
            <a:r>
              <a:rPr lang="en-US" sz="2400" dirty="0" smtClean="0"/>
              <a:t>Must be fast and responsive and the UI must scale appropriately based on the type of device</a:t>
            </a:r>
          </a:p>
          <a:p>
            <a:pPr marL="457200" indent="-457200">
              <a:buFont typeface="Arial"/>
              <a:buChar char="•"/>
            </a:pPr>
            <a:endParaRPr lang="en-US" sz="2400" dirty="0" smtClean="0"/>
          </a:p>
          <a:p>
            <a:pPr marL="457200" indent="-457200">
              <a:buFont typeface="Arial"/>
              <a:buChar char="•"/>
            </a:pPr>
            <a:r>
              <a:rPr lang="en-US" sz="2400" b="1" dirty="0" smtClean="0"/>
              <a:t>Database Testing: </a:t>
            </a:r>
            <a:r>
              <a:rPr lang="en-US" sz="2400" dirty="0" smtClean="0"/>
              <a:t>The database must be able to invoke the store procedure calls and manage the serialization of transactions</a:t>
            </a:r>
          </a:p>
          <a:p>
            <a:r>
              <a:rPr lang="en-US" sz="3500" dirty="0"/>
              <a:t>	</a:t>
            </a:r>
            <a:endParaRPr lang="en-US" sz="3500" dirty="0" smtClean="0"/>
          </a:p>
          <a:p>
            <a:pPr marL="457200" indent="-457200">
              <a:buFont typeface="Arial"/>
              <a:buChar char="•"/>
            </a:pPr>
            <a:endParaRPr lang="en-US" sz="3500" dirty="0" smtClean="0"/>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Component Testing</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49</a:t>
            </a:fld>
            <a:endParaRPr lang="en-US" dirty="0"/>
          </a:p>
        </p:txBody>
      </p:sp>
    </p:spTree>
    <p:custDataLst>
      <p:tags r:id="rId1"/>
    </p:custDataLst>
    <p:extLst>
      <p:ext uri="{BB962C8B-B14F-4D97-AF65-F5344CB8AC3E}">
        <p14:creationId xmlns:p14="http://schemas.microsoft.com/office/powerpoint/2010/main" val="520126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600" b="1" dirty="0" smtClean="0">
                <a:solidFill>
                  <a:prstClr val="white"/>
                </a:solidFill>
              </a:rPr>
              <a:t>Producer-Consumer Matrix</a:t>
            </a:r>
            <a:endParaRPr lang="en-US" sz="36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5</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616454152"/>
              </p:ext>
            </p:extLst>
          </p:nvPr>
        </p:nvGraphicFramePr>
        <p:xfrm>
          <a:off x="-1" y="914401"/>
          <a:ext cx="9143994" cy="5963239"/>
        </p:xfrm>
        <a:graphic>
          <a:graphicData uri="http://schemas.openxmlformats.org/drawingml/2006/table">
            <a:tbl>
              <a:tblPr>
                <a:tableStyleId>{5C22544A-7EE6-4342-B048-85BDC9FD1C3A}</a:tableStyleId>
              </a:tblPr>
              <a:tblGrid>
                <a:gridCol w="2065434"/>
                <a:gridCol w="235952"/>
                <a:gridCol w="235952"/>
                <a:gridCol w="235952"/>
                <a:gridCol w="235952"/>
                <a:gridCol w="235952"/>
                <a:gridCol w="235952"/>
                <a:gridCol w="235952"/>
                <a:gridCol w="235952"/>
                <a:gridCol w="235952"/>
                <a:gridCol w="235952"/>
                <a:gridCol w="235952"/>
                <a:gridCol w="235952"/>
                <a:gridCol w="235952"/>
                <a:gridCol w="235952"/>
                <a:gridCol w="235952"/>
                <a:gridCol w="235952"/>
                <a:gridCol w="235952"/>
                <a:gridCol w="235952"/>
                <a:gridCol w="235952"/>
                <a:gridCol w="235952"/>
                <a:gridCol w="235952"/>
                <a:gridCol w="235952"/>
                <a:gridCol w="235952"/>
                <a:gridCol w="235952"/>
                <a:gridCol w="235952"/>
                <a:gridCol w="235952"/>
                <a:gridCol w="235952"/>
                <a:gridCol w="235952"/>
                <a:gridCol w="235952"/>
                <a:gridCol w="235952"/>
              </a:tblGrid>
              <a:tr h="1266569">
                <a:tc>
                  <a:txBody>
                    <a:bodyPr/>
                    <a:lstStyle/>
                    <a:p>
                      <a:pPr algn="l" fontAlgn="ctr"/>
                      <a:r>
                        <a:rPr lang="en-US" sz="1000" u="none" strike="noStrike" dirty="0">
                          <a:effectLst/>
                        </a:rPr>
                        <a:t> </a:t>
                      </a:r>
                      <a:endParaRPr lang="en-US" sz="10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ctr" fontAlgn="b"/>
                      <a:r>
                        <a:rPr lang="en-US" sz="1000" b="1" u="none" strike="noStrike" dirty="0">
                          <a:effectLst/>
                        </a:rPr>
                        <a:t>Consumer</a:t>
                      </a:r>
                      <a:endParaRPr lang="en-US" sz="1000" b="1"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ctr" fontAlgn="b"/>
                      <a:r>
                        <a:rPr lang="en-US" sz="1000" u="none" strike="noStrike">
                          <a:effectLst/>
                        </a:rPr>
                        <a:t>Soil Moisture Reading Collector</a:t>
                      </a:r>
                      <a:endParaRPr lang="en-US" sz="1000" b="0" i="0" u="none" strike="noStrike">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ctr" fontAlgn="b"/>
                      <a:r>
                        <a:rPr lang="en-US" sz="1000" u="none" strike="noStrike">
                          <a:effectLst/>
                        </a:rPr>
                        <a:t>Soil Moisture Sensor Control Board</a:t>
                      </a:r>
                      <a:endParaRPr lang="en-US" sz="1000" b="0" i="0" u="none" strike="noStrike">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ctr" fontAlgn="b"/>
                      <a:r>
                        <a:rPr lang="en-US" sz="1000" u="none" strike="noStrike" dirty="0">
                          <a:effectLst/>
                        </a:rPr>
                        <a:t>Temperature Reading Collector</a:t>
                      </a:r>
                      <a:endParaRPr lang="en-US" sz="10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ctr" fontAlgn="b"/>
                      <a:r>
                        <a:rPr lang="en-US" sz="1000" u="none" strike="noStrike">
                          <a:effectLst/>
                        </a:rPr>
                        <a:t>Temperature Sensor Control Board</a:t>
                      </a:r>
                      <a:endParaRPr lang="en-US" sz="1000" b="0" i="0" u="none" strike="noStrike">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ctr" fontAlgn="b"/>
                      <a:r>
                        <a:rPr lang="en-US" sz="1000" u="none" strike="noStrike">
                          <a:effectLst/>
                        </a:rPr>
                        <a:t>Rain Status Collector</a:t>
                      </a:r>
                      <a:endParaRPr lang="en-US" sz="1000" b="0" i="0" u="none" strike="noStrike">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ctr" fontAlgn="b"/>
                      <a:r>
                        <a:rPr lang="en-US" sz="1000" u="none" strike="noStrike">
                          <a:effectLst/>
                        </a:rPr>
                        <a:t>Rain Sensor Control Board</a:t>
                      </a:r>
                      <a:endParaRPr lang="en-US" sz="1000" b="0" i="0" u="none" strike="noStrike">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ctr" fontAlgn="b"/>
                      <a:r>
                        <a:rPr lang="en-US" sz="1000" u="none" strike="noStrike">
                          <a:effectLst/>
                        </a:rPr>
                        <a:t>Analog-Digital Converter</a:t>
                      </a:r>
                      <a:endParaRPr lang="en-US" sz="1000" b="0" i="0" u="none" strike="noStrike">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ctr" fontAlgn="b"/>
                      <a:r>
                        <a:rPr lang="en-US" sz="1000" u="none" strike="noStrike">
                          <a:effectLst/>
                        </a:rPr>
                        <a:t>Sensor Data Packager</a:t>
                      </a:r>
                      <a:endParaRPr lang="en-US" sz="1000" b="0" i="0" u="none" strike="noStrike">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ctr" fontAlgn="b"/>
                      <a:r>
                        <a:rPr lang="en-US" sz="1000" u="none" strike="noStrike">
                          <a:effectLst/>
                        </a:rPr>
                        <a:t>Serial Data Sender</a:t>
                      </a:r>
                      <a:endParaRPr lang="en-US" sz="1000" b="0" i="0" u="none" strike="noStrike">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ctr" fontAlgn="b"/>
                      <a:r>
                        <a:rPr lang="en-US" sz="1000" u="none" strike="noStrike">
                          <a:effectLst/>
                        </a:rPr>
                        <a:t>Relay Module</a:t>
                      </a:r>
                      <a:endParaRPr lang="en-US" sz="1000" b="0" i="0" u="none" strike="noStrike">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ctr" fontAlgn="b"/>
                      <a:r>
                        <a:rPr lang="en-US" sz="1000" u="none" strike="noStrike">
                          <a:effectLst/>
                        </a:rPr>
                        <a:t>Irrigation Valve(s)</a:t>
                      </a:r>
                      <a:endParaRPr lang="en-US" sz="1000" b="0" i="0" u="none" strike="noStrike">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ctr" fontAlgn="b"/>
                      <a:r>
                        <a:rPr lang="en-US" sz="1000" u="none" strike="noStrike">
                          <a:effectLst/>
                        </a:rPr>
                        <a:t>Command Executor</a:t>
                      </a:r>
                      <a:endParaRPr lang="en-US" sz="1000" b="0" i="0" u="none" strike="noStrike">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ctr" fontAlgn="b"/>
                      <a:r>
                        <a:rPr lang="en-US" sz="1000" u="none" strike="noStrike">
                          <a:effectLst/>
                        </a:rPr>
                        <a:t>Serial Data Receiver</a:t>
                      </a:r>
                      <a:endParaRPr lang="en-US" sz="1000" b="0" i="0" u="none" strike="noStrike">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ctr" fontAlgn="b"/>
                      <a:r>
                        <a:rPr lang="en-US" sz="1000" u="none" strike="noStrike">
                          <a:effectLst/>
                        </a:rPr>
                        <a:t>USB/Serial Interface</a:t>
                      </a:r>
                      <a:endParaRPr lang="en-US" sz="1000" b="0" i="0" u="none" strike="noStrike">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ctr" fontAlgn="b"/>
                      <a:r>
                        <a:rPr lang="en-US" sz="1000" u="none" strike="noStrike">
                          <a:effectLst/>
                        </a:rPr>
                        <a:t>JSON Message Builder</a:t>
                      </a:r>
                      <a:endParaRPr lang="en-US" sz="1000" b="0" i="0" u="none" strike="noStrike">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ctr" fontAlgn="b"/>
                      <a:r>
                        <a:rPr lang="en-US" sz="1000" u="none" strike="noStrike">
                          <a:effectLst/>
                        </a:rPr>
                        <a:t>Valve Command Processor</a:t>
                      </a:r>
                      <a:endParaRPr lang="en-US" sz="1000" b="0" i="0" u="none" strike="noStrike">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ctr" fontAlgn="b"/>
                      <a:r>
                        <a:rPr lang="en-US" sz="1000" u="none" strike="noStrike">
                          <a:effectLst/>
                        </a:rPr>
                        <a:t>API Caller</a:t>
                      </a:r>
                      <a:endParaRPr lang="en-US" sz="1000" b="0" i="0" u="none" strike="noStrike">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ctr" fontAlgn="b"/>
                      <a:r>
                        <a:rPr lang="en-US" sz="1000" u="none" strike="noStrike">
                          <a:effectLst/>
                        </a:rPr>
                        <a:t>Response Parser</a:t>
                      </a:r>
                      <a:endParaRPr lang="en-US" sz="1000" b="0" i="0" u="none" strike="noStrike">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ctr" fontAlgn="b"/>
                      <a:r>
                        <a:rPr lang="en-US" sz="1000" u="none" strike="noStrike">
                          <a:effectLst/>
                        </a:rPr>
                        <a:t>JSON Converter</a:t>
                      </a:r>
                      <a:endParaRPr lang="en-US" sz="1000" b="0" i="0" u="none" strike="noStrike">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ctr" fontAlgn="b"/>
                      <a:r>
                        <a:rPr lang="en-US" sz="1000" u="none" strike="noStrike">
                          <a:effectLst/>
                        </a:rPr>
                        <a:t>URI Authenticator</a:t>
                      </a:r>
                      <a:endParaRPr lang="en-US" sz="1000" b="0" i="0" u="none" strike="noStrike">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ctr" fontAlgn="b"/>
                      <a:r>
                        <a:rPr lang="en-US" sz="1000" u="none" strike="noStrike">
                          <a:effectLst/>
                        </a:rPr>
                        <a:t>Web Services</a:t>
                      </a:r>
                      <a:endParaRPr lang="en-US" sz="1000" b="0" i="0" u="none" strike="noStrike">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ctr" fontAlgn="b"/>
                      <a:r>
                        <a:rPr lang="en-US" sz="1000" u="none" strike="noStrike">
                          <a:effectLst/>
                        </a:rPr>
                        <a:t>Response Handler</a:t>
                      </a:r>
                      <a:endParaRPr lang="en-US" sz="1000" b="0" i="0" u="none" strike="noStrike">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ctr" fontAlgn="b"/>
                      <a:r>
                        <a:rPr lang="en-US" sz="1000" u="none" strike="noStrike">
                          <a:effectLst/>
                        </a:rPr>
                        <a:t>DB Interface</a:t>
                      </a:r>
                      <a:endParaRPr lang="en-US" sz="1000" b="0" i="0" u="none" strike="noStrike">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ctr" fontAlgn="b"/>
                      <a:r>
                        <a:rPr lang="en-US" sz="1000" u="none" strike="noStrike">
                          <a:effectLst/>
                        </a:rPr>
                        <a:t>Stored Procedures</a:t>
                      </a:r>
                      <a:endParaRPr lang="en-US" sz="1000" b="0" i="0" u="none" strike="noStrike">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ctr" fontAlgn="b"/>
                      <a:r>
                        <a:rPr lang="en-US" sz="1000" u="none" strike="noStrike">
                          <a:effectLst/>
                        </a:rPr>
                        <a:t>Database</a:t>
                      </a:r>
                      <a:endParaRPr lang="en-US" sz="1000" b="0" i="0" u="none" strike="noStrike">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ctr" fontAlgn="b"/>
                      <a:r>
                        <a:rPr lang="en-US" sz="1000" u="none" strike="noStrike">
                          <a:effectLst/>
                        </a:rPr>
                        <a:t>Controller</a:t>
                      </a:r>
                      <a:endParaRPr lang="en-US" sz="1000" b="0" i="0" u="none" strike="noStrike">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ctr" fontAlgn="b"/>
                      <a:r>
                        <a:rPr lang="en-US" sz="1000" u="none" strike="noStrike">
                          <a:effectLst/>
                        </a:rPr>
                        <a:t>Model</a:t>
                      </a:r>
                      <a:endParaRPr lang="en-US" sz="1000" b="0" i="0" u="none" strike="noStrike">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ctr" fontAlgn="b"/>
                      <a:r>
                        <a:rPr lang="en-US" sz="1000" u="none" strike="noStrike">
                          <a:effectLst/>
                        </a:rPr>
                        <a:t>View</a:t>
                      </a:r>
                      <a:endParaRPr lang="en-US" sz="1000" b="0" i="0" u="none" strike="noStrike">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ctr" fontAlgn="b"/>
                      <a:r>
                        <a:rPr lang="en-US" sz="1000" u="none" strike="noStrike" dirty="0">
                          <a:effectLst/>
                        </a:rPr>
                        <a:t>User/Admin</a:t>
                      </a:r>
                      <a:endParaRPr lang="en-US" sz="10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r>
              <a:tr h="139272">
                <a:tc>
                  <a:txBody>
                    <a:bodyPr/>
                    <a:lstStyle/>
                    <a:p>
                      <a:pPr algn="l" fontAlgn="ctr"/>
                      <a:r>
                        <a:rPr lang="en-US" sz="900" b="1" u="none" strike="noStrike" dirty="0">
                          <a:effectLst/>
                        </a:rPr>
                        <a:t>Producer</a:t>
                      </a:r>
                      <a:endParaRPr lang="en-US" sz="900" b="1" i="0" u="none" strike="noStrike" dirty="0">
                        <a:solidFill>
                          <a:srgbClr val="000000"/>
                        </a:solidFill>
                        <a:effectLst/>
                        <a:latin typeface="Times New Roman"/>
                      </a:endParaRPr>
                    </a:p>
                  </a:txBody>
                  <a:tcPr marL="5281" marR="5281" marT="5281" marB="0" anchor="ctr">
                    <a:solidFill>
                      <a:schemeClr val="tx1">
                        <a:lumMod val="25000"/>
                        <a:lumOff val="7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ctr"/>
                      <a:r>
                        <a:rPr lang="en-US" sz="800" u="none" strike="noStrike">
                          <a:effectLst/>
                        </a:rPr>
                        <a:t> </a:t>
                      </a:r>
                      <a:endParaRPr lang="en-US" sz="800" b="0" i="0" u="none" strike="noStrike">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r>
              <a:tr h="243579">
                <a:tc>
                  <a:txBody>
                    <a:bodyPr/>
                    <a:lstStyle/>
                    <a:p>
                      <a:pPr algn="l" fontAlgn="ctr"/>
                      <a:r>
                        <a:rPr lang="en-US" sz="900" u="none" strike="noStrike">
                          <a:effectLst/>
                        </a:rPr>
                        <a:t>Soil Moisture Reading Collector</a:t>
                      </a:r>
                      <a:endParaRPr lang="en-US" sz="900" b="0" i="0" u="none" strike="noStrike">
                        <a:solidFill>
                          <a:srgbClr val="000000"/>
                        </a:solidFill>
                        <a:effectLst/>
                        <a:latin typeface="Times New Roman"/>
                      </a:endParaRPr>
                    </a:p>
                  </a:txBody>
                  <a:tcPr marL="5281" marR="5281" marT="5281" marB="0" anchor="ctr">
                    <a:solidFill>
                      <a:schemeClr val="tx1">
                        <a:lumMod val="25000"/>
                        <a:lumOff val="7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ctr"/>
                      <a:r>
                        <a:rPr lang="en-US" sz="800" u="none" strike="noStrike" dirty="0" smtClean="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b"/>
                      <a:r>
                        <a:rPr lang="en-US" sz="800" u="none" strike="noStrike" dirty="0">
                          <a:effectLst/>
                        </a:rPr>
                        <a:t>CMRC1</a:t>
                      </a:r>
                      <a:endParaRPr lang="en-US" sz="800" b="0" i="0" u="none" strike="noStrike" dirty="0">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r>
              <a:tr h="194141">
                <a:tc>
                  <a:txBody>
                    <a:bodyPr/>
                    <a:lstStyle/>
                    <a:p>
                      <a:pPr algn="l" fontAlgn="ctr"/>
                      <a:r>
                        <a:rPr lang="en-US" sz="900" u="none" strike="noStrike">
                          <a:effectLst/>
                        </a:rPr>
                        <a:t>Soil Moisture Sensor Control Board</a:t>
                      </a:r>
                      <a:endParaRPr lang="en-US" sz="900" b="0" i="0" u="none" strike="noStrike">
                        <a:solidFill>
                          <a:srgbClr val="000000"/>
                        </a:solidFill>
                        <a:effectLst/>
                        <a:latin typeface="Times New Roman"/>
                      </a:endParaRPr>
                    </a:p>
                  </a:txBody>
                  <a:tcPr marL="5281" marR="5281" marT="5281" marB="0" anchor="ctr">
                    <a:solidFill>
                      <a:schemeClr val="tx1">
                        <a:lumMod val="25000"/>
                        <a:lumOff val="75000"/>
                      </a:schemeClr>
                    </a:solidFill>
                  </a:tcPr>
                </a:tc>
                <a:tc>
                  <a:txBody>
                    <a:bodyPr/>
                    <a:lstStyle/>
                    <a:p>
                      <a:pPr algn="l" fontAlgn="b"/>
                      <a:endParaRPr lang="en-US" sz="800" b="0" i="0" u="none" strike="noStrike" dirty="0">
                        <a:solidFill>
                          <a:srgbClr val="000000"/>
                        </a:solidFill>
                        <a:effectLst/>
                        <a:latin typeface="Calibri"/>
                      </a:endParaRPr>
                    </a:p>
                  </a:txBody>
                  <a:tcPr marL="5281" marR="5281" marT="5281" marB="0" anchor="b">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b"/>
                      <a:r>
                        <a:rPr lang="en-US" sz="800" u="none" strike="noStrike">
                          <a:effectLst/>
                        </a:rPr>
                        <a:t>CB1</a:t>
                      </a:r>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r>
              <a:tr h="139272">
                <a:tc>
                  <a:txBody>
                    <a:bodyPr/>
                    <a:lstStyle/>
                    <a:p>
                      <a:pPr algn="l" fontAlgn="ctr"/>
                      <a:r>
                        <a:rPr lang="en-US" sz="900" u="none" strike="noStrike">
                          <a:effectLst/>
                        </a:rPr>
                        <a:t>Temperature Reading Collector</a:t>
                      </a:r>
                      <a:endParaRPr lang="en-US" sz="900" b="0" i="0" u="none" strike="noStrike">
                        <a:solidFill>
                          <a:srgbClr val="000000"/>
                        </a:solidFill>
                        <a:effectLst/>
                        <a:latin typeface="Times New Roman"/>
                      </a:endParaRPr>
                    </a:p>
                  </a:txBody>
                  <a:tcPr marL="5281" marR="5281" marT="5281" marB="0" anchor="ctr">
                    <a:solidFill>
                      <a:schemeClr val="tx1">
                        <a:lumMod val="25000"/>
                        <a:lumOff val="75000"/>
                      </a:schemeClr>
                    </a:solidFill>
                  </a:tcPr>
                </a:tc>
                <a:tc>
                  <a:txBody>
                    <a:bodyPr/>
                    <a:lstStyle/>
                    <a:p>
                      <a:pPr algn="l" fontAlgn="b"/>
                      <a:endParaRPr lang="en-US" sz="800" b="0" i="0" u="none" strike="noStrike" dirty="0">
                        <a:solidFill>
                          <a:srgbClr val="000000"/>
                        </a:solidFill>
                        <a:effectLst/>
                        <a:latin typeface="Calibri"/>
                      </a:endParaRPr>
                    </a:p>
                  </a:txBody>
                  <a:tcPr marL="5281" marR="5281" marT="5281" marB="0" anchor="b">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b"/>
                      <a:r>
                        <a:rPr lang="en-US" sz="800" u="none" strike="noStrike">
                          <a:effectLst/>
                        </a:rPr>
                        <a:t>TRC1</a:t>
                      </a:r>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r>
              <a:tr h="194141">
                <a:tc>
                  <a:txBody>
                    <a:bodyPr/>
                    <a:lstStyle/>
                    <a:p>
                      <a:pPr algn="l" fontAlgn="ctr"/>
                      <a:r>
                        <a:rPr lang="en-US" sz="900" u="none" strike="noStrike">
                          <a:effectLst/>
                        </a:rPr>
                        <a:t>Temperature Sensor Control Board</a:t>
                      </a:r>
                      <a:endParaRPr lang="en-US" sz="900" b="0" i="0" u="none" strike="noStrike">
                        <a:solidFill>
                          <a:srgbClr val="000000"/>
                        </a:solidFill>
                        <a:effectLst/>
                        <a:latin typeface="Times New Roman"/>
                      </a:endParaRPr>
                    </a:p>
                  </a:txBody>
                  <a:tcPr marL="5281" marR="5281" marT="5281" marB="0" anchor="ctr">
                    <a:solidFill>
                      <a:schemeClr val="tx1">
                        <a:lumMod val="25000"/>
                        <a:lumOff val="75000"/>
                      </a:schemeClr>
                    </a:solidFill>
                  </a:tcPr>
                </a:tc>
                <a:tc>
                  <a:txBody>
                    <a:bodyPr/>
                    <a:lstStyle/>
                    <a:p>
                      <a:pPr algn="l" fontAlgn="b"/>
                      <a:endParaRPr lang="en-US" sz="800" b="0" i="0" u="none" strike="noStrike" dirty="0">
                        <a:solidFill>
                          <a:srgbClr val="000000"/>
                        </a:solidFill>
                        <a:effectLst/>
                        <a:latin typeface="Calibri"/>
                      </a:endParaRPr>
                    </a:p>
                  </a:txBody>
                  <a:tcPr marL="5281" marR="5281" marT="5281" marB="0" anchor="b">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b"/>
                      <a:r>
                        <a:rPr lang="en-US" sz="800" u="none" strike="noStrike">
                          <a:effectLst/>
                        </a:rPr>
                        <a:t>CB2</a:t>
                      </a:r>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r>
              <a:tr h="139272">
                <a:tc>
                  <a:txBody>
                    <a:bodyPr/>
                    <a:lstStyle/>
                    <a:p>
                      <a:pPr algn="l" fontAlgn="ctr"/>
                      <a:r>
                        <a:rPr lang="en-US" sz="900" u="none" strike="noStrike">
                          <a:effectLst/>
                        </a:rPr>
                        <a:t>Rain Status Collector</a:t>
                      </a:r>
                      <a:endParaRPr lang="en-US" sz="900" b="0" i="0" u="none" strike="noStrike">
                        <a:solidFill>
                          <a:srgbClr val="000000"/>
                        </a:solidFill>
                        <a:effectLst/>
                        <a:latin typeface="Times New Roman"/>
                      </a:endParaRPr>
                    </a:p>
                  </a:txBody>
                  <a:tcPr marL="5281" marR="5281" marT="5281" marB="0" anchor="ctr">
                    <a:solidFill>
                      <a:schemeClr val="tx1">
                        <a:lumMod val="25000"/>
                        <a:lumOff val="75000"/>
                      </a:schemeClr>
                    </a:solidFill>
                  </a:tcPr>
                </a:tc>
                <a:tc>
                  <a:txBody>
                    <a:bodyPr/>
                    <a:lstStyle/>
                    <a:p>
                      <a:pPr algn="l" fontAlgn="b"/>
                      <a:endParaRPr lang="en-US" sz="800" b="0" i="0" u="none" strike="noStrike" dirty="0">
                        <a:solidFill>
                          <a:srgbClr val="000000"/>
                        </a:solidFill>
                        <a:effectLst/>
                        <a:latin typeface="Calibri"/>
                      </a:endParaRPr>
                    </a:p>
                  </a:txBody>
                  <a:tcPr marL="5281" marR="5281" marT="5281" marB="0" anchor="b">
                    <a:solidFill>
                      <a:schemeClr val="tx1">
                        <a:lumMod val="25000"/>
                        <a:lumOff val="75000"/>
                      </a:schemeClr>
                    </a:solidFill>
                  </a:tcPr>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b"/>
                      <a:r>
                        <a:rPr lang="en-US" sz="800" u="none" strike="noStrike">
                          <a:effectLst/>
                        </a:rPr>
                        <a:t>RSC1</a:t>
                      </a:r>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r>
              <a:tr h="139272">
                <a:tc>
                  <a:txBody>
                    <a:bodyPr/>
                    <a:lstStyle/>
                    <a:p>
                      <a:pPr algn="l" fontAlgn="ctr"/>
                      <a:r>
                        <a:rPr lang="en-US" sz="900" u="none" strike="noStrike">
                          <a:effectLst/>
                        </a:rPr>
                        <a:t>Rain Sensor Control Board</a:t>
                      </a:r>
                      <a:endParaRPr lang="en-US" sz="900" b="0" i="0" u="none" strike="noStrike">
                        <a:solidFill>
                          <a:srgbClr val="000000"/>
                        </a:solidFill>
                        <a:effectLst/>
                        <a:latin typeface="Times New Roman"/>
                      </a:endParaRPr>
                    </a:p>
                  </a:txBody>
                  <a:tcPr marL="5281" marR="5281" marT="5281" marB="0" anchor="ctr">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solidFill>
                      <a:schemeClr val="tx1">
                        <a:lumMod val="25000"/>
                        <a:lumOff val="75000"/>
                      </a:schemeClr>
                    </a:solidFill>
                  </a:tcPr>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b"/>
                      <a:r>
                        <a:rPr lang="en-US" sz="800" u="none" strike="noStrike">
                          <a:effectLst/>
                        </a:rPr>
                        <a:t>CB3</a:t>
                      </a:r>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r>
              <a:tr h="243579">
                <a:tc>
                  <a:txBody>
                    <a:bodyPr/>
                    <a:lstStyle/>
                    <a:p>
                      <a:pPr algn="l" fontAlgn="ctr"/>
                      <a:r>
                        <a:rPr lang="en-US" sz="900" u="none" strike="noStrike">
                          <a:effectLst/>
                        </a:rPr>
                        <a:t>Analog-Digital Converter</a:t>
                      </a:r>
                      <a:endParaRPr lang="en-US" sz="900" b="0" i="0" u="none" strike="noStrike">
                        <a:solidFill>
                          <a:srgbClr val="000000"/>
                        </a:solidFill>
                        <a:effectLst/>
                        <a:latin typeface="Times New Roman"/>
                      </a:endParaRPr>
                    </a:p>
                  </a:txBody>
                  <a:tcPr marL="5281" marR="5281" marT="5281" marB="0" anchor="ctr">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solidFill>
                      <a:schemeClr val="tx1">
                        <a:lumMod val="25000"/>
                        <a:lumOff val="75000"/>
                      </a:schemeClr>
                    </a:solidFill>
                  </a:tcPr>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b"/>
                      <a:r>
                        <a:rPr lang="en-US" sz="800" u="none" strike="noStrike">
                          <a:effectLst/>
                        </a:rPr>
                        <a:t>ADC1</a:t>
                      </a:r>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r>
              <a:tr h="139272">
                <a:tc>
                  <a:txBody>
                    <a:bodyPr/>
                    <a:lstStyle/>
                    <a:p>
                      <a:pPr algn="l" fontAlgn="ctr"/>
                      <a:r>
                        <a:rPr lang="en-US" sz="900" u="none" strike="noStrike">
                          <a:effectLst/>
                        </a:rPr>
                        <a:t>Sensor Data Packager</a:t>
                      </a:r>
                      <a:endParaRPr lang="en-US" sz="900" b="0" i="0" u="none" strike="noStrike">
                        <a:solidFill>
                          <a:srgbClr val="000000"/>
                        </a:solidFill>
                        <a:effectLst/>
                        <a:latin typeface="Times New Roman"/>
                      </a:endParaRPr>
                    </a:p>
                  </a:txBody>
                  <a:tcPr marL="5281" marR="5281" marT="5281" marB="0" anchor="ctr">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solidFill>
                      <a:schemeClr val="tx1">
                        <a:lumMod val="25000"/>
                        <a:lumOff val="75000"/>
                      </a:schemeClr>
                    </a:solidFill>
                  </a:tcPr>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b"/>
                      <a:r>
                        <a:rPr lang="en-US" sz="800" u="none" strike="noStrike">
                          <a:effectLst/>
                        </a:rPr>
                        <a:t>SDP1</a:t>
                      </a:r>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r>
              <a:tr h="139272">
                <a:tc>
                  <a:txBody>
                    <a:bodyPr/>
                    <a:lstStyle/>
                    <a:p>
                      <a:pPr algn="l" fontAlgn="ctr"/>
                      <a:r>
                        <a:rPr lang="en-US" sz="900" u="none" strike="noStrike">
                          <a:effectLst/>
                        </a:rPr>
                        <a:t>Serial Data Sender</a:t>
                      </a:r>
                      <a:endParaRPr lang="en-US" sz="900" b="0" i="0" u="none" strike="noStrike">
                        <a:solidFill>
                          <a:srgbClr val="000000"/>
                        </a:solidFill>
                        <a:effectLst/>
                        <a:latin typeface="Times New Roman"/>
                      </a:endParaRPr>
                    </a:p>
                  </a:txBody>
                  <a:tcPr marL="5281" marR="5281" marT="5281" marB="0" anchor="ctr">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solidFill>
                      <a:schemeClr val="tx1">
                        <a:lumMod val="25000"/>
                        <a:lumOff val="75000"/>
                      </a:schemeClr>
                    </a:solidFill>
                  </a:tcPr>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r>
                        <a:rPr lang="en-US" sz="800" u="none" strike="noStrike">
                          <a:effectLst/>
                        </a:rPr>
                        <a:t>RDS1</a:t>
                      </a:r>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r>
              <a:tr h="139272">
                <a:tc>
                  <a:txBody>
                    <a:bodyPr/>
                    <a:lstStyle/>
                    <a:p>
                      <a:pPr algn="l" fontAlgn="ctr"/>
                      <a:r>
                        <a:rPr lang="en-US" sz="900" u="none" strike="noStrike">
                          <a:effectLst/>
                        </a:rPr>
                        <a:t>Relay Module</a:t>
                      </a:r>
                      <a:endParaRPr lang="en-US" sz="900" b="0" i="0" u="none" strike="noStrike">
                        <a:solidFill>
                          <a:srgbClr val="000000"/>
                        </a:solidFill>
                        <a:effectLst/>
                        <a:latin typeface="Times New Roman"/>
                      </a:endParaRPr>
                    </a:p>
                  </a:txBody>
                  <a:tcPr marL="5281" marR="5281" marT="5281" marB="0" anchor="ctr">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solidFill>
                      <a:schemeClr val="tx1">
                        <a:lumMod val="25000"/>
                        <a:lumOff val="75000"/>
                      </a:schemeClr>
                    </a:solidFill>
                  </a:tcPr>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b"/>
                      <a:r>
                        <a:rPr lang="en-US" sz="800" u="none" strike="noStrike">
                          <a:effectLst/>
                        </a:rPr>
                        <a:t>RM1</a:t>
                      </a:r>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r>
              <a:tr h="139272">
                <a:tc>
                  <a:txBody>
                    <a:bodyPr/>
                    <a:lstStyle/>
                    <a:p>
                      <a:pPr algn="l" fontAlgn="ctr"/>
                      <a:r>
                        <a:rPr lang="en-US" sz="900" u="none" strike="noStrike">
                          <a:effectLst/>
                        </a:rPr>
                        <a:t>Irrigation Valve(s)</a:t>
                      </a:r>
                      <a:endParaRPr lang="en-US" sz="900" b="0" i="0" u="none" strike="noStrike">
                        <a:solidFill>
                          <a:srgbClr val="000000"/>
                        </a:solidFill>
                        <a:effectLst/>
                        <a:latin typeface="Times New Roman"/>
                      </a:endParaRPr>
                    </a:p>
                  </a:txBody>
                  <a:tcPr marL="5281" marR="5281" marT="5281" marB="0" anchor="ctr">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solidFill>
                      <a:schemeClr val="tx1">
                        <a:lumMod val="25000"/>
                        <a:lumOff val="75000"/>
                      </a:schemeClr>
                    </a:solidFill>
                  </a:tcPr>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r>
              <a:tr h="139272">
                <a:tc>
                  <a:txBody>
                    <a:bodyPr/>
                    <a:lstStyle/>
                    <a:p>
                      <a:pPr algn="l" fontAlgn="ctr"/>
                      <a:r>
                        <a:rPr lang="en-US" sz="900" u="none" strike="noStrike">
                          <a:effectLst/>
                        </a:rPr>
                        <a:t>Command Executor</a:t>
                      </a:r>
                      <a:endParaRPr lang="en-US" sz="900" b="0" i="0" u="none" strike="noStrike">
                        <a:solidFill>
                          <a:srgbClr val="000000"/>
                        </a:solidFill>
                        <a:effectLst/>
                        <a:latin typeface="Times New Roman"/>
                      </a:endParaRPr>
                    </a:p>
                  </a:txBody>
                  <a:tcPr marL="5281" marR="5281" marT="5281" marB="0" anchor="ctr">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solidFill>
                      <a:schemeClr val="tx1">
                        <a:lumMod val="25000"/>
                        <a:lumOff val="75000"/>
                      </a:schemeClr>
                    </a:solidFill>
                  </a:tcPr>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r>
                        <a:rPr lang="en-US" sz="800" u="none" strike="noStrike">
                          <a:effectLst/>
                        </a:rPr>
                        <a:t>CE1</a:t>
                      </a:r>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r>
              <a:tr h="139272">
                <a:tc>
                  <a:txBody>
                    <a:bodyPr/>
                    <a:lstStyle/>
                    <a:p>
                      <a:pPr algn="l" fontAlgn="ctr"/>
                      <a:r>
                        <a:rPr lang="en-US" sz="900" u="none" strike="noStrike" dirty="0">
                          <a:effectLst/>
                        </a:rPr>
                        <a:t>Serial Data Receiver</a:t>
                      </a:r>
                      <a:endParaRPr lang="en-US" sz="900" b="0" i="0" u="none" strike="noStrike" dirty="0">
                        <a:solidFill>
                          <a:srgbClr val="000000"/>
                        </a:solidFill>
                        <a:effectLst/>
                        <a:latin typeface="Times New Roman"/>
                      </a:endParaRPr>
                    </a:p>
                  </a:txBody>
                  <a:tcPr marL="5281" marR="5281" marT="5281" marB="0" anchor="ctr">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solidFill>
                      <a:schemeClr val="tx1">
                        <a:lumMod val="25000"/>
                        <a:lumOff val="75000"/>
                      </a:schemeClr>
                    </a:solidFill>
                  </a:tcPr>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r>
                        <a:rPr lang="en-US" sz="800" u="none" strike="noStrike" dirty="0">
                          <a:effectLst/>
                        </a:rPr>
                        <a:t>SDR1</a:t>
                      </a:r>
                      <a:endParaRPr lang="en-US" sz="800" b="0" i="0" u="none" strike="noStrike" dirty="0">
                        <a:solidFill>
                          <a:srgbClr val="000000"/>
                        </a:solidFill>
                        <a:effectLst/>
                        <a:latin typeface="Calibri"/>
                      </a:endParaRPr>
                    </a:p>
                  </a:txBody>
                  <a:tcPr marL="5281" marR="5281" marT="5281" marB="0" anchor="b"/>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r>
              <a:tr h="139272">
                <a:tc>
                  <a:txBody>
                    <a:bodyPr/>
                    <a:lstStyle/>
                    <a:p>
                      <a:pPr algn="l" fontAlgn="ctr"/>
                      <a:r>
                        <a:rPr lang="en-US" sz="900" u="none" strike="noStrike">
                          <a:effectLst/>
                        </a:rPr>
                        <a:t>USB/Serial Interface</a:t>
                      </a:r>
                      <a:endParaRPr lang="en-US" sz="900" b="0" i="0" u="none" strike="noStrike">
                        <a:solidFill>
                          <a:srgbClr val="000000"/>
                        </a:solidFill>
                        <a:effectLst/>
                        <a:latin typeface="Times New Roman"/>
                      </a:endParaRPr>
                    </a:p>
                  </a:txBody>
                  <a:tcPr marL="5281" marR="5281" marT="5281" marB="0" anchor="ctr">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solidFill>
                      <a:schemeClr val="tx1">
                        <a:lumMod val="25000"/>
                        <a:lumOff val="75000"/>
                      </a:schemeClr>
                    </a:solidFill>
                  </a:tcPr>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r>
                        <a:rPr lang="en-US" sz="800" u="none" strike="noStrike">
                          <a:effectLst/>
                        </a:rPr>
                        <a:t>USI1</a:t>
                      </a:r>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b"/>
                      <a:r>
                        <a:rPr lang="en-US" sz="800" u="none" strike="noStrike">
                          <a:effectLst/>
                        </a:rPr>
                        <a:t>USI2</a:t>
                      </a:r>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r>
              <a:tr h="243579">
                <a:tc>
                  <a:txBody>
                    <a:bodyPr/>
                    <a:lstStyle/>
                    <a:p>
                      <a:pPr algn="l" fontAlgn="ctr"/>
                      <a:r>
                        <a:rPr lang="en-US" sz="900" u="none" strike="noStrike">
                          <a:effectLst/>
                        </a:rPr>
                        <a:t>JSON Message Builder</a:t>
                      </a:r>
                      <a:endParaRPr lang="en-US" sz="900" b="0" i="0" u="none" strike="noStrike">
                        <a:solidFill>
                          <a:srgbClr val="000000"/>
                        </a:solidFill>
                        <a:effectLst/>
                        <a:latin typeface="Times New Roman"/>
                      </a:endParaRPr>
                    </a:p>
                  </a:txBody>
                  <a:tcPr marL="5281" marR="5281" marT="5281" marB="0" anchor="ctr">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solidFill>
                      <a:schemeClr val="tx1">
                        <a:lumMod val="25000"/>
                        <a:lumOff val="75000"/>
                      </a:schemeClr>
                    </a:solidFill>
                  </a:tcPr>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r>
                        <a:rPr lang="en-US" sz="800" u="none" strike="noStrike">
                          <a:effectLst/>
                        </a:rPr>
                        <a:t>JMB1</a:t>
                      </a:r>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r>
              <a:tr h="139272">
                <a:tc>
                  <a:txBody>
                    <a:bodyPr/>
                    <a:lstStyle/>
                    <a:p>
                      <a:pPr algn="l" fontAlgn="ctr"/>
                      <a:r>
                        <a:rPr lang="en-US" sz="900" u="none" strike="noStrike">
                          <a:effectLst/>
                        </a:rPr>
                        <a:t>Valve Command Processor</a:t>
                      </a:r>
                      <a:endParaRPr lang="en-US" sz="900" b="0" i="0" u="none" strike="noStrike">
                        <a:solidFill>
                          <a:srgbClr val="000000"/>
                        </a:solidFill>
                        <a:effectLst/>
                        <a:latin typeface="Times New Roman"/>
                      </a:endParaRPr>
                    </a:p>
                  </a:txBody>
                  <a:tcPr marL="5281" marR="5281" marT="5281" marB="0" anchor="ctr">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r>
                        <a:rPr lang="en-US" sz="800" u="none" strike="noStrike">
                          <a:effectLst/>
                        </a:rPr>
                        <a:t>VCP1</a:t>
                      </a:r>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r>
              <a:tr h="139272">
                <a:tc>
                  <a:txBody>
                    <a:bodyPr/>
                    <a:lstStyle/>
                    <a:p>
                      <a:pPr algn="l" fontAlgn="ctr"/>
                      <a:r>
                        <a:rPr lang="en-US" sz="900" u="none" strike="noStrike">
                          <a:effectLst/>
                        </a:rPr>
                        <a:t>API Caller</a:t>
                      </a:r>
                      <a:endParaRPr lang="en-US" sz="900" b="0" i="0" u="none" strike="noStrike">
                        <a:solidFill>
                          <a:srgbClr val="000000"/>
                        </a:solidFill>
                        <a:effectLst/>
                        <a:latin typeface="Times New Roman"/>
                      </a:endParaRPr>
                    </a:p>
                  </a:txBody>
                  <a:tcPr marL="5281" marR="5281" marT="5281" marB="0" anchor="ctr">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r>
                        <a:rPr lang="en-US" sz="800" u="none" strike="noStrike">
                          <a:effectLst/>
                        </a:rPr>
                        <a:t>AC1</a:t>
                      </a:r>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r>
              <a:tr h="139272">
                <a:tc>
                  <a:txBody>
                    <a:bodyPr/>
                    <a:lstStyle/>
                    <a:p>
                      <a:pPr algn="l" fontAlgn="ctr"/>
                      <a:r>
                        <a:rPr lang="en-US" sz="900" u="none" strike="noStrike">
                          <a:effectLst/>
                        </a:rPr>
                        <a:t>Response Parser</a:t>
                      </a:r>
                      <a:endParaRPr lang="en-US" sz="900" b="0" i="0" u="none" strike="noStrike">
                        <a:solidFill>
                          <a:srgbClr val="000000"/>
                        </a:solidFill>
                        <a:effectLst/>
                        <a:latin typeface="Times New Roman"/>
                      </a:endParaRPr>
                    </a:p>
                  </a:txBody>
                  <a:tcPr marL="5281" marR="5281" marT="5281" marB="0" anchor="ctr">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r>
                        <a:rPr lang="en-US" sz="800" u="none" strike="noStrike">
                          <a:effectLst/>
                        </a:rPr>
                        <a:t>RP1</a:t>
                      </a:r>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r>
              <a:tr h="139272">
                <a:tc>
                  <a:txBody>
                    <a:bodyPr/>
                    <a:lstStyle/>
                    <a:p>
                      <a:pPr algn="l" fontAlgn="ctr"/>
                      <a:r>
                        <a:rPr lang="en-US" sz="900" u="none" strike="noStrike">
                          <a:effectLst/>
                        </a:rPr>
                        <a:t>JSON Converter</a:t>
                      </a:r>
                      <a:endParaRPr lang="en-US" sz="900" b="0" i="0" u="none" strike="noStrike">
                        <a:solidFill>
                          <a:srgbClr val="000000"/>
                        </a:solidFill>
                        <a:effectLst/>
                        <a:latin typeface="Times New Roman"/>
                      </a:endParaRPr>
                    </a:p>
                  </a:txBody>
                  <a:tcPr marL="5281" marR="5281" marT="5281" marB="0" anchor="ctr">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b"/>
                      <a:r>
                        <a:rPr lang="en-US" sz="800" u="none" strike="noStrike">
                          <a:effectLst/>
                        </a:rPr>
                        <a:t>JC1</a:t>
                      </a:r>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r>
              <a:tr h="139272">
                <a:tc>
                  <a:txBody>
                    <a:bodyPr/>
                    <a:lstStyle/>
                    <a:p>
                      <a:pPr algn="l" fontAlgn="ctr"/>
                      <a:r>
                        <a:rPr lang="en-US" sz="900" u="none" strike="noStrike">
                          <a:effectLst/>
                        </a:rPr>
                        <a:t>URI Authenticator</a:t>
                      </a:r>
                      <a:endParaRPr lang="en-US" sz="900" b="0" i="0" u="none" strike="noStrike">
                        <a:solidFill>
                          <a:srgbClr val="000000"/>
                        </a:solidFill>
                        <a:effectLst/>
                        <a:latin typeface="Times New Roman"/>
                      </a:endParaRPr>
                    </a:p>
                  </a:txBody>
                  <a:tcPr marL="5281" marR="5281" marT="5281" marB="0" anchor="ctr">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solidFill>
                      <a:schemeClr val="tx1">
                        <a:lumMod val="25000"/>
                        <a:lumOff val="75000"/>
                      </a:schemeClr>
                    </a:solidFill>
                  </a:tcPr>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b"/>
                      <a:r>
                        <a:rPr lang="en-US" sz="800" u="none" strike="noStrike">
                          <a:effectLst/>
                        </a:rPr>
                        <a:t>UA2</a:t>
                      </a:r>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r>
                        <a:rPr lang="en-US" sz="800" u="none" strike="noStrike">
                          <a:effectLst/>
                        </a:rPr>
                        <a:t>UA1</a:t>
                      </a:r>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r>
              <a:tr h="139272">
                <a:tc>
                  <a:txBody>
                    <a:bodyPr/>
                    <a:lstStyle/>
                    <a:p>
                      <a:pPr algn="l" fontAlgn="ctr"/>
                      <a:r>
                        <a:rPr lang="en-US" sz="900" u="none" strike="noStrike">
                          <a:effectLst/>
                        </a:rPr>
                        <a:t>Web Services</a:t>
                      </a:r>
                      <a:endParaRPr lang="en-US" sz="900" b="0" i="0" u="none" strike="noStrike">
                        <a:solidFill>
                          <a:srgbClr val="000000"/>
                        </a:solidFill>
                        <a:effectLst/>
                        <a:latin typeface="Times New Roman"/>
                      </a:endParaRPr>
                    </a:p>
                  </a:txBody>
                  <a:tcPr marL="5281" marR="5281" marT="5281" marB="0" anchor="ctr">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solidFill>
                      <a:schemeClr val="tx1">
                        <a:lumMod val="25000"/>
                        <a:lumOff val="75000"/>
                      </a:schemeClr>
                    </a:solidFill>
                  </a:tcPr>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b"/>
                      <a:r>
                        <a:rPr lang="en-US" sz="800" u="none" strike="noStrike" dirty="0">
                          <a:effectLst/>
                        </a:rPr>
                        <a:t>WS2</a:t>
                      </a:r>
                      <a:endParaRPr lang="en-US" sz="800" b="0" i="0" u="none" strike="noStrike" dirty="0">
                        <a:solidFill>
                          <a:srgbClr val="000000"/>
                        </a:solidFill>
                        <a:effectLst/>
                        <a:latin typeface="Calibri"/>
                      </a:endParaRPr>
                    </a:p>
                  </a:txBody>
                  <a:tcPr marL="5281" marR="5281" marT="5281" marB="0" anchor="b"/>
                </a:tc>
                <a:tc>
                  <a:txBody>
                    <a:bodyPr/>
                    <a:lstStyle/>
                    <a:p>
                      <a:pPr algn="l" fontAlgn="b"/>
                      <a:r>
                        <a:rPr lang="en-US" sz="800" u="none" strike="noStrike">
                          <a:effectLst/>
                        </a:rPr>
                        <a:t>WS1</a:t>
                      </a:r>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r>
              <a:tr h="139272">
                <a:tc>
                  <a:txBody>
                    <a:bodyPr/>
                    <a:lstStyle/>
                    <a:p>
                      <a:pPr algn="l" fontAlgn="ctr"/>
                      <a:r>
                        <a:rPr lang="en-US" sz="900" u="none" strike="noStrike">
                          <a:effectLst/>
                        </a:rPr>
                        <a:t>Response Handler</a:t>
                      </a:r>
                      <a:endParaRPr lang="en-US" sz="900" b="0" i="0" u="none" strike="noStrike">
                        <a:solidFill>
                          <a:srgbClr val="000000"/>
                        </a:solidFill>
                        <a:effectLst/>
                        <a:latin typeface="Times New Roman"/>
                      </a:endParaRPr>
                    </a:p>
                  </a:txBody>
                  <a:tcPr marL="5281" marR="5281" marT="5281" marB="0" anchor="ctr">
                    <a:solidFill>
                      <a:schemeClr val="tx1">
                        <a:lumMod val="25000"/>
                        <a:lumOff val="75000"/>
                      </a:schemeClr>
                    </a:solidFill>
                  </a:tcPr>
                </a:tc>
                <a:tc>
                  <a:txBody>
                    <a:bodyPr/>
                    <a:lstStyle/>
                    <a:p>
                      <a:pPr algn="l" fontAlgn="b"/>
                      <a:endParaRPr lang="en-US" sz="800" b="0" i="0" u="none" strike="noStrike" dirty="0">
                        <a:solidFill>
                          <a:srgbClr val="000000"/>
                        </a:solidFill>
                        <a:effectLst/>
                        <a:latin typeface="Calibri"/>
                      </a:endParaRPr>
                    </a:p>
                  </a:txBody>
                  <a:tcPr marL="5281" marR="5281" marT="5281" marB="0" anchor="b">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r>
                        <a:rPr lang="en-US" sz="800" u="none" strike="noStrike">
                          <a:effectLst/>
                        </a:rPr>
                        <a:t>RH1</a:t>
                      </a:r>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r>
              <a:tr h="139272">
                <a:tc>
                  <a:txBody>
                    <a:bodyPr/>
                    <a:lstStyle/>
                    <a:p>
                      <a:pPr algn="l" fontAlgn="ctr"/>
                      <a:r>
                        <a:rPr lang="en-US" sz="900" u="none" strike="noStrike">
                          <a:effectLst/>
                        </a:rPr>
                        <a:t>DB Interface</a:t>
                      </a:r>
                      <a:endParaRPr lang="en-US" sz="900" b="0" i="0" u="none" strike="noStrike">
                        <a:solidFill>
                          <a:srgbClr val="000000"/>
                        </a:solidFill>
                        <a:effectLst/>
                        <a:latin typeface="Times New Roman"/>
                      </a:endParaRPr>
                    </a:p>
                  </a:txBody>
                  <a:tcPr marL="5281" marR="5281" marT="5281" marB="0" anchor="ctr">
                    <a:solidFill>
                      <a:schemeClr val="tx1">
                        <a:lumMod val="25000"/>
                        <a:lumOff val="75000"/>
                      </a:schemeClr>
                    </a:solidFill>
                  </a:tcPr>
                </a:tc>
                <a:tc>
                  <a:txBody>
                    <a:bodyPr/>
                    <a:lstStyle/>
                    <a:p>
                      <a:pPr algn="l" fontAlgn="b"/>
                      <a:endParaRPr lang="en-US" sz="800" b="0" i="0" u="none" strike="noStrike" dirty="0">
                        <a:solidFill>
                          <a:srgbClr val="000000"/>
                        </a:solidFill>
                        <a:effectLst/>
                        <a:latin typeface="Calibri"/>
                      </a:endParaRPr>
                    </a:p>
                  </a:txBody>
                  <a:tcPr marL="5281" marR="5281" marT="5281" marB="0" anchor="b">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r>
                        <a:rPr lang="en-US" sz="800" u="none" strike="noStrike">
                          <a:effectLst/>
                        </a:rPr>
                        <a:t>DB4</a:t>
                      </a:r>
                      <a:endParaRPr lang="en-US" sz="800" b="0" i="0" u="none" strike="noStrike">
                        <a:solidFill>
                          <a:srgbClr val="000000"/>
                        </a:solidFill>
                        <a:effectLst/>
                        <a:latin typeface="Calibri"/>
                      </a:endParaRPr>
                    </a:p>
                  </a:txBody>
                  <a:tcPr marL="5281" marR="5281" marT="5281" marB="0" anchor="b"/>
                </a:tc>
                <a:tc>
                  <a:txBody>
                    <a:bodyPr/>
                    <a:lstStyle/>
                    <a:p>
                      <a:pPr algn="l" fontAlgn="b"/>
                      <a:r>
                        <a:rPr lang="en-US" sz="800" u="none" strike="noStrike">
                          <a:effectLst/>
                        </a:rPr>
                        <a:t>DB3</a:t>
                      </a:r>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b"/>
                      <a:r>
                        <a:rPr lang="en-US" sz="800" u="none" strike="noStrike">
                          <a:effectLst/>
                        </a:rPr>
                        <a:t>DB2</a:t>
                      </a:r>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r>
                        <a:rPr lang="en-US" sz="800" u="none" strike="noStrike">
                          <a:effectLst/>
                        </a:rPr>
                        <a:t>DB1</a:t>
                      </a:r>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r>
              <a:tr h="139272">
                <a:tc>
                  <a:txBody>
                    <a:bodyPr/>
                    <a:lstStyle/>
                    <a:p>
                      <a:pPr algn="l" fontAlgn="ctr"/>
                      <a:r>
                        <a:rPr lang="en-US" sz="900" u="none" strike="noStrike">
                          <a:effectLst/>
                        </a:rPr>
                        <a:t>Stored Procedures</a:t>
                      </a:r>
                      <a:endParaRPr lang="en-US" sz="900" b="0" i="0" u="none" strike="noStrike">
                        <a:solidFill>
                          <a:srgbClr val="000000"/>
                        </a:solidFill>
                        <a:effectLst/>
                        <a:latin typeface="Times New Roman"/>
                      </a:endParaRPr>
                    </a:p>
                  </a:txBody>
                  <a:tcPr marL="5281" marR="5281" marT="5281" marB="0" anchor="ctr">
                    <a:solidFill>
                      <a:schemeClr val="tx1">
                        <a:lumMod val="25000"/>
                        <a:lumOff val="75000"/>
                      </a:schemeClr>
                    </a:solidFill>
                  </a:tcPr>
                </a:tc>
                <a:tc>
                  <a:txBody>
                    <a:bodyPr/>
                    <a:lstStyle/>
                    <a:p>
                      <a:pPr algn="l" fontAlgn="b"/>
                      <a:endParaRPr lang="en-US" sz="800" b="0" i="0" u="none" strike="noStrike" dirty="0">
                        <a:solidFill>
                          <a:srgbClr val="000000"/>
                        </a:solidFill>
                        <a:effectLst/>
                        <a:latin typeface="Calibri"/>
                      </a:endParaRPr>
                    </a:p>
                  </a:txBody>
                  <a:tcPr marL="5281" marR="5281" marT="5281" marB="0" anchor="b">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r>
                        <a:rPr lang="en-US" sz="800" u="none" strike="noStrike" dirty="0">
                          <a:effectLst/>
                        </a:rPr>
                        <a:t>SP1</a:t>
                      </a:r>
                      <a:endParaRPr lang="en-US" sz="800" b="0" i="0" u="none" strike="noStrike" dirty="0">
                        <a:solidFill>
                          <a:srgbClr val="000000"/>
                        </a:solidFill>
                        <a:effectLst/>
                        <a:latin typeface="Calibri"/>
                      </a:endParaRPr>
                    </a:p>
                  </a:txBody>
                  <a:tcPr marL="5281" marR="5281" marT="5281" marB="0" anchor="b"/>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b"/>
                      <a:r>
                        <a:rPr lang="en-US" sz="800" u="none" strike="noStrike" dirty="0">
                          <a:effectLst/>
                        </a:rPr>
                        <a:t>SP2</a:t>
                      </a:r>
                      <a:endParaRPr lang="en-US" sz="800" b="0" i="0" u="none" strike="noStrike" dirty="0">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r>
              <a:tr h="139272">
                <a:tc>
                  <a:txBody>
                    <a:bodyPr/>
                    <a:lstStyle/>
                    <a:p>
                      <a:pPr algn="l" fontAlgn="ctr"/>
                      <a:r>
                        <a:rPr lang="en-US" sz="900" u="none" strike="noStrike">
                          <a:effectLst/>
                        </a:rPr>
                        <a:t>Database</a:t>
                      </a:r>
                      <a:endParaRPr lang="en-US" sz="900" b="0" i="0" u="none" strike="noStrike">
                        <a:solidFill>
                          <a:srgbClr val="000000"/>
                        </a:solidFill>
                        <a:effectLst/>
                        <a:latin typeface="Times New Roman"/>
                      </a:endParaRPr>
                    </a:p>
                  </a:txBody>
                  <a:tcPr marL="5281" marR="5281" marT="5281" marB="0" anchor="ctr">
                    <a:solidFill>
                      <a:schemeClr val="tx1">
                        <a:lumMod val="25000"/>
                        <a:lumOff val="75000"/>
                      </a:schemeClr>
                    </a:solidFill>
                  </a:tcPr>
                </a:tc>
                <a:tc>
                  <a:txBody>
                    <a:bodyPr/>
                    <a:lstStyle/>
                    <a:p>
                      <a:pPr algn="l" fontAlgn="b"/>
                      <a:endParaRPr lang="en-US" sz="800" b="0" i="0" u="none" strike="noStrike" dirty="0">
                        <a:solidFill>
                          <a:srgbClr val="000000"/>
                        </a:solidFill>
                        <a:effectLst/>
                        <a:latin typeface="Calibri"/>
                      </a:endParaRPr>
                    </a:p>
                  </a:txBody>
                  <a:tcPr marL="5281" marR="5281" marT="5281" marB="0" anchor="b">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r>
                        <a:rPr lang="en-US" sz="800" u="none" strike="noStrike" dirty="0">
                          <a:effectLst/>
                        </a:rPr>
                        <a:t>D1</a:t>
                      </a:r>
                      <a:endParaRPr lang="en-US" sz="800" b="0" i="0" u="none" strike="noStrike" dirty="0">
                        <a:solidFill>
                          <a:srgbClr val="000000"/>
                        </a:solidFill>
                        <a:effectLst/>
                        <a:latin typeface="Calibri"/>
                      </a:endParaRPr>
                    </a:p>
                  </a:txBody>
                  <a:tcPr marL="5281" marR="5281" marT="5281" marB="0" anchor="b"/>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r>
              <a:tr h="139272">
                <a:tc>
                  <a:txBody>
                    <a:bodyPr/>
                    <a:lstStyle/>
                    <a:p>
                      <a:pPr algn="l" fontAlgn="ctr"/>
                      <a:r>
                        <a:rPr lang="en-US" sz="900" u="none" strike="noStrike">
                          <a:effectLst/>
                        </a:rPr>
                        <a:t>Controller</a:t>
                      </a:r>
                      <a:endParaRPr lang="en-US" sz="900" b="0" i="0" u="none" strike="noStrike">
                        <a:solidFill>
                          <a:srgbClr val="000000"/>
                        </a:solidFill>
                        <a:effectLst/>
                        <a:latin typeface="Times New Roman"/>
                      </a:endParaRPr>
                    </a:p>
                  </a:txBody>
                  <a:tcPr marL="5281" marR="5281" marT="5281" marB="0" anchor="ctr">
                    <a:solidFill>
                      <a:schemeClr val="tx1">
                        <a:lumMod val="25000"/>
                        <a:lumOff val="75000"/>
                      </a:schemeClr>
                    </a:solidFill>
                  </a:tcPr>
                </a:tc>
                <a:tc>
                  <a:txBody>
                    <a:bodyPr/>
                    <a:lstStyle/>
                    <a:p>
                      <a:pPr algn="l" fontAlgn="b"/>
                      <a:endParaRPr lang="en-US" sz="800" b="0" i="0" u="none" strike="noStrike" dirty="0">
                        <a:solidFill>
                          <a:srgbClr val="000000"/>
                        </a:solidFill>
                        <a:effectLst/>
                        <a:latin typeface="Calibri"/>
                      </a:endParaRPr>
                    </a:p>
                  </a:txBody>
                  <a:tcPr marL="5281" marR="5281" marT="5281" marB="0" anchor="b">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r>
                        <a:rPr lang="en-US" sz="800" u="none" strike="noStrike">
                          <a:effectLst/>
                        </a:rPr>
                        <a:t>C2</a:t>
                      </a:r>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b"/>
                      <a:r>
                        <a:rPr lang="en-US" sz="800" u="none" strike="noStrike" dirty="0">
                          <a:effectLst/>
                        </a:rPr>
                        <a:t>C1</a:t>
                      </a:r>
                      <a:endParaRPr lang="en-US" sz="800" b="0" i="0" u="none" strike="noStrike" dirty="0">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r>
              <a:tr h="139272">
                <a:tc>
                  <a:txBody>
                    <a:bodyPr/>
                    <a:lstStyle/>
                    <a:p>
                      <a:pPr algn="l" fontAlgn="ctr"/>
                      <a:r>
                        <a:rPr lang="en-US" sz="900" u="none" strike="noStrike">
                          <a:effectLst/>
                        </a:rPr>
                        <a:t>Model</a:t>
                      </a:r>
                      <a:endParaRPr lang="en-US" sz="900" b="0" i="0" u="none" strike="noStrike">
                        <a:solidFill>
                          <a:srgbClr val="000000"/>
                        </a:solidFill>
                        <a:effectLst/>
                        <a:latin typeface="Times New Roman"/>
                      </a:endParaRPr>
                    </a:p>
                  </a:txBody>
                  <a:tcPr marL="5281" marR="5281" marT="5281" marB="0" anchor="ctr">
                    <a:solidFill>
                      <a:schemeClr val="tx1">
                        <a:lumMod val="25000"/>
                        <a:lumOff val="75000"/>
                      </a:schemeClr>
                    </a:solidFill>
                  </a:tcPr>
                </a:tc>
                <a:tc>
                  <a:txBody>
                    <a:bodyPr/>
                    <a:lstStyle/>
                    <a:p>
                      <a:pPr algn="l" fontAlgn="b"/>
                      <a:endParaRPr lang="en-US" sz="800" b="0" i="0" u="none" strike="noStrike" dirty="0">
                        <a:solidFill>
                          <a:srgbClr val="000000"/>
                        </a:solidFill>
                        <a:effectLst/>
                        <a:latin typeface="Calibri"/>
                      </a:endParaRPr>
                    </a:p>
                  </a:txBody>
                  <a:tcPr marL="5281" marR="5281" marT="5281" marB="0" anchor="b">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r>
                        <a:rPr lang="en-US" sz="800" u="none" strike="noStrike">
                          <a:effectLst/>
                        </a:rPr>
                        <a:t>M1</a:t>
                      </a:r>
                      <a:endParaRPr lang="en-US" sz="800" b="0" i="0" u="none" strike="noStrike">
                        <a:solidFill>
                          <a:srgbClr val="000000"/>
                        </a:solidFill>
                        <a:effectLst/>
                        <a:latin typeface="Calibri"/>
                      </a:endParaRPr>
                    </a:p>
                  </a:txBody>
                  <a:tcPr marL="5281" marR="5281" marT="5281" marB="0" anchor="b"/>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r>
              <a:tr h="139272">
                <a:tc>
                  <a:txBody>
                    <a:bodyPr/>
                    <a:lstStyle/>
                    <a:p>
                      <a:pPr algn="l" fontAlgn="ctr"/>
                      <a:r>
                        <a:rPr lang="en-US" sz="900" u="none" strike="noStrike">
                          <a:effectLst/>
                        </a:rPr>
                        <a:t>View</a:t>
                      </a:r>
                      <a:endParaRPr lang="en-US" sz="900" b="0" i="0" u="none" strike="noStrike">
                        <a:solidFill>
                          <a:srgbClr val="000000"/>
                        </a:solidFill>
                        <a:effectLst/>
                        <a:latin typeface="Times New Roman"/>
                      </a:endParaRPr>
                    </a:p>
                  </a:txBody>
                  <a:tcPr marL="5281" marR="5281" marT="5281" marB="0" anchor="ctr">
                    <a:solidFill>
                      <a:schemeClr val="tx1">
                        <a:lumMod val="25000"/>
                        <a:lumOff val="75000"/>
                      </a:schemeClr>
                    </a:solidFill>
                  </a:tcPr>
                </a:tc>
                <a:tc>
                  <a:txBody>
                    <a:bodyPr/>
                    <a:lstStyle/>
                    <a:p>
                      <a:pPr algn="l" fontAlgn="b"/>
                      <a:endParaRPr lang="en-US" sz="800" b="0" i="0" u="none" strike="noStrike" dirty="0">
                        <a:solidFill>
                          <a:srgbClr val="000000"/>
                        </a:solidFill>
                        <a:effectLst/>
                        <a:latin typeface="Calibri"/>
                      </a:endParaRPr>
                    </a:p>
                  </a:txBody>
                  <a:tcPr marL="5281" marR="5281" marT="5281" marB="0" anchor="b">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r>
                        <a:rPr lang="en-US" sz="800" u="none" strike="noStrike">
                          <a:effectLst/>
                        </a:rPr>
                        <a:t>V2</a:t>
                      </a:r>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c>
                  <a:txBody>
                    <a:bodyPr/>
                    <a:lstStyle/>
                    <a:p>
                      <a:pPr algn="l" fontAlgn="b"/>
                      <a:r>
                        <a:rPr lang="en-US" sz="800" u="none" strike="noStrike">
                          <a:effectLst/>
                        </a:rPr>
                        <a:t>V1</a:t>
                      </a:r>
                      <a:endParaRPr lang="en-US" sz="800" b="0" i="0" u="none" strike="noStrike">
                        <a:solidFill>
                          <a:srgbClr val="000000"/>
                        </a:solidFill>
                        <a:effectLst/>
                        <a:latin typeface="Calibri"/>
                      </a:endParaRPr>
                    </a:p>
                  </a:txBody>
                  <a:tcPr marL="5281" marR="5281" marT="5281" marB="0" anchor="b"/>
                </a:tc>
              </a:tr>
              <a:tr h="139272">
                <a:tc>
                  <a:txBody>
                    <a:bodyPr/>
                    <a:lstStyle/>
                    <a:p>
                      <a:pPr algn="l" fontAlgn="ctr"/>
                      <a:r>
                        <a:rPr lang="en-US" sz="900" u="none" strike="noStrike" dirty="0">
                          <a:effectLst/>
                        </a:rPr>
                        <a:t>User/Admin</a:t>
                      </a:r>
                      <a:endParaRPr lang="en-US" sz="900" b="0" i="0" u="none" strike="noStrike" dirty="0">
                        <a:solidFill>
                          <a:srgbClr val="000000"/>
                        </a:solidFill>
                        <a:effectLst/>
                        <a:latin typeface="Times New Roman"/>
                      </a:endParaRPr>
                    </a:p>
                  </a:txBody>
                  <a:tcPr marL="5281" marR="5281" marT="5281" marB="0" anchor="ctr">
                    <a:solidFill>
                      <a:schemeClr val="tx1">
                        <a:lumMod val="25000"/>
                        <a:lumOff val="75000"/>
                      </a:schemeClr>
                    </a:solidFill>
                  </a:tcPr>
                </a:tc>
                <a:tc>
                  <a:txBody>
                    <a:bodyPr/>
                    <a:lstStyle/>
                    <a:p>
                      <a:pPr algn="l" fontAlgn="b"/>
                      <a:endParaRPr lang="en-US" sz="800" b="0" i="0" u="none" strike="noStrike" dirty="0">
                        <a:solidFill>
                          <a:srgbClr val="000000"/>
                        </a:solidFill>
                        <a:effectLst/>
                        <a:latin typeface="Calibri"/>
                      </a:endParaRPr>
                    </a:p>
                  </a:txBody>
                  <a:tcPr marL="5281" marR="5281" marT="5281" marB="0" anchor="b">
                    <a:solidFill>
                      <a:schemeClr val="tx1">
                        <a:lumMod val="25000"/>
                        <a:lumOff val="75000"/>
                      </a:schemeClr>
                    </a:solidFill>
                  </a:tcPr>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dirty="0">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endParaRPr lang="en-US" sz="800" b="0" i="0" u="none" strike="noStrike">
                        <a:solidFill>
                          <a:srgbClr val="000000"/>
                        </a:solidFill>
                        <a:effectLst/>
                        <a:latin typeface="Calibri"/>
                      </a:endParaRPr>
                    </a:p>
                  </a:txBody>
                  <a:tcPr marL="5281" marR="5281" marT="5281" marB="0" anchor="b"/>
                </a:tc>
                <a:tc>
                  <a:txBody>
                    <a:bodyPr/>
                    <a:lstStyle/>
                    <a:p>
                      <a:pPr algn="l" fontAlgn="b"/>
                      <a:r>
                        <a:rPr lang="en-US" sz="800" u="none" strike="noStrike" dirty="0">
                          <a:effectLst/>
                        </a:rPr>
                        <a:t>U1</a:t>
                      </a:r>
                      <a:endParaRPr lang="en-US" sz="800" b="0" i="0" u="none" strike="noStrike" dirty="0">
                        <a:solidFill>
                          <a:srgbClr val="000000"/>
                        </a:solidFill>
                        <a:effectLst/>
                        <a:latin typeface="Calibri"/>
                      </a:endParaRPr>
                    </a:p>
                  </a:txBody>
                  <a:tcPr marL="5281" marR="5281" marT="5281" marB="0" anchor="b"/>
                </a:tc>
                <a:tc>
                  <a:txBody>
                    <a:bodyPr/>
                    <a:lstStyle/>
                    <a:p>
                      <a:pPr algn="l" fontAlgn="ctr"/>
                      <a:r>
                        <a:rPr lang="en-US" sz="800" u="none" strike="noStrike" dirty="0">
                          <a:effectLst/>
                        </a:rPr>
                        <a:t> </a:t>
                      </a:r>
                      <a:endParaRPr lang="en-US" sz="800" b="0" i="0" u="none" strike="noStrike" dirty="0">
                        <a:solidFill>
                          <a:srgbClr val="000000"/>
                        </a:solidFill>
                        <a:effectLst/>
                        <a:latin typeface="Times New Roman"/>
                      </a:endParaRPr>
                    </a:p>
                  </a:txBody>
                  <a:tcPr marL="5281" marR="5281" marT="5281" marB="0" vert="vert270" anchor="ctr">
                    <a:solidFill>
                      <a:schemeClr val="tx1">
                        <a:lumMod val="25000"/>
                        <a:lumOff val="75000"/>
                      </a:schemeClr>
                    </a:solidFill>
                  </a:tcPr>
                </a:tc>
              </a:tr>
            </a:tbl>
          </a:graphicData>
        </a:graphic>
      </p:graphicFrame>
    </p:spTree>
    <p:custDataLst>
      <p:tags r:id="rId1"/>
    </p:custDataLst>
    <p:extLst>
      <p:ext uri="{BB962C8B-B14F-4D97-AF65-F5344CB8AC3E}">
        <p14:creationId xmlns:p14="http://schemas.microsoft.com/office/powerpoint/2010/main" val="1179971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smtClean="0">
                <a:solidFill>
                  <a:prstClr val="white"/>
                </a:solidFill>
                <a:ea typeface="+mn-ea"/>
                <a:cs typeface="+mn-cs"/>
              </a:rPr>
              <a:t>Quality Assurance</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Test Cases</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50</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449190232"/>
              </p:ext>
            </p:extLst>
          </p:nvPr>
        </p:nvGraphicFramePr>
        <p:xfrm>
          <a:off x="457200" y="1828802"/>
          <a:ext cx="8229600" cy="4267199"/>
        </p:xfrm>
        <a:graphic>
          <a:graphicData uri="http://schemas.openxmlformats.org/drawingml/2006/table">
            <a:tbl>
              <a:tblPr firstRow="1" firstCol="1" bandRow="1">
                <a:tableStyleId>{5C22544A-7EE6-4342-B048-85BDC9FD1C3A}</a:tableStyleId>
              </a:tblPr>
              <a:tblGrid>
                <a:gridCol w="3739327"/>
                <a:gridCol w="4490273"/>
              </a:tblGrid>
              <a:tr h="412818">
                <a:tc>
                  <a:txBody>
                    <a:bodyPr/>
                    <a:lstStyle/>
                    <a:p>
                      <a:pPr marL="0" marR="0">
                        <a:lnSpc>
                          <a:spcPct val="115000"/>
                        </a:lnSpc>
                        <a:spcBef>
                          <a:spcPts val="0"/>
                        </a:spcBef>
                        <a:spcAft>
                          <a:spcPts val="1000"/>
                        </a:spcAft>
                      </a:pPr>
                      <a:r>
                        <a:rPr lang="en-US" sz="1600">
                          <a:effectLst/>
                        </a:rPr>
                        <a:t>Test Case</a:t>
                      </a:r>
                      <a:endParaRPr lang="en-US" sz="16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600">
                          <a:effectLst/>
                        </a:rPr>
                        <a:t>Expected Result</a:t>
                      </a:r>
                      <a:endParaRPr lang="en-US" sz="1600">
                        <a:effectLst/>
                        <a:latin typeface="Times New Roman"/>
                        <a:ea typeface="Times New Roman"/>
                      </a:endParaRPr>
                    </a:p>
                  </a:txBody>
                  <a:tcPr marL="68580" marR="68580" marT="0" marB="0" anchor="ctr"/>
                </a:tc>
              </a:tr>
              <a:tr h="853440">
                <a:tc>
                  <a:txBody>
                    <a:bodyPr/>
                    <a:lstStyle/>
                    <a:p>
                      <a:pPr marL="0" marR="0">
                        <a:lnSpc>
                          <a:spcPct val="115000"/>
                        </a:lnSpc>
                        <a:spcBef>
                          <a:spcPts val="0"/>
                        </a:spcBef>
                        <a:spcAft>
                          <a:spcPts val="1000"/>
                        </a:spcAft>
                      </a:pPr>
                      <a:r>
                        <a:rPr lang="en-US" sz="1600">
                          <a:effectLst/>
                        </a:rPr>
                        <a:t>Rain sensor detects rain</a:t>
                      </a:r>
                      <a:endParaRPr lang="en-US" sz="16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600">
                          <a:effectLst/>
                        </a:rPr>
                        <a:t>Rain status will be changed to “True”. The user sees notification on the web browser.</a:t>
                      </a:r>
                      <a:endParaRPr lang="en-US" sz="1600">
                        <a:effectLst/>
                        <a:latin typeface="Times New Roman"/>
                        <a:ea typeface="Times New Roman"/>
                      </a:endParaRPr>
                    </a:p>
                  </a:txBody>
                  <a:tcPr marL="68580" marR="68580" marT="0" marB="0" anchor="ctr"/>
                </a:tc>
              </a:tr>
              <a:tr h="853440">
                <a:tc>
                  <a:txBody>
                    <a:bodyPr/>
                    <a:lstStyle/>
                    <a:p>
                      <a:pPr marL="0" marR="0">
                        <a:lnSpc>
                          <a:spcPct val="115000"/>
                        </a:lnSpc>
                        <a:spcBef>
                          <a:spcPts val="0"/>
                        </a:spcBef>
                        <a:spcAft>
                          <a:spcPts val="1000"/>
                        </a:spcAft>
                      </a:pPr>
                      <a:r>
                        <a:rPr lang="en-US" sz="1600">
                          <a:effectLst/>
                        </a:rPr>
                        <a:t>Soil moisture level is very low (dry)</a:t>
                      </a:r>
                      <a:endParaRPr lang="en-US" sz="16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600">
                          <a:effectLst/>
                        </a:rPr>
                        <a:t>Web browser notifies the user the amount of soil moisture and suggests watering.</a:t>
                      </a:r>
                      <a:endParaRPr lang="en-US" sz="1600">
                        <a:effectLst/>
                        <a:latin typeface="Times New Roman"/>
                        <a:ea typeface="Times New Roman"/>
                      </a:endParaRPr>
                    </a:p>
                  </a:txBody>
                  <a:tcPr marL="68580" marR="68580" marT="0" marB="0" anchor="ctr"/>
                </a:tc>
              </a:tr>
              <a:tr h="853440">
                <a:tc>
                  <a:txBody>
                    <a:bodyPr/>
                    <a:lstStyle/>
                    <a:p>
                      <a:pPr marL="0" marR="0">
                        <a:lnSpc>
                          <a:spcPct val="115000"/>
                        </a:lnSpc>
                        <a:spcBef>
                          <a:spcPts val="0"/>
                        </a:spcBef>
                        <a:spcAft>
                          <a:spcPts val="1000"/>
                        </a:spcAft>
                      </a:pPr>
                      <a:r>
                        <a:rPr lang="en-US" sz="1600">
                          <a:effectLst/>
                        </a:rPr>
                        <a:t>User schedules watering</a:t>
                      </a:r>
                      <a:endParaRPr lang="en-US" sz="16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600">
                          <a:effectLst/>
                        </a:rPr>
                        <a:t>Watering occurs on the scheduled time and it is notified to the user on the web browser.</a:t>
                      </a:r>
                      <a:endParaRPr lang="en-US" sz="1600">
                        <a:effectLst/>
                        <a:latin typeface="Times New Roman"/>
                        <a:ea typeface="Times New Roman"/>
                      </a:endParaRPr>
                    </a:p>
                  </a:txBody>
                  <a:tcPr marL="68580" marR="68580" marT="0" marB="0" anchor="ctr"/>
                </a:tc>
              </a:tr>
              <a:tr h="1294061">
                <a:tc>
                  <a:txBody>
                    <a:bodyPr/>
                    <a:lstStyle/>
                    <a:p>
                      <a:pPr marL="0" marR="0">
                        <a:lnSpc>
                          <a:spcPct val="115000"/>
                        </a:lnSpc>
                        <a:spcBef>
                          <a:spcPts val="0"/>
                        </a:spcBef>
                        <a:spcAft>
                          <a:spcPts val="1000"/>
                        </a:spcAft>
                      </a:pPr>
                      <a:r>
                        <a:rPr lang="en-US" sz="1600">
                          <a:effectLst/>
                        </a:rPr>
                        <a:t>Temperature sensor detects change</a:t>
                      </a:r>
                      <a:endParaRPr lang="en-US" sz="16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600" dirty="0">
                          <a:effectLst/>
                        </a:rPr>
                        <a:t>Updated temperature will be relayed and stored in the database and the new temperature will be updated on the users web browser.</a:t>
                      </a:r>
                      <a:endParaRPr lang="en-US" sz="1600" dirty="0">
                        <a:effectLst/>
                        <a:latin typeface="Times New Roman"/>
                        <a:ea typeface="Times New Roman"/>
                      </a:endParaRPr>
                    </a:p>
                  </a:txBody>
                  <a:tcPr marL="68580" marR="68580" marT="0" marB="0" anchor="ctr"/>
                </a:tc>
              </a:tr>
            </a:tbl>
          </a:graphicData>
        </a:graphic>
      </p:graphicFrame>
    </p:spTree>
    <p:custDataLst>
      <p:tags r:id="rId1"/>
    </p:custDataLst>
    <p:extLst>
      <p:ext uri="{BB962C8B-B14F-4D97-AF65-F5344CB8AC3E}">
        <p14:creationId xmlns:p14="http://schemas.microsoft.com/office/powerpoint/2010/main" val="2132507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spcBef>
                <a:spcPts val="0"/>
              </a:spcBef>
            </a:pPr>
            <a:r>
              <a:rPr lang="en-US" sz="2800" dirty="0" smtClean="0"/>
              <a:t>REQUIREMENTS TRACABILITY</a:t>
            </a:r>
            <a:endParaRPr lang="en-US" sz="2800" dirty="0"/>
          </a:p>
        </p:txBody>
      </p:sp>
      <p:sp>
        <p:nvSpPr>
          <p:cNvPr id="6" name="TextBox 5"/>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cs typeface="Arial" pitchFamily="34" charset="0"/>
              </a:rPr>
              <a:t>9</a:t>
            </a:r>
            <a:endParaRPr lang="en-US" sz="17000" b="1" dirty="0">
              <a:solidFill>
                <a:srgbClr val="F26200">
                  <a:alpha val="40000"/>
                </a:srgbClr>
              </a:solidFill>
              <a:cs typeface="Arial" pitchFamily="34" charset="0"/>
            </a:endParaRPr>
          </a:p>
        </p:txBody>
      </p:sp>
      <p:pic>
        <p:nvPicPr>
          <p:cNvPr id="9" name="Picture 8"/>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219551" y="3886200"/>
            <a:ext cx="5048203" cy="3786153"/>
          </a:xfrm>
          <a:prstGeom prst="rect">
            <a:avLst/>
          </a:prstGeom>
        </p:spPr>
      </p:pic>
      <p:sp>
        <p:nvSpPr>
          <p:cNvPr id="10" name="TextBox 9"/>
          <p:cNvSpPr txBox="1"/>
          <p:nvPr/>
        </p:nvSpPr>
        <p:spPr>
          <a:xfrm>
            <a:off x="5257800" y="5105400"/>
            <a:ext cx="2438400" cy="369332"/>
          </a:xfrm>
          <a:prstGeom prst="rect">
            <a:avLst/>
          </a:prstGeom>
          <a:noFill/>
        </p:spPr>
        <p:txBody>
          <a:bodyPr wrap="square" rtlCol="0">
            <a:spAutoFit/>
          </a:bodyPr>
          <a:lstStyle/>
          <a:p>
            <a:pPr algn="r"/>
            <a:r>
              <a:rPr lang="en-US" dirty="0" smtClean="0"/>
              <a:t>Jeremiah</a:t>
            </a:r>
            <a:endParaRPr lang="en-US" dirty="0"/>
          </a:p>
        </p:txBody>
      </p:sp>
    </p:spTree>
    <p:extLst>
      <p:ext uri="{BB962C8B-B14F-4D97-AF65-F5344CB8AC3E}">
        <p14:creationId xmlns:p14="http://schemas.microsoft.com/office/powerpoint/2010/main" val="3880446984"/>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7315200" cy="734291"/>
          </a:xfrm>
        </p:spPr>
        <p:txBody>
          <a:bodyPr anchor="b">
            <a:normAutofit/>
          </a:bodyPr>
          <a:lstStyle/>
          <a:p>
            <a:pPr lvl="0">
              <a:spcBef>
                <a:spcPts val="0"/>
              </a:spcBef>
            </a:pPr>
            <a:r>
              <a:rPr lang="en-US" sz="3500" b="1" dirty="0" smtClean="0">
                <a:solidFill>
                  <a:prstClr val="white"/>
                </a:solidFill>
              </a:rPr>
              <a:t>Requirements Traceability</a:t>
            </a:r>
            <a:endParaRPr lang="en-US" sz="3500" dirty="0"/>
          </a:p>
        </p:txBody>
      </p:sp>
      <p:sp>
        <p:nvSpPr>
          <p:cNvPr id="5" name="TextBox 4"/>
          <p:cNvSpPr txBox="1"/>
          <p:nvPr/>
        </p:nvSpPr>
        <p:spPr>
          <a:xfrm>
            <a:off x="228600" y="838200"/>
            <a:ext cx="8610600" cy="609600"/>
          </a:xfrm>
          <a:prstGeom prst="rect">
            <a:avLst/>
          </a:prstGeom>
          <a:noFill/>
        </p:spPr>
        <p:txBody>
          <a:bodyPr wrap="square" rtlCol="0" anchor="ctr">
            <a:noAutofit/>
          </a:bodyPr>
          <a:lstStyle/>
          <a:p>
            <a:r>
              <a:rPr lang="en-US" sz="2800" b="1" dirty="0" smtClean="0">
                <a:solidFill>
                  <a:prstClr val="black">
                    <a:lumMod val="65000"/>
                    <a:lumOff val="35000"/>
                  </a:prstClr>
                </a:solidFill>
              </a:rPr>
              <a:t>Sensor Layer</a:t>
            </a:r>
            <a:endParaRPr lang="en-US" sz="28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52</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550311957"/>
              </p:ext>
            </p:extLst>
          </p:nvPr>
        </p:nvGraphicFramePr>
        <p:xfrm>
          <a:off x="228602" y="1371601"/>
          <a:ext cx="8686797" cy="5266409"/>
        </p:xfrm>
        <a:graphic>
          <a:graphicData uri="http://schemas.openxmlformats.org/drawingml/2006/table">
            <a:tbl>
              <a:tblPr firstRow="1" firstCol="1" bandRow="1">
                <a:tableStyleId>{5C22544A-7EE6-4342-B048-85BDC9FD1C3A}</a:tableStyleId>
              </a:tblPr>
              <a:tblGrid>
                <a:gridCol w="962562"/>
                <a:gridCol w="1938309"/>
                <a:gridCol w="964321"/>
                <a:gridCol w="964321"/>
                <a:gridCol w="964321"/>
                <a:gridCol w="964321"/>
                <a:gridCol w="964321"/>
                <a:gridCol w="964321"/>
              </a:tblGrid>
              <a:tr h="296156">
                <a:tc rowSpan="2">
                  <a:txBody>
                    <a:bodyPr/>
                    <a:lstStyle/>
                    <a:p>
                      <a:pPr marL="71755" marR="71755" algn="ctr">
                        <a:lnSpc>
                          <a:spcPct val="115000"/>
                        </a:lnSpc>
                        <a:spcBef>
                          <a:spcPts val="0"/>
                        </a:spcBef>
                        <a:spcAft>
                          <a:spcPts val="1000"/>
                        </a:spcAft>
                      </a:pPr>
                      <a:r>
                        <a:rPr lang="en-US" sz="1200" dirty="0">
                          <a:effectLst/>
                        </a:rPr>
                        <a:t>Requirements No.</a:t>
                      </a:r>
                      <a:endParaRPr lang="en-US" sz="1200" dirty="0">
                        <a:effectLst/>
                        <a:latin typeface="Times New Roman"/>
                        <a:ea typeface="Times New Roman"/>
                      </a:endParaRPr>
                    </a:p>
                  </a:txBody>
                  <a:tcPr marL="42433" marR="42433" marT="0" marB="0" vert="vert270" anchor="ctr"/>
                </a:tc>
                <a:tc rowSpan="2">
                  <a:txBody>
                    <a:bodyPr/>
                    <a:lstStyle/>
                    <a:p>
                      <a:pPr marL="0" marR="0" algn="ctr">
                        <a:lnSpc>
                          <a:spcPct val="115000"/>
                        </a:lnSpc>
                        <a:spcBef>
                          <a:spcPts val="0"/>
                        </a:spcBef>
                        <a:spcAft>
                          <a:spcPts val="1000"/>
                        </a:spcAft>
                      </a:pPr>
                      <a:r>
                        <a:rPr lang="en-US" sz="1200">
                          <a:effectLst/>
                        </a:rPr>
                        <a:t>Requirements Name</a:t>
                      </a:r>
                      <a:endParaRPr lang="en-US" sz="1200">
                        <a:effectLst/>
                        <a:latin typeface="Times New Roman"/>
                        <a:ea typeface="Times New Roman"/>
                      </a:endParaRPr>
                    </a:p>
                  </a:txBody>
                  <a:tcPr marL="42433" marR="42433" marT="0" marB="0" anchor="ctr"/>
                </a:tc>
                <a:tc gridSpan="2">
                  <a:txBody>
                    <a:bodyPr/>
                    <a:lstStyle/>
                    <a:p>
                      <a:pPr marL="0" marR="0" algn="ctr">
                        <a:lnSpc>
                          <a:spcPct val="115000"/>
                        </a:lnSpc>
                        <a:spcBef>
                          <a:spcPts val="0"/>
                        </a:spcBef>
                        <a:spcAft>
                          <a:spcPts val="1000"/>
                        </a:spcAft>
                      </a:pPr>
                      <a:r>
                        <a:rPr lang="en-US" sz="1200">
                          <a:effectLst/>
                        </a:rPr>
                        <a:t>Soil Moisture Sensor S/S</a:t>
                      </a:r>
                      <a:endParaRPr lang="en-US" sz="1200">
                        <a:effectLst/>
                        <a:latin typeface="Times New Roman"/>
                        <a:ea typeface="Times New Roman"/>
                      </a:endParaRPr>
                    </a:p>
                  </a:txBody>
                  <a:tcPr marL="42433" marR="42433" marT="0" marB="0" anchor="ctr"/>
                </a:tc>
                <a:tc hMerge="1">
                  <a:txBody>
                    <a:bodyPr/>
                    <a:lstStyle/>
                    <a:p>
                      <a:endParaRPr lang="en-US"/>
                    </a:p>
                  </a:txBody>
                  <a:tcPr/>
                </a:tc>
                <a:tc gridSpan="2">
                  <a:txBody>
                    <a:bodyPr/>
                    <a:lstStyle/>
                    <a:p>
                      <a:pPr marL="0" marR="0" algn="ctr">
                        <a:lnSpc>
                          <a:spcPct val="115000"/>
                        </a:lnSpc>
                        <a:spcBef>
                          <a:spcPts val="0"/>
                        </a:spcBef>
                        <a:spcAft>
                          <a:spcPts val="1000"/>
                        </a:spcAft>
                      </a:pPr>
                      <a:r>
                        <a:rPr lang="en-US" sz="1200">
                          <a:effectLst/>
                        </a:rPr>
                        <a:t>Temperature Sensor S/S</a:t>
                      </a:r>
                      <a:endParaRPr lang="en-US" sz="1200">
                        <a:effectLst/>
                        <a:latin typeface="Times New Roman"/>
                        <a:ea typeface="Times New Roman"/>
                      </a:endParaRPr>
                    </a:p>
                  </a:txBody>
                  <a:tcPr marL="42433" marR="42433" marT="0" marB="0" anchor="ctr"/>
                </a:tc>
                <a:tc hMerge="1">
                  <a:txBody>
                    <a:bodyPr/>
                    <a:lstStyle/>
                    <a:p>
                      <a:endParaRPr lang="en-US"/>
                    </a:p>
                  </a:txBody>
                  <a:tcPr/>
                </a:tc>
                <a:tc gridSpan="2">
                  <a:txBody>
                    <a:bodyPr/>
                    <a:lstStyle/>
                    <a:p>
                      <a:pPr marL="0" marR="0" algn="ctr">
                        <a:lnSpc>
                          <a:spcPct val="115000"/>
                        </a:lnSpc>
                        <a:spcBef>
                          <a:spcPts val="0"/>
                        </a:spcBef>
                        <a:spcAft>
                          <a:spcPts val="1000"/>
                        </a:spcAft>
                      </a:pPr>
                      <a:r>
                        <a:rPr lang="en-US" sz="1200">
                          <a:effectLst/>
                        </a:rPr>
                        <a:t>Rain Sensor S/S</a:t>
                      </a:r>
                      <a:endParaRPr lang="en-US" sz="1200">
                        <a:effectLst/>
                        <a:latin typeface="Times New Roman"/>
                        <a:ea typeface="Times New Roman"/>
                      </a:endParaRPr>
                    </a:p>
                  </a:txBody>
                  <a:tcPr marL="42433" marR="42433" marT="0" marB="0" anchor="ctr"/>
                </a:tc>
                <a:tc hMerge="1">
                  <a:txBody>
                    <a:bodyPr/>
                    <a:lstStyle/>
                    <a:p>
                      <a:endParaRPr lang="en-US"/>
                    </a:p>
                  </a:txBody>
                  <a:tcPr/>
                </a:tc>
              </a:tr>
              <a:tr h="895977">
                <a:tc vMerge="1">
                  <a:txBody>
                    <a:bodyPr/>
                    <a:lstStyle/>
                    <a:p>
                      <a:endParaRPr lang="en-US"/>
                    </a:p>
                  </a:txBody>
                  <a:tcPr/>
                </a:tc>
                <a:tc vMerge="1">
                  <a:txBody>
                    <a:bodyPr/>
                    <a:lstStyle/>
                    <a:p>
                      <a:endParaRPr lang="en-US"/>
                    </a:p>
                  </a:txBody>
                  <a:tcPr/>
                </a:tc>
                <a:tc>
                  <a:txBody>
                    <a:bodyPr/>
                    <a:lstStyle/>
                    <a:p>
                      <a:pPr marL="71755" marR="71755" algn="ctr">
                        <a:lnSpc>
                          <a:spcPct val="115000"/>
                        </a:lnSpc>
                        <a:spcBef>
                          <a:spcPts val="0"/>
                        </a:spcBef>
                        <a:spcAft>
                          <a:spcPts val="1000"/>
                        </a:spcAft>
                      </a:pPr>
                      <a:r>
                        <a:rPr lang="en-US" sz="1200">
                          <a:effectLst/>
                        </a:rPr>
                        <a:t>Voltage Comparator</a:t>
                      </a:r>
                      <a:endParaRPr lang="en-US" sz="1200">
                        <a:effectLst/>
                        <a:latin typeface="Times New Roman"/>
                        <a:ea typeface="Times New Roman"/>
                      </a:endParaRPr>
                    </a:p>
                  </a:txBody>
                  <a:tcPr marL="42433" marR="42433" marT="0" marB="0" vert="vert270" anchor="ctr"/>
                </a:tc>
                <a:tc>
                  <a:txBody>
                    <a:bodyPr/>
                    <a:lstStyle/>
                    <a:p>
                      <a:pPr marL="71755" marR="71755" algn="ctr">
                        <a:lnSpc>
                          <a:spcPct val="115000"/>
                        </a:lnSpc>
                        <a:spcBef>
                          <a:spcPts val="0"/>
                        </a:spcBef>
                        <a:spcAft>
                          <a:spcPts val="1000"/>
                        </a:spcAft>
                      </a:pPr>
                      <a:r>
                        <a:rPr lang="en-US" sz="1200">
                          <a:effectLst/>
                        </a:rPr>
                        <a:t>Soil Moisture Reading Collector</a:t>
                      </a:r>
                      <a:endParaRPr lang="en-US" sz="1200">
                        <a:effectLst/>
                        <a:latin typeface="Times New Roman"/>
                        <a:ea typeface="Times New Roman"/>
                      </a:endParaRPr>
                    </a:p>
                  </a:txBody>
                  <a:tcPr marL="42433" marR="42433" marT="0" marB="0" vert="vert270" anchor="ctr"/>
                </a:tc>
                <a:tc>
                  <a:txBody>
                    <a:bodyPr/>
                    <a:lstStyle/>
                    <a:p>
                      <a:pPr marL="71755" marR="71755" algn="ctr">
                        <a:lnSpc>
                          <a:spcPct val="115000"/>
                        </a:lnSpc>
                        <a:spcBef>
                          <a:spcPts val="0"/>
                        </a:spcBef>
                        <a:spcAft>
                          <a:spcPts val="1000"/>
                        </a:spcAft>
                      </a:pPr>
                      <a:r>
                        <a:rPr lang="en-US" sz="1200">
                          <a:effectLst/>
                        </a:rPr>
                        <a:t>Voltage Comparator</a:t>
                      </a:r>
                      <a:endParaRPr lang="en-US" sz="1200">
                        <a:effectLst/>
                        <a:latin typeface="Times New Roman"/>
                        <a:ea typeface="Times New Roman"/>
                      </a:endParaRPr>
                    </a:p>
                  </a:txBody>
                  <a:tcPr marL="42433" marR="42433" marT="0" marB="0" vert="vert270" anchor="ctr"/>
                </a:tc>
                <a:tc>
                  <a:txBody>
                    <a:bodyPr/>
                    <a:lstStyle/>
                    <a:p>
                      <a:pPr marL="71755" marR="71755" algn="ctr">
                        <a:lnSpc>
                          <a:spcPct val="115000"/>
                        </a:lnSpc>
                        <a:spcBef>
                          <a:spcPts val="0"/>
                        </a:spcBef>
                        <a:spcAft>
                          <a:spcPts val="1000"/>
                        </a:spcAft>
                      </a:pPr>
                      <a:r>
                        <a:rPr lang="en-US" sz="1200">
                          <a:effectLst/>
                        </a:rPr>
                        <a:t>Temperature Reading Collector</a:t>
                      </a:r>
                      <a:endParaRPr lang="en-US" sz="1200">
                        <a:effectLst/>
                        <a:latin typeface="Times New Roman"/>
                        <a:ea typeface="Times New Roman"/>
                      </a:endParaRPr>
                    </a:p>
                  </a:txBody>
                  <a:tcPr marL="42433" marR="42433" marT="0" marB="0" vert="vert270" anchor="ctr"/>
                </a:tc>
                <a:tc>
                  <a:txBody>
                    <a:bodyPr/>
                    <a:lstStyle/>
                    <a:p>
                      <a:pPr marL="71755" marR="71755" algn="ctr">
                        <a:lnSpc>
                          <a:spcPct val="115000"/>
                        </a:lnSpc>
                        <a:spcBef>
                          <a:spcPts val="0"/>
                        </a:spcBef>
                        <a:spcAft>
                          <a:spcPts val="1000"/>
                        </a:spcAft>
                      </a:pPr>
                      <a:r>
                        <a:rPr lang="en-US" sz="1200">
                          <a:effectLst/>
                        </a:rPr>
                        <a:t>Voltage Comparator</a:t>
                      </a:r>
                      <a:endParaRPr lang="en-US" sz="1200">
                        <a:effectLst/>
                        <a:latin typeface="Times New Roman"/>
                        <a:ea typeface="Times New Roman"/>
                      </a:endParaRPr>
                    </a:p>
                  </a:txBody>
                  <a:tcPr marL="42433" marR="42433" marT="0" marB="0" vert="vert270" anchor="ctr"/>
                </a:tc>
                <a:tc>
                  <a:txBody>
                    <a:bodyPr/>
                    <a:lstStyle/>
                    <a:p>
                      <a:pPr marL="71755" marR="71755" algn="ctr">
                        <a:lnSpc>
                          <a:spcPct val="115000"/>
                        </a:lnSpc>
                        <a:spcBef>
                          <a:spcPts val="0"/>
                        </a:spcBef>
                        <a:spcAft>
                          <a:spcPts val="1000"/>
                        </a:spcAft>
                      </a:pPr>
                      <a:r>
                        <a:rPr lang="en-US" sz="1200">
                          <a:effectLst/>
                        </a:rPr>
                        <a:t>Rain Status Collector</a:t>
                      </a:r>
                      <a:endParaRPr lang="en-US" sz="1200">
                        <a:effectLst/>
                        <a:latin typeface="Times New Roman"/>
                        <a:ea typeface="Times New Roman"/>
                      </a:endParaRPr>
                    </a:p>
                  </a:txBody>
                  <a:tcPr marL="42433" marR="42433" marT="0" marB="0" vert="vert270" anchor="ctr"/>
                </a:tc>
              </a:tr>
              <a:tr h="304471">
                <a:tc>
                  <a:txBody>
                    <a:bodyPr/>
                    <a:lstStyle/>
                    <a:p>
                      <a:pPr marL="0" marR="0" algn="ctr">
                        <a:lnSpc>
                          <a:spcPct val="115000"/>
                        </a:lnSpc>
                        <a:spcBef>
                          <a:spcPts val="0"/>
                        </a:spcBef>
                        <a:spcAft>
                          <a:spcPts val="1000"/>
                        </a:spcAft>
                      </a:pPr>
                      <a:r>
                        <a:rPr lang="en-US" sz="1200">
                          <a:effectLst/>
                        </a:rPr>
                        <a:t>3.1</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Central Control Unit</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433" marR="42433" marT="0" marB="0"/>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433" marR="42433" marT="0" marB="0"/>
                </a:tc>
              </a:tr>
              <a:tr h="304471">
                <a:tc>
                  <a:txBody>
                    <a:bodyPr/>
                    <a:lstStyle/>
                    <a:p>
                      <a:pPr marL="0" marR="0" algn="ctr">
                        <a:lnSpc>
                          <a:spcPct val="115000"/>
                        </a:lnSpc>
                        <a:spcBef>
                          <a:spcPts val="0"/>
                        </a:spcBef>
                        <a:spcAft>
                          <a:spcPts val="1000"/>
                        </a:spcAft>
                      </a:pPr>
                      <a:r>
                        <a:rPr lang="en-US" sz="1200">
                          <a:effectLst/>
                        </a:rPr>
                        <a:t>3.2</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dirty="0">
                          <a:effectLst/>
                        </a:rPr>
                        <a:t>Soil Moisture Sensors</a:t>
                      </a:r>
                      <a:endParaRPr lang="en-US" sz="1200" dirty="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tc>
              </a:tr>
              <a:tr h="304471">
                <a:tc>
                  <a:txBody>
                    <a:bodyPr/>
                    <a:lstStyle/>
                    <a:p>
                      <a:pPr marL="0" marR="0" algn="ctr">
                        <a:lnSpc>
                          <a:spcPct val="115000"/>
                        </a:lnSpc>
                        <a:spcBef>
                          <a:spcPts val="0"/>
                        </a:spcBef>
                        <a:spcAft>
                          <a:spcPts val="1000"/>
                        </a:spcAft>
                      </a:pPr>
                      <a:r>
                        <a:rPr lang="en-US" sz="1200">
                          <a:effectLst/>
                        </a:rPr>
                        <a:t>3.3</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Web Application</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tc>
              </a:tr>
              <a:tr h="304471">
                <a:tc>
                  <a:txBody>
                    <a:bodyPr/>
                    <a:lstStyle/>
                    <a:p>
                      <a:pPr marL="0" marR="0" algn="ctr">
                        <a:lnSpc>
                          <a:spcPct val="115000"/>
                        </a:lnSpc>
                        <a:spcBef>
                          <a:spcPts val="0"/>
                        </a:spcBef>
                        <a:spcAft>
                          <a:spcPts val="1000"/>
                        </a:spcAft>
                      </a:pPr>
                      <a:r>
                        <a:rPr lang="en-US" sz="1200">
                          <a:effectLst/>
                        </a:rPr>
                        <a:t>3.4</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Water Scheduler</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433" marR="42433" marT="0" marB="0"/>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433" marR="42433" marT="0" marB="0"/>
                </a:tc>
              </a:tr>
              <a:tr h="304471">
                <a:tc>
                  <a:txBody>
                    <a:bodyPr/>
                    <a:lstStyle/>
                    <a:p>
                      <a:pPr marL="0" marR="0" algn="ctr">
                        <a:lnSpc>
                          <a:spcPct val="115000"/>
                        </a:lnSpc>
                        <a:spcBef>
                          <a:spcPts val="0"/>
                        </a:spcBef>
                        <a:spcAft>
                          <a:spcPts val="1000"/>
                        </a:spcAft>
                      </a:pPr>
                      <a:r>
                        <a:rPr lang="en-US" sz="1200">
                          <a:effectLst/>
                        </a:rPr>
                        <a:t>3.5</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Soil Moisture Reports</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tc>
              </a:tr>
              <a:tr h="304471">
                <a:tc>
                  <a:txBody>
                    <a:bodyPr/>
                    <a:lstStyle/>
                    <a:p>
                      <a:pPr marL="0" marR="0" algn="ctr">
                        <a:lnSpc>
                          <a:spcPct val="115000"/>
                        </a:lnSpc>
                        <a:spcBef>
                          <a:spcPts val="0"/>
                        </a:spcBef>
                        <a:spcAft>
                          <a:spcPts val="1000"/>
                        </a:spcAft>
                      </a:pPr>
                      <a:r>
                        <a:rPr lang="en-US" sz="1200">
                          <a:effectLst/>
                        </a:rPr>
                        <a:t>3.6</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User Login</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tc>
              </a:tr>
              <a:tr h="304471">
                <a:tc>
                  <a:txBody>
                    <a:bodyPr/>
                    <a:lstStyle/>
                    <a:p>
                      <a:pPr marL="0" marR="0" algn="ctr">
                        <a:lnSpc>
                          <a:spcPct val="115000"/>
                        </a:lnSpc>
                        <a:spcBef>
                          <a:spcPts val="0"/>
                        </a:spcBef>
                        <a:spcAft>
                          <a:spcPts val="1000"/>
                        </a:spcAft>
                      </a:pPr>
                      <a:r>
                        <a:rPr lang="en-US" sz="1200">
                          <a:effectLst/>
                        </a:rPr>
                        <a:t>3.8</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Rain Sensor</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433" marR="42433" marT="0" marB="0"/>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433" marR="42433" marT="0" marB="0"/>
                </a:tc>
              </a:tr>
              <a:tr h="304471">
                <a:tc>
                  <a:txBody>
                    <a:bodyPr/>
                    <a:lstStyle/>
                    <a:p>
                      <a:pPr marL="0" marR="0" algn="ctr">
                        <a:lnSpc>
                          <a:spcPct val="115000"/>
                        </a:lnSpc>
                        <a:spcBef>
                          <a:spcPts val="0"/>
                        </a:spcBef>
                        <a:spcAft>
                          <a:spcPts val="1000"/>
                        </a:spcAft>
                      </a:pPr>
                      <a:r>
                        <a:rPr lang="en-US" sz="1200">
                          <a:effectLst/>
                        </a:rPr>
                        <a:t>3.10</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DB Management System</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433" marR="42433" marT="0" marB="0"/>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433" marR="42433" marT="0" marB="0"/>
                </a:tc>
              </a:tr>
              <a:tr h="304471">
                <a:tc>
                  <a:txBody>
                    <a:bodyPr/>
                    <a:lstStyle/>
                    <a:p>
                      <a:pPr marL="0" marR="0" algn="ctr">
                        <a:lnSpc>
                          <a:spcPct val="115000"/>
                        </a:lnSpc>
                        <a:spcBef>
                          <a:spcPts val="0"/>
                        </a:spcBef>
                        <a:spcAft>
                          <a:spcPts val="1000"/>
                        </a:spcAft>
                      </a:pPr>
                      <a:r>
                        <a:rPr lang="en-US" sz="1200">
                          <a:effectLst/>
                        </a:rPr>
                        <a:t>3.14</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Temperature Sensor</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tc>
              </a:tr>
              <a:tr h="304471">
                <a:tc>
                  <a:txBody>
                    <a:bodyPr/>
                    <a:lstStyle/>
                    <a:p>
                      <a:pPr marL="0" marR="0" algn="ctr">
                        <a:lnSpc>
                          <a:spcPct val="115000"/>
                        </a:lnSpc>
                        <a:spcBef>
                          <a:spcPts val="0"/>
                        </a:spcBef>
                        <a:spcAft>
                          <a:spcPts val="1000"/>
                        </a:spcAft>
                      </a:pPr>
                      <a:r>
                        <a:rPr lang="en-US" sz="1200">
                          <a:effectLst/>
                        </a:rPr>
                        <a:t>5.1</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Sensor Accuracy</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433" marR="42433" marT="0" marB="0"/>
                </a:tc>
                <a:tc>
                  <a:txBody>
                    <a:bodyPr/>
                    <a:lstStyle/>
                    <a:p>
                      <a:pPr marL="0" marR="0" algn="ctr">
                        <a:lnSpc>
                          <a:spcPct val="115000"/>
                        </a:lnSpc>
                        <a:spcBef>
                          <a:spcPts val="0"/>
                        </a:spcBef>
                        <a:spcAft>
                          <a:spcPts val="1000"/>
                        </a:spcAft>
                      </a:pPr>
                      <a:r>
                        <a:rPr lang="en-US" sz="1200" dirty="0">
                          <a:effectLst/>
                        </a:rPr>
                        <a:t>✔</a:t>
                      </a:r>
                      <a:endParaRPr lang="en-US" sz="1200" dirty="0">
                        <a:effectLst/>
                        <a:latin typeface="Times New Roman"/>
                        <a:ea typeface="Times New Roman"/>
                      </a:endParaRPr>
                    </a:p>
                  </a:txBody>
                  <a:tcPr marL="42433" marR="42433" marT="0" marB="0"/>
                </a:tc>
              </a:tr>
              <a:tr h="304471">
                <a:tc>
                  <a:txBody>
                    <a:bodyPr/>
                    <a:lstStyle/>
                    <a:p>
                      <a:pPr marL="0" marR="0" algn="ctr">
                        <a:lnSpc>
                          <a:spcPct val="115000"/>
                        </a:lnSpc>
                        <a:spcBef>
                          <a:spcPts val="0"/>
                        </a:spcBef>
                        <a:spcAft>
                          <a:spcPts val="1000"/>
                        </a:spcAft>
                      </a:pPr>
                      <a:r>
                        <a:rPr lang="en-US" sz="1200">
                          <a:effectLst/>
                        </a:rPr>
                        <a:t>5.2</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Rain Detection</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433" marR="42433" marT="0" marB="0"/>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433" marR="42433" marT="0" marB="0"/>
                </a:tc>
              </a:tr>
              <a:tr h="412020">
                <a:tc>
                  <a:txBody>
                    <a:bodyPr/>
                    <a:lstStyle/>
                    <a:p>
                      <a:pPr marL="0" marR="0" algn="ctr">
                        <a:lnSpc>
                          <a:spcPct val="115000"/>
                        </a:lnSpc>
                        <a:spcBef>
                          <a:spcPts val="0"/>
                        </a:spcBef>
                        <a:spcAft>
                          <a:spcPts val="1000"/>
                        </a:spcAft>
                      </a:pPr>
                      <a:r>
                        <a:rPr lang="en-US" sz="1200">
                          <a:effectLst/>
                        </a:rPr>
                        <a:t>5.3</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Comm. Between Web and Unit</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dirty="0">
                          <a:effectLst/>
                        </a:rPr>
                        <a:t> </a:t>
                      </a:r>
                      <a:endParaRPr lang="en-US" sz="1200" dirty="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tc>
              </a:tr>
              <a:tr h="304471">
                <a:tc>
                  <a:txBody>
                    <a:bodyPr/>
                    <a:lstStyle/>
                    <a:p>
                      <a:pPr marL="0" marR="0" algn="ctr">
                        <a:lnSpc>
                          <a:spcPct val="115000"/>
                        </a:lnSpc>
                        <a:spcBef>
                          <a:spcPts val="0"/>
                        </a:spcBef>
                        <a:spcAft>
                          <a:spcPts val="1000"/>
                        </a:spcAft>
                      </a:pPr>
                      <a:r>
                        <a:rPr lang="en-US" sz="1200">
                          <a:effectLst/>
                        </a:rPr>
                        <a:t>8.2</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Browser Support</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433" marR="42433" marT="0" marB="0"/>
                </a:tc>
                <a:tc>
                  <a:txBody>
                    <a:bodyPr/>
                    <a:lstStyle/>
                    <a:p>
                      <a:pPr marL="0" marR="0" algn="ctr">
                        <a:lnSpc>
                          <a:spcPct val="115000"/>
                        </a:lnSpc>
                        <a:spcBef>
                          <a:spcPts val="0"/>
                        </a:spcBef>
                        <a:spcAft>
                          <a:spcPts val="1000"/>
                        </a:spcAft>
                      </a:pPr>
                      <a:r>
                        <a:rPr lang="en-US" sz="1200" dirty="0">
                          <a:effectLst/>
                        </a:rPr>
                        <a:t> </a:t>
                      </a:r>
                      <a:endParaRPr lang="en-US" sz="1200" dirty="0">
                        <a:effectLst/>
                        <a:latin typeface="Times New Roman"/>
                        <a:ea typeface="Times New Roman"/>
                      </a:endParaRPr>
                    </a:p>
                  </a:txBody>
                  <a:tcPr marL="42433" marR="42433" marT="0" marB="0"/>
                </a:tc>
              </a:tr>
            </a:tbl>
          </a:graphicData>
        </a:graphic>
      </p:graphicFrame>
    </p:spTree>
    <p:custDataLst>
      <p:tags r:id="rId1"/>
    </p:custDataLst>
    <p:extLst>
      <p:ext uri="{BB962C8B-B14F-4D97-AF65-F5344CB8AC3E}">
        <p14:creationId xmlns:p14="http://schemas.microsoft.com/office/powerpoint/2010/main" val="644549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7315200" cy="734291"/>
          </a:xfrm>
        </p:spPr>
        <p:txBody>
          <a:bodyPr anchor="b">
            <a:normAutofit/>
          </a:bodyPr>
          <a:lstStyle/>
          <a:p>
            <a:pPr lvl="0">
              <a:spcBef>
                <a:spcPts val="0"/>
              </a:spcBef>
            </a:pPr>
            <a:r>
              <a:rPr lang="en-US" sz="3500" b="1" dirty="0" smtClean="0">
                <a:solidFill>
                  <a:prstClr val="white"/>
                </a:solidFill>
              </a:rPr>
              <a:t>Requirements Traceability</a:t>
            </a:r>
            <a:endParaRPr lang="en-US" sz="3500" dirty="0"/>
          </a:p>
        </p:txBody>
      </p:sp>
      <p:sp>
        <p:nvSpPr>
          <p:cNvPr id="5" name="TextBox 4"/>
          <p:cNvSpPr txBox="1"/>
          <p:nvPr/>
        </p:nvSpPr>
        <p:spPr>
          <a:xfrm>
            <a:off x="228600" y="838200"/>
            <a:ext cx="8610600" cy="609600"/>
          </a:xfrm>
          <a:prstGeom prst="rect">
            <a:avLst/>
          </a:prstGeom>
          <a:noFill/>
        </p:spPr>
        <p:txBody>
          <a:bodyPr wrap="square" rtlCol="0" anchor="ctr">
            <a:noAutofit/>
          </a:bodyPr>
          <a:lstStyle/>
          <a:p>
            <a:r>
              <a:rPr lang="en-US" sz="2800" b="1" dirty="0" smtClean="0">
                <a:solidFill>
                  <a:prstClr val="black">
                    <a:lumMod val="65000"/>
                    <a:lumOff val="35000"/>
                  </a:prstClr>
                </a:solidFill>
              </a:rPr>
              <a:t>Hardware I/O Layer</a:t>
            </a:r>
            <a:endParaRPr lang="en-US" sz="28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53</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98227552"/>
              </p:ext>
            </p:extLst>
          </p:nvPr>
        </p:nvGraphicFramePr>
        <p:xfrm>
          <a:off x="228596" y="1369472"/>
          <a:ext cx="8686803" cy="5288765"/>
        </p:xfrm>
        <a:graphic>
          <a:graphicData uri="http://schemas.openxmlformats.org/drawingml/2006/table">
            <a:tbl>
              <a:tblPr firstRow="1" firstCol="1" bandRow="1">
                <a:tableStyleId>{5C22544A-7EE6-4342-B048-85BDC9FD1C3A}</a:tableStyleId>
              </a:tblPr>
              <a:tblGrid>
                <a:gridCol w="997275"/>
                <a:gridCol w="1702482"/>
                <a:gridCol w="997275"/>
                <a:gridCol w="998124"/>
                <a:gridCol w="998124"/>
                <a:gridCol w="997275"/>
                <a:gridCol w="998124"/>
                <a:gridCol w="998124"/>
              </a:tblGrid>
              <a:tr h="152934">
                <a:tc rowSpan="2">
                  <a:txBody>
                    <a:bodyPr/>
                    <a:lstStyle/>
                    <a:p>
                      <a:pPr marL="71755" marR="71755" algn="ctr">
                        <a:lnSpc>
                          <a:spcPct val="115000"/>
                        </a:lnSpc>
                        <a:spcBef>
                          <a:spcPts val="0"/>
                        </a:spcBef>
                        <a:spcAft>
                          <a:spcPts val="1000"/>
                        </a:spcAft>
                      </a:pPr>
                      <a:r>
                        <a:rPr lang="en-US" sz="1200" dirty="0">
                          <a:effectLst/>
                        </a:rPr>
                        <a:t>Requirements No.</a:t>
                      </a:r>
                      <a:endParaRPr lang="en-US" sz="1200" dirty="0">
                        <a:effectLst/>
                        <a:latin typeface="Times New Roman"/>
                        <a:ea typeface="Times New Roman"/>
                      </a:endParaRPr>
                    </a:p>
                  </a:txBody>
                  <a:tcPr marL="42899" marR="42899" marT="0" marB="0" vert="vert270" anchor="ctr"/>
                </a:tc>
                <a:tc rowSpan="2">
                  <a:txBody>
                    <a:bodyPr/>
                    <a:lstStyle/>
                    <a:p>
                      <a:pPr marL="0" marR="0" algn="ctr">
                        <a:lnSpc>
                          <a:spcPct val="115000"/>
                        </a:lnSpc>
                        <a:spcBef>
                          <a:spcPts val="0"/>
                        </a:spcBef>
                        <a:spcAft>
                          <a:spcPts val="1000"/>
                        </a:spcAft>
                      </a:pPr>
                      <a:r>
                        <a:rPr lang="en-US" sz="1200">
                          <a:effectLst/>
                        </a:rPr>
                        <a:t>Requirements Name</a:t>
                      </a:r>
                      <a:endParaRPr lang="en-US" sz="1200">
                        <a:effectLst/>
                        <a:latin typeface="Times New Roman"/>
                        <a:ea typeface="Times New Roman"/>
                      </a:endParaRPr>
                    </a:p>
                  </a:txBody>
                  <a:tcPr marL="42899" marR="42899" marT="0" marB="0" anchor="ctr"/>
                </a:tc>
                <a:tc gridSpan="3">
                  <a:txBody>
                    <a:bodyPr/>
                    <a:lstStyle/>
                    <a:p>
                      <a:pPr marL="0" marR="0" algn="ctr">
                        <a:lnSpc>
                          <a:spcPct val="115000"/>
                        </a:lnSpc>
                        <a:spcBef>
                          <a:spcPts val="0"/>
                        </a:spcBef>
                        <a:spcAft>
                          <a:spcPts val="1000"/>
                        </a:spcAft>
                      </a:pPr>
                      <a:r>
                        <a:rPr lang="en-US" sz="800">
                          <a:effectLst/>
                        </a:rPr>
                        <a:t>Sensor Controller S/S</a:t>
                      </a:r>
                      <a:endParaRPr lang="en-US" sz="800">
                        <a:effectLst/>
                        <a:latin typeface="Times New Roman"/>
                        <a:ea typeface="Times New Roman"/>
                      </a:endParaRPr>
                    </a:p>
                  </a:txBody>
                  <a:tcPr marL="42899" marR="42899" marT="0" marB="0" anchor="ctr"/>
                </a:tc>
                <a:tc hMerge="1">
                  <a:txBody>
                    <a:bodyPr/>
                    <a:lstStyle/>
                    <a:p>
                      <a:endParaRPr lang="en-US"/>
                    </a:p>
                  </a:txBody>
                  <a:tcPr/>
                </a:tc>
                <a:tc hMerge="1">
                  <a:txBody>
                    <a:bodyPr/>
                    <a:lstStyle/>
                    <a:p>
                      <a:endParaRPr lang="en-US"/>
                    </a:p>
                  </a:txBody>
                  <a:tcPr/>
                </a:tc>
                <a:tc gridSpan="3">
                  <a:txBody>
                    <a:bodyPr/>
                    <a:lstStyle/>
                    <a:p>
                      <a:pPr marL="0" marR="0" algn="ctr">
                        <a:lnSpc>
                          <a:spcPct val="115000"/>
                        </a:lnSpc>
                        <a:spcBef>
                          <a:spcPts val="0"/>
                        </a:spcBef>
                        <a:spcAft>
                          <a:spcPts val="1000"/>
                        </a:spcAft>
                      </a:pPr>
                      <a:r>
                        <a:rPr lang="en-US" sz="800">
                          <a:effectLst/>
                        </a:rPr>
                        <a:t>Valve Controller S/S</a:t>
                      </a:r>
                      <a:endParaRPr lang="en-US" sz="800">
                        <a:effectLst/>
                        <a:latin typeface="Times New Roman"/>
                        <a:ea typeface="Times New Roman"/>
                      </a:endParaRPr>
                    </a:p>
                  </a:txBody>
                  <a:tcPr marL="42899" marR="42899" marT="0" marB="0" anchor="ctr"/>
                </a:tc>
                <a:tc hMerge="1">
                  <a:txBody>
                    <a:bodyPr/>
                    <a:lstStyle/>
                    <a:p>
                      <a:endParaRPr lang="en-US"/>
                    </a:p>
                  </a:txBody>
                  <a:tcPr/>
                </a:tc>
                <a:tc hMerge="1">
                  <a:txBody>
                    <a:bodyPr/>
                    <a:lstStyle/>
                    <a:p>
                      <a:endParaRPr lang="en-US"/>
                    </a:p>
                  </a:txBody>
                  <a:tcPr/>
                </a:tc>
              </a:tr>
              <a:tr h="928127">
                <a:tc vMerge="1">
                  <a:txBody>
                    <a:bodyPr/>
                    <a:lstStyle/>
                    <a:p>
                      <a:endParaRPr lang="en-US"/>
                    </a:p>
                  </a:txBody>
                  <a:tcPr/>
                </a:tc>
                <a:tc vMerge="1">
                  <a:txBody>
                    <a:bodyPr/>
                    <a:lstStyle/>
                    <a:p>
                      <a:endParaRPr lang="en-US"/>
                    </a:p>
                  </a:txBody>
                  <a:tcPr/>
                </a:tc>
                <a:tc>
                  <a:txBody>
                    <a:bodyPr/>
                    <a:lstStyle/>
                    <a:p>
                      <a:pPr marL="71755" marR="71755" algn="ctr">
                        <a:lnSpc>
                          <a:spcPct val="115000"/>
                        </a:lnSpc>
                        <a:spcBef>
                          <a:spcPts val="0"/>
                        </a:spcBef>
                        <a:spcAft>
                          <a:spcPts val="1000"/>
                        </a:spcAft>
                      </a:pPr>
                      <a:r>
                        <a:rPr lang="en-US" sz="1200">
                          <a:effectLst/>
                        </a:rPr>
                        <a:t>Analog-Digital Converter</a:t>
                      </a:r>
                      <a:endParaRPr lang="en-US" sz="1200">
                        <a:effectLst/>
                        <a:latin typeface="Times New Roman"/>
                        <a:ea typeface="Times New Roman"/>
                      </a:endParaRPr>
                    </a:p>
                  </a:txBody>
                  <a:tcPr marL="42899" marR="42899" marT="0" marB="0" vert="vert270" anchor="ctr"/>
                </a:tc>
                <a:tc>
                  <a:txBody>
                    <a:bodyPr/>
                    <a:lstStyle/>
                    <a:p>
                      <a:pPr marL="71755" marR="71755" algn="ctr">
                        <a:lnSpc>
                          <a:spcPct val="115000"/>
                        </a:lnSpc>
                        <a:spcBef>
                          <a:spcPts val="0"/>
                        </a:spcBef>
                        <a:spcAft>
                          <a:spcPts val="1000"/>
                        </a:spcAft>
                      </a:pPr>
                      <a:r>
                        <a:rPr lang="en-US" sz="1200">
                          <a:effectLst/>
                        </a:rPr>
                        <a:t>Sensor Data Packager</a:t>
                      </a:r>
                      <a:endParaRPr lang="en-US" sz="1200">
                        <a:effectLst/>
                        <a:latin typeface="Times New Roman"/>
                        <a:ea typeface="Times New Roman"/>
                      </a:endParaRPr>
                    </a:p>
                  </a:txBody>
                  <a:tcPr marL="42899" marR="42899" marT="0" marB="0" vert="vert270" anchor="ctr"/>
                </a:tc>
                <a:tc>
                  <a:txBody>
                    <a:bodyPr/>
                    <a:lstStyle/>
                    <a:p>
                      <a:pPr marL="71755" marR="71755" algn="ctr">
                        <a:lnSpc>
                          <a:spcPct val="115000"/>
                        </a:lnSpc>
                        <a:spcBef>
                          <a:spcPts val="0"/>
                        </a:spcBef>
                        <a:spcAft>
                          <a:spcPts val="1000"/>
                        </a:spcAft>
                      </a:pPr>
                      <a:r>
                        <a:rPr lang="en-US" sz="1200">
                          <a:effectLst/>
                        </a:rPr>
                        <a:t>Serial Data Sender</a:t>
                      </a:r>
                      <a:endParaRPr lang="en-US" sz="1200">
                        <a:effectLst/>
                        <a:latin typeface="Times New Roman"/>
                        <a:ea typeface="Times New Roman"/>
                      </a:endParaRPr>
                    </a:p>
                  </a:txBody>
                  <a:tcPr marL="42899" marR="42899" marT="0" marB="0" vert="vert270" anchor="ctr"/>
                </a:tc>
                <a:tc>
                  <a:txBody>
                    <a:bodyPr/>
                    <a:lstStyle/>
                    <a:p>
                      <a:pPr marL="71755" marR="71755" algn="ctr">
                        <a:lnSpc>
                          <a:spcPct val="115000"/>
                        </a:lnSpc>
                        <a:spcBef>
                          <a:spcPts val="0"/>
                        </a:spcBef>
                        <a:spcAft>
                          <a:spcPts val="1000"/>
                        </a:spcAft>
                      </a:pPr>
                      <a:r>
                        <a:rPr lang="en-US" sz="1200">
                          <a:effectLst/>
                        </a:rPr>
                        <a:t>Relay Module</a:t>
                      </a:r>
                      <a:endParaRPr lang="en-US" sz="1200">
                        <a:effectLst/>
                        <a:latin typeface="Times New Roman"/>
                        <a:ea typeface="Times New Roman"/>
                      </a:endParaRPr>
                    </a:p>
                  </a:txBody>
                  <a:tcPr marL="42899" marR="42899" marT="0" marB="0" vert="vert270" anchor="ctr"/>
                </a:tc>
                <a:tc>
                  <a:txBody>
                    <a:bodyPr/>
                    <a:lstStyle/>
                    <a:p>
                      <a:pPr marL="71755" marR="71755" algn="ctr">
                        <a:lnSpc>
                          <a:spcPct val="115000"/>
                        </a:lnSpc>
                        <a:spcBef>
                          <a:spcPts val="0"/>
                        </a:spcBef>
                        <a:spcAft>
                          <a:spcPts val="1000"/>
                        </a:spcAft>
                      </a:pPr>
                      <a:r>
                        <a:rPr lang="en-US" sz="1200">
                          <a:effectLst/>
                        </a:rPr>
                        <a:t>Command Executor</a:t>
                      </a:r>
                      <a:endParaRPr lang="en-US" sz="1200">
                        <a:effectLst/>
                        <a:latin typeface="Times New Roman"/>
                        <a:ea typeface="Times New Roman"/>
                      </a:endParaRPr>
                    </a:p>
                  </a:txBody>
                  <a:tcPr marL="42899" marR="42899" marT="0" marB="0" vert="vert270" anchor="ctr"/>
                </a:tc>
                <a:tc>
                  <a:txBody>
                    <a:bodyPr/>
                    <a:lstStyle/>
                    <a:p>
                      <a:pPr marL="71755" marR="71755" algn="ctr">
                        <a:lnSpc>
                          <a:spcPct val="115000"/>
                        </a:lnSpc>
                        <a:spcBef>
                          <a:spcPts val="0"/>
                        </a:spcBef>
                        <a:spcAft>
                          <a:spcPts val="1000"/>
                        </a:spcAft>
                      </a:pPr>
                      <a:r>
                        <a:rPr lang="en-US" sz="1200">
                          <a:effectLst/>
                        </a:rPr>
                        <a:t>Serial Data Receiver</a:t>
                      </a:r>
                      <a:endParaRPr lang="en-US" sz="1200">
                        <a:effectLst/>
                        <a:latin typeface="Times New Roman"/>
                        <a:ea typeface="Times New Roman"/>
                      </a:endParaRPr>
                    </a:p>
                  </a:txBody>
                  <a:tcPr marL="42899" marR="42899" marT="0" marB="0" vert="vert270" anchor="ctr"/>
                </a:tc>
              </a:tr>
              <a:tr h="315590">
                <a:tc>
                  <a:txBody>
                    <a:bodyPr/>
                    <a:lstStyle/>
                    <a:p>
                      <a:pPr marL="0" marR="0" algn="ctr">
                        <a:lnSpc>
                          <a:spcPct val="115000"/>
                        </a:lnSpc>
                        <a:spcBef>
                          <a:spcPts val="0"/>
                        </a:spcBef>
                        <a:spcAft>
                          <a:spcPts val="1000"/>
                        </a:spcAft>
                      </a:pPr>
                      <a:r>
                        <a:rPr lang="en-US" sz="1200">
                          <a:effectLst/>
                        </a:rPr>
                        <a:t>3.1</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Central Control Unit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r>
              <a:tr h="315590">
                <a:tc>
                  <a:txBody>
                    <a:bodyPr/>
                    <a:lstStyle/>
                    <a:p>
                      <a:pPr marL="0" marR="0" algn="ctr">
                        <a:lnSpc>
                          <a:spcPct val="115000"/>
                        </a:lnSpc>
                        <a:spcBef>
                          <a:spcPts val="0"/>
                        </a:spcBef>
                        <a:spcAft>
                          <a:spcPts val="1000"/>
                        </a:spcAft>
                      </a:pPr>
                      <a:r>
                        <a:rPr lang="en-US" sz="1200">
                          <a:effectLst/>
                        </a:rPr>
                        <a:t>3.2</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Soil Moisture Sensors</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r>
              <a:tr h="315590">
                <a:tc>
                  <a:txBody>
                    <a:bodyPr/>
                    <a:lstStyle/>
                    <a:p>
                      <a:pPr marL="0" marR="0" algn="ctr">
                        <a:lnSpc>
                          <a:spcPct val="115000"/>
                        </a:lnSpc>
                        <a:spcBef>
                          <a:spcPts val="0"/>
                        </a:spcBef>
                        <a:spcAft>
                          <a:spcPts val="1000"/>
                        </a:spcAft>
                      </a:pPr>
                      <a:r>
                        <a:rPr lang="en-US" sz="1200">
                          <a:effectLst/>
                        </a:rPr>
                        <a:t>3.3</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Web Application</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r>
              <a:tr h="315590">
                <a:tc>
                  <a:txBody>
                    <a:bodyPr/>
                    <a:lstStyle/>
                    <a:p>
                      <a:pPr marL="0" marR="0" algn="ctr">
                        <a:lnSpc>
                          <a:spcPct val="115000"/>
                        </a:lnSpc>
                        <a:spcBef>
                          <a:spcPts val="0"/>
                        </a:spcBef>
                        <a:spcAft>
                          <a:spcPts val="1000"/>
                        </a:spcAft>
                      </a:pPr>
                      <a:r>
                        <a:rPr lang="en-US" sz="1200">
                          <a:effectLst/>
                        </a:rPr>
                        <a:t>3.4</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Water Scheduler</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r>
              <a:tr h="315590">
                <a:tc>
                  <a:txBody>
                    <a:bodyPr/>
                    <a:lstStyle/>
                    <a:p>
                      <a:pPr marL="0" marR="0" algn="ctr">
                        <a:lnSpc>
                          <a:spcPct val="115000"/>
                        </a:lnSpc>
                        <a:spcBef>
                          <a:spcPts val="0"/>
                        </a:spcBef>
                        <a:spcAft>
                          <a:spcPts val="1000"/>
                        </a:spcAft>
                      </a:pPr>
                      <a:r>
                        <a:rPr lang="en-US" sz="1200">
                          <a:effectLst/>
                        </a:rPr>
                        <a:t>3.5</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Soil Moisture Reports</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dirty="0">
                          <a:effectLst/>
                        </a:rPr>
                        <a:t> </a:t>
                      </a:r>
                      <a:endParaRPr lang="en-US" sz="1200" dirty="0">
                        <a:effectLst/>
                        <a:latin typeface="Times New Roman"/>
                        <a:ea typeface="Times New Roman"/>
                      </a:endParaRPr>
                    </a:p>
                  </a:txBody>
                  <a:tcPr marL="42899" marR="42899" marT="0" marB="0" anchor="ctr"/>
                </a:tc>
              </a:tr>
              <a:tr h="315590">
                <a:tc>
                  <a:txBody>
                    <a:bodyPr/>
                    <a:lstStyle/>
                    <a:p>
                      <a:pPr marL="0" marR="0" algn="ctr">
                        <a:lnSpc>
                          <a:spcPct val="115000"/>
                        </a:lnSpc>
                        <a:spcBef>
                          <a:spcPts val="0"/>
                        </a:spcBef>
                        <a:spcAft>
                          <a:spcPts val="1000"/>
                        </a:spcAft>
                      </a:pPr>
                      <a:r>
                        <a:rPr lang="en-US" sz="1200">
                          <a:effectLst/>
                        </a:rPr>
                        <a:t>3.6</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User Login</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r>
              <a:tr h="315590">
                <a:tc>
                  <a:txBody>
                    <a:bodyPr/>
                    <a:lstStyle/>
                    <a:p>
                      <a:pPr marL="0" marR="0" algn="ctr">
                        <a:lnSpc>
                          <a:spcPct val="115000"/>
                        </a:lnSpc>
                        <a:spcBef>
                          <a:spcPts val="0"/>
                        </a:spcBef>
                        <a:spcAft>
                          <a:spcPts val="1000"/>
                        </a:spcAft>
                      </a:pPr>
                      <a:r>
                        <a:rPr lang="en-US" sz="1200">
                          <a:effectLst/>
                        </a:rPr>
                        <a:t>3.8</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Rain Sensor</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r>
              <a:tr h="315590">
                <a:tc>
                  <a:txBody>
                    <a:bodyPr/>
                    <a:lstStyle/>
                    <a:p>
                      <a:pPr marL="0" marR="0" algn="ctr">
                        <a:lnSpc>
                          <a:spcPct val="115000"/>
                        </a:lnSpc>
                        <a:spcBef>
                          <a:spcPts val="0"/>
                        </a:spcBef>
                        <a:spcAft>
                          <a:spcPts val="1000"/>
                        </a:spcAft>
                      </a:pPr>
                      <a:r>
                        <a:rPr lang="en-US" sz="1200">
                          <a:effectLst/>
                        </a:rPr>
                        <a:t>3.10</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DB Management System</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r>
              <a:tr h="315590">
                <a:tc>
                  <a:txBody>
                    <a:bodyPr/>
                    <a:lstStyle/>
                    <a:p>
                      <a:pPr marL="0" marR="0" algn="ctr">
                        <a:lnSpc>
                          <a:spcPct val="115000"/>
                        </a:lnSpc>
                        <a:spcBef>
                          <a:spcPts val="0"/>
                        </a:spcBef>
                        <a:spcAft>
                          <a:spcPts val="1000"/>
                        </a:spcAft>
                      </a:pPr>
                      <a:r>
                        <a:rPr lang="en-US" sz="1200">
                          <a:effectLst/>
                        </a:rPr>
                        <a:t>3.14</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Temperature Sensor</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r>
              <a:tr h="315590">
                <a:tc>
                  <a:txBody>
                    <a:bodyPr/>
                    <a:lstStyle/>
                    <a:p>
                      <a:pPr marL="0" marR="0" algn="ctr">
                        <a:lnSpc>
                          <a:spcPct val="115000"/>
                        </a:lnSpc>
                        <a:spcBef>
                          <a:spcPts val="0"/>
                        </a:spcBef>
                        <a:spcAft>
                          <a:spcPts val="1000"/>
                        </a:spcAft>
                      </a:pPr>
                      <a:r>
                        <a:rPr lang="en-US" sz="1200">
                          <a:effectLst/>
                        </a:rPr>
                        <a:t>5.1</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Sensor Accuracy</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r>
              <a:tr h="315590">
                <a:tc>
                  <a:txBody>
                    <a:bodyPr/>
                    <a:lstStyle/>
                    <a:p>
                      <a:pPr marL="0" marR="0" algn="ctr">
                        <a:lnSpc>
                          <a:spcPct val="115000"/>
                        </a:lnSpc>
                        <a:spcBef>
                          <a:spcPts val="0"/>
                        </a:spcBef>
                        <a:spcAft>
                          <a:spcPts val="1000"/>
                        </a:spcAft>
                      </a:pPr>
                      <a:r>
                        <a:rPr lang="en-US" sz="1200">
                          <a:effectLst/>
                        </a:rPr>
                        <a:t>5.2</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Rain Detection</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r>
              <a:tr h="315590">
                <a:tc>
                  <a:txBody>
                    <a:bodyPr/>
                    <a:lstStyle/>
                    <a:p>
                      <a:pPr marL="0" marR="0" algn="ctr">
                        <a:lnSpc>
                          <a:spcPct val="115000"/>
                        </a:lnSpc>
                        <a:spcBef>
                          <a:spcPts val="0"/>
                        </a:spcBef>
                        <a:spcAft>
                          <a:spcPts val="1000"/>
                        </a:spcAft>
                      </a:pPr>
                      <a:r>
                        <a:rPr lang="en-US" sz="1200">
                          <a:effectLst/>
                        </a:rPr>
                        <a:t>5.3</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Comm. Between Web and Unit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r>
              <a:tr h="315590">
                <a:tc>
                  <a:txBody>
                    <a:bodyPr/>
                    <a:lstStyle/>
                    <a:p>
                      <a:pPr marL="0" marR="0" algn="ctr">
                        <a:lnSpc>
                          <a:spcPct val="115000"/>
                        </a:lnSpc>
                        <a:spcBef>
                          <a:spcPts val="0"/>
                        </a:spcBef>
                        <a:spcAft>
                          <a:spcPts val="1000"/>
                        </a:spcAft>
                      </a:pPr>
                      <a:r>
                        <a:rPr lang="en-US" sz="1200">
                          <a:effectLst/>
                        </a:rPr>
                        <a:t>8.2</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Browser Support</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899" marR="42899" marT="0" marB="0" anchor="ctr"/>
                </a:tc>
                <a:tc>
                  <a:txBody>
                    <a:bodyPr/>
                    <a:lstStyle/>
                    <a:p>
                      <a:pPr marL="0" marR="0" algn="ctr">
                        <a:lnSpc>
                          <a:spcPct val="115000"/>
                        </a:lnSpc>
                        <a:spcBef>
                          <a:spcPts val="0"/>
                        </a:spcBef>
                        <a:spcAft>
                          <a:spcPts val="1000"/>
                        </a:spcAft>
                      </a:pPr>
                      <a:r>
                        <a:rPr lang="en-US" sz="1200" dirty="0">
                          <a:effectLst/>
                        </a:rPr>
                        <a:t> </a:t>
                      </a:r>
                      <a:endParaRPr lang="en-US" sz="1200" dirty="0">
                        <a:effectLst/>
                        <a:latin typeface="Times New Roman"/>
                        <a:ea typeface="Times New Roman"/>
                      </a:endParaRPr>
                    </a:p>
                  </a:txBody>
                  <a:tcPr marL="42899" marR="42899" marT="0" marB="0" anchor="ctr"/>
                </a:tc>
              </a:tr>
            </a:tbl>
          </a:graphicData>
        </a:graphic>
      </p:graphicFrame>
    </p:spTree>
    <p:custDataLst>
      <p:tags r:id="rId1"/>
    </p:custDataLst>
    <p:extLst>
      <p:ext uri="{BB962C8B-B14F-4D97-AF65-F5344CB8AC3E}">
        <p14:creationId xmlns:p14="http://schemas.microsoft.com/office/powerpoint/2010/main" val="2222879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475586"/>
              </p:ext>
            </p:extLst>
          </p:nvPr>
        </p:nvGraphicFramePr>
        <p:xfrm>
          <a:off x="228601" y="1371605"/>
          <a:ext cx="8686798" cy="5268630"/>
        </p:xfrm>
        <a:graphic>
          <a:graphicData uri="http://schemas.openxmlformats.org/drawingml/2006/table">
            <a:tbl>
              <a:tblPr firstRow="1" firstCol="1" bandRow="1">
                <a:tableStyleId>{5C22544A-7EE6-4342-B048-85BDC9FD1C3A}</a:tableStyleId>
              </a:tblPr>
              <a:tblGrid>
                <a:gridCol w="1126521"/>
                <a:gridCol w="1923452"/>
                <a:gridCol w="1127365"/>
                <a:gridCol w="1127365"/>
                <a:gridCol w="1127365"/>
                <a:gridCol w="1127365"/>
                <a:gridCol w="1127365"/>
              </a:tblGrid>
              <a:tr h="202163">
                <a:tc rowSpan="2">
                  <a:txBody>
                    <a:bodyPr/>
                    <a:lstStyle/>
                    <a:p>
                      <a:pPr marL="71755" marR="71755" algn="ctr">
                        <a:lnSpc>
                          <a:spcPct val="115000"/>
                        </a:lnSpc>
                        <a:spcBef>
                          <a:spcPts val="0"/>
                        </a:spcBef>
                        <a:spcAft>
                          <a:spcPts val="1000"/>
                        </a:spcAft>
                      </a:pPr>
                      <a:r>
                        <a:rPr lang="en-US" sz="1200" dirty="0">
                          <a:effectLst/>
                        </a:rPr>
                        <a:t>Requirements No.</a:t>
                      </a:r>
                      <a:endParaRPr lang="en-US" sz="1200" dirty="0">
                        <a:effectLst/>
                        <a:latin typeface="Times New Roman"/>
                        <a:ea typeface="Times New Roman"/>
                      </a:endParaRPr>
                    </a:p>
                  </a:txBody>
                  <a:tcPr marL="42145" marR="42145" marT="0" marB="0" vert="vert270" anchor="ctr"/>
                </a:tc>
                <a:tc rowSpan="2">
                  <a:txBody>
                    <a:bodyPr/>
                    <a:lstStyle/>
                    <a:p>
                      <a:pPr marL="0" marR="0" algn="ctr">
                        <a:lnSpc>
                          <a:spcPct val="115000"/>
                        </a:lnSpc>
                        <a:spcBef>
                          <a:spcPts val="0"/>
                        </a:spcBef>
                        <a:spcAft>
                          <a:spcPts val="1000"/>
                        </a:spcAft>
                      </a:pPr>
                      <a:r>
                        <a:rPr lang="en-US" sz="1200">
                          <a:effectLst/>
                        </a:rPr>
                        <a:t>Requirements Name</a:t>
                      </a:r>
                      <a:endParaRPr lang="en-US" sz="1200">
                        <a:effectLst/>
                        <a:latin typeface="Times New Roman"/>
                        <a:ea typeface="Times New Roman"/>
                      </a:endParaRPr>
                    </a:p>
                  </a:txBody>
                  <a:tcPr marL="42145" marR="42145" marT="0" marB="0" anchor="ctr"/>
                </a:tc>
                <a:tc gridSpan="3">
                  <a:txBody>
                    <a:bodyPr/>
                    <a:lstStyle/>
                    <a:p>
                      <a:pPr marL="0" marR="0" algn="ctr">
                        <a:lnSpc>
                          <a:spcPct val="115000"/>
                        </a:lnSpc>
                        <a:spcBef>
                          <a:spcPts val="0"/>
                        </a:spcBef>
                        <a:spcAft>
                          <a:spcPts val="1000"/>
                        </a:spcAft>
                      </a:pPr>
                      <a:r>
                        <a:rPr lang="en-US" sz="1200">
                          <a:effectLst/>
                        </a:rPr>
                        <a:t>Data Processing S/S</a:t>
                      </a:r>
                      <a:endParaRPr lang="en-US" sz="1200">
                        <a:effectLst/>
                        <a:latin typeface="Times New Roman"/>
                        <a:ea typeface="Times New Roman"/>
                      </a:endParaRPr>
                    </a:p>
                  </a:txBody>
                  <a:tcPr marL="42145" marR="42145" marT="0" marB="0" anchor="ctr"/>
                </a:tc>
                <a:tc hMerge="1">
                  <a:txBody>
                    <a:bodyPr/>
                    <a:lstStyle/>
                    <a:p>
                      <a:endParaRPr lang="en-US"/>
                    </a:p>
                  </a:txBody>
                  <a:tcPr/>
                </a:tc>
                <a:tc hMerge="1">
                  <a:txBody>
                    <a:bodyPr/>
                    <a:lstStyle/>
                    <a:p>
                      <a:endParaRPr lang="en-US"/>
                    </a:p>
                  </a:txBody>
                  <a:tcPr/>
                </a:tc>
                <a:tc gridSpan="2">
                  <a:txBody>
                    <a:bodyPr/>
                    <a:lstStyle/>
                    <a:p>
                      <a:pPr marL="0" marR="0" algn="ctr">
                        <a:lnSpc>
                          <a:spcPct val="115000"/>
                        </a:lnSpc>
                        <a:spcBef>
                          <a:spcPts val="0"/>
                        </a:spcBef>
                        <a:spcAft>
                          <a:spcPts val="1000"/>
                        </a:spcAft>
                      </a:pPr>
                      <a:r>
                        <a:rPr lang="en-US" sz="1200">
                          <a:effectLst/>
                        </a:rPr>
                        <a:t>Service Caller S/S</a:t>
                      </a:r>
                      <a:endParaRPr lang="en-US" sz="1200">
                        <a:effectLst/>
                        <a:latin typeface="Times New Roman"/>
                        <a:ea typeface="Times New Roman"/>
                      </a:endParaRPr>
                    </a:p>
                  </a:txBody>
                  <a:tcPr marL="42145" marR="42145" marT="0" marB="0" anchor="ctr"/>
                </a:tc>
                <a:tc hMerge="1">
                  <a:txBody>
                    <a:bodyPr/>
                    <a:lstStyle/>
                    <a:p>
                      <a:endParaRPr lang="en-US"/>
                    </a:p>
                  </a:txBody>
                  <a:tcPr/>
                </a:tc>
              </a:tr>
              <a:tr h="911730">
                <a:tc vMerge="1">
                  <a:txBody>
                    <a:bodyPr/>
                    <a:lstStyle/>
                    <a:p>
                      <a:endParaRPr lang="en-US"/>
                    </a:p>
                  </a:txBody>
                  <a:tcPr/>
                </a:tc>
                <a:tc vMerge="1">
                  <a:txBody>
                    <a:bodyPr/>
                    <a:lstStyle/>
                    <a:p>
                      <a:endParaRPr lang="en-US"/>
                    </a:p>
                  </a:txBody>
                  <a:tcPr/>
                </a:tc>
                <a:tc>
                  <a:txBody>
                    <a:bodyPr/>
                    <a:lstStyle/>
                    <a:p>
                      <a:pPr marL="71755" marR="71755" algn="ctr">
                        <a:lnSpc>
                          <a:spcPct val="115000"/>
                        </a:lnSpc>
                        <a:spcBef>
                          <a:spcPts val="0"/>
                        </a:spcBef>
                        <a:spcAft>
                          <a:spcPts val="1000"/>
                        </a:spcAft>
                      </a:pPr>
                      <a:r>
                        <a:rPr lang="en-US" sz="1200">
                          <a:effectLst/>
                        </a:rPr>
                        <a:t>USB/Serial Interface</a:t>
                      </a:r>
                      <a:endParaRPr lang="en-US" sz="1200">
                        <a:effectLst/>
                        <a:latin typeface="Times New Roman"/>
                        <a:ea typeface="Times New Roman"/>
                      </a:endParaRPr>
                    </a:p>
                  </a:txBody>
                  <a:tcPr marL="42145" marR="42145" marT="0" marB="0" vert="vert270" anchor="ctr"/>
                </a:tc>
                <a:tc>
                  <a:txBody>
                    <a:bodyPr/>
                    <a:lstStyle/>
                    <a:p>
                      <a:pPr marL="71755" marR="71755" algn="ctr">
                        <a:lnSpc>
                          <a:spcPct val="115000"/>
                        </a:lnSpc>
                        <a:spcBef>
                          <a:spcPts val="0"/>
                        </a:spcBef>
                        <a:spcAft>
                          <a:spcPts val="1000"/>
                        </a:spcAft>
                      </a:pPr>
                      <a:r>
                        <a:rPr lang="en-US" sz="1200">
                          <a:effectLst/>
                        </a:rPr>
                        <a:t>Valve Command Processor</a:t>
                      </a:r>
                      <a:endParaRPr lang="en-US" sz="1200">
                        <a:effectLst/>
                        <a:latin typeface="Times New Roman"/>
                        <a:ea typeface="Times New Roman"/>
                      </a:endParaRPr>
                    </a:p>
                  </a:txBody>
                  <a:tcPr marL="42145" marR="42145" marT="0" marB="0" vert="vert270" anchor="ctr"/>
                </a:tc>
                <a:tc>
                  <a:txBody>
                    <a:bodyPr/>
                    <a:lstStyle/>
                    <a:p>
                      <a:pPr marL="71755" marR="71755" algn="ctr">
                        <a:lnSpc>
                          <a:spcPct val="115000"/>
                        </a:lnSpc>
                        <a:spcBef>
                          <a:spcPts val="0"/>
                        </a:spcBef>
                        <a:spcAft>
                          <a:spcPts val="1000"/>
                        </a:spcAft>
                      </a:pPr>
                      <a:r>
                        <a:rPr lang="en-US" sz="1200">
                          <a:effectLst/>
                        </a:rPr>
                        <a:t>JSON Message Builder</a:t>
                      </a:r>
                      <a:endParaRPr lang="en-US" sz="1200">
                        <a:effectLst/>
                        <a:latin typeface="Times New Roman"/>
                        <a:ea typeface="Times New Roman"/>
                      </a:endParaRPr>
                    </a:p>
                  </a:txBody>
                  <a:tcPr marL="42145" marR="42145" marT="0" marB="0" vert="vert270" anchor="ctr"/>
                </a:tc>
                <a:tc>
                  <a:txBody>
                    <a:bodyPr/>
                    <a:lstStyle/>
                    <a:p>
                      <a:pPr marL="71755" marR="71755" algn="ctr">
                        <a:lnSpc>
                          <a:spcPct val="115000"/>
                        </a:lnSpc>
                        <a:spcBef>
                          <a:spcPts val="0"/>
                        </a:spcBef>
                        <a:spcAft>
                          <a:spcPts val="1000"/>
                        </a:spcAft>
                      </a:pPr>
                      <a:r>
                        <a:rPr lang="en-US" sz="1200">
                          <a:effectLst/>
                        </a:rPr>
                        <a:t>Response Parser</a:t>
                      </a:r>
                      <a:endParaRPr lang="en-US" sz="1200">
                        <a:effectLst/>
                        <a:latin typeface="Times New Roman"/>
                        <a:ea typeface="Times New Roman"/>
                      </a:endParaRPr>
                    </a:p>
                  </a:txBody>
                  <a:tcPr marL="42145" marR="42145" marT="0" marB="0" vert="vert270" anchor="ctr"/>
                </a:tc>
                <a:tc>
                  <a:txBody>
                    <a:bodyPr/>
                    <a:lstStyle/>
                    <a:p>
                      <a:pPr marL="71755" marR="71755" algn="ctr">
                        <a:lnSpc>
                          <a:spcPct val="115000"/>
                        </a:lnSpc>
                        <a:spcBef>
                          <a:spcPts val="0"/>
                        </a:spcBef>
                        <a:spcAft>
                          <a:spcPts val="1000"/>
                        </a:spcAft>
                      </a:pPr>
                      <a:r>
                        <a:rPr lang="en-US" sz="1200">
                          <a:effectLst/>
                        </a:rPr>
                        <a:t>API Caller</a:t>
                      </a:r>
                      <a:endParaRPr lang="en-US" sz="1200">
                        <a:effectLst/>
                        <a:latin typeface="Times New Roman"/>
                        <a:ea typeface="Times New Roman"/>
                      </a:endParaRPr>
                    </a:p>
                  </a:txBody>
                  <a:tcPr marL="42145" marR="42145" marT="0" marB="0" vert="vert270" anchor="ctr"/>
                </a:tc>
              </a:tr>
              <a:tr h="310497">
                <a:tc>
                  <a:txBody>
                    <a:bodyPr/>
                    <a:lstStyle/>
                    <a:p>
                      <a:pPr marL="0" marR="0" algn="ctr">
                        <a:lnSpc>
                          <a:spcPct val="115000"/>
                        </a:lnSpc>
                        <a:spcBef>
                          <a:spcPts val="0"/>
                        </a:spcBef>
                        <a:spcAft>
                          <a:spcPts val="1000"/>
                        </a:spcAft>
                      </a:pPr>
                      <a:r>
                        <a:rPr lang="en-US" sz="1200">
                          <a:effectLst/>
                        </a:rPr>
                        <a:t>3.1</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Central Control Unit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r>
              <a:tr h="310497">
                <a:tc>
                  <a:txBody>
                    <a:bodyPr/>
                    <a:lstStyle/>
                    <a:p>
                      <a:pPr marL="0" marR="0" algn="ctr">
                        <a:lnSpc>
                          <a:spcPct val="115000"/>
                        </a:lnSpc>
                        <a:spcBef>
                          <a:spcPts val="0"/>
                        </a:spcBef>
                        <a:spcAft>
                          <a:spcPts val="1000"/>
                        </a:spcAft>
                      </a:pPr>
                      <a:r>
                        <a:rPr lang="en-US" sz="1200">
                          <a:effectLst/>
                        </a:rPr>
                        <a:t>3.2</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Soil Moisture Sensors</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r>
              <a:tr h="310497">
                <a:tc>
                  <a:txBody>
                    <a:bodyPr/>
                    <a:lstStyle/>
                    <a:p>
                      <a:pPr marL="0" marR="0" algn="ctr">
                        <a:lnSpc>
                          <a:spcPct val="115000"/>
                        </a:lnSpc>
                        <a:spcBef>
                          <a:spcPts val="0"/>
                        </a:spcBef>
                        <a:spcAft>
                          <a:spcPts val="1000"/>
                        </a:spcAft>
                      </a:pPr>
                      <a:r>
                        <a:rPr lang="en-US" sz="1200">
                          <a:effectLst/>
                        </a:rPr>
                        <a:t>3.3</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Web Application</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r>
              <a:tr h="310497">
                <a:tc>
                  <a:txBody>
                    <a:bodyPr/>
                    <a:lstStyle/>
                    <a:p>
                      <a:pPr marL="0" marR="0" algn="ctr">
                        <a:lnSpc>
                          <a:spcPct val="115000"/>
                        </a:lnSpc>
                        <a:spcBef>
                          <a:spcPts val="0"/>
                        </a:spcBef>
                        <a:spcAft>
                          <a:spcPts val="1000"/>
                        </a:spcAft>
                      </a:pPr>
                      <a:r>
                        <a:rPr lang="en-US" sz="1200">
                          <a:effectLst/>
                        </a:rPr>
                        <a:t>3.4</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Water Scheduler</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r>
              <a:tr h="310497">
                <a:tc>
                  <a:txBody>
                    <a:bodyPr/>
                    <a:lstStyle/>
                    <a:p>
                      <a:pPr marL="0" marR="0" algn="ctr">
                        <a:lnSpc>
                          <a:spcPct val="115000"/>
                        </a:lnSpc>
                        <a:spcBef>
                          <a:spcPts val="0"/>
                        </a:spcBef>
                        <a:spcAft>
                          <a:spcPts val="1000"/>
                        </a:spcAft>
                      </a:pPr>
                      <a:r>
                        <a:rPr lang="en-US" sz="1200">
                          <a:effectLst/>
                        </a:rPr>
                        <a:t>3.5</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Soil Moisture Reports</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r>
              <a:tr h="310497">
                <a:tc>
                  <a:txBody>
                    <a:bodyPr/>
                    <a:lstStyle/>
                    <a:p>
                      <a:pPr marL="0" marR="0" algn="ctr">
                        <a:lnSpc>
                          <a:spcPct val="115000"/>
                        </a:lnSpc>
                        <a:spcBef>
                          <a:spcPts val="0"/>
                        </a:spcBef>
                        <a:spcAft>
                          <a:spcPts val="1000"/>
                        </a:spcAft>
                      </a:pPr>
                      <a:r>
                        <a:rPr lang="en-US" sz="1200">
                          <a:effectLst/>
                        </a:rPr>
                        <a:t>3.6</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User Login</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r>
              <a:tr h="310497">
                <a:tc>
                  <a:txBody>
                    <a:bodyPr/>
                    <a:lstStyle/>
                    <a:p>
                      <a:pPr marL="0" marR="0" algn="ctr">
                        <a:lnSpc>
                          <a:spcPct val="115000"/>
                        </a:lnSpc>
                        <a:spcBef>
                          <a:spcPts val="0"/>
                        </a:spcBef>
                        <a:spcAft>
                          <a:spcPts val="1000"/>
                        </a:spcAft>
                      </a:pPr>
                      <a:r>
                        <a:rPr lang="en-US" sz="1200">
                          <a:effectLst/>
                        </a:rPr>
                        <a:t>3.8</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Rain Sensor</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r>
              <a:tr h="310497">
                <a:tc>
                  <a:txBody>
                    <a:bodyPr/>
                    <a:lstStyle/>
                    <a:p>
                      <a:pPr marL="0" marR="0" algn="ctr">
                        <a:lnSpc>
                          <a:spcPct val="115000"/>
                        </a:lnSpc>
                        <a:spcBef>
                          <a:spcPts val="0"/>
                        </a:spcBef>
                        <a:spcAft>
                          <a:spcPts val="1000"/>
                        </a:spcAft>
                      </a:pPr>
                      <a:r>
                        <a:rPr lang="en-US" sz="1200">
                          <a:effectLst/>
                        </a:rPr>
                        <a:t>3.10</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DB Management System</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r>
              <a:tr h="310497">
                <a:tc>
                  <a:txBody>
                    <a:bodyPr/>
                    <a:lstStyle/>
                    <a:p>
                      <a:pPr marL="0" marR="0" algn="ctr">
                        <a:lnSpc>
                          <a:spcPct val="115000"/>
                        </a:lnSpc>
                        <a:spcBef>
                          <a:spcPts val="0"/>
                        </a:spcBef>
                        <a:spcAft>
                          <a:spcPts val="1000"/>
                        </a:spcAft>
                      </a:pPr>
                      <a:r>
                        <a:rPr lang="en-US" sz="1200">
                          <a:effectLst/>
                        </a:rPr>
                        <a:t>3.14</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Temperature Sensor</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dirty="0">
                          <a:effectLst/>
                        </a:rPr>
                        <a:t> </a:t>
                      </a:r>
                      <a:endParaRPr lang="en-US" sz="1200" dirty="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r>
              <a:tr h="310497">
                <a:tc>
                  <a:txBody>
                    <a:bodyPr/>
                    <a:lstStyle/>
                    <a:p>
                      <a:pPr marL="0" marR="0" algn="ctr">
                        <a:lnSpc>
                          <a:spcPct val="115000"/>
                        </a:lnSpc>
                        <a:spcBef>
                          <a:spcPts val="0"/>
                        </a:spcBef>
                        <a:spcAft>
                          <a:spcPts val="1000"/>
                        </a:spcAft>
                      </a:pPr>
                      <a:r>
                        <a:rPr lang="en-US" sz="1200">
                          <a:effectLst/>
                        </a:rPr>
                        <a:t>5.1</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Sensor Accuracy</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r>
              <a:tr h="310497">
                <a:tc>
                  <a:txBody>
                    <a:bodyPr/>
                    <a:lstStyle/>
                    <a:p>
                      <a:pPr marL="0" marR="0" algn="ctr">
                        <a:lnSpc>
                          <a:spcPct val="115000"/>
                        </a:lnSpc>
                        <a:spcBef>
                          <a:spcPts val="0"/>
                        </a:spcBef>
                        <a:spcAft>
                          <a:spcPts val="1000"/>
                        </a:spcAft>
                      </a:pPr>
                      <a:r>
                        <a:rPr lang="en-US" sz="1200">
                          <a:effectLst/>
                        </a:rPr>
                        <a:t>5.2</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Rain Detection</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r>
              <a:tr h="417942">
                <a:tc>
                  <a:txBody>
                    <a:bodyPr/>
                    <a:lstStyle/>
                    <a:p>
                      <a:pPr marL="0" marR="0" algn="ctr">
                        <a:lnSpc>
                          <a:spcPct val="115000"/>
                        </a:lnSpc>
                        <a:spcBef>
                          <a:spcPts val="0"/>
                        </a:spcBef>
                        <a:spcAft>
                          <a:spcPts val="1000"/>
                        </a:spcAft>
                      </a:pPr>
                      <a:r>
                        <a:rPr lang="en-US" sz="1200">
                          <a:effectLst/>
                        </a:rPr>
                        <a:t>5.3</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Comm. Between Web and Unit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r>
              <a:tr h="310497">
                <a:tc>
                  <a:txBody>
                    <a:bodyPr/>
                    <a:lstStyle/>
                    <a:p>
                      <a:pPr marL="0" marR="0" algn="ctr">
                        <a:lnSpc>
                          <a:spcPct val="115000"/>
                        </a:lnSpc>
                        <a:spcBef>
                          <a:spcPts val="0"/>
                        </a:spcBef>
                        <a:spcAft>
                          <a:spcPts val="1000"/>
                        </a:spcAft>
                      </a:pPr>
                      <a:r>
                        <a:rPr lang="en-US" sz="1200">
                          <a:effectLst/>
                        </a:rPr>
                        <a:t>8.2</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Browser Support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dirty="0">
                          <a:effectLst/>
                        </a:rPr>
                        <a:t> </a:t>
                      </a:r>
                      <a:endParaRPr lang="en-US" sz="1200" dirty="0">
                        <a:effectLst/>
                        <a:latin typeface="Times New Roman"/>
                        <a:ea typeface="Times New Roman"/>
                      </a:endParaRPr>
                    </a:p>
                  </a:txBody>
                  <a:tcPr marL="42145" marR="42145" marT="0" marB="0" anchor="ctr"/>
                </a:tc>
              </a:tr>
            </a:tbl>
          </a:graphicData>
        </a:graphic>
      </p:graphicFrame>
      <p:sp>
        <p:nvSpPr>
          <p:cNvPr id="9" name="Title 8"/>
          <p:cNvSpPr>
            <a:spLocks noGrp="1"/>
          </p:cNvSpPr>
          <p:nvPr>
            <p:ph type="title"/>
          </p:nvPr>
        </p:nvSpPr>
        <p:spPr>
          <a:xfrm>
            <a:off x="228600" y="76200"/>
            <a:ext cx="7315200" cy="734291"/>
          </a:xfrm>
        </p:spPr>
        <p:txBody>
          <a:bodyPr anchor="b">
            <a:normAutofit/>
          </a:bodyPr>
          <a:lstStyle/>
          <a:p>
            <a:pPr lvl="0">
              <a:spcBef>
                <a:spcPts val="0"/>
              </a:spcBef>
            </a:pPr>
            <a:r>
              <a:rPr lang="en-US" sz="3500" b="1" dirty="0" smtClean="0">
                <a:solidFill>
                  <a:prstClr val="white"/>
                </a:solidFill>
              </a:rPr>
              <a:t>Requirements Traceability</a:t>
            </a:r>
            <a:endParaRPr lang="en-US" sz="3500" dirty="0"/>
          </a:p>
        </p:txBody>
      </p:sp>
      <p:sp>
        <p:nvSpPr>
          <p:cNvPr id="5" name="TextBox 4"/>
          <p:cNvSpPr txBox="1"/>
          <p:nvPr/>
        </p:nvSpPr>
        <p:spPr>
          <a:xfrm>
            <a:off x="228600" y="838200"/>
            <a:ext cx="8610600" cy="609600"/>
          </a:xfrm>
          <a:prstGeom prst="rect">
            <a:avLst/>
          </a:prstGeom>
          <a:noFill/>
        </p:spPr>
        <p:txBody>
          <a:bodyPr wrap="square" rtlCol="0" anchor="ctr">
            <a:noAutofit/>
          </a:bodyPr>
          <a:lstStyle/>
          <a:p>
            <a:r>
              <a:rPr lang="en-US" sz="2800" b="1" dirty="0" smtClean="0">
                <a:solidFill>
                  <a:prstClr val="black">
                    <a:lumMod val="65000"/>
                    <a:lumOff val="35000"/>
                  </a:prstClr>
                </a:solidFill>
              </a:rPr>
              <a:t>Interface I/O Layer</a:t>
            </a:r>
            <a:endParaRPr lang="en-US" sz="28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54</a:t>
            </a:fld>
            <a:endParaRPr lang="en-US" dirty="0"/>
          </a:p>
        </p:txBody>
      </p:sp>
    </p:spTree>
    <p:custDataLst>
      <p:tags r:id="rId1"/>
    </p:custDataLst>
    <p:extLst>
      <p:ext uri="{BB962C8B-B14F-4D97-AF65-F5344CB8AC3E}">
        <p14:creationId xmlns:p14="http://schemas.microsoft.com/office/powerpoint/2010/main" val="657154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48629370"/>
              </p:ext>
            </p:extLst>
          </p:nvPr>
        </p:nvGraphicFramePr>
        <p:xfrm>
          <a:off x="228601" y="1371605"/>
          <a:ext cx="8686798" cy="5268630"/>
        </p:xfrm>
        <a:graphic>
          <a:graphicData uri="http://schemas.openxmlformats.org/drawingml/2006/table">
            <a:tbl>
              <a:tblPr firstRow="1" firstCol="1" bandRow="1">
                <a:tableStyleId>{5C22544A-7EE6-4342-B048-85BDC9FD1C3A}</a:tableStyleId>
              </a:tblPr>
              <a:tblGrid>
                <a:gridCol w="1126521"/>
                <a:gridCol w="1923452"/>
                <a:gridCol w="1127365"/>
                <a:gridCol w="1127365"/>
                <a:gridCol w="1127365"/>
                <a:gridCol w="1127365"/>
                <a:gridCol w="1127365"/>
              </a:tblGrid>
              <a:tr h="202163">
                <a:tc rowSpan="2">
                  <a:txBody>
                    <a:bodyPr/>
                    <a:lstStyle/>
                    <a:p>
                      <a:pPr marL="71755" marR="71755" algn="ctr">
                        <a:lnSpc>
                          <a:spcPct val="115000"/>
                        </a:lnSpc>
                        <a:spcBef>
                          <a:spcPts val="0"/>
                        </a:spcBef>
                        <a:spcAft>
                          <a:spcPts val="1000"/>
                        </a:spcAft>
                      </a:pPr>
                      <a:r>
                        <a:rPr lang="en-US" sz="1200" dirty="0">
                          <a:effectLst/>
                        </a:rPr>
                        <a:t>Requirements No.</a:t>
                      </a:r>
                      <a:endParaRPr lang="en-US" sz="1200" dirty="0">
                        <a:effectLst/>
                        <a:latin typeface="Times New Roman"/>
                        <a:ea typeface="Times New Roman"/>
                      </a:endParaRPr>
                    </a:p>
                  </a:txBody>
                  <a:tcPr marL="42145" marR="42145" marT="0" marB="0" vert="vert270" anchor="ctr"/>
                </a:tc>
                <a:tc rowSpan="2">
                  <a:txBody>
                    <a:bodyPr/>
                    <a:lstStyle/>
                    <a:p>
                      <a:pPr marL="0" marR="0" algn="ctr">
                        <a:lnSpc>
                          <a:spcPct val="115000"/>
                        </a:lnSpc>
                        <a:spcBef>
                          <a:spcPts val="0"/>
                        </a:spcBef>
                        <a:spcAft>
                          <a:spcPts val="1000"/>
                        </a:spcAft>
                      </a:pPr>
                      <a:r>
                        <a:rPr lang="en-US" sz="1200">
                          <a:effectLst/>
                        </a:rPr>
                        <a:t>Requirements Name</a:t>
                      </a:r>
                      <a:endParaRPr lang="en-US" sz="1200">
                        <a:effectLst/>
                        <a:latin typeface="Times New Roman"/>
                        <a:ea typeface="Times New Roman"/>
                      </a:endParaRPr>
                    </a:p>
                  </a:txBody>
                  <a:tcPr marL="42145" marR="42145" marT="0" marB="0" anchor="ctr"/>
                </a:tc>
                <a:tc gridSpan="3">
                  <a:txBody>
                    <a:bodyPr/>
                    <a:lstStyle/>
                    <a:p>
                      <a:pPr marL="0" marR="0" algn="ctr">
                        <a:lnSpc>
                          <a:spcPct val="115000"/>
                        </a:lnSpc>
                        <a:spcBef>
                          <a:spcPts val="0"/>
                        </a:spcBef>
                        <a:spcAft>
                          <a:spcPts val="1000"/>
                        </a:spcAft>
                      </a:pPr>
                      <a:r>
                        <a:rPr lang="en-US" sz="1200">
                          <a:effectLst/>
                        </a:rPr>
                        <a:t>Data Processing S/S</a:t>
                      </a:r>
                      <a:endParaRPr lang="en-US" sz="1200">
                        <a:effectLst/>
                        <a:latin typeface="Times New Roman"/>
                        <a:ea typeface="Times New Roman"/>
                      </a:endParaRPr>
                    </a:p>
                  </a:txBody>
                  <a:tcPr marL="42145" marR="42145" marT="0" marB="0" anchor="ctr"/>
                </a:tc>
                <a:tc hMerge="1">
                  <a:txBody>
                    <a:bodyPr/>
                    <a:lstStyle/>
                    <a:p>
                      <a:endParaRPr lang="en-US"/>
                    </a:p>
                  </a:txBody>
                  <a:tcPr/>
                </a:tc>
                <a:tc hMerge="1">
                  <a:txBody>
                    <a:bodyPr/>
                    <a:lstStyle/>
                    <a:p>
                      <a:endParaRPr lang="en-US"/>
                    </a:p>
                  </a:txBody>
                  <a:tcPr/>
                </a:tc>
                <a:tc gridSpan="2">
                  <a:txBody>
                    <a:bodyPr/>
                    <a:lstStyle/>
                    <a:p>
                      <a:pPr marL="0" marR="0" algn="ctr">
                        <a:lnSpc>
                          <a:spcPct val="115000"/>
                        </a:lnSpc>
                        <a:spcBef>
                          <a:spcPts val="0"/>
                        </a:spcBef>
                        <a:spcAft>
                          <a:spcPts val="1000"/>
                        </a:spcAft>
                      </a:pPr>
                      <a:r>
                        <a:rPr lang="en-US" sz="1200">
                          <a:effectLst/>
                        </a:rPr>
                        <a:t>Service Caller S/S</a:t>
                      </a:r>
                      <a:endParaRPr lang="en-US" sz="1200">
                        <a:effectLst/>
                        <a:latin typeface="Times New Roman"/>
                        <a:ea typeface="Times New Roman"/>
                      </a:endParaRPr>
                    </a:p>
                  </a:txBody>
                  <a:tcPr marL="42145" marR="42145" marT="0" marB="0" anchor="ctr"/>
                </a:tc>
                <a:tc hMerge="1">
                  <a:txBody>
                    <a:bodyPr/>
                    <a:lstStyle/>
                    <a:p>
                      <a:endParaRPr lang="en-US"/>
                    </a:p>
                  </a:txBody>
                  <a:tcPr/>
                </a:tc>
              </a:tr>
              <a:tr h="911730">
                <a:tc vMerge="1">
                  <a:txBody>
                    <a:bodyPr/>
                    <a:lstStyle/>
                    <a:p>
                      <a:endParaRPr lang="en-US"/>
                    </a:p>
                  </a:txBody>
                  <a:tcPr/>
                </a:tc>
                <a:tc vMerge="1">
                  <a:txBody>
                    <a:bodyPr/>
                    <a:lstStyle/>
                    <a:p>
                      <a:endParaRPr lang="en-US"/>
                    </a:p>
                  </a:txBody>
                  <a:tcPr/>
                </a:tc>
                <a:tc>
                  <a:txBody>
                    <a:bodyPr/>
                    <a:lstStyle/>
                    <a:p>
                      <a:pPr marL="71755" marR="71755" algn="ctr">
                        <a:lnSpc>
                          <a:spcPct val="115000"/>
                        </a:lnSpc>
                        <a:spcBef>
                          <a:spcPts val="0"/>
                        </a:spcBef>
                        <a:spcAft>
                          <a:spcPts val="1000"/>
                        </a:spcAft>
                      </a:pPr>
                      <a:r>
                        <a:rPr lang="en-US" sz="1200">
                          <a:effectLst/>
                        </a:rPr>
                        <a:t>USB/Serial Interface</a:t>
                      </a:r>
                      <a:endParaRPr lang="en-US" sz="1200">
                        <a:effectLst/>
                        <a:latin typeface="Times New Roman"/>
                        <a:ea typeface="Times New Roman"/>
                      </a:endParaRPr>
                    </a:p>
                  </a:txBody>
                  <a:tcPr marL="42145" marR="42145" marT="0" marB="0" vert="vert270" anchor="ctr"/>
                </a:tc>
                <a:tc>
                  <a:txBody>
                    <a:bodyPr/>
                    <a:lstStyle/>
                    <a:p>
                      <a:pPr marL="71755" marR="71755" algn="ctr">
                        <a:lnSpc>
                          <a:spcPct val="115000"/>
                        </a:lnSpc>
                        <a:spcBef>
                          <a:spcPts val="0"/>
                        </a:spcBef>
                        <a:spcAft>
                          <a:spcPts val="1000"/>
                        </a:spcAft>
                      </a:pPr>
                      <a:r>
                        <a:rPr lang="en-US" sz="1200">
                          <a:effectLst/>
                        </a:rPr>
                        <a:t>Valve Command Processor</a:t>
                      </a:r>
                      <a:endParaRPr lang="en-US" sz="1200">
                        <a:effectLst/>
                        <a:latin typeface="Times New Roman"/>
                        <a:ea typeface="Times New Roman"/>
                      </a:endParaRPr>
                    </a:p>
                  </a:txBody>
                  <a:tcPr marL="42145" marR="42145" marT="0" marB="0" vert="vert270" anchor="ctr"/>
                </a:tc>
                <a:tc>
                  <a:txBody>
                    <a:bodyPr/>
                    <a:lstStyle/>
                    <a:p>
                      <a:pPr marL="71755" marR="71755" algn="ctr">
                        <a:lnSpc>
                          <a:spcPct val="115000"/>
                        </a:lnSpc>
                        <a:spcBef>
                          <a:spcPts val="0"/>
                        </a:spcBef>
                        <a:spcAft>
                          <a:spcPts val="1000"/>
                        </a:spcAft>
                      </a:pPr>
                      <a:r>
                        <a:rPr lang="en-US" sz="1200">
                          <a:effectLst/>
                        </a:rPr>
                        <a:t>JSON Message Builder</a:t>
                      </a:r>
                      <a:endParaRPr lang="en-US" sz="1200">
                        <a:effectLst/>
                        <a:latin typeface="Times New Roman"/>
                        <a:ea typeface="Times New Roman"/>
                      </a:endParaRPr>
                    </a:p>
                  </a:txBody>
                  <a:tcPr marL="42145" marR="42145" marT="0" marB="0" vert="vert270" anchor="ctr"/>
                </a:tc>
                <a:tc>
                  <a:txBody>
                    <a:bodyPr/>
                    <a:lstStyle/>
                    <a:p>
                      <a:pPr marL="71755" marR="71755" algn="ctr">
                        <a:lnSpc>
                          <a:spcPct val="115000"/>
                        </a:lnSpc>
                        <a:spcBef>
                          <a:spcPts val="0"/>
                        </a:spcBef>
                        <a:spcAft>
                          <a:spcPts val="1000"/>
                        </a:spcAft>
                      </a:pPr>
                      <a:r>
                        <a:rPr lang="en-US" sz="1200">
                          <a:effectLst/>
                        </a:rPr>
                        <a:t>Response Parser</a:t>
                      </a:r>
                      <a:endParaRPr lang="en-US" sz="1200">
                        <a:effectLst/>
                        <a:latin typeface="Times New Roman"/>
                        <a:ea typeface="Times New Roman"/>
                      </a:endParaRPr>
                    </a:p>
                  </a:txBody>
                  <a:tcPr marL="42145" marR="42145" marT="0" marB="0" vert="vert270" anchor="ctr"/>
                </a:tc>
                <a:tc>
                  <a:txBody>
                    <a:bodyPr/>
                    <a:lstStyle/>
                    <a:p>
                      <a:pPr marL="71755" marR="71755" algn="ctr">
                        <a:lnSpc>
                          <a:spcPct val="115000"/>
                        </a:lnSpc>
                        <a:spcBef>
                          <a:spcPts val="0"/>
                        </a:spcBef>
                        <a:spcAft>
                          <a:spcPts val="1000"/>
                        </a:spcAft>
                      </a:pPr>
                      <a:r>
                        <a:rPr lang="en-US" sz="1200">
                          <a:effectLst/>
                        </a:rPr>
                        <a:t>API Caller</a:t>
                      </a:r>
                      <a:endParaRPr lang="en-US" sz="1200">
                        <a:effectLst/>
                        <a:latin typeface="Times New Roman"/>
                        <a:ea typeface="Times New Roman"/>
                      </a:endParaRPr>
                    </a:p>
                  </a:txBody>
                  <a:tcPr marL="42145" marR="42145" marT="0" marB="0" vert="vert270" anchor="ctr"/>
                </a:tc>
              </a:tr>
              <a:tr h="310497">
                <a:tc>
                  <a:txBody>
                    <a:bodyPr/>
                    <a:lstStyle/>
                    <a:p>
                      <a:pPr marL="0" marR="0" algn="ctr">
                        <a:lnSpc>
                          <a:spcPct val="115000"/>
                        </a:lnSpc>
                        <a:spcBef>
                          <a:spcPts val="0"/>
                        </a:spcBef>
                        <a:spcAft>
                          <a:spcPts val="1000"/>
                        </a:spcAft>
                      </a:pPr>
                      <a:r>
                        <a:rPr lang="en-US" sz="1200">
                          <a:effectLst/>
                        </a:rPr>
                        <a:t>3.1</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Central Control Unit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r>
              <a:tr h="310497">
                <a:tc>
                  <a:txBody>
                    <a:bodyPr/>
                    <a:lstStyle/>
                    <a:p>
                      <a:pPr marL="0" marR="0" algn="ctr">
                        <a:lnSpc>
                          <a:spcPct val="115000"/>
                        </a:lnSpc>
                        <a:spcBef>
                          <a:spcPts val="0"/>
                        </a:spcBef>
                        <a:spcAft>
                          <a:spcPts val="1000"/>
                        </a:spcAft>
                      </a:pPr>
                      <a:r>
                        <a:rPr lang="en-US" sz="1200">
                          <a:effectLst/>
                        </a:rPr>
                        <a:t>3.2</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Soil Moisture Sensors</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r>
              <a:tr h="310497">
                <a:tc>
                  <a:txBody>
                    <a:bodyPr/>
                    <a:lstStyle/>
                    <a:p>
                      <a:pPr marL="0" marR="0" algn="ctr">
                        <a:lnSpc>
                          <a:spcPct val="115000"/>
                        </a:lnSpc>
                        <a:spcBef>
                          <a:spcPts val="0"/>
                        </a:spcBef>
                        <a:spcAft>
                          <a:spcPts val="1000"/>
                        </a:spcAft>
                      </a:pPr>
                      <a:r>
                        <a:rPr lang="en-US" sz="1200">
                          <a:effectLst/>
                        </a:rPr>
                        <a:t>3.3</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Web Application</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r>
              <a:tr h="310497">
                <a:tc>
                  <a:txBody>
                    <a:bodyPr/>
                    <a:lstStyle/>
                    <a:p>
                      <a:pPr marL="0" marR="0" algn="ctr">
                        <a:lnSpc>
                          <a:spcPct val="115000"/>
                        </a:lnSpc>
                        <a:spcBef>
                          <a:spcPts val="0"/>
                        </a:spcBef>
                        <a:spcAft>
                          <a:spcPts val="1000"/>
                        </a:spcAft>
                      </a:pPr>
                      <a:r>
                        <a:rPr lang="en-US" sz="1200">
                          <a:effectLst/>
                        </a:rPr>
                        <a:t>3.4</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Water Scheduler</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r>
              <a:tr h="310497">
                <a:tc>
                  <a:txBody>
                    <a:bodyPr/>
                    <a:lstStyle/>
                    <a:p>
                      <a:pPr marL="0" marR="0" algn="ctr">
                        <a:lnSpc>
                          <a:spcPct val="115000"/>
                        </a:lnSpc>
                        <a:spcBef>
                          <a:spcPts val="0"/>
                        </a:spcBef>
                        <a:spcAft>
                          <a:spcPts val="1000"/>
                        </a:spcAft>
                      </a:pPr>
                      <a:r>
                        <a:rPr lang="en-US" sz="1200">
                          <a:effectLst/>
                        </a:rPr>
                        <a:t>3.5</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Soil Moisture Reports</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r>
              <a:tr h="310497">
                <a:tc>
                  <a:txBody>
                    <a:bodyPr/>
                    <a:lstStyle/>
                    <a:p>
                      <a:pPr marL="0" marR="0" algn="ctr">
                        <a:lnSpc>
                          <a:spcPct val="115000"/>
                        </a:lnSpc>
                        <a:spcBef>
                          <a:spcPts val="0"/>
                        </a:spcBef>
                        <a:spcAft>
                          <a:spcPts val="1000"/>
                        </a:spcAft>
                      </a:pPr>
                      <a:r>
                        <a:rPr lang="en-US" sz="1200">
                          <a:effectLst/>
                        </a:rPr>
                        <a:t>3.6</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User Login</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r>
              <a:tr h="310497">
                <a:tc>
                  <a:txBody>
                    <a:bodyPr/>
                    <a:lstStyle/>
                    <a:p>
                      <a:pPr marL="0" marR="0" algn="ctr">
                        <a:lnSpc>
                          <a:spcPct val="115000"/>
                        </a:lnSpc>
                        <a:spcBef>
                          <a:spcPts val="0"/>
                        </a:spcBef>
                        <a:spcAft>
                          <a:spcPts val="1000"/>
                        </a:spcAft>
                      </a:pPr>
                      <a:r>
                        <a:rPr lang="en-US" sz="1200">
                          <a:effectLst/>
                        </a:rPr>
                        <a:t>3.8</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Rain Sensor</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r>
              <a:tr h="310497">
                <a:tc>
                  <a:txBody>
                    <a:bodyPr/>
                    <a:lstStyle/>
                    <a:p>
                      <a:pPr marL="0" marR="0" algn="ctr">
                        <a:lnSpc>
                          <a:spcPct val="115000"/>
                        </a:lnSpc>
                        <a:spcBef>
                          <a:spcPts val="0"/>
                        </a:spcBef>
                        <a:spcAft>
                          <a:spcPts val="1000"/>
                        </a:spcAft>
                      </a:pPr>
                      <a:r>
                        <a:rPr lang="en-US" sz="1200">
                          <a:effectLst/>
                        </a:rPr>
                        <a:t>3.10</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DB Management System</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r>
              <a:tr h="310497">
                <a:tc>
                  <a:txBody>
                    <a:bodyPr/>
                    <a:lstStyle/>
                    <a:p>
                      <a:pPr marL="0" marR="0" algn="ctr">
                        <a:lnSpc>
                          <a:spcPct val="115000"/>
                        </a:lnSpc>
                        <a:spcBef>
                          <a:spcPts val="0"/>
                        </a:spcBef>
                        <a:spcAft>
                          <a:spcPts val="1000"/>
                        </a:spcAft>
                      </a:pPr>
                      <a:r>
                        <a:rPr lang="en-US" sz="1200">
                          <a:effectLst/>
                        </a:rPr>
                        <a:t>3.14</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Temperature Sensor</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dirty="0">
                          <a:effectLst/>
                        </a:rPr>
                        <a:t> </a:t>
                      </a:r>
                      <a:endParaRPr lang="en-US" sz="1200" dirty="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r>
              <a:tr h="310497">
                <a:tc>
                  <a:txBody>
                    <a:bodyPr/>
                    <a:lstStyle/>
                    <a:p>
                      <a:pPr marL="0" marR="0" algn="ctr">
                        <a:lnSpc>
                          <a:spcPct val="115000"/>
                        </a:lnSpc>
                        <a:spcBef>
                          <a:spcPts val="0"/>
                        </a:spcBef>
                        <a:spcAft>
                          <a:spcPts val="1000"/>
                        </a:spcAft>
                      </a:pPr>
                      <a:r>
                        <a:rPr lang="en-US" sz="1200">
                          <a:effectLst/>
                        </a:rPr>
                        <a:t>5.1</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Sensor Accuracy</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r>
              <a:tr h="310497">
                <a:tc>
                  <a:txBody>
                    <a:bodyPr/>
                    <a:lstStyle/>
                    <a:p>
                      <a:pPr marL="0" marR="0" algn="ctr">
                        <a:lnSpc>
                          <a:spcPct val="115000"/>
                        </a:lnSpc>
                        <a:spcBef>
                          <a:spcPts val="0"/>
                        </a:spcBef>
                        <a:spcAft>
                          <a:spcPts val="1000"/>
                        </a:spcAft>
                      </a:pPr>
                      <a:r>
                        <a:rPr lang="en-US" sz="1200">
                          <a:effectLst/>
                        </a:rPr>
                        <a:t>5.2</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Rain Detection</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r>
              <a:tr h="417942">
                <a:tc>
                  <a:txBody>
                    <a:bodyPr/>
                    <a:lstStyle/>
                    <a:p>
                      <a:pPr marL="0" marR="0" algn="ctr">
                        <a:lnSpc>
                          <a:spcPct val="115000"/>
                        </a:lnSpc>
                        <a:spcBef>
                          <a:spcPts val="0"/>
                        </a:spcBef>
                        <a:spcAft>
                          <a:spcPts val="1000"/>
                        </a:spcAft>
                      </a:pPr>
                      <a:r>
                        <a:rPr lang="en-US" sz="1200">
                          <a:effectLst/>
                        </a:rPr>
                        <a:t>5.3</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Comm. Between Web and Unit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2145" marR="42145" marT="0" marB="0" anchor="ctr"/>
                </a:tc>
              </a:tr>
              <a:tr h="310497">
                <a:tc>
                  <a:txBody>
                    <a:bodyPr/>
                    <a:lstStyle/>
                    <a:p>
                      <a:pPr marL="0" marR="0" algn="ctr">
                        <a:lnSpc>
                          <a:spcPct val="115000"/>
                        </a:lnSpc>
                        <a:spcBef>
                          <a:spcPts val="0"/>
                        </a:spcBef>
                        <a:spcAft>
                          <a:spcPts val="1000"/>
                        </a:spcAft>
                      </a:pPr>
                      <a:r>
                        <a:rPr lang="en-US" sz="1200">
                          <a:effectLst/>
                        </a:rPr>
                        <a:t>8.2</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Browser Support</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2145" marR="42145" marT="0" marB="0" anchor="ctr"/>
                </a:tc>
                <a:tc>
                  <a:txBody>
                    <a:bodyPr/>
                    <a:lstStyle/>
                    <a:p>
                      <a:pPr marL="0" marR="0" algn="ctr">
                        <a:lnSpc>
                          <a:spcPct val="115000"/>
                        </a:lnSpc>
                        <a:spcBef>
                          <a:spcPts val="0"/>
                        </a:spcBef>
                        <a:spcAft>
                          <a:spcPts val="1000"/>
                        </a:spcAft>
                      </a:pPr>
                      <a:r>
                        <a:rPr lang="en-US" sz="1200" dirty="0">
                          <a:effectLst/>
                        </a:rPr>
                        <a:t> </a:t>
                      </a:r>
                      <a:endParaRPr lang="en-US" sz="1200" dirty="0">
                        <a:effectLst/>
                        <a:latin typeface="Times New Roman"/>
                        <a:ea typeface="Times New Roman"/>
                      </a:endParaRPr>
                    </a:p>
                  </a:txBody>
                  <a:tcPr marL="42145" marR="42145" marT="0" marB="0" anchor="ctr"/>
                </a:tc>
              </a:tr>
            </a:tbl>
          </a:graphicData>
        </a:graphic>
      </p:graphicFrame>
      <p:sp>
        <p:nvSpPr>
          <p:cNvPr id="9" name="Title 8"/>
          <p:cNvSpPr>
            <a:spLocks noGrp="1"/>
          </p:cNvSpPr>
          <p:nvPr>
            <p:ph type="title"/>
          </p:nvPr>
        </p:nvSpPr>
        <p:spPr>
          <a:xfrm>
            <a:off x="228600" y="76200"/>
            <a:ext cx="7315200" cy="734291"/>
          </a:xfrm>
        </p:spPr>
        <p:txBody>
          <a:bodyPr anchor="b">
            <a:normAutofit/>
          </a:bodyPr>
          <a:lstStyle/>
          <a:p>
            <a:pPr lvl="0">
              <a:spcBef>
                <a:spcPts val="0"/>
              </a:spcBef>
            </a:pPr>
            <a:r>
              <a:rPr lang="en-US" sz="3500" b="1" dirty="0" smtClean="0">
                <a:solidFill>
                  <a:prstClr val="white"/>
                </a:solidFill>
              </a:rPr>
              <a:t>Requirements Traceability</a:t>
            </a:r>
            <a:endParaRPr lang="en-US" sz="3500" dirty="0"/>
          </a:p>
        </p:txBody>
      </p:sp>
      <p:sp>
        <p:nvSpPr>
          <p:cNvPr id="5" name="TextBox 4"/>
          <p:cNvSpPr txBox="1"/>
          <p:nvPr/>
        </p:nvSpPr>
        <p:spPr>
          <a:xfrm>
            <a:off x="228600" y="838200"/>
            <a:ext cx="8610600" cy="609600"/>
          </a:xfrm>
          <a:prstGeom prst="rect">
            <a:avLst/>
          </a:prstGeom>
          <a:noFill/>
        </p:spPr>
        <p:txBody>
          <a:bodyPr wrap="square" rtlCol="0" anchor="ctr">
            <a:noAutofit/>
          </a:bodyPr>
          <a:lstStyle/>
          <a:p>
            <a:r>
              <a:rPr lang="en-US" sz="2800" b="1" dirty="0" smtClean="0">
                <a:solidFill>
                  <a:prstClr val="black">
                    <a:lumMod val="65000"/>
                    <a:lumOff val="35000"/>
                  </a:prstClr>
                </a:solidFill>
              </a:rPr>
              <a:t>Server Layer</a:t>
            </a:r>
            <a:endParaRPr lang="en-US" sz="28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55</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29081449"/>
              </p:ext>
            </p:extLst>
          </p:nvPr>
        </p:nvGraphicFramePr>
        <p:xfrm>
          <a:off x="228600" y="1371598"/>
          <a:ext cx="8686801" cy="5401258"/>
        </p:xfrm>
        <a:graphic>
          <a:graphicData uri="http://schemas.openxmlformats.org/drawingml/2006/table">
            <a:tbl>
              <a:tblPr firstRow="1" firstCol="1" bandRow="1">
                <a:tableStyleId>{5C22544A-7EE6-4342-B048-85BDC9FD1C3A}</a:tableStyleId>
              </a:tblPr>
              <a:tblGrid>
                <a:gridCol w="729737"/>
                <a:gridCol w="1381916"/>
                <a:gridCol w="730572"/>
                <a:gridCol w="730572"/>
                <a:gridCol w="730572"/>
                <a:gridCol w="730572"/>
                <a:gridCol w="730572"/>
                <a:gridCol w="730572"/>
                <a:gridCol w="730572"/>
                <a:gridCol w="730572"/>
                <a:gridCol w="730572"/>
              </a:tblGrid>
              <a:tr h="361453">
                <a:tc rowSpan="2">
                  <a:txBody>
                    <a:bodyPr/>
                    <a:lstStyle/>
                    <a:p>
                      <a:pPr marL="71755" marR="71755" algn="ctr">
                        <a:lnSpc>
                          <a:spcPct val="115000"/>
                        </a:lnSpc>
                        <a:spcBef>
                          <a:spcPts val="0"/>
                        </a:spcBef>
                        <a:spcAft>
                          <a:spcPts val="1000"/>
                        </a:spcAft>
                      </a:pPr>
                      <a:r>
                        <a:rPr lang="en-US" sz="1200" dirty="0">
                          <a:effectLst/>
                        </a:rPr>
                        <a:t>Requirements No.</a:t>
                      </a:r>
                      <a:endParaRPr lang="en-US" sz="1200" dirty="0">
                        <a:effectLst/>
                        <a:latin typeface="Times New Roman"/>
                        <a:ea typeface="Times New Roman"/>
                      </a:endParaRPr>
                    </a:p>
                  </a:txBody>
                  <a:tcPr marL="41468" marR="41468" marT="0" marB="0" vert="vert270" anchor="ctr"/>
                </a:tc>
                <a:tc rowSpan="2">
                  <a:txBody>
                    <a:bodyPr/>
                    <a:lstStyle/>
                    <a:p>
                      <a:pPr marL="0" marR="0" algn="ctr">
                        <a:lnSpc>
                          <a:spcPct val="115000"/>
                        </a:lnSpc>
                        <a:spcBef>
                          <a:spcPts val="0"/>
                        </a:spcBef>
                        <a:spcAft>
                          <a:spcPts val="1000"/>
                        </a:spcAft>
                      </a:pPr>
                      <a:r>
                        <a:rPr lang="en-US" sz="1200">
                          <a:effectLst/>
                        </a:rPr>
                        <a:t>Requirements Name</a:t>
                      </a:r>
                      <a:endParaRPr lang="en-US" sz="1200">
                        <a:effectLst/>
                        <a:latin typeface="Times New Roman"/>
                        <a:ea typeface="Times New Roman"/>
                      </a:endParaRPr>
                    </a:p>
                  </a:txBody>
                  <a:tcPr marL="41468" marR="41468" marT="0" marB="0" anchor="ctr"/>
                </a:tc>
                <a:tc gridSpan="4">
                  <a:txBody>
                    <a:bodyPr/>
                    <a:lstStyle/>
                    <a:p>
                      <a:pPr marL="0" marR="0" algn="ctr">
                        <a:lnSpc>
                          <a:spcPct val="115000"/>
                        </a:lnSpc>
                        <a:spcBef>
                          <a:spcPts val="0"/>
                        </a:spcBef>
                        <a:spcAft>
                          <a:spcPts val="1000"/>
                        </a:spcAft>
                      </a:pPr>
                      <a:r>
                        <a:rPr lang="en-US" sz="1200">
                          <a:effectLst/>
                        </a:rPr>
                        <a:t>Web Services S/S</a:t>
                      </a:r>
                      <a:endParaRPr lang="en-US" sz="1200">
                        <a:effectLst/>
                        <a:latin typeface="Times New Roman"/>
                        <a:ea typeface="Times New Roman"/>
                      </a:endParaRPr>
                    </a:p>
                  </a:txBody>
                  <a:tcPr marL="41468" marR="41468"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lgn="ctr">
                        <a:lnSpc>
                          <a:spcPct val="115000"/>
                        </a:lnSpc>
                        <a:spcBef>
                          <a:spcPts val="0"/>
                        </a:spcBef>
                        <a:spcAft>
                          <a:spcPts val="1000"/>
                        </a:spcAft>
                      </a:pPr>
                      <a:r>
                        <a:rPr lang="en-US" sz="1200">
                          <a:effectLst/>
                        </a:rPr>
                        <a:t>Database Interface S/S</a:t>
                      </a:r>
                      <a:endParaRPr lang="en-US" sz="1200">
                        <a:effectLst/>
                        <a:latin typeface="Times New Roman"/>
                        <a:ea typeface="Times New Roman"/>
                      </a:endParaRPr>
                    </a:p>
                  </a:txBody>
                  <a:tcPr marL="41468" marR="41468" marT="0" marB="0"/>
                </a:tc>
                <a:tc hMerge="1">
                  <a:txBody>
                    <a:bodyPr/>
                    <a:lstStyle/>
                    <a:p>
                      <a:endParaRPr lang="en-US"/>
                    </a:p>
                  </a:txBody>
                  <a:tcPr/>
                </a:tc>
                <a:tc gridSpan="3">
                  <a:txBody>
                    <a:bodyPr/>
                    <a:lstStyle/>
                    <a:p>
                      <a:pPr marL="0" marR="0" algn="ctr">
                        <a:lnSpc>
                          <a:spcPct val="115000"/>
                        </a:lnSpc>
                        <a:spcBef>
                          <a:spcPts val="0"/>
                        </a:spcBef>
                        <a:spcAft>
                          <a:spcPts val="1000"/>
                        </a:spcAft>
                      </a:pPr>
                      <a:r>
                        <a:rPr lang="en-US" sz="1200">
                          <a:effectLst/>
                        </a:rPr>
                        <a:t>Web Application S/S</a:t>
                      </a:r>
                      <a:endParaRPr lang="en-US" sz="1200">
                        <a:effectLst/>
                        <a:latin typeface="Times New Roman"/>
                        <a:ea typeface="Times New Roman"/>
                      </a:endParaRPr>
                    </a:p>
                  </a:txBody>
                  <a:tcPr marL="41468" marR="41468" marT="0" marB="0" anchor="ctr"/>
                </a:tc>
                <a:tc hMerge="1">
                  <a:txBody>
                    <a:bodyPr/>
                    <a:lstStyle/>
                    <a:p>
                      <a:endParaRPr lang="en-US"/>
                    </a:p>
                  </a:txBody>
                  <a:tcPr/>
                </a:tc>
                <a:tc hMerge="1">
                  <a:txBody>
                    <a:bodyPr/>
                    <a:lstStyle/>
                    <a:p>
                      <a:endParaRPr lang="en-US"/>
                    </a:p>
                  </a:txBody>
                  <a:tcPr/>
                </a:tc>
              </a:tr>
              <a:tr h="811771">
                <a:tc vMerge="1">
                  <a:txBody>
                    <a:bodyPr/>
                    <a:lstStyle/>
                    <a:p>
                      <a:endParaRPr lang="en-US"/>
                    </a:p>
                  </a:txBody>
                  <a:tcPr/>
                </a:tc>
                <a:tc vMerge="1">
                  <a:txBody>
                    <a:bodyPr/>
                    <a:lstStyle/>
                    <a:p>
                      <a:endParaRPr lang="en-US"/>
                    </a:p>
                  </a:txBody>
                  <a:tcPr/>
                </a:tc>
                <a:tc>
                  <a:txBody>
                    <a:bodyPr/>
                    <a:lstStyle/>
                    <a:p>
                      <a:pPr marL="71755" marR="71755" algn="ctr">
                        <a:lnSpc>
                          <a:spcPct val="115000"/>
                        </a:lnSpc>
                        <a:spcBef>
                          <a:spcPts val="0"/>
                        </a:spcBef>
                        <a:spcAft>
                          <a:spcPts val="1000"/>
                        </a:spcAft>
                      </a:pPr>
                      <a:r>
                        <a:rPr lang="en-US" sz="1200">
                          <a:effectLst/>
                        </a:rPr>
                        <a:t>JSON Converter</a:t>
                      </a:r>
                      <a:endParaRPr lang="en-US" sz="1200">
                        <a:effectLst/>
                        <a:latin typeface="Times New Roman"/>
                        <a:ea typeface="Times New Roman"/>
                      </a:endParaRPr>
                    </a:p>
                  </a:txBody>
                  <a:tcPr marL="41468" marR="41468" marT="0" marB="0" vert="vert270" anchor="ctr"/>
                </a:tc>
                <a:tc>
                  <a:txBody>
                    <a:bodyPr/>
                    <a:lstStyle/>
                    <a:p>
                      <a:pPr marL="71755" marR="71755" algn="ctr">
                        <a:lnSpc>
                          <a:spcPct val="115000"/>
                        </a:lnSpc>
                        <a:spcBef>
                          <a:spcPts val="0"/>
                        </a:spcBef>
                        <a:spcAft>
                          <a:spcPts val="1000"/>
                        </a:spcAft>
                      </a:pPr>
                      <a:r>
                        <a:rPr lang="en-US" sz="1200">
                          <a:effectLst/>
                        </a:rPr>
                        <a:t>URI Authenticator</a:t>
                      </a:r>
                      <a:endParaRPr lang="en-US" sz="1200">
                        <a:effectLst/>
                        <a:latin typeface="Times New Roman"/>
                        <a:ea typeface="Times New Roman"/>
                      </a:endParaRPr>
                    </a:p>
                  </a:txBody>
                  <a:tcPr marL="41468" marR="41468" marT="0" marB="0" vert="vert270" anchor="ctr"/>
                </a:tc>
                <a:tc>
                  <a:txBody>
                    <a:bodyPr/>
                    <a:lstStyle/>
                    <a:p>
                      <a:pPr marL="71755" marR="71755" algn="ctr">
                        <a:lnSpc>
                          <a:spcPct val="115000"/>
                        </a:lnSpc>
                        <a:spcBef>
                          <a:spcPts val="0"/>
                        </a:spcBef>
                        <a:spcAft>
                          <a:spcPts val="1000"/>
                        </a:spcAft>
                      </a:pPr>
                      <a:r>
                        <a:rPr lang="en-US" sz="1200">
                          <a:effectLst/>
                        </a:rPr>
                        <a:t>Web Services</a:t>
                      </a:r>
                      <a:endParaRPr lang="en-US" sz="1200">
                        <a:effectLst/>
                        <a:latin typeface="Times New Roman"/>
                        <a:ea typeface="Times New Roman"/>
                      </a:endParaRPr>
                    </a:p>
                  </a:txBody>
                  <a:tcPr marL="41468" marR="41468" marT="0" marB="0" vert="vert270" anchor="ctr"/>
                </a:tc>
                <a:tc>
                  <a:txBody>
                    <a:bodyPr/>
                    <a:lstStyle/>
                    <a:p>
                      <a:pPr marL="71755" marR="71755" algn="ctr">
                        <a:lnSpc>
                          <a:spcPct val="115000"/>
                        </a:lnSpc>
                        <a:spcBef>
                          <a:spcPts val="0"/>
                        </a:spcBef>
                        <a:spcAft>
                          <a:spcPts val="1000"/>
                        </a:spcAft>
                      </a:pPr>
                      <a:r>
                        <a:rPr lang="en-US" sz="1200">
                          <a:effectLst/>
                        </a:rPr>
                        <a:t>Response Handler</a:t>
                      </a:r>
                      <a:endParaRPr lang="en-US" sz="1200">
                        <a:effectLst/>
                        <a:latin typeface="Times New Roman"/>
                        <a:ea typeface="Times New Roman"/>
                      </a:endParaRPr>
                    </a:p>
                  </a:txBody>
                  <a:tcPr marL="41468" marR="41468" marT="0" marB="0" vert="vert270"/>
                </a:tc>
                <a:tc>
                  <a:txBody>
                    <a:bodyPr/>
                    <a:lstStyle/>
                    <a:p>
                      <a:pPr marL="71755" marR="71755" algn="ctr">
                        <a:lnSpc>
                          <a:spcPct val="115000"/>
                        </a:lnSpc>
                        <a:spcBef>
                          <a:spcPts val="0"/>
                        </a:spcBef>
                        <a:spcAft>
                          <a:spcPts val="1000"/>
                        </a:spcAft>
                      </a:pPr>
                      <a:r>
                        <a:rPr lang="en-US" sz="1200">
                          <a:effectLst/>
                        </a:rPr>
                        <a:t>DB Interface</a:t>
                      </a:r>
                      <a:endParaRPr lang="en-US" sz="1200">
                        <a:effectLst/>
                        <a:latin typeface="Times New Roman"/>
                        <a:ea typeface="Times New Roman"/>
                      </a:endParaRPr>
                    </a:p>
                  </a:txBody>
                  <a:tcPr marL="41468" marR="41468" marT="0" marB="0" vert="vert270"/>
                </a:tc>
                <a:tc>
                  <a:txBody>
                    <a:bodyPr/>
                    <a:lstStyle/>
                    <a:p>
                      <a:pPr marL="71755" marR="71755" algn="ctr">
                        <a:lnSpc>
                          <a:spcPct val="115000"/>
                        </a:lnSpc>
                        <a:spcBef>
                          <a:spcPts val="0"/>
                        </a:spcBef>
                        <a:spcAft>
                          <a:spcPts val="1000"/>
                        </a:spcAft>
                      </a:pPr>
                      <a:r>
                        <a:rPr lang="en-US" sz="1200">
                          <a:effectLst/>
                        </a:rPr>
                        <a:t>Store Procedures</a:t>
                      </a:r>
                      <a:endParaRPr lang="en-US" sz="1200">
                        <a:effectLst/>
                        <a:latin typeface="Times New Roman"/>
                        <a:ea typeface="Times New Roman"/>
                      </a:endParaRPr>
                    </a:p>
                  </a:txBody>
                  <a:tcPr marL="41468" marR="41468" marT="0" marB="0" vert="vert270"/>
                </a:tc>
                <a:tc>
                  <a:txBody>
                    <a:bodyPr/>
                    <a:lstStyle/>
                    <a:p>
                      <a:pPr marL="71755" marR="71755" algn="ctr">
                        <a:lnSpc>
                          <a:spcPct val="115000"/>
                        </a:lnSpc>
                        <a:spcBef>
                          <a:spcPts val="0"/>
                        </a:spcBef>
                        <a:spcAft>
                          <a:spcPts val="1000"/>
                        </a:spcAft>
                      </a:pPr>
                      <a:r>
                        <a:rPr lang="en-US" sz="1200">
                          <a:effectLst/>
                        </a:rPr>
                        <a:t>Controller</a:t>
                      </a:r>
                      <a:endParaRPr lang="en-US" sz="1200">
                        <a:effectLst/>
                        <a:latin typeface="Times New Roman"/>
                        <a:ea typeface="Times New Roman"/>
                      </a:endParaRPr>
                    </a:p>
                  </a:txBody>
                  <a:tcPr marL="41468" marR="41468" marT="0" marB="0" vert="vert270" anchor="ctr"/>
                </a:tc>
                <a:tc>
                  <a:txBody>
                    <a:bodyPr/>
                    <a:lstStyle/>
                    <a:p>
                      <a:pPr marL="71755" marR="71755" algn="ctr">
                        <a:lnSpc>
                          <a:spcPct val="115000"/>
                        </a:lnSpc>
                        <a:spcBef>
                          <a:spcPts val="0"/>
                        </a:spcBef>
                        <a:spcAft>
                          <a:spcPts val="1000"/>
                        </a:spcAft>
                      </a:pPr>
                      <a:r>
                        <a:rPr lang="en-US" sz="1200">
                          <a:effectLst/>
                        </a:rPr>
                        <a:t>Model</a:t>
                      </a:r>
                      <a:endParaRPr lang="en-US" sz="1200">
                        <a:effectLst/>
                        <a:latin typeface="Times New Roman"/>
                        <a:ea typeface="Times New Roman"/>
                      </a:endParaRPr>
                    </a:p>
                  </a:txBody>
                  <a:tcPr marL="41468" marR="41468" marT="0" marB="0" vert="vert270" anchor="ctr"/>
                </a:tc>
                <a:tc>
                  <a:txBody>
                    <a:bodyPr/>
                    <a:lstStyle/>
                    <a:p>
                      <a:pPr marL="71755" marR="71755" algn="ctr">
                        <a:lnSpc>
                          <a:spcPct val="115000"/>
                        </a:lnSpc>
                        <a:spcBef>
                          <a:spcPts val="0"/>
                        </a:spcBef>
                        <a:spcAft>
                          <a:spcPts val="1000"/>
                        </a:spcAft>
                      </a:pPr>
                      <a:r>
                        <a:rPr lang="en-US" sz="1200">
                          <a:effectLst/>
                        </a:rPr>
                        <a:t>UI/View</a:t>
                      </a:r>
                      <a:endParaRPr lang="en-US" sz="1200">
                        <a:effectLst/>
                        <a:latin typeface="Times New Roman"/>
                        <a:ea typeface="Times New Roman"/>
                      </a:endParaRPr>
                    </a:p>
                  </a:txBody>
                  <a:tcPr marL="41468" marR="41468" marT="0" marB="0" vert="vert270" anchor="ctr"/>
                </a:tc>
              </a:tr>
              <a:tr h="276263">
                <a:tc>
                  <a:txBody>
                    <a:bodyPr/>
                    <a:lstStyle/>
                    <a:p>
                      <a:pPr marL="0" marR="0" algn="ctr">
                        <a:lnSpc>
                          <a:spcPct val="115000"/>
                        </a:lnSpc>
                        <a:spcBef>
                          <a:spcPts val="0"/>
                        </a:spcBef>
                        <a:spcAft>
                          <a:spcPts val="1000"/>
                        </a:spcAft>
                      </a:pPr>
                      <a:r>
                        <a:rPr lang="en-US" sz="1200">
                          <a:effectLst/>
                        </a:rPr>
                        <a:t>3.1</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Central Control Unit</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r>
              <a:tr h="361453">
                <a:tc>
                  <a:txBody>
                    <a:bodyPr/>
                    <a:lstStyle/>
                    <a:p>
                      <a:pPr marL="0" marR="0" algn="ctr">
                        <a:lnSpc>
                          <a:spcPct val="115000"/>
                        </a:lnSpc>
                        <a:spcBef>
                          <a:spcPts val="0"/>
                        </a:spcBef>
                        <a:spcAft>
                          <a:spcPts val="1000"/>
                        </a:spcAft>
                      </a:pPr>
                      <a:r>
                        <a:rPr lang="en-US" sz="1200">
                          <a:effectLst/>
                        </a:rPr>
                        <a:t>3.2</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Soil Moisture Sensors</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r>
              <a:tr h="276263">
                <a:tc>
                  <a:txBody>
                    <a:bodyPr/>
                    <a:lstStyle/>
                    <a:p>
                      <a:pPr marL="0" marR="0" algn="ctr">
                        <a:lnSpc>
                          <a:spcPct val="115000"/>
                        </a:lnSpc>
                        <a:spcBef>
                          <a:spcPts val="0"/>
                        </a:spcBef>
                        <a:spcAft>
                          <a:spcPts val="1000"/>
                        </a:spcAft>
                      </a:pPr>
                      <a:r>
                        <a:rPr lang="en-US" sz="1200">
                          <a:effectLst/>
                        </a:rPr>
                        <a:t>3.3</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Web Application</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1468" marR="41468" marT="0" marB="0"/>
                </a:tc>
                <a:tc>
                  <a:txBody>
                    <a:bodyPr/>
                    <a:lstStyle/>
                    <a:p>
                      <a:pPr marL="0" marR="0">
                        <a:lnSpc>
                          <a:spcPct val="115000"/>
                        </a:lnSpc>
                        <a:spcBef>
                          <a:spcPts val="0"/>
                        </a:spcBef>
                        <a:spcAft>
                          <a:spcPts val="1000"/>
                        </a:spcAft>
                      </a:pPr>
                      <a:r>
                        <a:rPr lang="en-US" sz="1200">
                          <a:effectLst/>
                        </a:rPr>
                        <a:t>✔</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1468" marR="41468" marT="0" marB="0" anchor="ctr"/>
                </a:tc>
              </a:tr>
              <a:tr h="276263">
                <a:tc>
                  <a:txBody>
                    <a:bodyPr/>
                    <a:lstStyle/>
                    <a:p>
                      <a:pPr marL="0" marR="0" algn="ctr">
                        <a:lnSpc>
                          <a:spcPct val="115000"/>
                        </a:lnSpc>
                        <a:spcBef>
                          <a:spcPts val="0"/>
                        </a:spcBef>
                        <a:spcAft>
                          <a:spcPts val="1000"/>
                        </a:spcAft>
                      </a:pPr>
                      <a:r>
                        <a:rPr lang="en-US" sz="1200">
                          <a:effectLst/>
                        </a:rPr>
                        <a:t>3.4</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Water Scheduler</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1468" marR="41468" marT="0" marB="0" anchor="ctr"/>
                </a:tc>
              </a:tr>
              <a:tr h="361453">
                <a:tc>
                  <a:txBody>
                    <a:bodyPr/>
                    <a:lstStyle/>
                    <a:p>
                      <a:pPr marL="0" marR="0" algn="ctr">
                        <a:lnSpc>
                          <a:spcPct val="115000"/>
                        </a:lnSpc>
                        <a:spcBef>
                          <a:spcPts val="0"/>
                        </a:spcBef>
                        <a:spcAft>
                          <a:spcPts val="1000"/>
                        </a:spcAft>
                      </a:pPr>
                      <a:r>
                        <a:rPr lang="en-US" sz="1200">
                          <a:effectLst/>
                        </a:rPr>
                        <a:t>3.5</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Soil Moisture Reports</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1468" marR="41468" marT="0" marB="0" anchor="ctr"/>
                </a:tc>
              </a:tr>
              <a:tr h="276263">
                <a:tc>
                  <a:txBody>
                    <a:bodyPr/>
                    <a:lstStyle/>
                    <a:p>
                      <a:pPr marL="0" marR="0" algn="ctr">
                        <a:lnSpc>
                          <a:spcPct val="115000"/>
                        </a:lnSpc>
                        <a:spcBef>
                          <a:spcPts val="0"/>
                        </a:spcBef>
                        <a:spcAft>
                          <a:spcPts val="1000"/>
                        </a:spcAft>
                      </a:pPr>
                      <a:r>
                        <a:rPr lang="en-US" sz="1200">
                          <a:effectLst/>
                        </a:rPr>
                        <a:t>3.6</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User Login</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1468" marR="41468" marT="0" marB="0" anchor="ctr"/>
                </a:tc>
              </a:tr>
              <a:tr h="276263">
                <a:tc>
                  <a:txBody>
                    <a:bodyPr/>
                    <a:lstStyle/>
                    <a:p>
                      <a:pPr marL="0" marR="0" algn="ctr">
                        <a:lnSpc>
                          <a:spcPct val="115000"/>
                        </a:lnSpc>
                        <a:spcBef>
                          <a:spcPts val="0"/>
                        </a:spcBef>
                        <a:spcAft>
                          <a:spcPts val="1000"/>
                        </a:spcAft>
                      </a:pPr>
                      <a:r>
                        <a:rPr lang="en-US" sz="1200">
                          <a:effectLst/>
                        </a:rPr>
                        <a:t>3.8</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Rain Sensor</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r>
              <a:tr h="361453">
                <a:tc>
                  <a:txBody>
                    <a:bodyPr/>
                    <a:lstStyle/>
                    <a:p>
                      <a:pPr marL="0" marR="0" algn="ctr">
                        <a:lnSpc>
                          <a:spcPct val="115000"/>
                        </a:lnSpc>
                        <a:spcBef>
                          <a:spcPts val="0"/>
                        </a:spcBef>
                        <a:spcAft>
                          <a:spcPts val="1000"/>
                        </a:spcAft>
                      </a:pPr>
                      <a:r>
                        <a:rPr lang="en-US" sz="1200">
                          <a:effectLst/>
                        </a:rPr>
                        <a:t>3.10</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DB Management System</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dirty="0">
                          <a:effectLst/>
                        </a:rPr>
                        <a:t> </a:t>
                      </a:r>
                      <a:endParaRPr lang="en-US" sz="1200" dirty="0">
                        <a:effectLst/>
                        <a:latin typeface="Times New Roman"/>
                        <a:ea typeface="Times New Roman"/>
                      </a:endParaRPr>
                    </a:p>
                  </a:txBody>
                  <a:tcPr marL="41468" marR="41468" marT="0" marB="0" anchor="ctr"/>
                </a:tc>
              </a:tr>
              <a:tr h="276263">
                <a:tc>
                  <a:txBody>
                    <a:bodyPr/>
                    <a:lstStyle/>
                    <a:p>
                      <a:pPr marL="0" marR="0" algn="ctr">
                        <a:lnSpc>
                          <a:spcPct val="115000"/>
                        </a:lnSpc>
                        <a:spcBef>
                          <a:spcPts val="0"/>
                        </a:spcBef>
                        <a:spcAft>
                          <a:spcPts val="1000"/>
                        </a:spcAft>
                      </a:pPr>
                      <a:r>
                        <a:rPr lang="en-US" sz="1200">
                          <a:effectLst/>
                        </a:rPr>
                        <a:t>3.14</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Temperature Sensor</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r>
              <a:tr h="276263">
                <a:tc>
                  <a:txBody>
                    <a:bodyPr/>
                    <a:lstStyle/>
                    <a:p>
                      <a:pPr marL="0" marR="0" algn="ctr">
                        <a:lnSpc>
                          <a:spcPct val="115000"/>
                        </a:lnSpc>
                        <a:spcBef>
                          <a:spcPts val="0"/>
                        </a:spcBef>
                        <a:spcAft>
                          <a:spcPts val="1000"/>
                        </a:spcAft>
                      </a:pPr>
                      <a:r>
                        <a:rPr lang="en-US" sz="1200">
                          <a:effectLst/>
                        </a:rPr>
                        <a:t>5.1</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Sensor Accuracy</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r>
              <a:tr h="276263">
                <a:tc>
                  <a:txBody>
                    <a:bodyPr/>
                    <a:lstStyle/>
                    <a:p>
                      <a:pPr marL="0" marR="0" algn="ctr">
                        <a:lnSpc>
                          <a:spcPct val="115000"/>
                        </a:lnSpc>
                        <a:spcBef>
                          <a:spcPts val="0"/>
                        </a:spcBef>
                        <a:spcAft>
                          <a:spcPts val="1000"/>
                        </a:spcAft>
                      </a:pPr>
                      <a:r>
                        <a:rPr lang="en-US" sz="1200">
                          <a:effectLst/>
                        </a:rPr>
                        <a:t>5.2</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Rain Detection</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dirty="0">
                          <a:effectLst/>
                        </a:rPr>
                        <a:t> </a:t>
                      </a:r>
                      <a:endParaRPr lang="en-US" sz="1200" dirty="0">
                        <a:effectLst/>
                        <a:latin typeface="Times New Roman"/>
                        <a:ea typeface="Times New Roman"/>
                      </a:endParaRPr>
                    </a:p>
                  </a:txBody>
                  <a:tcPr marL="41468" marR="41468" marT="0" marB="0" anchor="ctr"/>
                </a:tc>
              </a:tr>
              <a:tr h="361453">
                <a:tc>
                  <a:txBody>
                    <a:bodyPr/>
                    <a:lstStyle/>
                    <a:p>
                      <a:pPr marL="0" marR="0" algn="ctr">
                        <a:lnSpc>
                          <a:spcPct val="115000"/>
                        </a:lnSpc>
                        <a:spcBef>
                          <a:spcPts val="0"/>
                        </a:spcBef>
                        <a:spcAft>
                          <a:spcPts val="1000"/>
                        </a:spcAft>
                      </a:pPr>
                      <a:r>
                        <a:rPr lang="en-US" sz="1200">
                          <a:effectLst/>
                        </a:rPr>
                        <a:t>5.3</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Comm. Between Web and Unit</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r>
              <a:tr h="276263">
                <a:tc>
                  <a:txBody>
                    <a:bodyPr/>
                    <a:lstStyle/>
                    <a:p>
                      <a:pPr marL="0" marR="0" algn="ctr">
                        <a:lnSpc>
                          <a:spcPct val="115000"/>
                        </a:lnSpc>
                        <a:spcBef>
                          <a:spcPts val="0"/>
                        </a:spcBef>
                        <a:spcAft>
                          <a:spcPts val="1000"/>
                        </a:spcAft>
                      </a:pPr>
                      <a:r>
                        <a:rPr lang="en-US" sz="1200">
                          <a:effectLst/>
                        </a:rPr>
                        <a:t>8.2</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Browser Support</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a:effectLst/>
                        </a:rPr>
                        <a:t> </a:t>
                      </a:r>
                      <a:endParaRPr lang="en-US" sz="1200">
                        <a:effectLst/>
                        <a:latin typeface="Times New Roman"/>
                        <a:ea typeface="Times New Roman"/>
                      </a:endParaRPr>
                    </a:p>
                  </a:txBody>
                  <a:tcPr marL="41468" marR="41468" marT="0" marB="0" anchor="ctr"/>
                </a:tc>
                <a:tc>
                  <a:txBody>
                    <a:bodyPr/>
                    <a:lstStyle/>
                    <a:p>
                      <a:pPr marL="0" marR="0" algn="ctr">
                        <a:lnSpc>
                          <a:spcPct val="115000"/>
                        </a:lnSpc>
                        <a:spcBef>
                          <a:spcPts val="0"/>
                        </a:spcBef>
                        <a:spcAft>
                          <a:spcPts val="1000"/>
                        </a:spcAft>
                      </a:pPr>
                      <a:r>
                        <a:rPr lang="en-US" sz="1200" dirty="0">
                          <a:effectLst/>
                        </a:rPr>
                        <a:t>✔</a:t>
                      </a:r>
                      <a:endParaRPr lang="en-US" sz="1200" dirty="0">
                        <a:effectLst/>
                        <a:latin typeface="Times New Roman"/>
                        <a:ea typeface="Times New Roman"/>
                      </a:endParaRPr>
                    </a:p>
                  </a:txBody>
                  <a:tcPr marL="41468" marR="41468" marT="0" marB="0" anchor="ctr"/>
                </a:tc>
              </a:tr>
            </a:tbl>
          </a:graphicData>
        </a:graphic>
      </p:graphicFrame>
    </p:spTree>
    <p:custDataLst>
      <p:tags r:id="rId1"/>
    </p:custDataLst>
    <p:extLst>
      <p:ext uri="{BB962C8B-B14F-4D97-AF65-F5344CB8AC3E}">
        <p14:creationId xmlns:p14="http://schemas.microsoft.com/office/powerpoint/2010/main" val="3471279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7" name="TextBox 16"/>
          <p:cNvSpPr txBox="1"/>
          <p:nvPr/>
        </p:nvSpPr>
        <p:spPr>
          <a:xfrm>
            <a:off x="723900" y="1836134"/>
            <a:ext cx="2133600" cy="2277547"/>
          </a:xfrm>
          <a:prstGeom prst="rect">
            <a:avLst/>
          </a:prstGeom>
          <a:noFill/>
        </p:spPr>
        <p:txBody>
          <a:bodyPr wrap="square" rtlCol="0">
            <a:spAutoFit/>
          </a:bodyPr>
          <a:lstStyle/>
          <a:p>
            <a:r>
              <a:rPr lang="en-US" sz="14200" b="1" dirty="0" smtClean="0">
                <a:solidFill>
                  <a:srgbClr val="2A7A9E">
                    <a:alpha val="40000"/>
                  </a:srgbClr>
                </a:solidFill>
                <a:cs typeface="Arial" pitchFamily="34" charset="0"/>
              </a:rPr>
              <a:t>10</a:t>
            </a:r>
            <a:endParaRPr lang="en-US" sz="14200" b="1" dirty="0">
              <a:solidFill>
                <a:srgbClr val="2A7A9E">
                  <a:alpha val="40000"/>
                </a:srgbClr>
              </a:solidFill>
              <a:cs typeface="Arial" pitchFamily="34" charset="0"/>
            </a:endParaRPr>
          </a:p>
        </p:txBody>
      </p:sp>
      <p:sp>
        <p:nvSpPr>
          <p:cNvPr id="9" name="Title 8"/>
          <p:cNvSpPr>
            <a:spLocks noGrp="1"/>
          </p:cNvSpPr>
          <p:nvPr>
            <p:ph type="title"/>
          </p:nvPr>
        </p:nvSpPr>
        <p:spPr>
          <a:xfrm>
            <a:off x="2971800" y="1992354"/>
            <a:ext cx="6096000" cy="1970046"/>
          </a:xfrm>
        </p:spPr>
        <p:txBody>
          <a:bodyPr>
            <a:noAutofit/>
          </a:bodyPr>
          <a:lstStyle/>
          <a:p>
            <a:pPr lvl="0">
              <a:spcBef>
                <a:spcPts val="0"/>
              </a:spcBef>
            </a:pPr>
            <a:r>
              <a:rPr lang="en-US" sz="2800" cap="none" dirty="0" smtClean="0">
                <a:ea typeface="+mn-ea"/>
                <a:cs typeface="+mn-cs"/>
              </a:rPr>
              <a:t>ACCEPTANCE PLAN</a:t>
            </a:r>
            <a:endParaRPr lang="en-US" sz="2800" cap="none" dirty="0">
              <a:ea typeface="+mn-ea"/>
              <a:cs typeface="+mn-cs"/>
            </a:endParaRPr>
          </a:p>
        </p:txBody>
      </p:sp>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248400" y="3886199"/>
            <a:ext cx="5048203" cy="3786153"/>
          </a:xfrm>
          <a:prstGeom prst="rect">
            <a:avLst/>
          </a:prstGeom>
        </p:spPr>
      </p:pic>
      <p:sp>
        <p:nvSpPr>
          <p:cNvPr id="11" name="TextBox 10"/>
          <p:cNvSpPr txBox="1"/>
          <p:nvPr/>
        </p:nvSpPr>
        <p:spPr>
          <a:xfrm>
            <a:off x="5257800" y="5105400"/>
            <a:ext cx="2438400" cy="369332"/>
          </a:xfrm>
          <a:prstGeom prst="rect">
            <a:avLst/>
          </a:prstGeom>
          <a:noFill/>
        </p:spPr>
        <p:txBody>
          <a:bodyPr wrap="square" rtlCol="0">
            <a:spAutoFit/>
          </a:bodyPr>
          <a:lstStyle/>
          <a:p>
            <a:pPr algn="r"/>
            <a:r>
              <a:rPr lang="en-US" dirty="0" err="1" smtClean="0"/>
              <a:t>Gautam</a:t>
            </a:r>
            <a:endParaRPr lang="en-US" dirty="0"/>
          </a:p>
        </p:txBody>
      </p:sp>
    </p:spTree>
    <p:extLst>
      <p:ext uri="{BB962C8B-B14F-4D97-AF65-F5344CB8AC3E}">
        <p14:creationId xmlns:p14="http://schemas.microsoft.com/office/powerpoint/2010/main" val="2223447124"/>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smtClean="0">
                <a:solidFill>
                  <a:prstClr val="white"/>
                </a:solidFill>
                <a:ea typeface="+mn-ea"/>
                <a:cs typeface="+mn-cs"/>
              </a:rPr>
              <a:t>Acceptance Plan</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2" name="TextBox 1"/>
          <p:cNvSpPr txBox="1"/>
          <p:nvPr/>
        </p:nvSpPr>
        <p:spPr>
          <a:xfrm>
            <a:off x="228600" y="1710422"/>
            <a:ext cx="8382000" cy="4154984"/>
          </a:xfrm>
          <a:prstGeom prst="rect">
            <a:avLst/>
          </a:prstGeom>
          <a:noFill/>
        </p:spPr>
        <p:txBody>
          <a:bodyPr wrap="square" rtlCol="0">
            <a:spAutoFit/>
          </a:bodyPr>
          <a:lstStyle/>
          <a:p>
            <a:r>
              <a:rPr lang="en-US" sz="2400" dirty="0" smtClean="0"/>
              <a:t>HICS </a:t>
            </a:r>
            <a:r>
              <a:rPr lang="en-US" sz="2400" dirty="0"/>
              <a:t>will be packaged with the following </a:t>
            </a:r>
            <a:r>
              <a:rPr lang="en-US" sz="2400" dirty="0" smtClean="0"/>
              <a:t>items:</a:t>
            </a:r>
          </a:p>
          <a:p>
            <a:endParaRPr lang="en-US" sz="2400" dirty="0"/>
          </a:p>
          <a:p>
            <a:pPr marL="342900" lvl="0" indent="-342900">
              <a:buFont typeface="Arial" pitchFamily="34" charset="0"/>
              <a:buChar char="•"/>
            </a:pPr>
            <a:r>
              <a:rPr lang="en-US" sz="2400" dirty="0"/>
              <a:t>(1) Raspberry Pi micro controller</a:t>
            </a:r>
          </a:p>
          <a:p>
            <a:pPr marL="342900" lvl="0" indent="-342900">
              <a:buFont typeface="Arial" pitchFamily="34" charset="0"/>
              <a:buChar char="•"/>
            </a:pPr>
            <a:r>
              <a:rPr lang="en-US" sz="2400" dirty="0"/>
              <a:t>(2) </a:t>
            </a:r>
            <a:r>
              <a:rPr lang="en-US" sz="2400" dirty="0" err="1"/>
              <a:t>Arduino</a:t>
            </a:r>
            <a:r>
              <a:rPr lang="en-US" sz="2400" dirty="0"/>
              <a:t> Mega 2560</a:t>
            </a:r>
          </a:p>
          <a:p>
            <a:pPr marL="342900" lvl="0" indent="-342900">
              <a:buFont typeface="Arial" pitchFamily="34" charset="0"/>
              <a:buChar char="•"/>
            </a:pPr>
            <a:r>
              <a:rPr lang="en-US" sz="2400" dirty="0"/>
              <a:t>(3) Soil moisture sensors</a:t>
            </a:r>
          </a:p>
          <a:p>
            <a:pPr marL="342900" lvl="0" indent="-342900">
              <a:buFont typeface="Arial" pitchFamily="34" charset="0"/>
              <a:buChar char="•"/>
            </a:pPr>
            <a:r>
              <a:rPr lang="en-US" sz="2400" dirty="0"/>
              <a:t>(1) Rain sensor</a:t>
            </a:r>
          </a:p>
          <a:p>
            <a:pPr marL="342900" lvl="0" indent="-342900">
              <a:buFont typeface="Arial" pitchFamily="34" charset="0"/>
              <a:buChar char="•"/>
            </a:pPr>
            <a:r>
              <a:rPr lang="en-US" sz="2400" dirty="0"/>
              <a:t>(1) Thermal sensor</a:t>
            </a:r>
          </a:p>
          <a:p>
            <a:pPr marL="342900" lvl="0" indent="-342900">
              <a:buFont typeface="Arial" pitchFamily="34" charset="0"/>
              <a:buChar char="•"/>
            </a:pPr>
            <a:r>
              <a:rPr lang="en-US" sz="2400" dirty="0"/>
              <a:t>(1) Raspberry Pi AC adapter</a:t>
            </a:r>
          </a:p>
          <a:p>
            <a:pPr marL="342900" lvl="0" indent="-342900">
              <a:buFont typeface="Arial" pitchFamily="34" charset="0"/>
              <a:buChar char="•"/>
            </a:pPr>
            <a:r>
              <a:rPr lang="en-US" sz="2400" dirty="0"/>
              <a:t>(1) Power adaptor for Relay Board</a:t>
            </a:r>
          </a:p>
          <a:p>
            <a:pPr marL="342900" lvl="0" indent="-342900">
              <a:buFont typeface="Arial" pitchFamily="34" charset="0"/>
              <a:buChar char="•"/>
            </a:pPr>
            <a:r>
              <a:rPr lang="en-US" sz="2400" dirty="0"/>
              <a:t>(1) User manual</a:t>
            </a:r>
          </a:p>
          <a:p>
            <a:pPr marL="342900" lvl="0" indent="-342900">
              <a:buFont typeface="Arial" pitchFamily="34" charset="0"/>
              <a:buChar char="•"/>
            </a:pPr>
            <a:endParaRPr lang="en-US" sz="2400" dirty="0"/>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Packaging and Installation</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57</a:t>
            </a:fld>
            <a:endParaRPr lang="en-US" dirty="0"/>
          </a:p>
        </p:txBody>
      </p:sp>
    </p:spTree>
    <p:custDataLst>
      <p:tags r:id="rId1"/>
    </p:custDataLst>
    <p:extLst>
      <p:ext uri="{BB962C8B-B14F-4D97-AF65-F5344CB8AC3E}">
        <p14:creationId xmlns:p14="http://schemas.microsoft.com/office/powerpoint/2010/main" val="3650039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smtClean="0">
                <a:solidFill>
                  <a:prstClr val="white"/>
                </a:solidFill>
                <a:ea typeface="+mn-ea"/>
                <a:cs typeface="+mn-cs"/>
              </a:rPr>
              <a:t>Acceptance Plan</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2" name="TextBox 1"/>
          <p:cNvSpPr txBox="1"/>
          <p:nvPr/>
        </p:nvSpPr>
        <p:spPr>
          <a:xfrm>
            <a:off x="228600" y="1710422"/>
            <a:ext cx="8382000" cy="4339650"/>
          </a:xfrm>
          <a:prstGeom prst="rect">
            <a:avLst/>
          </a:prstGeom>
          <a:noFill/>
        </p:spPr>
        <p:txBody>
          <a:bodyPr wrap="square" rtlCol="0">
            <a:spAutoFit/>
          </a:bodyPr>
          <a:lstStyle/>
          <a:p>
            <a:pPr marL="457200" lvl="0" indent="-457200">
              <a:buFont typeface="Arial" pitchFamily="34" charset="0"/>
              <a:buChar char="•"/>
            </a:pPr>
            <a:r>
              <a:rPr lang="en-US" sz="3000" dirty="0" smtClean="0"/>
              <a:t>The </a:t>
            </a:r>
            <a:r>
              <a:rPr lang="en-US" sz="3000" dirty="0"/>
              <a:t>Web Application must be able to </a:t>
            </a:r>
            <a:r>
              <a:rPr lang="en-US" sz="3000" dirty="0" smtClean="0"/>
              <a:t>create</a:t>
            </a:r>
            <a:r>
              <a:rPr lang="en-US" sz="3000" dirty="0"/>
              <a:t>, edit, or delete user accounts </a:t>
            </a:r>
            <a:r>
              <a:rPr lang="en-US" sz="3000" dirty="0" smtClean="0"/>
              <a:t>	and preferences</a:t>
            </a:r>
            <a:endParaRPr lang="en-US" sz="3000" dirty="0"/>
          </a:p>
          <a:p>
            <a:pPr marL="457200" lvl="0" indent="-457200">
              <a:buFont typeface="Arial" pitchFamily="34" charset="0"/>
              <a:buChar char="•"/>
            </a:pPr>
            <a:r>
              <a:rPr lang="en-US" sz="3000" dirty="0" smtClean="0"/>
              <a:t>The </a:t>
            </a:r>
            <a:r>
              <a:rPr lang="en-US" sz="3000" dirty="0"/>
              <a:t>Web Application must be able </a:t>
            </a:r>
            <a:r>
              <a:rPr lang="en-US" sz="3000" dirty="0" smtClean="0"/>
              <a:t>to provide </a:t>
            </a:r>
            <a:r>
              <a:rPr lang="en-US" sz="3000" dirty="0"/>
              <a:t>a scalable UI for desktop </a:t>
            </a:r>
            <a:r>
              <a:rPr lang="en-US" sz="3000" dirty="0" smtClean="0"/>
              <a:t>and mobile devices</a:t>
            </a:r>
            <a:endParaRPr lang="en-US" sz="3000" dirty="0"/>
          </a:p>
          <a:p>
            <a:pPr marL="457200" lvl="0" indent="-457200">
              <a:buFont typeface="Arial" pitchFamily="34" charset="0"/>
              <a:buChar char="•"/>
            </a:pPr>
            <a:r>
              <a:rPr lang="en-US" sz="3000" dirty="0" smtClean="0"/>
              <a:t>The </a:t>
            </a:r>
            <a:r>
              <a:rPr lang="en-US" sz="3000" dirty="0"/>
              <a:t>system must be able to store </a:t>
            </a:r>
            <a:r>
              <a:rPr lang="en-US" sz="3000" dirty="0" smtClean="0"/>
              <a:t>sensor </a:t>
            </a:r>
            <a:r>
              <a:rPr lang="en-US" sz="3000" dirty="0"/>
              <a:t>readings and display them </a:t>
            </a:r>
            <a:r>
              <a:rPr lang="en-US" sz="3000" dirty="0" smtClean="0"/>
              <a:t>on the UI</a:t>
            </a:r>
          </a:p>
          <a:p>
            <a:pPr marL="457200" indent="-457200">
              <a:buFont typeface="Arial" pitchFamily="34" charset="0"/>
              <a:buChar char="•"/>
            </a:pPr>
            <a:r>
              <a:rPr lang="en-US" sz="3000" dirty="0" smtClean="0"/>
              <a:t>The </a:t>
            </a:r>
            <a:r>
              <a:rPr lang="en-US" sz="3000" dirty="0"/>
              <a:t>system must be able to control the irrigation valves, and show their status on the </a:t>
            </a:r>
            <a:r>
              <a:rPr lang="en-US" sz="3000" dirty="0" smtClean="0"/>
              <a:t>UI</a:t>
            </a:r>
            <a:endParaRPr lang="en-US" sz="3000" dirty="0"/>
          </a:p>
          <a:p>
            <a:pPr marL="742950" lvl="0" indent="-742950">
              <a:buFont typeface="+mj-lt"/>
              <a:buAutoNum type="arabicPeriod"/>
            </a:pPr>
            <a:endParaRPr lang="en-US" sz="3600" dirty="0"/>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Acceptance Criteria</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58</a:t>
            </a:fld>
            <a:endParaRPr lang="en-US" dirty="0"/>
          </a:p>
        </p:txBody>
      </p:sp>
    </p:spTree>
    <p:custDataLst>
      <p:tags r:id="rId1"/>
    </p:custDataLst>
    <p:extLst>
      <p:ext uri="{BB962C8B-B14F-4D97-AF65-F5344CB8AC3E}">
        <p14:creationId xmlns:p14="http://schemas.microsoft.com/office/powerpoint/2010/main" val="1348817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smtClean="0">
                <a:solidFill>
                  <a:prstClr val="white"/>
                </a:solidFill>
                <a:ea typeface="+mn-ea"/>
                <a:cs typeface="+mn-cs"/>
              </a:rPr>
              <a:t>Acceptance Plan</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2" name="TextBox 1"/>
          <p:cNvSpPr txBox="1"/>
          <p:nvPr/>
        </p:nvSpPr>
        <p:spPr>
          <a:xfrm>
            <a:off x="228600" y="1710422"/>
            <a:ext cx="8382000" cy="3785652"/>
          </a:xfrm>
          <a:prstGeom prst="rect">
            <a:avLst/>
          </a:prstGeom>
          <a:noFill/>
        </p:spPr>
        <p:txBody>
          <a:bodyPr wrap="square" rtlCol="0">
            <a:spAutoFit/>
          </a:bodyPr>
          <a:lstStyle/>
          <a:p>
            <a:pPr marL="514350" lvl="0" indent="-514350">
              <a:buFont typeface="Arial" pitchFamily="34" charset="0"/>
              <a:buChar char="•"/>
            </a:pPr>
            <a:r>
              <a:rPr lang="en-US" sz="3000" dirty="0" smtClean="0"/>
              <a:t>The </a:t>
            </a:r>
            <a:r>
              <a:rPr lang="en-US" sz="3000" dirty="0"/>
              <a:t>Web Application must be able to </a:t>
            </a:r>
            <a:r>
              <a:rPr lang="en-US" sz="3000" dirty="0" smtClean="0"/>
              <a:t>allow creation </a:t>
            </a:r>
            <a:r>
              <a:rPr lang="en-US" sz="3000" dirty="0"/>
              <a:t>of watering </a:t>
            </a:r>
            <a:r>
              <a:rPr lang="en-US" sz="3000" dirty="0" smtClean="0"/>
              <a:t>schedules.</a:t>
            </a:r>
          </a:p>
          <a:p>
            <a:pPr marL="514350" lvl="0" indent="-514350">
              <a:buFont typeface="Arial" pitchFamily="34" charset="0"/>
              <a:buChar char="•"/>
            </a:pPr>
            <a:r>
              <a:rPr lang="en-US" sz="3000" dirty="0" smtClean="0"/>
              <a:t>The system must be able to turn on or turn off watering automatically based on conditions in the users settings.</a:t>
            </a:r>
          </a:p>
          <a:p>
            <a:pPr marL="514350" lvl="0" indent="-514350">
              <a:buFont typeface="Arial" pitchFamily="34" charset="0"/>
              <a:buChar char="•"/>
            </a:pPr>
            <a:r>
              <a:rPr lang="en-US" sz="3000" dirty="0" smtClean="0"/>
              <a:t>The system must be able to turn off automatically when it loses the Internet connection, detects rainfall, or detects freezing conditions.</a:t>
            </a:r>
            <a:endParaRPr lang="en-US" sz="3000" dirty="0"/>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Acceptance Criteria</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59</a:t>
            </a:fld>
            <a:endParaRPr lang="en-US" dirty="0"/>
          </a:p>
        </p:txBody>
      </p:sp>
    </p:spTree>
    <p:custDataLst>
      <p:tags r:id="rId1"/>
    </p:custDataLst>
    <p:extLst>
      <p:ext uri="{BB962C8B-B14F-4D97-AF65-F5344CB8AC3E}">
        <p14:creationId xmlns:p14="http://schemas.microsoft.com/office/powerpoint/2010/main" val="2903100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7" name="TextBox 16"/>
          <p:cNvSpPr txBox="1"/>
          <p:nvPr/>
        </p:nvSpPr>
        <p:spPr>
          <a:xfrm>
            <a:off x="1159728" y="1531434"/>
            <a:ext cx="1219200" cy="2708434"/>
          </a:xfrm>
          <a:prstGeom prst="rect">
            <a:avLst/>
          </a:prstGeom>
          <a:noFill/>
        </p:spPr>
        <p:txBody>
          <a:bodyPr wrap="square" rtlCol="0">
            <a:spAutoFit/>
          </a:bodyPr>
          <a:lstStyle/>
          <a:p>
            <a:r>
              <a:rPr lang="en-US" sz="17000" b="1" dirty="0" smtClean="0">
                <a:solidFill>
                  <a:srgbClr val="2A7A9E">
                    <a:alpha val="40000"/>
                  </a:srgbClr>
                </a:solidFill>
                <a:cs typeface="Arial" pitchFamily="34" charset="0"/>
              </a:rPr>
              <a:t>2</a:t>
            </a:r>
            <a:endParaRPr lang="en-US" sz="17000" b="1" dirty="0">
              <a:solidFill>
                <a:srgbClr val="2A7A9E">
                  <a:alpha val="40000"/>
                </a:srgbClr>
              </a:solidFill>
              <a:cs typeface="Arial" pitchFamily="34" charset="0"/>
            </a:endParaRPr>
          </a:p>
        </p:txBody>
      </p:sp>
      <p:sp>
        <p:nvSpPr>
          <p:cNvPr id="9" name="Title 8"/>
          <p:cNvSpPr>
            <a:spLocks noGrp="1"/>
          </p:cNvSpPr>
          <p:nvPr>
            <p:ph type="title"/>
          </p:nvPr>
        </p:nvSpPr>
        <p:spPr/>
        <p:txBody>
          <a:bodyPr>
            <a:noAutofit/>
          </a:bodyPr>
          <a:lstStyle/>
          <a:p>
            <a:pPr lvl="0">
              <a:spcBef>
                <a:spcPts val="0"/>
              </a:spcBef>
            </a:pPr>
            <a:r>
              <a:rPr lang="en-US" sz="2800" cap="none" dirty="0">
                <a:ea typeface="+mn-ea"/>
                <a:cs typeface="+mn-cs"/>
              </a:rPr>
              <a:t>SYSTEM HARDWARE DESCRIPTION</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248400" y="3886200"/>
            <a:ext cx="5048203" cy="3786153"/>
          </a:xfrm>
          <a:prstGeom prst="rect">
            <a:avLst/>
          </a:prstGeom>
        </p:spPr>
      </p:pic>
      <p:sp>
        <p:nvSpPr>
          <p:cNvPr id="7" name="TextBox 6"/>
          <p:cNvSpPr txBox="1"/>
          <p:nvPr/>
        </p:nvSpPr>
        <p:spPr>
          <a:xfrm>
            <a:off x="5257800" y="5105400"/>
            <a:ext cx="2438400" cy="369332"/>
          </a:xfrm>
          <a:prstGeom prst="rect">
            <a:avLst/>
          </a:prstGeom>
          <a:noFill/>
        </p:spPr>
        <p:txBody>
          <a:bodyPr wrap="square" rtlCol="0">
            <a:spAutoFit/>
          </a:bodyPr>
          <a:lstStyle/>
          <a:p>
            <a:pPr algn="r"/>
            <a:r>
              <a:rPr lang="en-US" dirty="0" smtClean="0"/>
              <a:t>Tung</a:t>
            </a:r>
            <a:endParaRPr lang="en-US" dirty="0"/>
          </a:p>
        </p:txBody>
      </p:sp>
    </p:spTree>
    <p:extLst>
      <p:ext uri="{BB962C8B-B14F-4D97-AF65-F5344CB8AC3E}">
        <p14:creationId xmlns:p14="http://schemas.microsoft.com/office/powerpoint/2010/main" val="1352358616"/>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spcBef>
                <a:spcPts val="0"/>
              </a:spcBef>
            </a:pPr>
            <a:r>
              <a:rPr lang="en-US" sz="2800" dirty="0" smtClean="0"/>
              <a:t>Appendix</a:t>
            </a:r>
            <a:endParaRPr lang="en-US" sz="2800" dirty="0"/>
          </a:p>
        </p:txBody>
      </p:sp>
      <p:sp>
        <p:nvSpPr>
          <p:cNvPr id="6" name="TextBox 5"/>
          <p:cNvSpPr txBox="1"/>
          <p:nvPr/>
        </p:nvSpPr>
        <p:spPr>
          <a:xfrm>
            <a:off x="1121392" y="2246335"/>
            <a:ext cx="1393208" cy="1446550"/>
          </a:xfrm>
          <a:prstGeom prst="rect">
            <a:avLst/>
          </a:prstGeom>
          <a:noFill/>
        </p:spPr>
        <p:txBody>
          <a:bodyPr wrap="square" rtlCol="0">
            <a:spAutoFit/>
          </a:bodyPr>
          <a:lstStyle/>
          <a:p>
            <a:r>
              <a:rPr lang="en-US" sz="8800" b="1" dirty="0" smtClean="0">
                <a:solidFill>
                  <a:srgbClr val="F26200">
                    <a:alpha val="40000"/>
                  </a:srgbClr>
                </a:solidFill>
                <a:cs typeface="Arial" pitchFamily="34" charset="0"/>
              </a:rPr>
              <a:t>11</a:t>
            </a:r>
            <a:endParaRPr lang="en-US" sz="8000" b="1" dirty="0">
              <a:solidFill>
                <a:srgbClr val="F26200">
                  <a:alpha val="40000"/>
                </a:srgbClr>
              </a:solidFill>
              <a:cs typeface="Arial" pitchFamily="34" charset="0"/>
            </a:endParaRPr>
          </a:p>
        </p:txBody>
      </p:sp>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248400" y="3886199"/>
            <a:ext cx="5048203" cy="3786153"/>
          </a:xfrm>
          <a:prstGeom prst="rect">
            <a:avLst/>
          </a:prstGeom>
        </p:spPr>
      </p:pic>
      <p:sp>
        <p:nvSpPr>
          <p:cNvPr id="8" name="TextBox 7"/>
          <p:cNvSpPr txBox="1"/>
          <p:nvPr/>
        </p:nvSpPr>
        <p:spPr>
          <a:xfrm>
            <a:off x="5257800" y="5105400"/>
            <a:ext cx="2438400" cy="369332"/>
          </a:xfrm>
          <a:prstGeom prst="rect">
            <a:avLst/>
          </a:prstGeom>
          <a:noFill/>
        </p:spPr>
        <p:txBody>
          <a:bodyPr wrap="square" rtlCol="0">
            <a:spAutoFit/>
          </a:bodyPr>
          <a:lstStyle/>
          <a:p>
            <a:pPr algn="r"/>
            <a:r>
              <a:rPr lang="en-US" dirty="0" err="1" smtClean="0"/>
              <a:t>Gautam</a:t>
            </a:r>
            <a:endParaRPr lang="en-US" dirty="0"/>
          </a:p>
        </p:txBody>
      </p:sp>
    </p:spTree>
    <p:extLst>
      <p:ext uri="{BB962C8B-B14F-4D97-AF65-F5344CB8AC3E}">
        <p14:creationId xmlns:p14="http://schemas.microsoft.com/office/powerpoint/2010/main" val="2875890780"/>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smtClean="0">
                <a:solidFill>
                  <a:prstClr val="white"/>
                </a:solidFill>
                <a:ea typeface="+mn-ea"/>
                <a:cs typeface="+mn-cs"/>
              </a:rPr>
              <a:t>Appendix</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2" name="TextBox 1"/>
          <p:cNvSpPr txBox="1"/>
          <p:nvPr/>
        </p:nvSpPr>
        <p:spPr>
          <a:xfrm>
            <a:off x="228600" y="1710422"/>
            <a:ext cx="8382000" cy="5262979"/>
          </a:xfrm>
          <a:prstGeom prst="rect">
            <a:avLst/>
          </a:prstGeom>
          <a:noFill/>
        </p:spPr>
        <p:txBody>
          <a:bodyPr wrap="square" rtlCol="0">
            <a:spAutoFit/>
          </a:bodyPr>
          <a:lstStyle/>
          <a:p>
            <a:r>
              <a:rPr lang="en-US" sz="2400" b="1" dirty="0" err="1" smtClean="0"/>
              <a:t>Raspbian</a:t>
            </a:r>
            <a:r>
              <a:rPr lang="en-US" sz="2400" b="1" dirty="0" smtClean="0"/>
              <a:t> </a:t>
            </a:r>
            <a:r>
              <a:rPr lang="en-US" sz="2400" b="1" dirty="0"/>
              <a:t>OS</a:t>
            </a:r>
            <a:endParaRPr lang="en-US" sz="2400" dirty="0"/>
          </a:p>
          <a:p>
            <a:pPr marL="342900" indent="-342900">
              <a:buFont typeface="Arial"/>
              <a:buChar char="•"/>
            </a:pPr>
            <a:r>
              <a:rPr lang="en-US" sz="2400" dirty="0" err="1" smtClean="0"/>
              <a:t>Raspbian</a:t>
            </a:r>
            <a:r>
              <a:rPr lang="en-US" sz="2400" dirty="0" smtClean="0"/>
              <a:t> </a:t>
            </a:r>
            <a:r>
              <a:rPr lang="en-US" sz="2400" dirty="0"/>
              <a:t>is a </a:t>
            </a:r>
            <a:r>
              <a:rPr lang="en-US" sz="2400" dirty="0" err="1"/>
              <a:t>Debian</a:t>
            </a:r>
            <a:r>
              <a:rPr lang="en-US" sz="2400" dirty="0"/>
              <a:t> based operating system optimized for the Raspberry Pi hardware</a:t>
            </a:r>
            <a:r>
              <a:rPr lang="en-US" sz="2400" dirty="0" smtClean="0"/>
              <a:t>.</a:t>
            </a:r>
          </a:p>
          <a:p>
            <a:pPr marL="342900" indent="-342900">
              <a:buFont typeface="Arial"/>
              <a:buChar char="•"/>
            </a:pPr>
            <a:r>
              <a:rPr lang="en-US" sz="2400" dirty="0" smtClean="0"/>
              <a:t>It </a:t>
            </a:r>
            <a:r>
              <a:rPr lang="en-US" sz="2400" dirty="0"/>
              <a:t>comes with over 35,000 packages which are </a:t>
            </a:r>
            <a:r>
              <a:rPr lang="en-US" sz="2400" dirty="0" smtClean="0"/>
              <a:t>precompiled</a:t>
            </a:r>
          </a:p>
          <a:p>
            <a:r>
              <a:rPr lang="en-US" sz="2400" b="1" dirty="0" smtClean="0"/>
              <a:t>GSON </a:t>
            </a:r>
            <a:r>
              <a:rPr lang="en-US" sz="2400" b="1" dirty="0"/>
              <a:t>Library</a:t>
            </a:r>
            <a:endParaRPr lang="en-US" sz="2400" dirty="0"/>
          </a:p>
          <a:p>
            <a:pPr marL="342900" indent="-342900">
              <a:buFont typeface="Arial"/>
              <a:buChar char="•"/>
            </a:pPr>
            <a:r>
              <a:rPr lang="en-US" sz="2400" dirty="0"/>
              <a:t>GSON library is systems library that serializes and </a:t>
            </a:r>
            <a:r>
              <a:rPr lang="en-US" sz="2400" dirty="0" err="1"/>
              <a:t>deserializes</a:t>
            </a:r>
            <a:r>
              <a:rPr lang="en-US" sz="2400" dirty="0"/>
              <a:t> JSON to Java </a:t>
            </a:r>
            <a:r>
              <a:rPr lang="en-US" sz="2400" dirty="0" smtClean="0"/>
              <a:t>objects</a:t>
            </a:r>
            <a:endParaRPr lang="en-US" sz="2400" dirty="0"/>
          </a:p>
          <a:p>
            <a:r>
              <a:rPr lang="en-US" sz="2400" b="1" dirty="0" err="1" smtClean="0"/>
              <a:t>JQuery</a:t>
            </a:r>
            <a:r>
              <a:rPr lang="en-US" sz="2400" b="1" dirty="0" smtClean="0"/>
              <a:t> </a:t>
            </a:r>
            <a:r>
              <a:rPr lang="en-US" sz="2400" b="1" dirty="0"/>
              <a:t>Library</a:t>
            </a:r>
            <a:endParaRPr lang="en-US" sz="2400" dirty="0"/>
          </a:p>
          <a:p>
            <a:pPr marL="342900" indent="-342900">
              <a:buFont typeface="Arial"/>
              <a:buChar char="•"/>
            </a:pPr>
            <a:r>
              <a:rPr lang="en-US" sz="2400" dirty="0" err="1"/>
              <a:t>JQuery</a:t>
            </a:r>
            <a:r>
              <a:rPr lang="en-US" sz="2400" dirty="0"/>
              <a:t> is a JavaScript library that allows to more customization when it comes to frontend design and </a:t>
            </a:r>
            <a:r>
              <a:rPr lang="en-US" sz="2400" dirty="0" smtClean="0"/>
              <a:t>UI interactions</a:t>
            </a:r>
            <a:endParaRPr lang="en-US" sz="2400" dirty="0"/>
          </a:p>
          <a:p>
            <a:r>
              <a:rPr lang="en-US" sz="2400" b="1" dirty="0" smtClean="0"/>
              <a:t>Sockets </a:t>
            </a:r>
            <a:r>
              <a:rPr lang="en-US" sz="2400" b="1" dirty="0"/>
              <a:t>Library</a:t>
            </a:r>
            <a:endParaRPr lang="en-US" sz="2400" dirty="0"/>
          </a:p>
          <a:p>
            <a:pPr marL="342900" indent="-342900">
              <a:buFont typeface="Arial"/>
              <a:buChar char="•"/>
            </a:pPr>
            <a:r>
              <a:rPr lang="en-US" sz="2400" dirty="0"/>
              <a:t>The Sockets library makes the communication between Python and Java via internet using </a:t>
            </a:r>
            <a:r>
              <a:rPr lang="en-US" sz="2400" dirty="0" smtClean="0"/>
              <a:t>TCP/IP</a:t>
            </a:r>
            <a:endParaRPr lang="en-US" sz="2400" dirty="0"/>
          </a:p>
          <a:p>
            <a:pPr marL="457200" indent="-457200">
              <a:buFont typeface="Arial"/>
              <a:buChar char="•"/>
            </a:pPr>
            <a:endParaRPr lang="en-US" sz="2400" dirty="0" smtClean="0"/>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Operating Systems &amp; Libraries</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61</a:t>
            </a:fld>
            <a:endParaRPr lang="en-US" dirty="0"/>
          </a:p>
        </p:txBody>
      </p:sp>
    </p:spTree>
    <p:custDataLst>
      <p:tags r:id="rId1"/>
    </p:custDataLst>
    <p:extLst>
      <p:ext uri="{BB962C8B-B14F-4D97-AF65-F5344CB8AC3E}">
        <p14:creationId xmlns:p14="http://schemas.microsoft.com/office/powerpoint/2010/main" val="868591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smtClean="0">
                <a:solidFill>
                  <a:prstClr val="white"/>
                </a:solidFill>
                <a:ea typeface="+mn-ea"/>
                <a:cs typeface="+mn-cs"/>
              </a:rPr>
              <a:t>Appendix</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2" name="TextBox 1"/>
          <p:cNvSpPr txBox="1"/>
          <p:nvPr/>
        </p:nvSpPr>
        <p:spPr>
          <a:xfrm>
            <a:off x="228600" y="1710422"/>
            <a:ext cx="8382000" cy="3785652"/>
          </a:xfrm>
          <a:prstGeom prst="rect">
            <a:avLst/>
          </a:prstGeom>
          <a:noFill/>
        </p:spPr>
        <p:txBody>
          <a:bodyPr wrap="square" rtlCol="0">
            <a:spAutoFit/>
          </a:bodyPr>
          <a:lstStyle/>
          <a:p>
            <a:r>
              <a:rPr lang="en-US" sz="2400" b="1" dirty="0" smtClean="0"/>
              <a:t>Processing</a:t>
            </a:r>
            <a:endParaRPr lang="en-US" sz="2400" dirty="0" smtClean="0"/>
          </a:p>
          <a:p>
            <a:pPr marL="342900" indent="-342900">
              <a:buFont typeface="Arial"/>
              <a:buChar char="•"/>
            </a:pPr>
            <a:r>
              <a:rPr lang="en-US" sz="2400" dirty="0" smtClean="0"/>
              <a:t>Processing will be used for programming the micro-controller because it offers easy and quality programming</a:t>
            </a:r>
          </a:p>
          <a:p>
            <a:r>
              <a:rPr lang="en-US" sz="2400" b="1" dirty="0" smtClean="0"/>
              <a:t>SQL</a:t>
            </a:r>
            <a:endParaRPr lang="en-US" sz="2400" dirty="0"/>
          </a:p>
          <a:p>
            <a:pPr marL="571500" indent="-571500">
              <a:buFont typeface="Arial"/>
              <a:buChar char="•"/>
            </a:pPr>
            <a:r>
              <a:rPr lang="en-US" sz="2400" dirty="0"/>
              <a:t>The SQL query language will be used to handle data queries with the HICS MYSQL </a:t>
            </a:r>
            <a:r>
              <a:rPr lang="en-US" sz="2400" dirty="0" smtClean="0"/>
              <a:t>database</a:t>
            </a:r>
            <a:endParaRPr lang="en-US" sz="2400" dirty="0"/>
          </a:p>
          <a:p>
            <a:r>
              <a:rPr lang="en-US" sz="2400" b="1" dirty="0" smtClean="0"/>
              <a:t>C</a:t>
            </a:r>
            <a:r>
              <a:rPr lang="en-US" sz="2400" b="1" dirty="0"/>
              <a:t>#</a:t>
            </a:r>
            <a:endParaRPr lang="en-US" sz="2400" dirty="0"/>
          </a:p>
          <a:p>
            <a:pPr marL="571500" indent="-571500">
              <a:buFont typeface="Arial"/>
              <a:buChar char="•"/>
            </a:pPr>
            <a:r>
              <a:rPr lang="en-US" sz="2400" dirty="0"/>
              <a:t>All Web Application and API programming will be developed using C</a:t>
            </a:r>
            <a:r>
              <a:rPr lang="en-US" sz="2400" dirty="0" smtClean="0"/>
              <a:t>#</a:t>
            </a:r>
          </a:p>
          <a:p>
            <a:pPr marL="571500" indent="-571500">
              <a:buFont typeface="Arial"/>
              <a:buChar char="•"/>
            </a:pPr>
            <a:endParaRPr lang="en-US" sz="2400" dirty="0"/>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Programming Languages</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62</a:t>
            </a:fld>
            <a:endParaRPr lang="en-US" dirty="0"/>
          </a:p>
        </p:txBody>
      </p:sp>
    </p:spTree>
    <p:custDataLst>
      <p:tags r:id="rId1"/>
    </p:custDataLst>
    <p:extLst>
      <p:ext uri="{BB962C8B-B14F-4D97-AF65-F5344CB8AC3E}">
        <p14:creationId xmlns:p14="http://schemas.microsoft.com/office/powerpoint/2010/main" val="1437250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smtClean="0">
                <a:solidFill>
                  <a:prstClr val="white"/>
                </a:solidFill>
                <a:ea typeface="+mn-ea"/>
                <a:cs typeface="+mn-cs"/>
              </a:rPr>
              <a:t>Appendix</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2" name="TextBox 1"/>
          <p:cNvSpPr txBox="1"/>
          <p:nvPr/>
        </p:nvSpPr>
        <p:spPr>
          <a:xfrm>
            <a:off x="228600" y="1710422"/>
            <a:ext cx="8382000" cy="3524041"/>
          </a:xfrm>
          <a:prstGeom prst="rect">
            <a:avLst/>
          </a:prstGeom>
          <a:noFill/>
        </p:spPr>
        <p:txBody>
          <a:bodyPr wrap="square" rtlCol="0">
            <a:spAutoFit/>
          </a:bodyPr>
          <a:lstStyle/>
          <a:p>
            <a:r>
              <a:rPr lang="en-US" sz="2400" b="1" dirty="0" smtClean="0"/>
              <a:t>HTML/JavaScript/CSS</a:t>
            </a:r>
            <a:endParaRPr lang="en-US" sz="2400" dirty="0" smtClean="0"/>
          </a:p>
          <a:p>
            <a:pPr marL="571500" indent="-571500">
              <a:buFont typeface="Arial"/>
              <a:buChar char="•"/>
            </a:pPr>
            <a:r>
              <a:rPr lang="en-US" sz="2400" dirty="0" smtClean="0"/>
              <a:t>HTML, JavaScript, and CSS will all be used to program the styling and design of the Web Application pages</a:t>
            </a:r>
          </a:p>
          <a:p>
            <a:r>
              <a:rPr lang="en-US" sz="2400" b="1" dirty="0" err="1" smtClean="0"/>
              <a:t>Arduino</a:t>
            </a:r>
            <a:r>
              <a:rPr lang="en-US" sz="2400" b="1" dirty="0" smtClean="0"/>
              <a:t> Programming Language</a:t>
            </a:r>
            <a:endParaRPr lang="en-US" sz="2400" dirty="0" smtClean="0"/>
          </a:p>
          <a:p>
            <a:pPr marL="342900" indent="-342900">
              <a:buFont typeface="Arial"/>
              <a:buChar char="•"/>
            </a:pPr>
            <a:r>
              <a:rPr lang="en-US" sz="2400" dirty="0" err="1" smtClean="0"/>
              <a:t>Arduino</a:t>
            </a:r>
            <a:r>
              <a:rPr lang="en-US" sz="2400" dirty="0" smtClean="0"/>
              <a:t> utilizes a native programming language, much like C, to develop programs for the microcontroller.  This programming language will be used for all the </a:t>
            </a:r>
            <a:r>
              <a:rPr lang="en-US" sz="2400" dirty="0" err="1" smtClean="0"/>
              <a:t>Arduino</a:t>
            </a:r>
            <a:r>
              <a:rPr lang="en-US" sz="2400" dirty="0" smtClean="0"/>
              <a:t> microcontroller programming</a:t>
            </a:r>
          </a:p>
          <a:p>
            <a:pPr marL="457200" indent="-457200">
              <a:buFont typeface="Arial"/>
              <a:buChar char="•"/>
            </a:pPr>
            <a:endParaRPr lang="en-US" sz="2400" dirty="0" smtClean="0"/>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Programming Languages</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63</a:t>
            </a:fld>
            <a:endParaRPr lang="en-US" dirty="0"/>
          </a:p>
        </p:txBody>
      </p:sp>
    </p:spTree>
    <p:custDataLst>
      <p:tags r:id="rId1"/>
    </p:custDataLst>
    <p:extLst>
      <p:ext uri="{BB962C8B-B14F-4D97-AF65-F5344CB8AC3E}">
        <p14:creationId xmlns:p14="http://schemas.microsoft.com/office/powerpoint/2010/main" val="1107103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990600" y="1828800"/>
            <a:ext cx="1583472" cy="1763754"/>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r>
              <a:rPr lang="en-US" sz="10000" dirty="0" smtClean="0">
                <a:solidFill>
                  <a:prstClr val="white"/>
                </a:solidFill>
              </a:rPr>
              <a:t>?</a:t>
            </a:r>
            <a:endParaRPr lang="en-US" sz="10000" dirty="0">
              <a:solidFill>
                <a:prstClr val="white"/>
              </a:solidFill>
            </a:endParaRPr>
          </a:p>
        </p:txBody>
      </p:sp>
      <p:sp>
        <p:nvSpPr>
          <p:cNvPr id="9" name="Title 8"/>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Any Questions?</a:t>
            </a:r>
            <a:endParaRPr lang="en-US" sz="4000" b="0" cap="none" dirty="0">
              <a:solidFill>
                <a:prstClr val="black">
                  <a:lumMod val="50000"/>
                  <a:lumOff val="50000"/>
                </a:prstClr>
              </a:solidFill>
              <a:ea typeface="+mn-ea"/>
              <a:cs typeface="+mn-cs"/>
            </a:endParaRPr>
          </a:p>
        </p:txBody>
      </p:sp>
      <p:sp>
        <p:nvSpPr>
          <p:cNvPr id="2" name="Slide Number Placeholder 1"/>
          <p:cNvSpPr>
            <a:spLocks noGrp="1"/>
          </p:cNvSpPr>
          <p:nvPr>
            <p:ph type="sldNum" sz="quarter" idx="12"/>
          </p:nvPr>
        </p:nvSpPr>
        <p:spPr/>
        <p:txBody>
          <a:bodyPr/>
          <a:lstStyle/>
          <a:p>
            <a:fld id="{240D5ECE-8B49-45CD-BE81-EF81920D1969}" type="slidenum">
              <a:rPr lang="en-US" smtClean="0">
                <a:solidFill>
                  <a:schemeClr val="bg1"/>
                </a:solidFill>
              </a:rPr>
              <a:pPr/>
              <a:t>64</a:t>
            </a:fld>
            <a:endParaRPr lang="en-US" dirty="0">
              <a:solidFill>
                <a:schemeClr val="bg1"/>
              </a:solidFill>
            </a:endParaRPr>
          </a:p>
        </p:txBody>
      </p:sp>
    </p:spTree>
    <p:extLst>
      <p:ext uri="{BB962C8B-B14F-4D97-AF65-F5344CB8AC3E}">
        <p14:creationId xmlns:p14="http://schemas.microsoft.com/office/powerpoint/2010/main" val="2493668794"/>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smtClean="0">
                <a:solidFill>
                  <a:prstClr val="white"/>
                </a:solidFill>
                <a:ea typeface="+mn-ea"/>
                <a:cs typeface="+mn-cs"/>
              </a:rPr>
              <a:t>System Hardware Description</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9144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Raspberry Pi</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7</a:t>
            </a:fld>
            <a:endParaRPr lang="en-US" dirty="0"/>
          </a:p>
        </p:txBody>
      </p:sp>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152400" y="2286000"/>
            <a:ext cx="4219575" cy="2895600"/>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2274683603"/>
              </p:ext>
            </p:extLst>
          </p:nvPr>
        </p:nvGraphicFramePr>
        <p:xfrm>
          <a:off x="4648200" y="2281584"/>
          <a:ext cx="4289425" cy="2944368"/>
        </p:xfrm>
        <a:graphic>
          <a:graphicData uri="http://schemas.openxmlformats.org/drawingml/2006/table">
            <a:tbl>
              <a:tblPr firstRow="1" firstCol="1" bandRow="1">
                <a:tableStyleId>{5C22544A-7EE6-4342-B048-85BDC9FD1C3A}</a:tableStyleId>
              </a:tblPr>
              <a:tblGrid>
                <a:gridCol w="873064"/>
                <a:gridCol w="3416361"/>
              </a:tblGrid>
              <a:tr h="207144">
                <a:tc>
                  <a:txBody>
                    <a:bodyPr/>
                    <a:lstStyle/>
                    <a:p>
                      <a:pPr marL="0" marR="0">
                        <a:lnSpc>
                          <a:spcPct val="115000"/>
                        </a:lnSpc>
                        <a:spcBef>
                          <a:spcPts val="0"/>
                        </a:spcBef>
                        <a:spcAft>
                          <a:spcPts val="1000"/>
                        </a:spcAft>
                      </a:pPr>
                      <a:r>
                        <a:rPr lang="en-US" sz="1200" dirty="0">
                          <a:effectLst/>
                        </a:rPr>
                        <a:t>Model </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a:effectLst/>
                        </a:rPr>
                        <a:t>Raspberry Pi B+</a:t>
                      </a:r>
                      <a:endParaRPr lang="en-US" sz="1200">
                        <a:effectLst/>
                        <a:latin typeface="Times New Roman"/>
                        <a:ea typeface="Times New Roman"/>
                      </a:endParaRPr>
                    </a:p>
                  </a:txBody>
                  <a:tcPr marL="68580" marR="68580" marT="0" marB="0" anchor="ctr"/>
                </a:tc>
              </a:tr>
              <a:tr h="207144">
                <a:tc>
                  <a:txBody>
                    <a:bodyPr/>
                    <a:lstStyle/>
                    <a:p>
                      <a:pPr marL="0" marR="0">
                        <a:lnSpc>
                          <a:spcPct val="115000"/>
                        </a:lnSpc>
                        <a:spcBef>
                          <a:spcPts val="0"/>
                        </a:spcBef>
                        <a:spcAft>
                          <a:spcPts val="1000"/>
                        </a:spcAft>
                      </a:pPr>
                      <a:r>
                        <a:rPr lang="en-US" sz="1200">
                          <a:effectLst/>
                        </a:rPr>
                        <a:t>SoC</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a:effectLst/>
                        </a:rPr>
                        <a:t>Broadcom BCM2835</a:t>
                      </a:r>
                      <a:endParaRPr lang="en-US" sz="1200">
                        <a:effectLst/>
                        <a:latin typeface="Times New Roman"/>
                        <a:ea typeface="Times New Roman"/>
                      </a:endParaRPr>
                    </a:p>
                  </a:txBody>
                  <a:tcPr marL="68580" marR="68580" marT="0" marB="0" anchor="ctr"/>
                </a:tc>
              </a:tr>
              <a:tr h="207144">
                <a:tc>
                  <a:txBody>
                    <a:bodyPr/>
                    <a:lstStyle/>
                    <a:p>
                      <a:pPr marL="0" marR="0">
                        <a:lnSpc>
                          <a:spcPct val="115000"/>
                        </a:lnSpc>
                        <a:spcBef>
                          <a:spcPts val="0"/>
                        </a:spcBef>
                        <a:spcAft>
                          <a:spcPts val="1000"/>
                        </a:spcAft>
                      </a:pPr>
                      <a:r>
                        <a:rPr lang="en-US" sz="1200">
                          <a:effectLst/>
                        </a:rPr>
                        <a:t>CPU</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a:effectLst/>
                        </a:rPr>
                        <a:t>700 MHz ARM1176JZF -S core</a:t>
                      </a:r>
                      <a:endParaRPr lang="en-US" sz="1200">
                        <a:effectLst/>
                        <a:latin typeface="Times New Roman"/>
                        <a:ea typeface="Times New Roman"/>
                      </a:endParaRPr>
                    </a:p>
                  </a:txBody>
                  <a:tcPr marL="68580" marR="68580" marT="0" marB="0" anchor="ctr"/>
                </a:tc>
              </a:tr>
              <a:tr h="207144">
                <a:tc>
                  <a:txBody>
                    <a:bodyPr/>
                    <a:lstStyle/>
                    <a:p>
                      <a:pPr marL="0" marR="0">
                        <a:lnSpc>
                          <a:spcPct val="115000"/>
                        </a:lnSpc>
                        <a:spcBef>
                          <a:spcPts val="0"/>
                        </a:spcBef>
                        <a:spcAft>
                          <a:spcPts val="1000"/>
                        </a:spcAft>
                      </a:pPr>
                      <a:r>
                        <a:rPr lang="en-US" sz="1200">
                          <a:effectLst/>
                        </a:rPr>
                        <a:t>GPU</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a:effectLst/>
                        </a:rPr>
                        <a:t>250 MHz Broadcom IV</a:t>
                      </a:r>
                      <a:endParaRPr lang="en-US" sz="1200">
                        <a:effectLst/>
                        <a:latin typeface="Times New Roman"/>
                        <a:ea typeface="Times New Roman"/>
                      </a:endParaRPr>
                    </a:p>
                  </a:txBody>
                  <a:tcPr marL="68580" marR="68580" marT="0" marB="0" anchor="ctr"/>
                </a:tc>
              </a:tr>
              <a:tr h="207144">
                <a:tc>
                  <a:txBody>
                    <a:bodyPr/>
                    <a:lstStyle/>
                    <a:p>
                      <a:pPr marL="0" marR="0">
                        <a:lnSpc>
                          <a:spcPct val="115000"/>
                        </a:lnSpc>
                        <a:spcBef>
                          <a:spcPts val="0"/>
                        </a:spcBef>
                        <a:spcAft>
                          <a:spcPts val="1000"/>
                        </a:spcAft>
                      </a:pPr>
                      <a:r>
                        <a:rPr lang="en-US" sz="1200">
                          <a:effectLst/>
                        </a:rPr>
                        <a:t>RAM</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a:effectLst/>
                        </a:rPr>
                        <a:t>512</a:t>
                      </a:r>
                      <a:endParaRPr lang="en-US" sz="1200">
                        <a:effectLst/>
                        <a:latin typeface="Times New Roman"/>
                        <a:ea typeface="Times New Roman"/>
                      </a:endParaRPr>
                    </a:p>
                  </a:txBody>
                  <a:tcPr marL="68580" marR="68580" marT="0" marB="0" anchor="ctr"/>
                </a:tc>
              </a:tr>
              <a:tr h="207144">
                <a:tc>
                  <a:txBody>
                    <a:bodyPr/>
                    <a:lstStyle/>
                    <a:p>
                      <a:pPr marL="0" marR="0">
                        <a:lnSpc>
                          <a:spcPct val="115000"/>
                        </a:lnSpc>
                        <a:spcBef>
                          <a:spcPts val="0"/>
                        </a:spcBef>
                        <a:spcAft>
                          <a:spcPts val="1000"/>
                        </a:spcAft>
                      </a:pPr>
                      <a:r>
                        <a:rPr lang="en-US" sz="1200">
                          <a:effectLst/>
                        </a:rPr>
                        <a:t>USB</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a:effectLst/>
                        </a:rPr>
                        <a:t>4x 2.0 Onboard USB ports</a:t>
                      </a:r>
                      <a:endParaRPr lang="en-US" sz="1200">
                        <a:effectLst/>
                        <a:latin typeface="Times New Roman"/>
                        <a:ea typeface="Times New Roman"/>
                      </a:endParaRPr>
                    </a:p>
                  </a:txBody>
                  <a:tcPr marL="68580" marR="68580" marT="0" marB="0" anchor="ctr"/>
                </a:tc>
              </a:tr>
              <a:tr h="207144">
                <a:tc>
                  <a:txBody>
                    <a:bodyPr/>
                    <a:lstStyle/>
                    <a:p>
                      <a:pPr marL="0" marR="0">
                        <a:lnSpc>
                          <a:spcPct val="115000"/>
                        </a:lnSpc>
                        <a:spcBef>
                          <a:spcPts val="0"/>
                        </a:spcBef>
                        <a:spcAft>
                          <a:spcPts val="1000"/>
                        </a:spcAft>
                      </a:pPr>
                      <a:r>
                        <a:rPr lang="en-US" sz="1200">
                          <a:effectLst/>
                        </a:rPr>
                        <a:t>Video Out</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a:effectLst/>
                        </a:rPr>
                        <a:t>HDMI up to 1920x1200 resolution, PAL, NTSC</a:t>
                      </a:r>
                      <a:endParaRPr lang="en-US" sz="1200">
                        <a:effectLst/>
                        <a:latin typeface="Times New Roman"/>
                        <a:ea typeface="Times New Roman"/>
                      </a:endParaRPr>
                    </a:p>
                  </a:txBody>
                  <a:tcPr marL="68580" marR="68580" marT="0" marB="0" anchor="ctr"/>
                </a:tc>
              </a:tr>
              <a:tr h="207144">
                <a:tc>
                  <a:txBody>
                    <a:bodyPr/>
                    <a:lstStyle/>
                    <a:p>
                      <a:pPr marL="0" marR="0">
                        <a:lnSpc>
                          <a:spcPct val="115000"/>
                        </a:lnSpc>
                        <a:spcBef>
                          <a:spcPts val="0"/>
                        </a:spcBef>
                        <a:spcAft>
                          <a:spcPts val="1000"/>
                        </a:spcAft>
                      </a:pPr>
                      <a:r>
                        <a:rPr lang="en-US" sz="1200">
                          <a:effectLst/>
                        </a:rPr>
                        <a:t>Audio Out</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dirty="0">
                          <a:effectLst/>
                        </a:rPr>
                        <a:t>3.5mm Jack, HDMI</a:t>
                      </a:r>
                      <a:endParaRPr lang="en-US" sz="1200" dirty="0">
                        <a:effectLst/>
                        <a:latin typeface="Times New Roman"/>
                        <a:ea typeface="Times New Roman"/>
                      </a:endParaRPr>
                    </a:p>
                  </a:txBody>
                  <a:tcPr marL="68580" marR="68580" marT="0" marB="0" anchor="ctr"/>
                </a:tc>
              </a:tr>
              <a:tr h="207144">
                <a:tc>
                  <a:txBody>
                    <a:bodyPr/>
                    <a:lstStyle/>
                    <a:p>
                      <a:pPr marL="0" marR="0">
                        <a:lnSpc>
                          <a:spcPct val="115000"/>
                        </a:lnSpc>
                        <a:spcBef>
                          <a:spcPts val="0"/>
                        </a:spcBef>
                        <a:spcAft>
                          <a:spcPts val="1000"/>
                        </a:spcAft>
                      </a:pPr>
                      <a:r>
                        <a:rPr lang="en-US" sz="1200">
                          <a:effectLst/>
                        </a:rPr>
                        <a:t>Storage</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a:effectLst/>
                        </a:rPr>
                        <a:t>Onboard SD/MM/SDIO card slot</a:t>
                      </a:r>
                      <a:endParaRPr lang="en-US" sz="1200">
                        <a:effectLst/>
                        <a:latin typeface="Times New Roman"/>
                        <a:ea typeface="Times New Roman"/>
                      </a:endParaRPr>
                    </a:p>
                  </a:txBody>
                  <a:tcPr marL="68580" marR="68580" marT="0" marB="0" anchor="ctr"/>
                </a:tc>
              </a:tr>
              <a:tr h="414288">
                <a:tc>
                  <a:txBody>
                    <a:bodyPr/>
                    <a:lstStyle/>
                    <a:p>
                      <a:pPr marL="0" marR="0">
                        <a:lnSpc>
                          <a:spcPct val="115000"/>
                        </a:lnSpc>
                        <a:spcBef>
                          <a:spcPts val="0"/>
                        </a:spcBef>
                        <a:spcAft>
                          <a:spcPts val="1000"/>
                        </a:spcAft>
                      </a:pPr>
                      <a:r>
                        <a:rPr lang="en-US" sz="1200">
                          <a:effectLst/>
                        </a:rPr>
                        <a:t>Networking</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a:effectLst/>
                        </a:rPr>
                        <a:t>10/100mbps Ethernet, RJ-45</a:t>
                      </a:r>
                      <a:endParaRPr lang="en-US" sz="1200">
                        <a:effectLst/>
                        <a:latin typeface="Times New Roman"/>
                        <a:ea typeface="Times New Roman"/>
                      </a:endParaRPr>
                    </a:p>
                  </a:txBody>
                  <a:tcPr marL="68580" marR="68580" marT="0" marB="0" anchor="ctr"/>
                </a:tc>
              </a:tr>
              <a:tr h="207144">
                <a:tc>
                  <a:txBody>
                    <a:bodyPr/>
                    <a:lstStyle/>
                    <a:p>
                      <a:pPr marL="0" marR="0">
                        <a:lnSpc>
                          <a:spcPct val="115000"/>
                        </a:lnSpc>
                        <a:spcBef>
                          <a:spcPts val="0"/>
                        </a:spcBef>
                        <a:spcAft>
                          <a:spcPts val="1000"/>
                        </a:spcAft>
                      </a:pPr>
                      <a:r>
                        <a:rPr lang="en-US" sz="1200">
                          <a:effectLst/>
                        </a:rPr>
                        <a:t>Peripherals</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a:effectLst/>
                        </a:rPr>
                        <a:t>GPIO, UART, SPI, IIC +3.3V, +5.0V</a:t>
                      </a:r>
                      <a:endParaRPr lang="en-US" sz="1200">
                        <a:effectLst/>
                        <a:latin typeface="Times New Roman"/>
                        <a:ea typeface="Times New Roman"/>
                      </a:endParaRPr>
                    </a:p>
                  </a:txBody>
                  <a:tcPr marL="68580" marR="68580" marT="0" marB="0" anchor="ctr"/>
                </a:tc>
              </a:tr>
              <a:tr h="207144">
                <a:tc>
                  <a:txBody>
                    <a:bodyPr/>
                    <a:lstStyle/>
                    <a:p>
                      <a:pPr marL="0" marR="0">
                        <a:lnSpc>
                          <a:spcPct val="115000"/>
                        </a:lnSpc>
                        <a:spcBef>
                          <a:spcPts val="0"/>
                        </a:spcBef>
                        <a:spcAft>
                          <a:spcPts val="1000"/>
                        </a:spcAft>
                      </a:pPr>
                      <a:r>
                        <a:rPr lang="en-US" sz="1200">
                          <a:effectLst/>
                        </a:rPr>
                        <a:t>Power</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a:effectLst/>
                        </a:rPr>
                        <a:t>700 mA, 5V via MicroUSB or GPIO header</a:t>
                      </a:r>
                      <a:endParaRPr lang="en-US" sz="1200">
                        <a:effectLst/>
                        <a:latin typeface="Times New Roman"/>
                        <a:ea typeface="Times New Roman"/>
                      </a:endParaRPr>
                    </a:p>
                  </a:txBody>
                  <a:tcPr marL="68580" marR="68580" marT="0" marB="0" anchor="ctr"/>
                </a:tc>
              </a:tr>
              <a:tr h="207144">
                <a:tc>
                  <a:txBody>
                    <a:bodyPr/>
                    <a:lstStyle/>
                    <a:p>
                      <a:pPr marL="0" marR="0">
                        <a:lnSpc>
                          <a:spcPct val="115000"/>
                        </a:lnSpc>
                        <a:spcBef>
                          <a:spcPts val="0"/>
                        </a:spcBef>
                        <a:spcAft>
                          <a:spcPts val="1000"/>
                        </a:spcAft>
                      </a:pPr>
                      <a:r>
                        <a:rPr lang="en-US" sz="1200">
                          <a:effectLst/>
                        </a:rPr>
                        <a:t>OS</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dirty="0" err="1">
                          <a:effectLst/>
                        </a:rPr>
                        <a:t>Raspbian</a:t>
                      </a:r>
                      <a:r>
                        <a:rPr lang="en-US" sz="1200" dirty="0">
                          <a:effectLst/>
                        </a:rPr>
                        <a:t>  </a:t>
                      </a:r>
                      <a:endParaRPr lang="en-US" sz="1200" dirty="0">
                        <a:effectLst/>
                        <a:latin typeface="Times New Roman"/>
                        <a:ea typeface="Times New Roman"/>
                      </a:endParaRPr>
                    </a:p>
                  </a:txBody>
                  <a:tcPr marL="68580" marR="68580" marT="0" marB="0" anchor="ctr"/>
                </a:tc>
              </a:tr>
            </a:tbl>
          </a:graphicData>
        </a:graphic>
      </p:graphicFrame>
    </p:spTree>
    <p:custDataLst>
      <p:tags r:id="rId1"/>
    </p:custDataLst>
    <p:extLst>
      <p:ext uri="{BB962C8B-B14F-4D97-AF65-F5344CB8AC3E}">
        <p14:creationId xmlns:p14="http://schemas.microsoft.com/office/powerpoint/2010/main" val="200895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https://cdn.sparkfun.com/assets/parts/6/4/3/3/11061-01b.jpg"/>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52399" y="2286000"/>
            <a:ext cx="4219575" cy="2895600"/>
          </a:xfrm>
          <a:prstGeom prst="rect">
            <a:avLst/>
          </a:prstGeom>
          <a:noFill/>
          <a:ln>
            <a:noFill/>
          </a:ln>
        </p:spPr>
      </p:pic>
      <p:graphicFrame>
        <p:nvGraphicFramePr>
          <p:cNvPr id="4" name="Table 3"/>
          <p:cNvGraphicFramePr>
            <a:graphicFrameLocks noGrp="1"/>
          </p:cNvGraphicFramePr>
          <p:nvPr>
            <p:extLst>
              <p:ext uri="{D42A27DB-BD31-4B8C-83A1-F6EECF244321}">
                <p14:modId xmlns:p14="http://schemas.microsoft.com/office/powerpoint/2010/main" val="1893327620"/>
              </p:ext>
            </p:extLst>
          </p:nvPr>
        </p:nvGraphicFramePr>
        <p:xfrm>
          <a:off x="4648201" y="2286000"/>
          <a:ext cx="4267199" cy="2895600"/>
        </p:xfrm>
        <a:graphic>
          <a:graphicData uri="http://schemas.openxmlformats.org/drawingml/2006/table">
            <a:tbl>
              <a:tblPr firstRow="1" firstCol="1" bandRow="1">
                <a:tableStyleId>{5C22544A-7EE6-4342-B048-85BDC9FD1C3A}</a:tableStyleId>
              </a:tblPr>
              <a:tblGrid>
                <a:gridCol w="1384041"/>
                <a:gridCol w="2883158"/>
              </a:tblGrid>
              <a:tr h="289560">
                <a:tc>
                  <a:txBody>
                    <a:bodyPr/>
                    <a:lstStyle/>
                    <a:p>
                      <a:pPr marL="0" marR="0">
                        <a:lnSpc>
                          <a:spcPct val="115000"/>
                        </a:lnSpc>
                        <a:spcBef>
                          <a:spcPts val="0"/>
                        </a:spcBef>
                        <a:spcAft>
                          <a:spcPts val="1000"/>
                        </a:spcAft>
                      </a:pPr>
                      <a:r>
                        <a:rPr lang="en-US" sz="1200" dirty="0">
                          <a:effectLst/>
                        </a:rPr>
                        <a:t>Model </a:t>
                      </a:r>
                      <a:endParaRPr lang="en-US" sz="1200" dirty="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a:effectLst/>
                        </a:rPr>
                        <a:t>Arduino Mega ATmega1289</a:t>
                      </a:r>
                      <a:endParaRPr lang="en-US" sz="1200">
                        <a:effectLst/>
                        <a:latin typeface="Times New Roman"/>
                        <a:ea typeface="Times New Roman"/>
                      </a:endParaRPr>
                    </a:p>
                  </a:txBody>
                  <a:tcPr marL="68580" marR="68580" marT="0" marB="0" anchor="ctr"/>
                </a:tc>
              </a:tr>
              <a:tr h="289560">
                <a:tc>
                  <a:txBody>
                    <a:bodyPr/>
                    <a:lstStyle/>
                    <a:p>
                      <a:pPr marL="0" marR="0">
                        <a:lnSpc>
                          <a:spcPct val="115000"/>
                        </a:lnSpc>
                        <a:spcBef>
                          <a:spcPts val="0"/>
                        </a:spcBef>
                        <a:spcAft>
                          <a:spcPts val="1000"/>
                        </a:spcAft>
                      </a:pPr>
                      <a:r>
                        <a:rPr lang="en-US" sz="1200">
                          <a:effectLst/>
                        </a:rPr>
                        <a:t>Analog Input Pin</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a:effectLst/>
                        </a:rPr>
                        <a:t>16</a:t>
                      </a:r>
                      <a:endParaRPr lang="en-US" sz="1200">
                        <a:effectLst/>
                        <a:latin typeface="Times New Roman"/>
                        <a:ea typeface="Times New Roman"/>
                      </a:endParaRPr>
                    </a:p>
                  </a:txBody>
                  <a:tcPr marL="68580" marR="68580" marT="0" marB="0" anchor="ctr"/>
                </a:tc>
              </a:tr>
              <a:tr h="289560">
                <a:tc>
                  <a:txBody>
                    <a:bodyPr/>
                    <a:lstStyle/>
                    <a:p>
                      <a:pPr marL="0" marR="0">
                        <a:lnSpc>
                          <a:spcPct val="115000"/>
                        </a:lnSpc>
                        <a:spcBef>
                          <a:spcPts val="0"/>
                        </a:spcBef>
                        <a:spcAft>
                          <a:spcPts val="1000"/>
                        </a:spcAft>
                      </a:pPr>
                      <a:r>
                        <a:rPr lang="en-US" sz="1200">
                          <a:effectLst/>
                        </a:rPr>
                        <a:t>Digital I/O Pins</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a:effectLst/>
                        </a:rPr>
                        <a:t>54 (of which 14 provide PWM output)</a:t>
                      </a:r>
                      <a:endParaRPr lang="en-US" sz="1200">
                        <a:effectLst/>
                        <a:latin typeface="Times New Roman"/>
                        <a:ea typeface="Times New Roman"/>
                      </a:endParaRPr>
                    </a:p>
                  </a:txBody>
                  <a:tcPr marL="68580" marR="68580" marT="0" marB="0" anchor="ctr"/>
                </a:tc>
              </a:tr>
              <a:tr h="289560">
                <a:tc>
                  <a:txBody>
                    <a:bodyPr/>
                    <a:lstStyle/>
                    <a:p>
                      <a:pPr marL="0" marR="0">
                        <a:lnSpc>
                          <a:spcPct val="115000"/>
                        </a:lnSpc>
                        <a:spcBef>
                          <a:spcPts val="0"/>
                        </a:spcBef>
                        <a:spcAft>
                          <a:spcPts val="1000"/>
                        </a:spcAft>
                      </a:pPr>
                      <a:r>
                        <a:rPr lang="en-US" sz="1200">
                          <a:effectLst/>
                        </a:rPr>
                        <a:t>SRAM</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a:effectLst/>
                        </a:rPr>
                        <a:t>8K</a:t>
                      </a:r>
                      <a:endParaRPr lang="en-US" sz="1200">
                        <a:effectLst/>
                        <a:latin typeface="Times New Roman"/>
                        <a:ea typeface="Times New Roman"/>
                      </a:endParaRPr>
                    </a:p>
                  </a:txBody>
                  <a:tcPr marL="68580" marR="68580" marT="0" marB="0" anchor="ctr"/>
                </a:tc>
              </a:tr>
              <a:tr h="289560">
                <a:tc>
                  <a:txBody>
                    <a:bodyPr/>
                    <a:lstStyle/>
                    <a:p>
                      <a:pPr marL="0" marR="0">
                        <a:lnSpc>
                          <a:spcPct val="115000"/>
                        </a:lnSpc>
                        <a:spcBef>
                          <a:spcPts val="0"/>
                        </a:spcBef>
                        <a:spcAft>
                          <a:spcPts val="1000"/>
                        </a:spcAft>
                      </a:pPr>
                      <a:r>
                        <a:rPr lang="en-US" sz="1200">
                          <a:effectLst/>
                        </a:rPr>
                        <a:t>EEPROM</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a:effectLst/>
                        </a:rPr>
                        <a:t>4KB</a:t>
                      </a:r>
                      <a:endParaRPr lang="en-US" sz="1200">
                        <a:effectLst/>
                        <a:latin typeface="Times New Roman"/>
                        <a:ea typeface="Times New Roman"/>
                      </a:endParaRPr>
                    </a:p>
                  </a:txBody>
                  <a:tcPr marL="68580" marR="68580" marT="0" marB="0" anchor="ctr"/>
                </a:tc>
              </a:tr>
              <a:tr h="289560">
                <a:tc>
                  <a:txBody>
                    <a:bodyPr/>
                    <a:lstStyle/>
                    <a:p>
                      <a:pPr marL="0" marR="0">
                        <a:lnSpc>
                          <a:spcPct val="115000"/>
                        </a:lnSpc>
                        <a:spcBef>
                          <a:spcPts val="0"/>
                        </a:spcBef>
                        <a:spcAft>
                          <a:spcPts val="1000"/>
                        </a:spcAft>
                      </a:pPr>
                      <a:r>
                        <a:rPr lang="en-US" sz="1200">
                          <a:effectLst/>
                        </a:rPr>
                        <a:t>Clock Speed</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dirty="0">
                          <a:effectLst/>
                        </a:rPr>
                        <a:t>16MHz</a:t>
                      </a:r>
                      <a:endParaRPr lang="en-US" sz="1200" dirty="0">
                        <a:effectLst/>
                        <a:latin typeface="Times New Roman"/>
                        <a:ea typeface="Times New Roman"/>
                      </a:endParaRPr>
                    </a:p>
                  </a:txBody>
                  <a:tcPr marL="68580" marR="68580" marT="0" marB="0" anchor="ctr"/>
                </a:tc>
              </a:tr>
              <a:tr h="289560">
                <a:tc>
                  <a:txBody>
                    <a:bodyPr/>
                    <a:lstStyle/>
                    <a:p>
                      <a:pPr marL="0" marR="0">
                        <a:lnSpc>
                          <a:spcPct val="115000"/>
                        </a:lnSpc>
                        <a:spcBef>
                          <a:spcPts val="0"/>
                        </a:spcBef>
                        <a:spcAft>
                          <a:spcPts val="1000"/>
                        </a:spcAft>
                      </a:pPr>
                      <a:r>
                        <a:rPr lang="en-US" sz="1200">
                          <a:effectLst/>
                        </a:rPr>
                        <a:t>UART Port</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a:effectLst/>
                        </a:rPr>
                        <a:t>3</a:t>
                      </a:r>
                      <a:endParaRPr lang="en-US" sz="1200">
                        <a:effectLst/>
                        <a:latin typeface="Times New Roman"/>
                        <a:ea typeface="Times New Roman"/>
                      </a:endParaRPr>
                    </a:p>
                  </a:txBody>
                  <a:tcPr marL="68580" marR="68580" marT="0" marB="0" anchor="ctr"/>
                </a:tc>
              </a:tr>
              <a:tr h="289560">
                <a:tc>
                  <a:txBody>
                    <a:bodyPr/>
                    <a:lstStyle/>
                    <a:p>
                      <a:pPr marL="0" marR="0">
                        <a:lnSpc>
                          <a:spcPct val="115000"/>
                        </a:lnSpc>
                        <a:spcBef>
                          <a:spcPts val="0"/>
                        </a:spcBef>
                        <a:spcAft>
                          <a:spcPts val="1000"/>
                        </a:spcAft>
                      </a:pPr>
                      <a:r>
                        <a:rPr lang="en-US" sz="1200">
                          <a:effectLst/>
                        </a:rPr>
                        <a:t>I2C</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a:effectLst/>
                        </a:rPr>
                        <a:t>Port</a:t>
                      </a:r>
                      <a:endParaRPr lang="en-US" sz="1200">
                        <a:effectLst/>
                        <a:latin typeface="Times New Roman"/>
                        <a:ea typeface="Times New Roman"/>
                      </a:endParaRPr>
                    </a:p>
                  </a:txBody>
                  <a:tcPr marL="68580" marR="68580" marT="0" marB="0" anchor="ctr"/>
                </a:tc>
              </a:tr>
              <a:tr h="289560">
                <a:tc>
                  <a:txBody>
                    <a:bodyPr/>
                    <a:lstStyle/>
                    <a:p>
                      <a:pPr marL="0" marR="0">
                        <a:lnSpc>
                          <a:spcPct val="115000"/>
                        </a:lnSpc>
                        <a:spcBef>
                          <a:spcPts val="0"/>
                        </a:spcBef>
                        <a:spcAft>
                          <a:spcPts val="1000"/>
                        </a:spcAft>
                      </a:pPr>
                      <a:r>
                        <a:rPr lang="en-US" sz="1200">
                          <a:effectLst/>
                        </a:rPr>
                        <a:t>USB port</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a:effectLst/>
                        </a:rPr>
                        <a:t>1</a:t>
                      </a:r>
                      <a:endParaRPr lang="en-US" sz="1200">
                        <a:effectLst/>
                        <a:latin typeface="Times New Roman"/>
                        <a:ea typeface="Times New Roman"/>
                      </a:endParaRPr>
                    </a:p>
                  </a:txBody>
                  <a:tcPr marL="68580" marR="68580" marT="0" marB="0" anchor="ctr"/>
                </a:tc>
              </a:tr>
              <a:tr h="289560">
                <a:tc>
                  <a:txBody>
                    <a:bodyPr/>
                    <a:lstStyle/>
                    <a:p>
                      <a:pPr marL="0" marR="0">
                        <a:lnSpc>
                          <a:spcPct val="115000"/>
                        </a:lnSpc>
                        <a:spcBef>
                          <a:spcPts val="0"/>
                        </a:spcBef>
                        <a:spcAft>
                          <a:spcPts val="1000"/>
                        </a:spcAft>
                      </a:pPr>
                      <a:r>
                        <a:rPr lang="en-US" sz="1200">
                          <a:effectLst/>
                        </a:rPr>
                        <a:t>Operating Voltage</a:t>
                      </a:r>
                      <a:endParaRPr lang="en-US" sz="1200">
                        <a:effectLst/>
                        <a:latin typeface="Times New Roman"/>
                        <a:ea typeface="Times New Roman"/>
                      </a:endParaRPr>
                    </a:p>
                  </a:txBody>
                  <a:tcPr marL="68580" marR="68580" marT="0" marB="0" anchor="ctr"/>
                </a:tc>
                <a:tc>
                  <a:txBody>
                    <a:bodyPr/>
                    <a:lstStyle/>
                    <a:p>
                      <a:pPr marL="0" marR="0">
                        <a:lnSpc>
                          <a:spcPct val="115000"/>
                        </a:lnSpc>
                        <a:spcBef>
                          <a:spcPts val="0"/>
                        </a:spcBef>
                        <a:spcAft>
                          <a:spcPts val="1000"/>
                        </a:spcAft>
                      </a:pPr>
                      <a:r>
                        <a:rPr lang="en-US" sz="1200" dirty="0">
                          <a:effectLst/>
                        </a:rPr>
                        <a:t>5V</a:t>
                      </a:r>
                      <a:endParaRPr lang="en-US" sz="1200" dirty="0">
                        <a:effectLst/>
                        <a:latin typeface="Times New Roman"/>
                        <a:ea typeface="Times New Roman"/>
                      </a:endParaRPr>
                    </a:p>
                  </a:txBody>
                  <a:tcPr marL="68580" marR="68580" marT="0" marB="0" anchor="ctr"/>
                </a:tc>
              </a:tr>
            </a:tbl>
          </a:graphicData>
        </a:graphic>
      </p:graphicFrame>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smtClean="0">
                <a:solidFill>
                  <a:prstClr val="white"/>
                </a:solidFill>
                <a:ea typeface="+mn-ea"/>
                <a:cs typeface="+mn-cs"/>
              </a:rPr>
              <a:t>System Hardware Description</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914400"/>
            <a:ext cx="8610600" cy="990600"/>
          </a:xfrm>
          <a:prstGeom prst="rect">
            <a:avLst/>
          </a:prstGeom>
          <a:noFill/>
        </p:spPr>
        <p:txBody>
          <a:bodyPr wrap="square" rtlCol="0" anchor="ctr">
            <a:noAutofit/>
          </a:bodyPr>
          <a:lstStyle/>
          <a:p>
            <a:r>
              <a:rPr lang="en-US" sz="3600" b="1" dirty="0" err="1" smtClean="0">
                <a:solidFill>
                  <a:prstClr val="black">
                    <a:lumMod val="65000"/>
                    <a:lumOff val="35000"/>
                  </a:prstClr>
                </a:solidFill>
              </a:rPr>
              <a:t>Adruino</a:t>
            </a:r>
            <a:r>
              <a:rPr lang="en-US" sz="3600" b="1" dirty="0" smtClean="0">
                <a:solidFill>
                  <a:prstClr val="black">
                    <a:lumMod val="65000"/>
                    <a:lumOff val="35000"/>
                  </a:prstClr>
                </a:solidFill>
              </a:rPr>
              <a:t> Mega</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8</a:t>
            </a:fld>
            <a:endParaRPr lang="en-US" dirty="0"/>
          </a:p>
        </p:txBody>
      </p:sp>
    </p:spTree>
    <p:custDataLst>
      <p:tags r:id="rId1"/>
    </p:custDataLst>
    <p:extLst>
      <p:ext uri="{BB962C8B-B14F-4D97-AF65-F5344CB8AC3E}">
        <p14:creationId xmlns:p14="http://schemas.microsoft.com/office/powerpoint/2010/main" val="3906291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34103485"/>
              </p:ext>
            </p:extLst>
          </p:nvPr>
        </p:nvGraphicFramePr>
        <p:xfrm>
          <a:off x="4648201" y="2286000"/>
          <a:ext cx="4267200" cy="2895600"/>
        </p:xfrm>
        <a:graphic>
          <a:graphicData uri="http://schemas.openxmlformats.org/drawingml/2006/table">
            <a:tbl>
              <a:tblPr firstRow="1" firstCol="1" bandRow="1">
                <a:tableStyleId>{5C22544A-7EE6-4342-B048-85BDC9FD1C3A}</a:tableStyleId>
              </a:tblPr>
              <a:tblGrid>
                <a:gridCol w="1384041"/>
                <a:gridCol w="2883159"/>
              </a:tblGrid>
              <a:tr h="564647">
                <a:tc>
                  <a:txBody>
                    <a:bodyPr/>
                    <a:lstStyle/>
                    <a:p>
                      <a:pPr marL="0" marR="0" algn="ctr">
                        <a:lnSpc>
                          <a:spcPct val="115000"/>
                        </a:lnSpc>
                        <a:spcBef>
                          <a:spcPts val="0"/>
                        </a:spcBef>
                        <a:spcAft>
                          <a:spcPts val="1000"/>
                        </a:spcAft>
                      </a:pPr>
                      <a:r>
                        <a:rPr lang="en-US" sz="1200" dirty="0">
                          <a:effectLst/>
                        </a:rPr>
                        <a:t>Model </a:t>
                      </a:r>
                      <a:endParaRPr lang="en-US" sz="1200" dirty="0">
                        <a:effectLst/>
                        <a:latin typeface="Times New Roman"/>
                        <a:ea typeface="Times New Roman"/>
                      </a:endParaRPr>
                    </a:p>
                  </a:txBody>
                  <a:tcPr marL="68580" marR="68580" marT="0" marB="0" anchor="ctr"/>
                </a:tc>
                <a:tc>
                  <a:txBody>
                    <a:bodyPr/>
                    <a:lstStyle/>
                    <a:p>
                      <a:pPr marL="0" marR="0" algn="ctr">
                        <a:lnSpc>
                          <a:spcPct val="115000"/>
                        </a:lnSpc>
                        <a:spcBef>
                          <a:spcPts val="0"/>
                        </a:spcBef>
                        <a:spcAft>
                          <a:spcPts val="1000"/>
                        </a:spcAft>
                      </a:pPr>
                      <a:r>
                        <a:rPr lang="en-US" sz="1200">
                          <a:effectLst/>
                        </a:rPr>
                        <a:t>SaintSmart 8-Channel Relay</a:t>
                      </a:r>
                      <a:endParaRPr lang="en-US" sz="1200">
                        <a:effectLst/>
                        <a:latin typeface="Times New Roman"/>
                        <a:ea typeface="Times New Roman"/>
                      </a:endParaRPr>
                    </a:p>
                  </a:txBody>
                  <a:tcPr marL="68580" marR="68580" marT="0" marB="0" anchor="ctr"/>
                </a:tc>
              </a:tr>
              <a:tr h="564647">
                <a:tc>
                  <a:txBody>
                    <a:bodyPr/>
                    <a:lstStyle/>
                    <a:p>
                      <a:pPr marL="0" marR="0" algn="ctr">
                        <a:lnSpc>
                          <a:spcPct val="115000"/>
                        </a:lnSpc>
                        <a:spcBef>
                          <a:spcPts val="0"/>
                        </a:spcBef>
                        <a:spcAft>
                          <a:spcPts val="1000"/>
                        </a:spcAft>
                      </a:pPr>
                      <a:r>
                        <a:rPr lang="en-US" sz="1200">
                          <a:effectLst/>
                        </a:rPr>
                        <a:t>Operating Voltage</a:t>
                      </a:r>
                      <a:endParaRPr lang="en-US" sz="1200">
                        <a:effectLst/>
                        <a:latin typeface="Times New Roman"/>
                        <a:ea typeface="Times New Roman"/>
                      </a:endParaRPr>
                    </a:p>
                  </a:txBody>
                  <a:tcPr marL="68580" marR="68580" marT="0" marB="0" anchor="ctr"/>
                </a:tc>
                <a:tc>
                  <a:txBody>
                    <a:bodyPr/>
                    <a:lstStyle/>
                    <a:p>
                      <a:pPr marL="0" marR="0" algn="ctr">
                        <a:lnSpc>
                          <a:spcPct val="115000"/>
                        </a:lnSpc>
                        <a:spcBef>
                          <a:spcPts val="0"/>
                        </a:spcBef>
                        <a:spcAft>
                          <a:spcPts val="1000"/>
                        </a:spcAft>
                      </a:pPr>
                      <a:r>
                        <a:rPr lang="en-US" sz="1200">
                          <a:effectLst/>
                        </a:rPr>
                        <a:t>5V</a:t>
                      </a:r>
                      <a:endParaRPr lang="en-US" sz="1200">
                        <a:effectLst/>
                        <a:latin typeface="Times New Roman"/>
                        <a:ea typeface="Times New Roman"/>
                      </a:endParaRPr>
                    </a:p>
                  </a:txBody>
                  <a:tcPr marL="68580" marR="68580" marT="0" marB="0" anchor="ctr"/>
                </a:tc>
              </a:tr>
              <a:tr h="564647">
                <a:tc>
                  <a:txBody>
                    <a:bodyPr/>
                    <a:lstStyle/>
                    <a:p>
                      <a:pPr marL="0" marR="0" algn="ctr">
                        <a:lnSpc>
                          <a:spcPct val="115000"/>
                        </a:lnSpc>
                        <a:spcBef>
                          <a:spcPts val="0"/>
                        </a:spcBef>
                        <a:spcAft>
                          <a:spcPts val="1000"/>
                        </a:spcAft>
                      </a:pPr>
                      <a:r>
                        <a:rPr lang="en-US" sz="1200">
                          <a:effectLst/>
                        </a:rPr>
                        <a:t>Operating Current</a:t>
                      </a:r>
                      <a:endParaRPr lang="en-US" sz="1200">
                        <a:effectLst/>
                        <a:latin typeface="Times New Roman"/>
                        <a:ea typeface="Times New Roman"/>
                      </a:endParaRPr>
                    </a:p>
                  </a:txBody>
                  <a:tcPr marL="68580" marR="68580" marT="0" marB="0" anchor="ctr"/>
                </a:tc>
                <a:tc>
                  <a:txBody>
                    <a:bodyPr/>
                    <a:lstStyle/>
                    <a:p>
                      <a:pPr marL="0" marR="0" algn="ctr">
                        <a:lnSpc>
                          <a:spcPct val="115000"/>
                        </a:lnSpc>
                        <a:spcBef>
                          <a:spcPts val="0"/>
                        </a:spcBef>
                        <a:spcAft>
                          <a:spcPts val="1000"/>
                        </a:spcAft>
                      </a:pPr>
                      <a:r>
                        <a:rPr lang="en-US" sz="1200">
                          <a:effectLst/>
                        </a:rPr>
                        <a:t>20mA</a:t>
                      </a:r>
                      <a:endParaRPr lang="en-US" sz="1200">
                        <a:effectLst/>
                        <a:latin typeface="Times New Roman"/>
                        <a:ea typeface="Times New Roman"/>
                      </a:endParaRPr>
                    </a:p>
                  </a:txBody>
                  <a:tcPr marL="68580" marR="68580" marT="0" marB="0" anchor="ctr"/>
                </a:tc>
              </a:tr>
              <a:tr h="637012">
                <a:tc>
                  <a:txBody>
                    <a:bodyPr/>
                    <a:lstStyle/>
                    <a:p>
                      <a:pPr marL="0" marR="0" algn="ctr">
                        <a:lnSpc>
                          <a:spcPct val="115000"/>
                        </a:lnSpc>
                        <a:spcBef>
                          <a:spcPts val="0"/>
                        </a:spcBef>
                        <a:spcAft>
                          <a:spcPts val="1000"/>
                        </a:spcAft>
                      </a:pPr>
                      <a:r>
                        <a:rPr lang="en-US" sz="1200">
                          <a:effectLst/>
                        </a:rPr>
                        <a:t>Relay Current/Voltage</a:t>
                      </a:r>
                      <a:endParaRPr lang="en-US" sz="1200">
                        <a:effectLst/>
                        <a:latin typeface="Times New Roman"/>
                        <a:ea typeface="Times New Roman"/>
                      </a:endParaRPr>
                    </a:p>
                  </a:txBody>
                  <a:tcPr marL="68580" marR="68580" marT="0" marB="0" anchor="ctr"/>
                </a:tc>
                <a:tc>
                  <a:txBody>
                    <a:bodyPr/>
                    <a:lstStyle/>
                    <a:p>
                      <a:pPr marL="0" marR="0" algn="ctr">
                        <a:lnSpc>
                          <a:spcPct val="115000"/>
                        </a:lnSpc>
                        <a:spcBef>
                          <a:spcPts val="0"/>
                        </a:spcBef>
                        <a:spcAft>
                          <a:spcPts val="1000"/>
                        </a:spcAft>
                      </a:pPr>
                      <a:r>
                        <a:rPr lang="en-US" sz="1200" dirty="0">
                          <a:effectLst/>
                        </a:rPr>
                        <a:t>AC250V 10A, DC 30V 10A</a:t>
                      </a:r>
                      <a:endParaRPr lang="en-US" sz="1200" dirty="0">
                        <a:effectLst/>
                        <a:latin typeface="Times New Roman"/>
                        <a:ea typeface="Times New Roman"/>
                      </a:endParaRPr>
                    </a:p>
                  </a:txBody>
                  <a:tcPr marL="68580" marR="68580" marT="0" marB="0" anchor="ctr"/>
                </a:tc>
              </a:tr>
              <a:tr h="564647">
                <a:tc>
                  <a:txBody>
                    <a:bodyPr/>
                    <a:lstStyle/>
                    <a:p>
                      <a:pPr marL="0" marR="0" algn="ctr">
                        <a:lnSpc>
                          <a:spcPct val="115000"/>
                        </a:lnSpc>
                        <a:spcBef>
                          <a:spcPts val="0"/>
                        </a:spcBef>
                        <a:spcAft>
                          <a:spcPts val="1000"/>
                        </a:spcAft>
                      </a:pPr>
                      <a:r>
                        <a:rPr lang="en-US" sz="1200">
                          <a:effectLst/>
                        </a:rPr>
                        <a:t>Interface</a:t>
                      </a:r>
                      <a:endParaRPr lang="en-US" sz="1200">
                        <a:effectLst/>
                        <a:latin typeface="Times New Roman"/>
                        <a:ea typeface="Times New Roman"/>
                      </a:endParaRPr>
                    </a:p>
                  </a:txBody>
                  <a:tcPr marL="68580" marR="68580" marT="0" marB="0" anchor="ctr"/>
                </a:tc>
                <a:tc>
                  <a:txBody>
                    <a:bodyPr/>
                    <a:lstStyle/>
                    <a:p>
                      <a:pPr marL="0" marR="0" algn="ctr">
                        <a:lnSpc>
                          <a:spcPct val="115000"/>
                        </a:lnSpc>
                        <a:spcBef>
                          <a:spcPts val="0"/>
                        </a:spcBef>
                        <a:spcAft>
                          <a:spcPts val="1000"/>
                        </a:spcAft>
                      </a:pPr>
                      <a:r>
                        <a:rPr lang="en-US" sz="1200" dirty="0" err="1">
                          <a:effectLst/>
                        </a:rPr>
                        <a:t>Arduino</a:t>
                      </a:r>
                      <a:r>
                        <a:rPr lang="en-US" sz="1200" dirty="0">
                          <a:effectLst/>
                        </a:rPr>
                        <a:t> Raspberry Pi, ARM, PIC, DSP</a:t>
                      </a:r>
                      <a:endParaRPr lang="en-US" sz="1200" dirty="0">
                        <a:effectLst/>
                        <a:latin typeface="Times New Roman"/>
                        <a:ea typeface="Times New Roman"/>
                      </a:endParaRPr>
                    </a:p>
                  </a:txBody>
                  <a:tcPr marL="68580" marR="68580" marT="0" marB="0" anchor="ctr"/>
                </a:tc>
              </a:tr>
            </a:tbl>
          </a:graphicData>
        </a:graphic>
      </p:graphicFrame>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smtClean="0">
                <a:solidFill>
                  <a:prstClr val="white"/>
                </a:solidFill>
                <a:ea typeface="+mn-ea"/>
                <a:cs typeface="+mn-cs"/>
              </a:rPr>
              <a:t>System Hardware Description</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5" name="TextBox 4"/>
          <p:cNvSpPr txBox="1"/>
          <p:nvPr/>
        </p:nvSpPr>
        <p:spPr>
          <a:xfrm>
            <a:off x="228600" y="9144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Relay Module</a:t>
            </a:r>
            <a:endParaRPr lang="en-US" sz="3600" b="1" dirty="0">
              <a:solidFill>
                <a:prstClr val="black">
                  <a:lumMod val="75000"/>
                  <a:lumOff val="25000"/>
                </a:prstClr>
              </a:solidFill>
            </a:endParaRPr>
          </a:p>
        </p:txBody>
      </p:sp>
      <p:sp>
        <p:nvSpPr>
          <p:cNvPr id="3" name="Slide Number Placeholder 2"/>
          <p:cNvSpPr>
            <a:spLocks noGrp="1"/>
          </p:cNvSpPr>
          <p:nvPr>
            <p:ph type="sldNum" sz="quarter" idx="12"/>
          </p:nvPr>
        </p:nvSpPr>
        <p:spPr/>
        <p:txBody>
          <a:bodyPr/>
          <a:lstStyle/>
          <a:p>
            <a:fld id="{240D5ECE-8B49-45CD-BE81-EF81920D1969}" type="slidenum">
              <a:rPr lang="en-US" smtClean="0"/>
              <a:pPr/>
              <a:t>9</a:t>
            </a:fld>
            <a:endParaRPr lang="en-US" dirty="0"/>
          </a:p>
        </p:txBody>
      </p:sp>
      <p:pic>
        <p:nvPicPr>
          <p:cNvPr id="11" name="Picture 10"/>
          <p:cNvPicPr/>
          <p:nvPr/>
        </p:nvPicPr>
        <p:blipFill>
          <a:blip r:embed="rId4"/>
          <a:stretch>
            <a:fillRect/>
          </a:stretch>
        </p:blipFill>
        <p:spPr>
          <a:xfrm>
            <a:off x="509586" y="2286000"/>
            <a:ext cx="3505201" cy="2895600"/>
          </a:xfrm>
          <a:prstGeom prst="rect">
            <a:avLst/>
          </a:prstGeom>
        </p:spPr>
      </p:pic>
    </p:spTree>
    <p:custDataLst>
      <p:tags r:id="rId1"/>
    </p:custDataLst>
    <p:extLst>
      <p:ext uri="{BB962C8B-B14F-4D97-AF65-F5344CB8AC3E}">
        <p14:creationId xmlns:p14="http://schemas.microsoft.com/office/powerpoint/2010/main" val="3014929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0.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4.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5.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6.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7.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8.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9.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0.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4.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5.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6.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7.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8.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9.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0.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4.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5.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6.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7.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8.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9.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0.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4.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5.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6.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7.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8.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9.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5.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50.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5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6.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7.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8.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9.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4091</Words>
  <Application>Microsoft Office PowerPoint</Application>
  <PresentationFormat>On-screen Show (4:3)</PresentationFormat>
  <Paragraphs>2125</Paragraphs>
  <Slides>64</Slides>
  <Notes>64</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Introducing PowerPoint 2010</vt:lpstr>
      <vt:lpstr> Project: Home Irrigation Control System (HICS) Team: SmartGrass</vt:lpstr>
      <vt:lpstr>Architecture Overview</vt:lpstr>
      <vt:lpstr>Architecture Overview</vt:lpstr>
      <vt:lpstr>Module Decomposition</vt:lpstr>
      <vt:lpstr>Producer-Consumer Matrix</vt:lpstr>
      <vt:lpstr>SYSTEM HARDWARE DESCRIPTION</vt:lpstr>
      <vt:lpstr>System Hardware Description</vt:lpstr>
      <vt:lpstr>System Hardware Description</vt:lpstr>
      <vt:lpstr>System Hardware Description</vt:lpstr>
      <vt:lpstr>System Hardware Description</vt:lpstr>
      <vt:lpstr>System Hardware Description</vt:lpstr>
      <vt:lpstr>System Hardware Description</vt:lpstr>
      <vt:lpstr>System Hardware Description</vt:lpstr>
      <vt:lpstr>System Software Description</vt:lpstr>
      <vt:lpstr>System Software Description</vt:lpstr>
      <vt:lpstr>System Software Description</vt:lpstr>
      <vt:lpstr>SENSOR LAYER</vt:lpstr>
      <vt:lpstr>Rain Sensor Subsystem</vt:lpstr>
      <vt:lpstr>Rain Sensor Subsystem</vt:lpstr>
      <vt:lpstr>Temperature Sensor Subsystem</vt:lpstr>
      <vt:lpstr>Temperature Sensor Subsystem</vt:lpstr>
      <vt:lpstr>Soil Moisture Sensor Subsystem</vt:lpstr>
      <vt:lpstr>Soil Moisture Sensor Subsystem</vt:lpstr>
      <vt:lpstr>Hardware I/o Layer</vt:lpstr>
      <vt:lpstr>Sensor Controller Subsystem</vt:lpstr>
      <vt:lpstr>Sensor Controller Subsystem</vt:lpstr>
      <vt:lpstr>Sensor Controller Subsystem</vt:lpstr>
      <vt:lpstr>Valve Controller Subsystem</vt:lpstr>
      <vt:lpstr>Valve Controller Subsystem</vt:lpstr>
      <vt:lpstr>Valve Controller Subsystem</vt:lpstr>
      <vt:lpstr>INTERFACE LAYER</vt:lpstr>
      <vt:lpstr>Service Caller Subsystem</vt:lpstr>
      <vt:lpstr>Service Caller Subsystem</vt:lpstr>
      <vt:lpstr>Data Processing Subsystem</vt:lpstr>
      <vt:lpstr>Data Processing Subsystem</vt:lpstr>
      <vt:lpstr>Data Processing Subsystem</vt:lpstr>
      <vt:lpstr>SERVER LAYER</vt:lpstr>
      <vt:lpstr>Web Application Subsystem</vt:lpstr>
      <vt:lpstr>Web Application Subsystem</vt:lpstr>
      <vt:lpstr>Web Application Subsystem</vt:lpstr>
      <vt:lpstr>Web Services Subsystem</vt:lpstr>
      <vt:lpstr>Web Services Subsystem</vt:lpstr>
      <vt:lpstr>Web Services Subsystem</vt:lpstr>
      <vt:lpstr>Web Services Subsystem</vt:lpstr>
      <vt:lpstr>Database Interface Subsystem</vt:lpstr>
      <vt:lpstr>Database Interface Subsystem</vt:lpstr>
      <vt:lpstr>QUALITY ASSURANCE</vt:lpstr>
      <vt:lpstr>Quality Assurance</vt:lpstr>
      <vt:lpstr>Quality Assurance</vt:lpstr>
      <vt:lpstr>Quality Assurance</vt:lpstr>
      <vt:lpstr>REQUIREMENTS TRACABILITY</vt:lpstr>
      <vt:lpstr>Requirements Traceability</vt:lpstr>
      <vt:lpstr>Requirements Traceability</vt:lpstr>
      <vt:lpstr>Requirements Traceability</vt:lpstr>
      <vt:lpstr>Requirements Traceability</vt:lpstr>
      <vt:lpstr>ACCEPTANCE PLAN</vt:lpstr>
      <vt:lpstr>Acceptance Plan</vt:lpstr>
      <vt:lpstr>Acceptance Plan</vt:lpstr>
      <vt:lpstr>Acceptance Plan</vt:lpstr>
      <vt:lpstr>Appendix</vt:lpstr>
      <vt:lpstr>Appendix</vt:lpstr>
      <vt:lpstr>Appendix</vt:lpstr>
      <vt:lpstr>Appendix</vt:lpstr>
      <vt:lpstr>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2014-11-03T16:38:22Z</dcterms:created>
  <dcterms:modified xsi:type="dcterms:W3CDTF">2015-02-27T15:51:20Z</dcterms:modified>
</cp:coreProperties>
</file>