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5"/>
  </p:notesMasterIdLst>
  <p:sldIdLst>
    <p:sldId id="277" r:id="rId2"/>
    <p:sldId id="471" r:id="rId3"/>
    <p:sldId id="484" r:id="rId4"/>
    <p:sldId id="481" r:id="rId5"/>
    <p:sldId id="480" r:id="rId6"/>
    <p:sldId id="473" r:id="rId7"/>
    <p:sldId id="477" r:id="rId8"/>
    <p:sldId id="478" r:id="rId9"/>
    <p:sldId id="479" r:id="rId10"/>
    <p:sldId id="482" r:id="rId11"/>
    <p:sldId id="483" r:id="rId12"/>
    <p:sldId id="485" r:id="rId13"/>
    <p:sldId id="4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71"/>
            <p14:sldId id="484"/>
            <p14:sldId id="481"/>
            <p14:sldId id="480"/>
            <p14:sldId id="473"/>
            <p14:sldId id="477"/>
            <p14:sldId id="478"/>
            <p14:sldId id="479"/>
            <p14:sldId id="482"/>
            <p14:sldId id="483"/>
            <p14:sldId id="485"/>
            <p14:sldId id="470"/>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0" autoAdjust="0"/>
    <p:restoredTop sz="98970" autoAdjust="0"/>
  </p:normalViewPr>
  <p:slideViewPr>
    <p:cSldViewPr>
      <p:cViewPr>
        <p:scale>
          <a:sx n="100" d="100"/>
          <a:sy n="100" d="100"/>
        </p:scale>
        <p:origin x="-1944" y="-2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5/1/2015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25.jpg"/><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81288" y="0"/>
            <a:ext cx="5586512"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228600" y="2819400"/>
            <a:ext cx="7315200" cy="2057400"/>
          </a:xfrm>
        </p:spPr>
        <p:txBody>
          <a:bodyPr anchor="ctr">
            <a:normAutofit/>
          </a:bodyPr>
          <a:lstStyle/>
          <a:p>
            <a:r>
              <a:rPr lang="en-US" sz="2400" b="0" dirty="0" smtClean="0">
                <a:solidFill>
                  <a:srgbClr val="262626"/>
                </a:solidFill>
              </a:rPr>
              <a:t/>
            </a:r>
            <a:br>
              <a:rPr lang="en-US" sz="2400" b="0" dirty="0" smtClean="0">
                <a:solidFill>
                  <a:srgbClr val="262626"/>
                </a:solidFill>
              </a:rPr>
            </a:br>
            <a:r>
              <a:rPr lang="en-US" sz="2800" b="0" dirty="0">
                <a:solidFill>
                  <a:prstClr val="white"/>
                </a:solidFill>
                <a:latin typeface="+mj-lt"/>
              </a:rPr>
              <a:t>P</a:t>
            </a:r>
            <a:r>
              <a:rPr lang="en-US" sz="2800" b="0" dirty="0" smtClean="0">
                <a:solidFill>
                  <a:prstClr val="white"/>
                </a:solidFill>
                <a:latin typeface="+mj-lt"/>
              </a:rPr>
              <a:t>roject: </a:t>
            </a:r>
            <a:r>
              <a:rPr lang="en-US" sz="2800" b="0" dirty="0">
                <a:solidFill>
                  <a:prstClr val="white"/>
                </a:solidFill>
                <a:latin typeface="+mj-lt"/>
              </a:rPr>
              <a:t>H</a:t>
            </a:r>
            <a:r>
              <a:rPr lang="en-US" sz="2800" b="0" dirty="0" smtClean="0">
                <a:solidFill>
                  <a:prstClr val="white"/>
                </a:solidFill>
                <a:latin typeface="+mj-lt"/>
              </a:rPr>
              <a:t>ome Irrigation Control System (HICS)</a:t>
            </a:r>
            <a:br>
              <a:rPr lang="en-US" sz="2800" b="0" dirty="0" smtClean="0">
                <a:solidFill>
                  <a:prstClr val="white"/>
                </a:solidFill>
                <a:latin typeface="+mj-lt"/>
              </a:rPr>
            </a:br>
            <a:r>
              <a:rPr lang="en-US" sz="2800" b="0" dirty="0" smtClean="0">
                <a:solidFill>
                  <a:prstClr val="white"/>
                </a:solidFill>
                <a:latin typeface="+mj-lt"/>
              </a:rPr>
              <a:t>Team: SmartGrass</a:t>
            </a:r>
            <a:endParaRPr lang="en-US" sz="2800" b="0" dirty="0">
              <a:latin typeface="+mj-lt"/>
            </a:endParaRPr>
          </a:p>
        </p:txBody>
      </p:sp>
      <p:sp>
        <p:nvSpPr>
          <p:cNvPr id="7" name="Subtitle 2"/>
          <p:cNvSpPr txBox="1">
            <a:spLocks/>
          </p:cNvSpPr>
          <p:nvPr/>
        </p:nvSpPr>
        <p:spPr>
          <a:xfrm>
            <a:off x="23037" y="0"/>
            <a:ext cx="3429000" cy="2819400"/>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Team Status Report</a:t>
            </a:r>
            <a:endParaRPr lang="en-US" sz="1800" dirty="0" smtClean="0">
              <a:solidFill>
                <a:schemeClr val="bg1"/>
              </a:solidFill>
              <a:latin typeface="+mj-lt"/>
            </a:endParaRPr>
          </a:p>
          <a:p>
            <a:pPr marL="0" indent="0" algn="ctr">
              <a:buNone/>
            </a:pPr>
            <a:r>
              <a:rPr lang="en-US" sz="1800" dirty="0" smtClean="0">
                <a:solidFill>
                  <a:schemeClr val="bg1"/>
                </a:solidFill>
                <a:latin typeface="+mj-lt"/>
              </a:rPr>
              <a:t>May 1</a:t>
            </a:r>
            <a:r>
              <a:rPr lang="en-US" sz="1800" baseline="30000" dirty="0" smtClean="0">
                <a:solidFill>
                  <a:schemeClr val="bg1"/>
                </a:solidFill>
                <a:latin typeface="+mj-lt"/>
              </a:rPr>
              <a:t>st</a:t>
            </a:r>
            <a:r>
              <a:rPr lang="en-US" sz="1800" dirty="0" smtClean="0">
                <a:solidFill>
                  <a:schemeClr val="bg1"/>
                </a:solidFill>
                <a:latin typeface="+mj-lt"/>
              </a:rPr>
              <a:t>, 2015</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2180" y="6233412"/>
            <a:ext cx="1324401" cy="584776"/>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pic>
        <p:nvPicPr>
          <p:cNvPr id="19458" name="Picture 2" descr="E:\Projects\SmartGrass\Web\Content\Images\sg-main-full.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725360" y="609600"/>
            <a:ext cx="5174567" cy="1420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WEB APPLICATION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a:t>
            </a:r>
            <a:r>
              <a:rPr lang="en-US" sz="3600" b="1" dirty="0" smtClean="0">
                <a:solidFill>
                  <a:prstClr val="black">
                    <a:lumMod val="75000"/>
                    <a:lumOff val="25000"/>
                  </a:prstClr>
                </a:solidFill>
              </a:rPr>
              <a:t>UI – Unit Status &amp; Reports</a:t>
            </a:r>
            <a:endParaRPr lang="en-US" sz="3600" b="1" dirty="0">
              <a:solidFill>
                <a:prstClr val="black">
                  <a:lumMod val="75000"/>
                  <a:lumOff val="25000"/>
                </a:prstClr>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1524000"/>
            <a:ext cx="9144000" cy="5334000"/>
          </a:xfrm>
          <a:prstGeom prst="rect">
            <a:avLst/>
          </a:prstGeom>
        </p:spPr>
      </p:pic>
    </p:spTree>
    <p:custDataLst>
      <p:tags r:id="rId1"/>
    </p:custDataLst>
    <p:extLst>
      <p:ext uri="{BB962C8B-B14F-4D97-AF65-F5344CB8AC3E}">
        <p14:creationId xmlns:p14="http://schemas.microsoft.com/office/powerpoint/2010/main" val="324542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Web Application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a:t>
            </a:r>
            <a:r>
              <a:rPr lang="en-US" sz="3600" b="1" dirty="0" smtClean="0">
                <a:solidFill>
                  <a:prstClr val="black">
                    <a:lumMod val="75000"/>
                    <a:lumOff val="25000"/>
                  </a:prstClr>
                </a:solidFill>
              </a:rPr>
              <a:t>UI – Landing Page</a:t>
            </a:r>
            <a:endParaRPr lang="en-US" sz="3600" b="1" dirty="0">
              <a:solidFill>
                <a:prstClr val="black">
                  <a:lumMod val="75000"/>
                  <a:lumOff val="25000"/>
                </a:prstClr>
              </a:solidFill>
            </a:endParaRP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9600" y="1600200"/>
            <a:ext cx="7848600" cy="5257800"/>
          </a:xfrm>
          <a:prstGeom prst="rect">
            <a:avLst/>
          </a:prstGeom>
        </p:spPr>
      </p:pic>
    </p:spTree>
    <p:custDataLst>
      <p:tags r:id="rId1"/>
    </p:custDataLst>
    <p:extLst>
      <p:ext uri="{BB962C8B-B14F-4D97-AF65-F5344CB8AC3E}">
        <p14:creationId xmlns:p14="http://schemas.microsoft.com/office/powerpoint/2010/main" val="118462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Final Tasks</a:t>
            </a:r>
            <a:endParaRPr lang="en-US" sz="3600" b="1" dirty="0">
              <a:solidFill>
                <a:prstClr val="black">
                  <a:lumMod val="75000"/>
                  <a:lumOff val="25000"/>
                </a:prstClr>
              </a:solidFill>
            </a:endParaRPr>
          </a:p>
        </p:txBody>
      </p:sp>
      <p:sp>
        <p:nvSpPr>
          <p:cNvPr id="8" name="TextBox 7"/>
          <p:cNvSpPr txBox="1"/>
          <p:nvPr/>
        </p:nvSpPr>
        <p:spPr>
          <a:xfrm>
            <a:off x="342900" y="1710422"/>
            <a:ext cx="8382000" cy="7632859"/>
          </a:xfrm>
          <a:prstGeom prst="rect">
            <a:avLst/>
          </a:prstGeom>
          <a:noFill/>
        </p:spPr>
        <p:txBody>
          <a:bodyPr wrap="square" rtlCol="0">
            <a:spAutoFit/>
          </a:bodyPr>
          <a:lstStyle/>
          <a:p>
            <a:pPr marL="457200" indent="-457200">
              <a:buFont typeface="Arial"/>
              <a:buChar char="•"/>
            </a:pPr>
            <a:r>
              <a:rPr lang="en-US" sz="3500" dirty="0" smtClean="0"/>
              <a:t>Finish Admin dashboard on web application</a:t>
            </a:r>
            <a:endParaRPr lang="en-US" sz="3500" dirty="0" smtClean="0"/>
          </a:p>
          <a:p>
            <a:pPr marL="457200" indent="-457200">
              <a:buFont typeface="Arial"/>
              <a:buChar char="•"/>
            </a:pPr>
            <a:r>
              <a:rPr lang="en-US" sz="3500" dirty="0" smtClean="0"/>
              <a:t>Wire and secure all remaining sensors</a:t>
            </a:r>
            <a:endParaRPr lang="en-US" sz="3500" dirty="0" smtClean="0"/>
          </a:p>
          <a:p>
            <a:pPr marL="457200" indent="-457200">
              <a:buFont typeface="Arial"/>
              <a:buChar char="•"/>
            </a:pPr>
            <a:r>
              <a:rPr lang="en-US" sz="3500" dirty="0" smtClean="0"/>
              <a:t>Create our presentation Tri-fold board</a:t>
            </a:r>
          </a:p>
          <a:p>
            <a:pPr marL="457200" indent="-457200">
              <a:buFont typeface="Arial"/>
              <a:buChar char="•"/>
            </a:pPr>
            <a:r>
              <a:rPr lang="en-US" sz="3500" dirty="0" smtClean="0"/>
              <a:t>Work on and review our presentation for our demo</a:t>
            </a:r>
          </a:p>
          <a:p>
            <a:pPr marL="457200" indent="-457200">
              <a:buFont typeface="Arial"/>
              <a:buChar char="•"/>
            </a:pPr>
            <a:r>
              <a:rPr lang="en-US" sz="3500" dirty="0" smtClean="0"/>
              <a:t>Test demo inside the classroom where the presentation will be held</a:t>
            </a: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a:p>
          <a:p>
            <a:pPr marL="457200" indent="-457200">
              <a:buFont typeface="Arial"/>
              <a:buChar char="•"/>
            </a:pPr>
            <a:endParaRPr lang="en-US" sz="3500" dirty="0" smtClean="0"/>
          </a:p>
          <a:p>
            <a:pPr marL="457200" indent="-457200">
              <a:buFont typeface="Arial"/>
              <a:buChar char="•"/>
            </a:pP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30856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990600" y="1828800"/>
            <a:ext cx="1583472" cy="176375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r>
              <a:rPr lang="en-US" sz="10000" dirty="0" smtClean="0">
                <a:solidFill>
                  <a:prstClr val="white"/>
                </a:solidFill>
              </a:rPr>
              <a:t>?</a:t>
            </a:r>
            <a:endParaRPr lang="en-US" sz="10000"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Any Questions?</a:t>
            </a:r>
            <a:endParaRPr lang="en-US" sz="4000" b="0" cap="none" dirty="0">
              <a:solidFill>
                <a:prstClr val="black">
                  <a:lumMod val="50000"/>
                  <a:lumOff val="50000"/>
                </a:prstClr>
              </a:solidFill>
              <a:ea typeface="+mn-ea"/>
              <a:cs typeface="+mn-cs"/>
            </a:endParaRPr>
          </a:p>
        </p:txBody>
      </p:sp>
      <p:sp>
        <p:nvSpPr>
          <p:cNvPr id="2" name="Slide Number Placeholder 1"/>
          <p:cNvSpPr>
            <a:spLocks noGrp="1"/>
          </p:cNvSpPr>
          <p:nvPr>
            <p:ph type="sldNum" sz="quarter" idx="12"/>
          </p:nvPr>
        </p:nvSpPr>
        <p:spPr/>
        <p:txBody>
          <a:bodyPr/>
          <a:lstStyle/>
          <a:p>
            <a:fld id="{240D5ECE-8B49-45CD-BE81-EF81920D1969}" type="slidenum">
              <a:rPr lang="en-US" smtClean="0">
                <a:solidFill>
                  <a:schemeClr val="bg1"/>
                </a:solidFill>
              </a:rPr>
              <a:pPr/>
              <a:t>13</a:t>
            </a:fld>
            <a:endParaRPr lang="en-US" dirty="0">
              <a:solidFill>
                <a:schemeClr val="bg1"/>
              </a:solidFill>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67600" y="4800600"/>
            <a:ext cx="1066800" cy="1117990"/>
          </a:xfrm>
          <a:prstGeom prst="rect">
            <a:avLst/>
          </a:prstGeom>
        </p:spPr>
      </p:pic>
    </p:spTree>
    <p:extLst>
      <p:ext uri="{BB962C8B-B14F-4D97-AF65-F5344CB8AC3E}">
        <p14:creationId xmlns:p14="http://schemas.microsoft.com/office/powerpoint/2010/main" val="249366879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Packaging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Power Housing and Cables</a:t>
            </a:r>
            <a:endParaRPr lang="en-US" sz="3600" b="1" dirty="0">
              <a:solidFill>
                <a:prstClr val="black">
                  <a:lumMod val="75000"/>
                  <a:lumOff val="25000"/>
                </a:prstClr>
              </a:solidFill>
            </a:endParaRPr>
          </a:p>
        </p:txBody>
      </p:sp>
      <p:sp>
        <p:nvSpPr>
          <p:cNvPr id="6" name="TextBox 5"/>
          <p:cNvSpPr txBox="1"/>
          <p:nvPr/>
        </p:nvSpPr>
        <p:spPr>
          <a:xfrm>
            <a:off x="228600" y="1592044"/>
            <a:ext cx="8382000" cy="6017032"/>
          </a:xfrm>
          <a:prstGeom prst="rect">
            <a:avLst/>
          </a:prstGeom>
          <a:noFill/>
        </p:spPr>
        <p:txBody>
          <a:bodyPr wrap="square" rtlCol="0">
            <a:spAutoFit/>
          </a:bodyPr>
          <a:lstStyle/>
          <a:p>
            <a:pPr marL="457200" indent="-457200">
              <a:buFont typeface="Arial"/>
              <a:buChar char="•"/>
            </a:pPr>
            <a:r>
              <a:rPr lang="en-US" sz="3500" dirty="0" smtClean="0"/>
              <a:t>Made the wires shorter and organized the wires going in and out of the </a:t>
            </a:r>
            <a:r>
              <a:rPr lang="en-US" sz="3500" dirty="0" smtClean="0"/>
              <a:t>HICS</a:t>
            </a:r>
            <a:endParaRPr lang="en-US" sz="3500" dirty="0" smtClean="0"/>
          </a:p>
          <a:p>
            <a:pPr marL="457200" indent="-457200">
              <a:buFont typeface="Arial"/>
              <a:buChar char="•"/>
            </a:pPr>
            <a:r>
              <a:rPr lang="en-US" sz="3500" dirty="0" smtClean="0"/>
              <a:t>Used Velcro to permanently fix the location of </a:t>
            </a:r>
            <a:r>
              <a:rPr lang="en-US" sz="3500" dirty="0" smtClean="0"/>
              <a:t>hardware</a:t>
            </a:r>
            <a:endParaRPr lang="en-US" sz="3500" dirty="0" smtClean="0"/>
          </a:p>
          <a:p>
            <a:pPr marL="457200" indent="-457200">
              <a:buFont typeface="Arial"/>
              <a:buChar char="•"/>
            </a:pPr>
            <a:r>
              <a:rPr lang="en-US" sz="3500" dirty="0" smtClean="0"/>
              <a:t>Taped wires and labeled relay </a:t>
            </a:r>
            <a:r>
              <a:rPr lang="en-US" sz="3500" dirty="0" smtClean="0"/>
              <a:t>modules</a:t>
            </a:r>
            <a:endParaRPr lang="en-US" sz="3500" dirty="0" smtClean="0"/>
          </a:p>
          <a:p>
            <a:pPr marL="457200" indent="-457200">
              <a:buFont typeface="Arial"/>
              <a:buChar char="•"/>
            </a:pPr>
            <a:r>
              <a:rPr lang="en-US" sz="3500" dirty="0" smtClean="0"/>
              <a:t>Glued , taped and soldered all connecting </a:t>
            </a:r>
            <a:r>
              <a:rPr lang="en-US" sz="3500" dirty="0" smtClean="0"/>
              <a:t>wires</a:t>
            </a:r>
            <a:endParaRPr lang="en-US" sz="3500" dirty="0" smtClean="0"/>
          </a:p>
          <a:p>
            <a:pPr marL="457200" indent="-457200">
              <a:buFont typeface="Arial"/>
              <a:buChar char="•"/>
            </a:pPr>
            <a:r>
              <a:rPr lang="en-US" sz="3500" dirty="0" smtClean="0"/>
              <a:t>Gave HICS a </a:t>
            </a:r>
            <a:r>
              <a:rPr lang="en-US" sz="3500" dirty="0" err="1" smtClean="0"/>
              <a:t>unibody</a:t>
            </a:r>
            <a:r>
              <a:rPr lang="en-US" sz="3500" dirty="0" smtClean="0"/>
              <a:t> </a:t>
            </a:r>
            <a:r>
              <a:rPr lang="en-US" sz="3500" dirty="0" smtClean="0"/>
              <a:t>design</a:t>
            </a: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155781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Packaging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Power Housing and Cables</a:t>
            </a:r>
            <a:endParaRPr lang="en-US" sz="3600" b="1" dirty="0">
              <a:solidFill>
                <a:prstClr val="black">
                  <a:lumMod val="75000"/>
                  <a:lumOff val="25000"/>
                </a:prstClr>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33400" y="1729472"/>
            <a:ext cx="3857625" cy="47244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1550" y="1729472"/>
            <a:ext cx="4057650" cy="2461528"/>
          </a:xfrm>
          <a:prstGeom prst="rect">
            <a:avLst/>
          </a:prstGeom>
        </p:spPr>
      </p:pic>
      <p:sp>
        <p:nvSpPr>
          <p:cNvPr id="6" name="TextBox 5"/>
          <p:cNvSpPr txBox="1"/>
          <p:nvPr/>
        </p:nvSpPr>
        <p:spPr>
          <a:xfrm>
            <a:off x="5286375" y="5410199"/>
            <a:ext cx="3048000" cy="646331"/>
          </a:xfrm>
          <a:prstGeom prst="rect">
            <a:avLst/>
          </a:prstGeom>
          <a:noFill/>
        </p:spPr>
        <p:txBody>
          <a:bodyPr wrap="square" rtlCol="0">
            <a:spAutoFit/>
          </a:bodyPr>
          <a:lstStyle/>
          <a:p>
            <a:r>
              <a:rPr lang="en-US" sz="3600" dirty="0" smtClean="0">
                <a:sym typeface="Wingdings" pitchFamily="2" charset="2"/>
              </a:rPr>
              <a:t>Underneath</a:t>
            </a:r>
            <a:endParaRPr lang="en-US" sz="3600" dirty="0"/>
          </a:p>
        </p:txBody>
      </p:sp>
      <p:sp>
        <p:nvSpPr>
          <p:cNvPr id="8" name="TextBox 7"/>
          <p:cNvSpPr txBox="1"/>
          <p:nvPr/>
        </p:nvSpPr>
        <p:spPr>
          <a:xfrm>
            <a:off x="5286375" y="4495800"/>
            <a:ext cx="3048000" cy="646331"/>
          </a:xfrm>
          <a:prstGeom prst="rect">
            <a:avLst/>
          </a:prstGeom>
          <a:noFill/>
        </p:spPr>
        <p:txBody>
          <a:bodyPr wrap="square" rtlCol="0">
            <a:spAutoFit/>
          </a:bodyPr>
          <a:lstStyle/>
          <a:p>
            <a:r>
              <a:rPr lang="en-US" sz="3600" dirty="0" smtClean="0">
                <a:sym typeface="Wingdings" pitchFamily="2" charset="2"/>
              </a:rPr>
              <a:t>Top Layer</a:t>
            </a:r>
            <a:endParaRPr lang="en-US" sz="3600" dirty="0"/>
          </a:p>
        </p:txBody>
      </p:sp>
      <p:sp>
        <p:nvSpPr>
          <p:cNvPr id="7" name="Down Arrow 6"/>
          <p:cNvSpPr/>
          <p:nvPr/>
        </p:nvSpPr>
        <p:spPr>
          <a:xfrm rot="10800000">
            <a:off x="7315200" y="4495800"/>
            <a:ext cx="533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5400000">
            <a:off x="4686298" y="5466664"/>
            <a:ext cx="533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47693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Packaging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Power Housing and Cables</a:t>
            </a:r>
            <a:endParaRPr lang="en-US" sz="3600" b="1" dirty="0">
              <a:solidFill>
                <a:prstClr val="black">
                  <a:lumMod val="75000"/>
                  <a:lumOff val="25000"/>
                </a:prstClr>
              </a:solidFill>
            </a:endParaRPr>
          </a:p>
        </p:txBody>
      </p:sp>
      <p:pic>
        <p:nvPicPr>
          <p:cNvPr id="2" name="Picture 1" descr="11182193_10205727790650677_1068313305483820137_n.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05000" y="1473200"/>
            <a:ext cx="4648200" cy="5384800"/>
          </a:xfrm>
          <a:prstGeom prst="rect">
            <a:avLst/>
          </a:prstGeom>
        </p:spPr>
      </p:pic>
    </p:spTree>
    <p:custDataLst>
      <p:tags r:id="rId1"/>
    </p:custDataLst>
    <p:extLst>
      <p:ext uri="{BB962C8B-B14F-4D97-AF65-F5344CB8AC3E}">
        <p14:creationId xmlns:p14="http://schemas.microsoft.com/office/powerpoint/2010/main" val="51487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Sensors</a:t>
            </a:r>
            <a:endParaRPr lang="en-US" sz="3600" b="1" dirty="0">
              <a:solidFill>
                <a:prstClr val="black">
                  <a:lumMod val="75000"/>
                  <a:lumOff val="25000"/>
                </a:prstClr>
              </a:solidFill>
            </a:endParaRPr>
          </a:p>
        </p:txBody>
      </p:sp>
      <p:sp>
        <p:nvSpPr>
          <p:cNvPr id="6" name="TextBox 5"/>
          <p:cNvSpPr txBox="1"/>
          <p:nvPr/>
        </p:nvSpPr>
        <p:spPr>
          <a:xfrm>
            <a:off x="228600" y="1600200"/>
            <a:ext cx="8382000" cy="2785378"/>
          </a:xfrm>
          <a:prstGeom prst="rect">
            <a:avLst/>
          </a:prstGeom>
          <a:noFill/>
        </p:spPr>
        <p:txBody>
          <a:bodyPr wrap="square" rtlCol="0">
            <a:spAutoFit/>
          </a:bodyPr>
          <a:lstStyle/>
          <a:p>
            <a:pPr marL="457200" indent="-457200">
              <a:buFont typeface="Arial"/>
              <a:buChar char="•"/>
            </a:pPr>
            <a:r>
              <a:rPr lang="en-US" sz="3500" dirty="0" smtClean="0"/>
              <a:t>Tested sensors </a:t>
            </a:r>
            <a:r>
              <a:rPr lang="en-US" sz="3500" dirty="0" smtClean="0"/>
              <a:t>each environmental condition</a:t>
            </a:r>
            <a:endParaRPr lang="en-US" sz="3500" dirty="0" smtClean="0"/>
          </a:p>
          <a:p>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p:txBody>
      </p:sp>
      <p:pic>
        <p:nvPicPr>
          <p:cNvPr id="5" name="Picture 4" descr="sensors.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5400000">
            <a:off x="4680132" y="2473147"/>
            <a:ext cx="4108088" cy="4343400"/>
          </a:xfrm>
          <a:prstGeom prst="rect">
            <a:avLst/>
          </a:prstGeom>
        </p:spPr>
      </p:pic>
      <p:sp>
        <p:nvSpPr>
          <p:cNvPr id="7" name="TextBox 6"/>
          <p:cNvSpPr txBox="1"/>
          <p:nvPr/>
        </p:nvSpPr>
        <p:spPr>
          <a:xfrm>
            <a:off x="228600" y="2992889"/>
            <a:ext cx="4038600" cy="4401205"/>
          </a:xfrm>
          <a:prstGeom prst="rect">
            <a:avLst/>
          </a:prstGeom>
          <a:noFill/>
        </p:spPr>
        <p:txBody>
          <a:bodyPr wrap="square" rtlCol="0">
            <a:spAutoFit/>
          </a:bodyPr>
          <a:lstStyle/>
          <a:p>
            <a:pPr marL="457200" indent="-457200">
              <a:buFont typeface="Arial"/>
              <a:buChar char="•"/>
            </a:pPr>
            <a:r>
              <a:rPr lang="en-US" sz="3500" dirty="0" smtClean="0"/>
              <a:t>Calibrated </a:t>
            </a:r>
            <a:r>
              <a:rPr lang="en-US" sz="3500" dirty="0" smtClean="0"/>
              <a:t>the </a:t>
            </a:r>
            <a:r>
              <a:rPr lang="en-US" sz="3500" dirty="0" smtClean="0"/>
              <a:t>readings</a:t>
            </a:r>
          </a:p>
          <a:p>
            <a:pPr marL="457200" indent="-457200">
              <a:buFont typeface="Arial"/>
              <a:buChar char="•"/>
            </a:pPr>
            <a:r>
              <a:rPr lang="en-US" sz="3500" dirty="0" smtClean="0"/>
              <a:t>Testing the thresholds for each sensor</a:t>
            </a: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2930246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Integration Process</a:t>
            </a:r>
            <a:endParaRPr lang="en-US" sz="3600" b="1" dirty="0">
              <a:solidFill>
                <a:prstClr val="black">
                  <a:lumMod val="75000"/>
                  <a:lumOff val="25000"/>
                </a:prstClr>
              </a:solidFill>
            </a:endParaRPr>
          </a:p>
        </p:txBody>
      </p:sp>
      <p:sp>
        <p:nvSpPr>
          <p:cNvPr id="8" name="TextBox 7"/>
          <p:cNvSpPr txBox="1"/>
          <p:nvPr/>
        </p:nvSpPr>
        <p:spPr>
          <a:xfrm>
            <a:off x="342900" y="1710422"/>
            <a:ext cx="8382000" cy="6555641"/>
          </a:xfrm>
          <a:prstGeom prst="rect">
            <a:avLst/>
          </a:prstGeom>
          <a:noFill/>
        </p:spPr>
        <p:txBody>
          <a:bodyPr wrap="square" rtlCol="0">
            <a:spAutoFit/>
          </a:bodyPr>
          <a:lstStyle/>
          <a:p>
            <a:pPr marL="457200" indent="-457200">
              <a:buFont typeface="Arial"/>
              <a:buChar char="•"/>
            </a:pPr>
            <a:r>
              <a:rPr lang="en-US" sz="3500" dirty="0" smtClean="0"/>
              <a:t>Migrated Raspberry Pi and </a:t>
            </a:r>
            <a:r>
              <a:rPr lang="en-US" sz="3500" dirty="0" err="1" smtClean="0"/>
              <a:t>Arduinos</a:t>
            </a:r>
            <a:r>
              <a:rPr lang="en-US" sz="3500" dirty="0" smtClean="0"/>
              <a:t> over to case and established connections between them</a:t>
            </a:r>
            <a:endParaRPr lang="en-US" sz="3500" dirty="0" smtClean="0"/>
          </a:p>
          <a:p>
            <a:pPr marL="457200" indent="-457200">
              <a:buFont typeface="Arial"/>
              <a:buChar char="•"/>
            </a:pPr>
            <a:r>
              <a:rPr lang="en-US" sz="3500" dirty="0" smtClean="0"/>
              <a:t>Connected each sensor to the relay boards</a:t>
            </a:r>
            <a:endParaRPr lang="en-US" sz="3500" dirty="0" smtClean="0"/>
          </a:p>
          <a:p>
            <a:pPr marL="457200" indent="-457200">
              <a:buFont typeface="Arial"/>
              <a:buChar char="•"/>
            </a:pPr>
            <a:r>
              <a:rPr lang="en-US" sz="3500" dirty="0" smtClean="0"/>
              <a:t>Converted all dummy data over to actual sensor readings on web application</a:t>
            </a: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a:p>
          <a:p>
            <a:pPr marL="457200" indent="-457200">
              <a:buFont typeface="Arial"/>
              <a:buChar char="•"/>
            </a:pPr>
            <a:endParaRPr lang="en-US" sz="3500" dirty="0" smtClean="0"/>
          </a:p>
          <a:p>
            <a:pPr marL="457200" indent="-457200">
              <a:buFont typeface="Arial"/>
              <a:buChar char="•"/>
            </a:pP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4057788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UI</a:t>
            </a:r>
            <a:endParaRPr lang="en-US" sz="3600" b="1" dirty="0">
              <a:solidFill>
                <a:prstClr val="black">
                  <a:lumMod val="75000"/>
                  <a:lumOff val="25000"/>
                </a:prstClr>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4800" y="1828800"/>
            <a:ext cx="8534400" cy="4773918"/>
          </a:xfrm>
          <a:prstGeom prst="rect">
            <a:avLst/>
          </a:prstGeom>
        </p:spPr>
      </p:pic>
    </p:spTree>
    <p:custDataLst>
      <p:tags r:id="rId1"/>
    </p:custDataLst>
    <p:extLst>
      <p:ext uri="{BB962C8B-B14F-4D97-AF65-F5344CB8AC3E}">
        <p14:creationId xmlns:p14="http://schemas.microsoft.com/office/powerpoint/2010/main" val="365069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a:solidFill>
                  <a:prstClr val="black">
                    <a:lumMod val="75000"/>
                    <a:lumOff val="25000"/>
                  </a:prstClr>
                </a:solidFill>
              </a:rPr>
              <a:t>Web Application UI</a:t>
            </a:r>
          </a:p>
        </p:txBody>
      </p:sp>
      <p:sp>
        <p:nvSpPr>
          <p:cNvPr id="8" name="TextBox 7"/>
          <p:cNvSpPr txBox="1"/>
          <p:nvPr/>
        </p:nvSpPr>
        <p:spPr>
          <a:xfrm>
            <a:off x="342900" y="1710422"/>
            <a:ext cx="8382000" cy="4939814"/>
          </a:xfrm>
          <a:prstGeom prst="rect">
            <a:avLst/>
          </a:prstGeom>
          <a:noFill/>
        </p:spPr>
        <p:txBody>
          <a:bodyPr wrap="square" rtlCol="0">
            <a:spAutoFit/>
          </a:bodyPr>
          <a:lstStyle/>
          <a:p>
            <a:pPr marL="457200" indent="-457200">
              <a:buFont typeface="Arial"/>
              <a:buChar char="•"/>
            </a:pPr>
            <a:r>
              <a:rPr lang="en-US" sz="3500" dirty="0" smtClean="0"/>
              <a:t>Added settings page and integrated the logic to turn off sensors if environment thresholds are met (i.e. rain, temperature)</a:t>
            </a:r>
            <a:endParaRPr lang="en-US" sz="3500" dirty="0"/>
          </a:p>
          <a:p>
            <a:pPr marL="457200" indent="-457200">
              <a:buFont typeface="Arial"/>
              <a:buChar char="•"/>
            </a:pPr>
            <a:r>
              <a:rPr lang="en-US" sz="3500" dirty="0" smtClean="0"/>
              <a:t>Switched dummy data for reports, and landing page, over to real sensor readings</a:t>
            </a:r>
          </a:p>
          <a:p>
            <a:pPr marL="457200" indent="-457200">
              <a:buFont typeface="Arial"/>
              <a:buChar char="•"/>
            </a:pPr>
            <a:r>
              <a:rPr lang="en-US" sz="3500" dirty="0" smtClean="0"/>
              <a:t>Added Session States to store a users Id and Role upon login to validate permissions (admin </a:t>
            </a:r>
            <a:r>
              <a:rPr lang="en-US" sz="3500" dirty="0" err="1" smtClean="0"/>
              <a:t>vs</a:t>
            </a:r>
            <a:r>
              <a:rPr lang="en-US" sz="3500" dirty="0" smtClean="0"/>
              <a:t> regular user)</a:t>
            </a: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304481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WEB APPLICATION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a:t>
            </a:r>
            <a:r>
              <a:rPr lang="en-US" sz="3600" b="1" dirty="0" smtClean="0">
                <a:solidFill>
                  <a:prstClr val="black">
                    <a:lumMod val="75000"/>
                    <a:lumOff val="25000"/>
                  </a:prstClr>
                </a:solidFill>
              </a:rPr>
              <a:t>UI – Settings Page</a:t>
            </a:r>
            <a:endParaRPr lang="en-US" sz="3600" b="1" dirty="0">
              <a:solidFill>
                <a:prstClr val="black">
                  <a:lumMod val="75000"/>
                  <a:lumOff val="25000"/>
                </a:prstClr>
              </a:solidFill>
            </a:endParaRP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1610532"/>
            <a:ext cx="9147875" cy="5247468"/>
          </a:xfrm>
          <a:prstGeom prst="rect">
            <a:avLst/>
          </a:prstGeom>
        </p:spPr>
      </p:pic>
    </p:spTree>
    <p:custDataLst>
      <p:tags r:id="rId1"/>
    </p:custDataLst>
    <p:extLst>
      <p:ext uri="{BB962C8B-B14F-4D97-AF65-F5344CB8AC3E}">
        <p14:creationId xmlns:p14="http://schemas.microsoft.com/office/powerpoint/2010/main" val="166590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347</Words>
  <Application>Microsoft Office PowerPoint</Application>
  <PresentationFormat>On-screen Show (4:3)</PresentationFormat>
  <Paragraphs>85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Introducing PowerPoint 2010</vt:lpstr>
      <vt:lpstr> Project: Home Irrigation Control System (HICS) Team: SmartGrass</vt:lpstr>
      <vt:lpstr>Packaging Progress</vt:lpstr>
      <vt:lpstr>Packaging Progress</vt:lpstr>
      <vt:lpstr>Packaging Progress</vt:lpstr>
      <vt:lpstr>Prototype Development</vt:lpstr>
      <vt:lpstr>Prototype Development</vt:lpstr>
      <vt:lpstr>Prototype Development</vt:lpstr>
      <vt:lpstr>Prototype Development</vt:lpstr>
      <vt:lpstr>WEB APPLICATION PROGRESS</vt:lpstr>
      <vt:lpstr>WEB APPLICATION PROGRESS</vt:lpstr>
      <vt:lpstr>Web Application Progress</vt:lpstr>
      <vt:lpstr>Prototype Development</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2015-05-01T08:07:00Z</dcterms:modified>
</cp:coreProperties>
</file>