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60" r:id="rId4"/>
    <p:sldId id="258" r:id="rId5"/>
    <p:sldId id="259" r:id="rId6"/>
    <p:sldId id="261" r:id="rId7"/>
    <p:sldId id="262" r:id="rId8"/>
    <p:sldId id="263" r:id="rId9"/>
    <p:sldId id="264" r:id="rId10"/>
  </p:sldIdLst>
  <p:sldSz cx="9144000" cy="5143500" type="screen16x9"/>
  <p:notesSz cx="6858000" cy="9144000"/>
  <p:embeddedFontLst>
    <p:embeddedFont>
      <p:font typeface="Raleway" panose="020F0502020204030204" pitchFamily="2" charset="0"/>
      <p:regular r:id="rId12"/>
      <p:bold r:id="rId13"/>
      <p:italic r:id="rId14"/>
      <p:boldItalic r:id="rId15"/>
    </p:embeddedFont>
    <p:embeddedFont>
      <p:font typeface="Source Sans Pro" panose="020B0503030403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92" y="2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c4aa79a8b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c4aa79a8b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c4aa79a91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c4aa79a91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c4aa79a9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c4aa79a9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c4aa79a91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c4aa79a91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c4aa79a91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c4aa79a91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4aa79a91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4aa79a91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4aa79a91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4aa79a91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c4aa79a91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c4aa79a91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1849008" y="730142"/>
            <a:ext cx="81837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dirty="0"/>
              <a:t>Projet de B2 S2 PHP</a:t>
            </a:r>
            <a:endParaRPr dirty="0"/>
          </a:p>
        </p:txBody>
      </p:sp>
      <p:sp>
        <p:nvSpPr>
          <p:cNvPr id="2" name="Rectangle 1">
            <a:extLst>
              <a:ext uri="{FF2B5EF4-FFF2-40B4-BE49-F238E27FC236}">
                <a16:creationId xmlns:a16="http://schemas.microsoft.com/office/drawing/2014/main" id="{2500CD06-63BE-EAF7-AB5B-26DEC6300D59}"/>
              </a:ext>
            </a:extLst>
          </p:cNvPr>
          <p:cNvSpPr/>
          <p:nvPr/>
        </p:nvSpPr>
        <p:spPr>
          <a:xfrm>
            <a:off x="0" y="2599074"/>
            <a:ext cx="9144000" cy="25444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IOUDJAOUDENE Belaid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Sommaire:</a:t>
            </a:r>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chemeClr val="dk2"/>
              </a:buClr>
              <a:buSzPts val="1800"/>
              <a:buChar char="-"/>
            </a:pPr>
            <a:r>
              <a:rPr lang="fr">
                <a:solidFill>
                  <a:schemeClr val="dk2"/>
                </a:solidFill>
              </a:rPr>
              <a:t>Présentation du projet</a:t>
            </a:r>
            <a:endParaRPr>
              <a:solidFill>
                <a:schemeClr val="dk2"/>
              </a:solidFill>
            </a:endParaRPr>
          </a:p>
          <a:p>
            <a:pPr marL="457200" marR="0" lvl="0" indent="-342900" algn="l" rtl="0">
              <a:lnSpc>
                <a:spcPct val="115000"/>
              </a:lnSpc>
              <a:spcBef>
                <a:spcPts val="0"/>
              </a:spcBef>
              <a:spcAft>
                <a:spcPts val="0"/>
              </a:spcAft>
              <a:buClr>
                <a:schemeClr val="dk2"/>
              </a:buClr>
              <a:buSzPts val="1800"/>
              <a:buChar char="-"/>
            </a:pPr>
            <a:r>
              <a:rPr lang="fr">
                <a:solidFill>
                  <a:schemeClr val="dk2"/>
                </a:solidFill>
              </a:rPr>
              <a:t>Partie Base de Données</a:t>
            </a:r>
            <a:endParaRPr>
              <a:solidFill>
                <a:schemeClr val="dk2"/>
              </a:solidFill>
            </a:endParaRPr>
          </a:p>
          <a:p>
            <a:pPr marL="457200" marR="0" lvl="0" indent="-342900" algn="l" rtl="0">
              <a:lnSpc>
                <a:spcPct val="115000"/>
              </a:lnSpc>
              <a:spcBef>
                <a:spcPts val="0"/>
              </a:spcBef>
              <a:spcAft>
                <a:spcPts val="0"/>
              </a:spcAft>
              <a:buClr>
                <a:schemeClr val="dk2"/>
              </a:buClr>
              <a:buSzPts val="1800"/>
              <a:buChar char="-"/>
            </a:pPr>
            <a:r>
              <a:rPr lang="fr">
                <a:solidFill>
                  <a:schemeClr val="dk2"/>
                </a:solidFill>
              </a:rPr>
              <a:t>Partie Back-End</a:t>
            </a:r>
            <a:endParaRPr>
              <a:solidFill>
                <a:schemeClr val="dk2"/>
              </a:solidFill>
            </a:endParaRPr>
          </a:p>
          <a:p>
            <a:pPr marL="457200" marR="0" lvl="0" indent="-342900" algn="l" rtl="0">
              <a:lnSpc>
                <a:spcPct val="115000"/>
              </a:lnSpc>
              <a:spcBef>
                <a:spcPts val="0"/>
              </a:spcBef>
              <a:spcAft>
                <a:spcPts val="0"/>
              </a:spcAft>
              <a:buClr>
                <a:schemeClr val="dk2"/>
              </a:buClr>
              <a:buSzPts val="1800"/>
              <a:buChar char="-"/>
            </a:pPr>
            <a:r>
              <a:rPr lang="fr">
                <a:solidFill>
                  <a:schemeClr val="dk2"/>
                </a:solidFill>
              </a:rPr>
              <a:t>Partie Front-End</a:t>
            </a:r>
            <a:endParaRPr>
              <a:solidFill>
                <a:schemeClr val="dk2"/>
              </a:solidFill>
            </a:endParaRPr>
          </a:p>
          <a:p>
            <a:pPr marL="457200" marR="0" lvl="0" indent="-342900" algn="l" rtl="0">
              <a:lnSpc>
                <a:spcPct val="115000"/>
              </a:lnSpc>
              <a:spcBef>
                <a:spcPts val="0"/>
              </a:spcBef>
              <a:spcAft>
                <a:spcPts val="0"/>
              </a:spcAft>
              <a:buClr>
                <a:schemeClr val="dk2"/>
              </a:buClr>
              <a:buSzPts val="1800"/>
              <a:buChar char="-"/>
            </a:pPr>
            <a:r>
              <a:rPr lang="fr">
                <a:solidFill>
                  <a:schemeClr val="dk2"/>
                </a:solidFill>
              </a:rPr>
              <a:t>Démonstration complète</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Présentation du projet</a:t>
            </a:r>
            <a:endParaRPr dirty="0"/>
          </a:p>
        </p:txBody>
      </p:sp>
      <p:sp>
        <p:nvSpPr>
          <p:cNvPr id="3" name="ZoneTexte 2">
            <a:extLst>
              <a:ext uri="{FF2B5EF4-FFF2-40B4-BE49-F238E27FC236}">
                <a16:creationId xmlns:a16="http://schemas.microsoft.com/office/drawing/2014/main" id="{A5E0C64B-BC9B-72F6-8375-12514F6B1926}"/>
              </a:ext>
            </a:extLst>
          </p:cNvPr>
          <p:cNvSpPr txBox="1"/>
          <p:nvPr/>
        </p:nvSpPr>
        <p:spPr>
          <a:xfrm>
            <a:off x="202130" y="1068425"/>
            <a:ext cx="8296976" cy="3539430"/>
          </a:xfrm>
          <a:prstGeom prst="rect">
            <a:avLst/>
          </a:prstGeom>
          <a:noFill/>
        </p:spPr>
        <p:txBody>
          <a:bodyPr wrap="square">
            <a:spAutoFit/>
          </a:bodyPr>
          <a:lstStyle/>
          <a:p>
            <a:pPr algn="l"/>
            <a:br>
              <a:rPr lang="fr-FR" b="0" i="0" dirty="0">
                <a:solidFill>
                  <a:schemeClr val="bg2"/>
                </a:solidFill>
                <a:effectLst/>
                <a:latin typeface="+mj-lt"/>
              </a:rPr>
            </a:br>
            <a:r>
              <a:rPr lang="fr-FR" b="0" i="0" dirty="0">
                <a:solidFill>
                  <a:schemeClr val="bg2"/>
                </a:solidFill>
                <a:effectLst/>
                <a:latin typeface="+mj-lt"/>
              </a:rPr>
              <a:t>La réalisation d'une application pour </a:t>
            </a:r>
            <a:r>
              <a:rPr lang="fr-FR" b="0" i="0" dirty="0" err="1">
                <a:solidFill>
                  <a:schemeClr val="bg2"/>
                </a:solidFill>
                <a:effectLst/>
                <a:latin typeface="+mj-lt"/>
              </a:rPr>
              <a:t>AccordEnergie</a:t>
            </a:r>
            <a:r>
              <a:rPr lang="fr-FR" b="0" i="0" dirty="0">
                <a:solidFill>
                  <a:schemeClr val="bg2"/>
                </a:solidFill>
                <a:effectLst/>
                <a:latin typeface="+mj-lt"/>
              </a:rPr>
              <a:t> impliquerait plusieurs étapes de développement. Voici un aperçu général du processus:</a:t>
            </a:r>
          </a:p>
          <a:p>
            <a:pPr algn="l">
              <a:buFont typeface="+mj-lt"/>
              <a:buAutoNum type="arabicPeriod"/>
            </a:pPr>
            <a:r>
              <a:rPr lang="fr-FR" b="1" i="0" dirty="0">
                <a:solidFill>
                  <a:schemeClr val="bg2"/>
                </a:solidFill>
                <a:effectLst/>
                <a:latin typeface="+mj-lt"/>
              </a:rPr>
              <a:t>Analyse des besoins</a:t>
            </a:r>
            <a:r>
              <a:rPr lang="fr-FR" b="0" i="0" dirty="0">
                <a:solidFill>
                  <a:schemeClr val="bg2"/>
                </a:solidFill>
                <a:effectLst/>
                <a:latin typeface="+mj-lt"/>
              </a:rPr>
              <a:t>: Tout d'abord, il est essentiel de comprendre les besoins spécifiques de </a:t>
            </a:r>
            <a:r>
              <a:rPr lang="fr-FR" b="0" i="0" dirty="0" err="1">
                <a:solidFill>
                  <a:schemeClr val="bg2"/>
                </a:solidFill>
                <a:effectLst/>
                <a:latin typeface="+mj-lt"/>
              </a:rPr>
              <a:t>AccordEnergie</a:t>
            </a:r>
            <a:r>
              <a:rPr lang="fr-FR" b="0" i="0" dirty="0">
                <a:solidFill>
                  <a:schemeClr val="bg2"/>
                </a:solidFill>
                <a:effectLst/>
                <a:latin typeface="+mj-lt"/>
              </a:rPr>
              <a:t> en termes de gestion d'interventions. Cela implique de rencontrer les parties prenantes pour définir les fonctionnalités et les exigences de l'application.</a:t>
            </a:r>
          </a:p>
          <a:p>
            <a:pPr algn="l">
              <a:buFont typeface="+mj-lt"/>
              <a:buAutoNum type="arabicPeriod"/>
            </a:pPr>
            <a:r>
              <a:rPr lang="fr-FR" b="1" i="0" dirty="0">
                <a:solidFill>
                  <a:schemeClr val="bg2"/>
                </a:solidFill>
                <a:effectLst/>
                <a:latin typeface="+mj-lt"/>
              </a:rPr>
              <a:t>Conception de l'architecture</a:t>
            </a:r>
            <a:r>
              <a:rPr lang="fr-FR" b="0" i="0" dirty="0">
                <a:solidFill>
                  <a:schemeClr val="bg2"/>
                </a:solidFill>
                <a:effectLst/>
                <a:latin typeface="+mj-lt"/>
              </a:rPr>
              <a:t>: Ensuite, il faut concevoir l'architecture de l'application, y compris la structure des bases de données, les interactions entre les différents modules de l'application et l'interface utilisateur.</a:t>
            </a:r>
          </a:p>
          <a:p>
            <a:pPr algn="l">
              <a:buFont typeface="+mj-lt"/>
              <a:buAutoNum type="arabicPeriod"/>
            </a:pPr>
            <a:r>
              <a:rPr lang="fr-FR" b="1" i="0" dirty="0">
                <a:solidFill>
                  <a:schemeClr val="bg2"/>
                </a:solidFill>
                <a:effectLst/>
                <a:latin typeface="+mj-lt"/>
              </a:rPr>
              <a:t>Développement des fonctionnalités</a:t>
            </a:r>
            <a:r>
              <a:rPr lang="fr-FR" b="0" i="0" dirty="0">
                <a:solidFill>
                  <a:schemeClr val="bg2"/>
                </a:solidFill>
                <a:effectLst/>
                <a:latin typeface="+mj-lt"/>
              </a:rPr>
              <a:t>: Une fois l'architecture établie, le développement de l'application peut commencer. Cela comprend la mise en œuvre des fonctionnalités telles que l'authentification des utilisateurs, la gestion des rôles et des autorisations, la création, la modification et la visualisation des interventions, ainsi que la gestion des commentaires et des statuts.</a:t>
            </a:r>
          </a:p>
          <a:p>
            <a:pPr algn="l">
              <a:buFont typeface="+mj-lt"/>
              <a:buAutoNum type="arabicPeriod"/>
            </a:pPr>
            <a:r>
              <a:rPr lang="fr-FR" b="1" i="0" dirty="0">
                <a:solidFill>
                  <a:schemeClr val="bg2"/>
                </a:solidFill>
                <a:effectLst/>
                <a:latin typeface="+mj-lt"/>
              </a:rPr>
              <a:t>Intégration de la base de données</a:t>
            </a:r>
            <a:r>
              <a:rPr lang="fr-FR" b="0" i="0" dirty="0">
                <a:solidFill>
                  <a:schemeClr val="bg2"/>
                </a:solidFill>
                <a:effectLst/>
                <a:latin typeface="+mj-lt"/>
              </a:rPr>
              <a:t>: L'application devra être intégrée à une base de données pour stocker les informations sur les interventions, les utilisateurs et autres données pertinentes. MySQL est souvent utilisé pour ce type d'application en raison de sa compatibilité avec PHP.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FR" dirty="0"/>
              <a:t>Diagramme de Gantt</a:t>
            </a:r>
            <a:endParaRPr dirty="0"/>
          </a:p>
        </p:txBody>
      </p:sp>
      <p:pic>
        <p:nvPicPr>
          <p:cNvPr id="3" name="Image 2" descr="Une image contenant texte, capture d’écran, nombre, Rectangle&#10;&#10;Description générée automatiquement">
            <a:extLst>
              <a:ext uri="{FF2B5EF4-FFF2-40B4-BE49-F238E27FC236}">
                <a16:creationId xmlns:a16="http://schemas.microsoft.com/office/drawing/2014/main" id="{015D2673-D30D-950A-9F6F-615C9F3B7C4A}"/>
              </a:ext>
            </a:extLst>
          </p:cNvPr>
          <p:cNvPicPr>
            <a:picLocks noChangeAspect="1"/>
          </p:cNvPicPr>
          <p:nvPr/>
        </p:nvPicPr>
        <p:blipFill>
          <a:blip r:embed="rId3"/>
          <a:stretch>
            <a:fillRect/>
          </a:stretch>
        </p:blipFill>
        <p:spPr>
          <a:xfrm>
            <a:off x="613611" y="1068425"/>
            <a:ext cx="7724274" cy="37347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Présentation du MCD</a:t>
            </a:r>
            <a:br>
              <a:rPr lang="fr" dirty="0"/>
            </a:br>
            <a:r>
              <a:rPr lang="fr" dirty="0"/>
              <a:t> </a:t>
            </a:r>
            <a:br>
              <a:rPr lang="fr" dirty="0"/>
            </a:br>
            <a:endParaRPr dirty="0"/>
          </a:p>
        </p:txBody>
      </p:sp>
      <p:pic>
        <p:nvPicPr>
          <p:cNvPr id="3" name="Image 2" descr="Une image contenant texte, diagramme, ligne, Police&#10;&#10;Description générée automatiquement">
            <a:extLst>
              <a:ext uri="{FF2B5EF4-FFF2-40B4-BE49-F238E27FC236}">
                <a16:creationId xmlns:a16="http://schemas.microsoft.com/office/drawing/2014/main" id="{FB9ED7F6-C726-0029-2B01-03B4BC771119}"/>
              </a:ext>
            </a:extLst>
          </p:cNvPr>
          <p:cNvPicPr>
            <a:picLocks noChangeAspect="1"/>
          </p:cNvPicPr>
          <p:nvPr/>
        </p:nvPicPr>
        <p:blipFill>
          <a:blip r:embed="rId3"/>
          <a:stretch>
            <a:fillRect/>
          </a:stretch>
        </p:blipFill>
        <p:spPr>
          <a:xfrm>
            <a:off x="1324870" y="1152961"/>
            <a:ext cx="6494259" cy="36227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Partie Base de Données</a:t>
            </a:r>
            <a:endParaRPr/>
          </a:p>
        </p:txBody>
      </p:sp>
      <p:pic>
        <p:nvPicPr>
          <p:cNvPr id="89" name="Google Shape;89;p18"/>
          <p:cNvPicPr preferRelativeResize="0"/>
          <p:nvPr/>
        </p:nvPicPr>
        <p:blipFill>
          <a:blip r:embed="rId3">
            <a:alphaModFix/>
          </a:blip>
          <a:stretch>
            <a:fillRect/>
          </a:stretch>
        </p:blipFill>
        <p:spPr>
          <a:xfrm>
            <a:off x="5573200" y="235350"/>
            <a:ext cx="3355899" cy="1736675"/>
          </a:xfrm>
          <a:prstGeom prst="rect">
            <a:avLst/>
          </a:prstGeom>
          <a:noFill/>
          <a:ln>
            <a:noFill/>
          </a:ln>
        </p:spPr>
      </p:pic>
      <p:pic>
        <p:nvPicPr>
          <p:cNvPr id="90" name="Google Shape;90;p18"/>
          <p:cNvPicPr preferRelativeResize="0"/>
          <p:nvPr/>
        </p:nvPicPr>
        <p:blipFill>
          <a:blip r:embed="rId4">
            <a:alphaModFix/>
          </a:blip>
          <a:stretch>
            <a:fillRect/>
          </a:stretch>
        </p:blipFill>
        <p:spPr>
          <a:xfrm>
            <a:off x="178225" y="2225122"/>
            <a:ext cx="6438869" cy="2788027"/>
          </a:xfrm>
          <a:prstGeom prst="rect">
            <a:avLst/>
          </a:prstGeom>
          <a:noFill/>
          <a:ln>
            <a:noFill/>
          </a:ln>
        </p:spPr>
      </p:pic>
      <p:pic>
        <p:nvPicPr>
          <p:cNvPr id="91" name="Google Shape;91;p18"/>
          <p:cNvPicPr preferRelativeResize="0"/>
          <p:nvPr/>
        </p:nvPicPr>
        <p:blipFill>
          <a:blip r:embed="rId5">
            <a:alphaModFix/>
          </a:blip>
          <a:stretch>
            <a:fillRect/>
          </a:stretch>
        </p:blipFill>
        <p:spPr>
          <a:xfrm>
            <a:off x="178225" y="1068425"/>
            <a:ext cx="4991189" cy="115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Partie Back-End</a:t>
            </a:r>
            <a:endParaRPr/>
          </a:p>
        </p:txBody>
      </p:sp>
      <p:pic>
        <p:nvPicPr>
          <p:cNvPr id="2" name="Image 1" descr="Une image contenant noir, obscurité&#10;&#10;Description générée automatiquement">
            <a:extLst>
              <a:ext uri="{FF2B5EF4-FFF2-40B4-BE49-F238E27FC236}">
                <a16:creationId xmlns:a16="http://schemas.microsoft.com/office/drawing/2014/main" id="{C1A2D02E-117F-90C9-207F-39DA617FDD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16825" y="756725"/>
            <a:ext cx="1574800" cy="787400"/>
          </a:xfrm>
          <a:prstGeom prst="rect">
            <a:avLst/>
          </a:prstGeom>
          <a:noFill/>
          <a:ln>
            <a:noFill/>
          </a:ln>
        </p:spPr>
      </p:pic>
      <p:pic>
        <p:nvPicPr>
          <p:cNvPr id="4" name="Image 3">
            <a:extLst>
              <a:ext uri="{FF2B5EF4-FFF2-40B4-BE49-F238E27FC236}">
                <a16:creationId xmlns:a16="http://schemas.microsoft.com/office/drawing/2014/main" id="{B5493521-660E-721B-6FDD-5BE1E2DC9090}"/>
              </a:ext>
            </a:extLst>
          </p:cNvPr>
          <p:cNvPicPr>
            <a:picLocks noChangeAspect="1"/>
          </p:cNvPicPr>
          <p:nvPr/>
        </p:nvPicPr>
        <p:blipFill>
          <a:blip r:embed="rId4"/>
          <a:stretch>
            <a:fillRect/>
          </a:stretch>
        </p:blipFill>
        <p:spPr>
          <a:xfrm>
            <a:off x="460446" y="958358"/>
            <a:ext cx="3959153" cy="3945025"/>
          </a:xfrm>
          <a:prstGeom prst="rect">
            <a:avLst/>
          </a:prstGeom>
        </p:spPr>
      </p:pic>
      <p:pic>
        <p:nvPicPr>
          <p:cNvPr id="6" name="Image 5">
            <a:extLst>
              <a:ext uri="{FF2B5EF4-FFF2-40B4-BE49-F238E27FC236}">
                <a16:creationId xmlns:a16="http://schemas.microsoft.com/office/drawing/2014/main" id="{BD509129-9CEF-1BA4-0092-77B83D833B91}"/>
              </a:ext>
            </a:extLst>
          </p:cNvPr>
          <p:cNvPicPr>
            <a:picLocks noChangeAspect="1"/>
          </p:cNvPicPr>
          <p:nvPr/>
        </p:nvPicPr>
        <p:blipFill>
          <a:blip r:embed="rId5"/>
          <a:stretch>
            <a:fillRect/>
          </a:stretch>
        </p:blipFill>
        <p:spPr>
          <a:xfrm>
            <a:off x="4568345" y="1855825"/>
            <a:ext cx="4031315" cy="27275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Partie Front-End</a:t>
            </a:r>
            <a:endParaRPr/>
          </a:p>
        </p:txBody>
      </p:sp>
      <p:pic>
        <p:nvPicPr>
          <p:cNvPr id="105" name="Google Shape;105;p20"/>
          <p:cNvPicPr preferRelativeResize="0"/>
          <p:nvPr/>
        </p:nvPicPr>
        <p:blipFill>
          <a:blip r:embed="rId3">
            <a:alphaModFix/>
          </a:blip>
          <a:stretch>
            <a:fillRect/>
          </a:stretch>
        </p:blipFill>
        <p:spPr>
          <a:xfrm>
            <a:off x="7606518" y="188800"/>
            <a:ext cx="1281183" cy="1281172"/>
          </a:xfrm>
          <a:prstGeom prst="rect">
            <a:avLst/>
          </a:prstGeom>
          <a:noFill/>
          <a:ln>
            <a:noFill/>
          </a:ln>
        </p:spPr>
      </p:pic>
      <p:pic>
        <p:nvPicPr>
          <p:cNvPr id="106" name="Google Shape;106;p20"/>
          <p:cNvPicPr preferRelativeResize="0"/>
          <p:nvPr/>
        </p:nvPicPr>
        <p:blipFill>
          <a:blip r:embed="rId4">
            <a:alphaModFix/>
          </a:blip>
          <a:stretch>
            <a:fillRect/>
          </a:stretch>
        </p:blipFill>
        <p:spPr>
          <a:xfrm>
            <a:off x="6840625" y="188800"/>
            <a:ext cx="908342" cy="1281172"/>
          </a:xfrm>
          <a:prstGeom prst="rect">
            <a:avLst/>
          </a:prstGeom>
          <a:noFill/>
          <a:ln>
            <a:noFill/>
          </a:ln>
        </p:spPr>
      </p:pic>
      <p:pic>
        <p:nvPicPr>
          <p:cNvPr id="107" name="Google Shape;107;p20"/>
          <p:cNvPicPr preferRelativeResize="0"/>
          <p:nvPr/>
        </p:nvPicPr>
        <p:blipFill>
          <a:blip r:embed="rId5">
            <a:alphaModFix/>
          </a:blip>
          <a:stretch>
            <a:fillRect/>
          </a:stretch>
        </p:blipFill>
        <p:spPr>
          <a:xfrm>
            <a:off x="4662661" y="556811"/>
            <a:ext cx="1707274" cy="1185700"/>
          </a:xfrm>
          <a:prstGeom prst="rect">
            <a:avLst/>
          </a:prstGeom>
          <a:noFill/>
          <a:ln>
            <a:noFill/>
          </a:ln>
        </p:spPr>
      </p:pic>
      <p:pic>
        <p:nvPicPr>
          <p:cNvPr id="108" name="Google Shape;108;p20"/>
          <p:cNvPicPr preferRelativeResize="0"/>
          <p:nvPr/>
        </p:nvPicPr>
        <p:blipFill>
          <a:blip r:embed="rId6">
            <a:alphaModFix/>
          </a:blip>
          <a:stretch>
            <a:fillRect/>
          </a:stretch>
        </p:blipFill>
        <p:spPr>
          <a:xfrm>
            <a:off x="5285750" y="2015050"/>
            <a:ext cx="3546550" cy="2669521"/>
          </a:xfrm>
          <a:prstGeom prst="rect">
            <a:avLst/>
          </a:prstGeom>
          <a:noFill/>
          <a:ln>
            <a:noFill/>
          </a:ln>
        </p:spPr>
      </p:pic>
      <p:pic>
        <p:nvPicPr>
          <p:cNvPr id="109" name="Google Shape;109;p20"/>
          <p:cNvPicPr preferRelativeResize="0"/>
          <p:nvPr/>
        </p:nvPicPr>
        <p:blipFill>
          <a:blip r:embed="rId7">
            <a:alphaModFix/>
          </a:blip>
          <a:stretch>
            <a:fillRect/>
          </a:stretch>
        </p:blipFill>
        <p:spPr>
          <a:xfrm>
            <a:off x="269575" y="1068425"/>
            <a:ext cx="4402675" cy="1942765"/>
          </a:xfrm>
          <a:prstGeom prst="rect">
            <a:avLst/>
          </a:prstGeom>
          <a:noFill/>
          <a:ln>
            <a:noFill/>
          </a:ln>
        </p:spPr>
      </p:pic>
      <p:pic>
        <p:nvPicPr>
          <p:cNvPr id="110" name="Google Shape;110;p20"/>
          <p:cNvPicPr preferRelativeResize="0"/>
          <p:nvPr/>
        </p:nvPicPr>
        <p:blipFill>
          <a:blip r:embed="rId8">
            <a:alphaModFix/>
          </a:blip>
          <a:stretch>
            <a:fillRect/>
          </a:stretch>
        </p:blipFill>
        <p:spPr>
          <a:xfrm>
            <a:off x="269575" y="3011204"/>
            <a:ext cx="4402676" cy="1841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4"/>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3827400" y="1827150"/>
            <a:ext cx="1489201" cy="1489199"/>
          </a:xfrm>
          <a:prstGeom prst="rect">
            <a:avLst/>
          </a:prstGeom>
          <a:noFill/>
          <a:ln>
            <a:noFill/>
          </a:ln>
          <a:effectLst>
            <a:glow rad="381000">
              <a:schemeClr val="accent1">
                <a:alpha val="57000"/>
              </a:schemeClr>
            </a:glow>
            <a:outerShdw blurRad="88900" dist="50800" dir="5400000" algn="ctr" rotWithShape="0">
              <a:srgbClr val="0070C0"/>
            </a:outerShdw>
          </a:effectLst>
        </p:spPr>
      </p:pic>
      <p:pic>
        <p:nvPicPr>
          <p:cNvPr id="2" name="Image 1">
            <a:extLst>
              <a:ext uri="{FF2B5EF4-FFF2-40B4-BE49-F238E27FC236}">
                <a16:creationId xmlns:a16="http://schemas.microsoft.com/office/drawing/2014/main" id="{582FBD69-E1BF-3397-E24F-60B3A90D5C24}"/>
              </a:ext>
            </a:extLst>
          </p:cNvPr>
          <p:cNvPicPr>
            <a:picLocks noChangeAspect="1"/>
          </p:cNvPicPr>
          <p:nvPr/>
        </p:nvPicPr>
        <p:blipFill>
          <a:blip r:embed="rId4"/>
          <a:stretch>
            <a:fillRect/>
          </a:stretch>
        </p:blipFill>
        <p:spPr>
          <a:xfrm>
            <a:off x="1328231" y="523374"/>
            <a:ext cx="6864905" cy="4620126"/>
          </a:xfrm>
          <a:prstGeom prst="rect">
            <a:avLst/>
          </a:prstGeom>
        </p:spPr>
      </p:pic>
      <p:sp>
        <p:nvSpPr>
          <p:cNvPr id="5" name="Google Shape;115;p21"/>
          <p:cNvSpPr txBox="1">
            <a:spLocks/>
          </p:cNvSpPr>
          <p:nvPr/>
        </p:nvSpPr>
        <p:spPr>
          <a:xfrm>
            <a:off x="3225800" y="0"/>
            <a:ext cx="2692400" cy="623400"/>
          </a:xfrm>
          <a:prstGeom prst="rect">
            <a:avLst/>
          </a:prstGeom>
          <a:no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r>
              <a:rPr lang="fr-FR" dirty="0"/>
              <a:t>Démonstration </a:t>
            </a: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8980</TotalTime>
  <Words>243</Words>
  <Application>Microsoft Office PowerPoint</Application>
  <PresentationFormat>Affichage à l'écran (16:9)</PresentationFormat>
  <Paragraphs>20</Paragraphs>
  <Slides>9</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Raleway</vt:lpstr>
      <vt:lpstr>Arial</vt:lpstr>
      <vt:lpstr>Source Sans Pro</vt:lpstr>
      <vt:lpstr>Plum</vt:lpstr>
      <vt:lpstr>Projet de B2 S2 PHP</vt:lpstr>
      <vt:lpstr>Sommaire:</vt:lpstr>
      <vt:lpstr>Présentation du projet</vt:lpstr>
      <vt:lpstr>Diagramme de Gantt</vt:lpstr>
      <vt:lpstr>Présentation du MCD   </vt:lpstr>
      <vt:lpstr>Partie Base de Données</vt:lpstr>
      <vt:lpstr>Partie Back-End</vt:lpstr>
      <vt:lpstr>Partie Front-End</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B2 S2 PHP</dc:title>
  <dc:creator>belaid ioudjaoudene</dc:creator>
  <cp:lastModifiedBy>Belaid IOUDJAOUDENE</cp:lastModifiedBy>
  <cp:revision>3</cp:revision>
  <dcterms:modified xsi:type="dcterms:W3CDTF">2024-04-02T17:02:32Z</dcterms:modified>
</cp:coreProperties>
</file>