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tidyverse.org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tidyverse.org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6" name="Rectangle"/>
          <p:cNvSpPr/>
          <p:nvPr/>
        </p:nvSpPr>
        <p:spPr>
          <a:xfrm>
            <a:off x="3759895" y="1672239"/>
            <a:ext cx="6425703" cy="689825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47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4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sp>
        <p:nvSpPr>
          <p:cNvPr id="149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Save Data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Read Tabular Data - These functions share the common arguments:"/>
          <p:cNvSpPr txBox="1"/>
          <p:nvPr/>
        </p:nvSpPr>
        <p:spPr>
          <a:xfrm>
            <a:off x="3719970" y="1215390"/>
            <a:ext cx="557382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154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5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Data types</a:t>
            </a:r>
          </a:p>
        </p:txBody>
      </p:sp>
      <p:sp>
        <p:nvSpPr>
          <p:cNvPr id="156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7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158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0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161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162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163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164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6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8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3949897" y="3209612"/>
            <a:ext cx="1295401" cy="1687702"/>
            <a:chOff x="0" y="0"/>
            <a:chExt cx="1295399" cy="1687701"/>
          </a:xfrm>
        </p:grpSpPr>
        <p:grpSp>
          <p:nvGrpSpPr>
            <p:cNvPr id="17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3" name="a;b;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3949897" y="4029400"/>
            <a:ext cx="1295401" cy="1687702"/>
            <a:chOff x="0" y="0"/>
            <a:chExt cx="1295399" cy="1687701"/>
          </a:xfrm>
        </p:grpSpPr>
        <p:grpSp>
          <p:nvGrpSpPr>
            <p:cNvPr id="17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8" name="a|b|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3949897" y="4849189"/>
            <a:ext cx="1295401" cy="1687702"/>
            <a:chOff x="0" y="0"/>
            <a:chExt cx="1295399" cy="1687701"/>
          </a:xfrm>
        </p:grpSpPr>
        <p:grpSp>
          <p:nvGrpSpPr>
            <p:cNvPr id="18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3" name="a  b  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85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7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8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0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2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4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5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6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7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02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20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98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9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01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203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204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6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7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Non-Tabular Data</a:t>
            </a:r>
          </a:p>
        </p:txBody>
      </p:sp>
      <p:sp>
        <p:nvSpPr>
          <p:cNvPr id="208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9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## )</a:t>
            </a:r>
          </a:p>
        </p:txBody>
      </p:sp>
      <p:sp>
        <p:nvSpPr>
          <p:cNvPr id="210" name="1. Use problems() to diagnose problems.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problems.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x$A &lt;- parse_number(x$A)</a:t>
            </a:r>
          </a:p>
        </p:txBody>
      </p:sp>
      <p:sp>
        <p:nvSpPr>
          <p:cNvPr id="211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12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13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14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  <p:sp>
        <p:nvSpPr>
          <p:cNvPr id="215" name="RStudio® is a trademark of RStudio, Inc.  •  CC BY SA  RStudio •  info@rstudio.com  •  844-448-1212 • rstudio.com •  Learn more at tidyverse.org  •  readr  1.1.0 •  tibble  1.2.12 •  tidyr  0.6.0 •  Updated: 2021–03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6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2021–03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333196" y="1268279"/>
            <a:ext cx="3067130" cy="1638307"/>
            <a:chOff x="0" y="0"/>
            <a:chExt cx="3067128" cy="1638306"/>
          </a:xfrm>
        </p:grpSpPr>
        <p:sp>
          <p:nvSpPr>
            <p:cNvPr id="216" name="R’s tidyverse is built around tidy data stored in  tibbles, which are enhanced data frames.…"/>
            <p:cNvSpPr/>
            <p:nvPr/>
          </p:nvSpPr>
          <p:spPr>
            <a:xfrm>
              <a:off x="0" y="0"/>
              <a:ext cx="3067129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t>R’s</a:t>
              </a:r>
              <a:r>
                <a:rPr b="1"/>
                <a:t> </a:t>
              </a:r>
              <a:r>
                <a:rPr b="1"/>
                <a:t>tidyverse</a:t>
              </a:r>
              <a:r>
                <a:t> is built around </a:t>
              </a:r>
              <a:r>
                <a:rPr b="1"/>
                <a:t>tidy data</a:t>
              </a:r>
              <a:r>
                <a:t> stored in  </a:t>
              </a:r>
              <a:r>
                <a:rPr b="1"/>
                <a:t>tibbles</a:t>
              </a:r>
              <a:r>
                <a:t>, which are enhanced data frames. </a:t>
              </a:r>
            </a:p>
            <a:p>
              <a:pPr marL="114300">
                <a:spcBef>
                  <a:spcPts val="5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front side of this sheet shows how to read text files into R with </a:t>
              </a:r>
              <a:r>
                <a:rPr b="1"/>
                <a:t>readr</a:t>
              </a:r>
              <a:r>
                <a:t>.</a:t>
              </a:r>
            </a:p>
            <a:p>
              <a:pPr marL="114300">
                <a:spcBef>
                  <a:spcPts val="3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reverse side shows how to create tibbles with </a:t>
              </a:r>
              <a:r>
                <a:rPr b="1"/>
                <a:t>tibble</a:t>
              </a:r>
              <a:r>
                <a:t> and to layout tidy data with </a:t>
              </a:r>
              <a:r>
                <a:rPr b="1"/>
                <a:t>tidyr</a:t>
              </a:r>
              <a:r>
                <a:t>. </a:t>
              </a:r>
            </a:p>
          </p:txBody>
        </p:sp>
        <p:pic>
          <p:nvPicPr>
            <p:cNvPr id="21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3747" y="472536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tidyr.png" descr="tidyr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9147" y="1085563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20" name="readr.png" descr="read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ivot_longer(data, cols, names_to = &quot;name&quot;, names_prefix = NULL, names_sep = NULL, names_pattern = NULL, names_ptypes = list(), names_transform = list(), names_repair = &quot;check_unique&quot;, values_to = &quot;value&quot;, values_drop_na = FALSE, values_ptypes = list(), "/>
          <p:cNvSpPr txBox="1"/>
          <p:nvPr/>
        </p:nvSpPr>
        <p:spPr>
          <a:xfrm>
            <a:off x="3740292" y="3167136"/>
            <a:ext cx="3122536" cy="2627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pivot_longer(</a:t>
            </a:r>
            <a:r>
              <a:rPr b="0" sz="1000"/>
              <a:t>data, cols, names_to = "name", names_prefix = NULL, names_sep = NULL, names_pattern = NULL, names_ptypes = list(), names_transform = list(), names_repair = "check_unique", values_to = "value", values_drop_na = FALSE, values_ptypes = list(), values_transform = list(), ..</a:t>
            </a:r>
            <a:r>
              <a:rPr b="0" sz="1200"/>
              <a:t>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pivot_longer() pivots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cols</a:t>
            </a:r>
            <a:r>
              <a:rPr b="1"/>
              <a:t> </a:t>
            </a:r>
            <a:r>
              <a:t>columns, moving column names into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names_to</a:t>
            </a:r>
            <a:r>
              <a:t> column, and column values into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values_to</a:t>
            </a:r>
            <a:r>
              <a:t> column.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39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24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40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42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b="0" sz="1200"/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Separate each cell in a column to make several rows.</a:t>
            </a:r>
          </a:p>
        </p:txBody>
      </p:sp>
      <p:sp>
        <p:nvSpPr>
          <p:cNvPr id="243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5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6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004479"/>
                </a:solidFill>
              </a:defRPr>
            </a:pPr>
            <a:r>
              <a:t>Handle Missing Values</a:t>
            </a:r>
          </a:p>
        </p:txBody>
      </p:sp>
      <p:sp>
        <p:nvSpPr>
          <p:cNvPr id="247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248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9" name="Use pivot_longer() and pivot_wider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pivot_longer()</a:t>
            </a:r>
            <a:r>
              <a:t> and </a:t>
            </a:r>
            <a:r>
              <a:rPr b="1"/>
              <a:t>pivot_wider()</a:t>
            </a:r>
            <a:r>
              <a:t> to reorganize the values of a table into a new layout.</a:t>
            </a:r>
          </a:p>
        </p:txBody>
      </p:sp>
      <p:sp>
        <p:nvSpPr>
          <p:cNvPr id="250" name="pivot_longer(table4a, cols = 2:3,…"/>
          <p:cNvSpPr txBox="1"/>
          <p:nvPr/>
        </p:nvSpPr>
        <p:spPr>
          <a:xfrm>
            <a:off x="3806826" y="6289565"/>
            <a:ext cx="2965680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pivot_longer(table4a, cols = 2:3,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names_to = "year", values_to = "cases")</a:t>
            </a:r>
          </a:p>
        </p:txBody>
      </p:sp>
      <p:grpSp>
        <p:nvGrpSpPr>
          <p:cNvPr id="255" name="Group"/>
          <p:cNvGrpSpPr/>
          <p:nvPr/>
        </p:nvGrpSpPr>
        <p:grpSpPr>
          <a:xfrm>
            <a:off x="3906982" y="5136451"/>
            <a:ext cx="2716137" cy="1270001"/>
            <a:chOff x="0" y="137120"/>
            <a:chExt cx="2716136" cy="1270000"/>
          </a:xfrm>
        </p:grpSpPr>
        <p:sp>
          <p:nvSpPr>
            <p:cNvPr id="251" name="table4a"/>
            <p:cNvSpPr/>
            <p:nvPr/>
          </p:nvSpPr>
          <p:spPr>
            <a:xfrm>
              <a:off x="570458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table4a</a:t>
              </a:r>
            </a:p>
          </p:txBody>
        </p:sp>
        <p:graphicFrame>
          <p:nvGraphicFramePr>
            <p:cNvPr id="252" name="Table"/>
            <p:cNvGraphicFramePr/>
            <p:nvPr/>
          </p:nvGraphicFramePr>
          <p:xfrm>
            <a:off x="0" y="227094"/>
            <a:ext cx="114300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38740"/>
                  <a:gridCol w="320702"/>
                  <a:gridCol w="330674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3" name="Line"/>
            <p:cNvSpPr/>
            <p:nvPr/>
          </p:nvSpPr>
          <p:spPr>
            <a:xfrm flipV="1">
              <a:off x="1233003" y="506224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254" name="Table"/>
            <p:cNvGraphicFramePr/>
            <p:nvPr/>
          </p:nvGraphicFramePr>
          <p:xfrm>
            <a:off x="1560436" y="227094"/>
            <a:ext cx="1155701" cy="1028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39005"/>
                  <a:gridCol w="311625"/>
                  <a:gridCol w="349725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256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b="0" sz="1188"/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b="0" sz="1188">
                <a:solidFill>
                  <a:srgbClr val="000000"/>
                </a:solidFill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257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b="0" sz="120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Drop rows containing NA’s in … columns.</a:t>
            </a:r>
          </a:p>
        </p:txBody>
      </p:sp>
      <p:sp>
        <p:nvSpPr>
          <p:cNvPr id="258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b="0" sz="1164"/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Fill in NA’s in … columns with most recent non-NA values.</a:t>
            </a:r>
          </a:p>
        </p:txBody>
      </p:sp>
      <p:sp>
        <p:nvSpPr>
          <p:cNvPr id="259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b="0" sz="1164"/>
              <a:t>data, </a:t>
            </a:r>
            <a:endParaRPr b="0" sz="1164"/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b="0" sz="1164"/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Replace NA’s by column.</a:t>
            </a:r>
          </a:p>
        </p:txBody>
      </p:sp>
      <p:sp>
        <p:nvSpPr>
          <p:cNvPr id="260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these functions to split or combine cells into individual, isolated values.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10585973" y="2854816"/>
            <a:ext cx="2780686" cy="1770354"/>
            <a:chOff x="25400" y="0"/>
            <a:chExt cx="2780684" cy="1770352"/>
          </a:xfrm>
        </p:grpSpPr>
        <p:graphicFrame>
          <p:nvGraphicFramePr>
            <p:cNvPr id="261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62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3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4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266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b="0" sz="1200"/>
              <a:t>data, col, into,  sep = "[^[:alnum:]]+", remove = TRUE, convert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Separate each cell in a column to make several columns.</a:t>
            </a:r>
          </a:p>
        </p:txBody>
      </p:sp>
      <p:grpSp>
        <p:nvGrpSpPr>
          <p:cNvPr id="271" name="Group"/>
          <p:cNvGrpSpPr/>
          <p:nvPr/>
        </p:nvGrpSpPr>
        <p:grpSpPr>
          <a:xfrm>
            <a:off x="10911009" y="8599459"/>
            <a:ext cx="2754610" cy="1786401"/>
            <a:chOff x="25400" y="0"/>
            <a:chExt cx="2754608" cy="1786400"/>
          </a:xfrm>
        </p:grpSpPr>
        <p:graphicFrame>
          <p:nvGraphicFramePr>
            <p:cNvPr id="267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68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69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0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272" name="separate(table3, rate, sep = &quot;/&quot;,…"/>
          <p:cNvSpPr txBox="1"/>
          <p:nvPr/>
        </p:nvSpPr>
        <p:spPr>
          <a:xfrm>
            <a:off x="11025424" y="4066454"/>
            <a:ext cx="2129671" cy="65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b="0" i="1" sz="126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separate(table3, rate, sep = "/", </a:t>
            </a:r>
          </a:p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b="0" i="1" sz="126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into = c("cases", "pop"))</a:t>
            </a:r>
          </a:p>
        </p:txBody>
      </p:sp>
      <p:sp>
        <p:nvSpPr>
          <p:cNvPr id="273" name="separate_rows(table3, rate, sep = &quot;/&quot;)"/>
          <p:cNvSpPr txBox="1"/>
          <p:nvPr/>
        </p:nvSpPr>
        <p:spPr>
          <a:xfrm>
            <a:off x="10780183" y="7560554"/>
            <a:ext cx="2638416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 algn="ctr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separate_rows(table3, rate, sep = "/")</a:t>
            </a:r>
          </a:p>
        </p:txBody>
      </p:sp>
      <p:sp>
        <p:nvSpPr>
          <p:cNvPr id="274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unite(table5, century, year,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col = "year", sep = "")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4006053" y="7793849"/>
            <a:ext cx="1528626" cy="848639"/>
            <a:chOff x="25400" y="0"/>
            <a:chExt cx="1528624" cy="848638"/>
          </a:xfrm>
        </p:grpSpPr>
        <p:graphicFrame>
          <p:nvGraphicFramePr>
            <p:cNvPr id="275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76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77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8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6197343" y="7796375"/>
            <a:ext cx="1503436" cy="846113"/>
            <a:chOff x="25400" y="0"/>
            <a:chExt cx="1503434" cy="846112"/>
          </a:xfrm>
        </p:grpSpPr>
        <p:graphicFrame>
          <p:nvGraphicFramePr>
            <p:cNvPr id="280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81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2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3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674417" y="7796375"/>
            <a:ext cx="1502862" cy="846113"/>
            <a:chOff x="25400" y="0"/>
            <a:chExt cx="1502860" cy="846112"/>
          </a:xfrm>
        </p:grpSpPr>
        <p:graphicFrame>
          <p:nvGraphicFramePr>
            <p:cNvPr id="285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86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7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8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90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291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292" name="replace_na(x, list(x2 = 2))"/>
          <p:cNvSpPr txBox="1"/>
          <p:nvPr/>
        </p:nvSpPr>
        <p:spPr>
          <a:xfrm>
            <a:off x="8487606" y="8719968"/>
            <a:ext cx="178522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replace_na(x, list(x2 = 2))</a:t>
            </a:r>
          </a:p>
        </p:txBody>
      </p:sp>
      <p:grpSp>
        <p:nvGrpSpPr>
          <p:cNvPr id="297" name="Group"/>
          <p:cNvGrpSpPr/>
          <p:nvPr/>
        </p:nvGrpSpPr>
        <p:grpSpPr>
          <a:xfrm>
            <a:off x="10655411" y="5500299"/>
            <a:ext cx="2884807" cy="1780844"/>
            <a:chOff x="25400" y="0"/>
            <a:chExt cx="2884805" cy="1780842"/>
          </a:xfrm>
        </p:grpSpPr>
        <p:graphicFrame>
          <p:nvGraphicFramePr>
            <p:cNvPr id="293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4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5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296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298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307" name="Group"/>
          <p:cNvGrpSpPr/>
          <p:nvPr/>
        </p:nvGrpSpPr>
        <p:grpSpPr>
          <a:xfrm>
            <a:off x="8819902" y="1254767"/>
            <a:ext cx="1639875" cy="1479263"/>
            <a:chOff x="0" y="168870"/>
            <a:chExt cx="1639873" cy="1479262"/>
          </a:xfrm>
        </p:grpSpPr>
        <p:graphicFrame>
          <p:nvGraphicFramePr>
            <p:cNvPr id="299" name="Table"/>
            <p:cNvGraphicFramePr/>
            <p:nvPr/>
          </p:nvGraphicFramePr>
          <p:xfrm>
            <a:off x="1093244" y="253854"/>
            <a:ext cx="279401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00" name="Table"/>
            <p:cNvGraphicFramePr/>
            <p:nvPr/>
          </p:nvGraphicFramePr>
          <p:xfrm>
            <a:off x="460346" y="253854"/>
            <a:ext cx="279401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01" name="Table"/>
            <p:cNvGraphicFramePr/>
            <p:nvPr/>
          </p:nvGraphicFramePr>
          <p:xfrm>
            <a:off x="0" y="250699"/>
            <a:ext cx="279400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02" name="A * B -&gt; C"/>
            <p:cNvSpPr/>
            <p:nvPr/>
          </p:nvSpPr>
          <p:spPr>
            <a:xfrm>
              <a:off x="7741" y="168870"/>
              <a:ext cx="13186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A * B -&gt; C</a:t>
              </a:r>
            </a:p>
          </p:txBody>
        </p:sp>
        <p:sp>
          <p:nvSpPr>
            <p:cNvPr id="303" name="*"/>
            <p:cNvSpPr/>
            <p:nvPr/>
          </p:nvSpPr>
          <p:spPr>
            <a:xfrm>
              <a:off x="369873" y="3781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04" name="Arrow"/>
            <p:cNvSpPr/>
            <p:nvPr/>
          </p:nvSpPr>
          <p:spPr>
            <a:xfrm>
              <a:off x="49597" y="81473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5" name="Arrow"/>
            <p:cNvSpPr/>
            <p:nvPr/>
          </p:nvSpPr>
          <p:spPr>
            <a:xfrm>
              <a:off x="49597" y="66391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6" name="Arrow"/>
            <p:cNvSpPr/>
            <p:nvPr/>
          </p:nvSpPr>
          <p:spPr>
            <a:xfrm>
              <a:off x="49597" y="513098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14" name="Group"/>
          <p:cNvGrpSpPr/>
          <p:nvPr/>
        </p:nvGrpSpPr>
        <p:grpSpPr>
          <a:xfrm>
            <a:off x="7409898" y="1310485"/>
            <a:ext cx="749301" cy="788489"/>
            <a:chOff x="0" y="0"/>
            <a:chExt cx="749300" cy="788488"/>
          </a:xfrm>
        </p:grpSpPr>
        <p:grpSp>
          <p:nvGrpSpPr>
            <p:cNvPr id="310" name="Group"/>
            <p:cNvGrpSpPr/>
            <p:nvPr/>
          </p:nvGrpSpPr>
          <p:grpSpPr>
            <a:xfrm>
              <a:off x="0" y="25762"/>
              <a:ext cx="749300" cy="749301"/>
              <a:chOff x="0" y="0"/>
              <a:chExt cx="749300" cy="749300"/>
            </a:xfrm>
          </p:grpSpPr>
          <p:sp>
            <p:nvSpPr>
              <p:cNvPr id="308" name="Square"/>
              <p:cNvSpPr/>
              <p:nvPr/>
            </p:nvSpPr>
            <p:spPr>
              <a:xfrm>
                <a:off x="20209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09" name="Table"/>
              <p:cNvGraphicFramePr/>
              <p:nvPr/>
            </p:nvGraphicFramePr>
            <p:xfrm>
              <a:off x="0" y="0"/>
              <a:ext cx="749300" cy="749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311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2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3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5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5724256" y="1338412"/>
            <a:ext cx="719021" cy="717131"/>
            <a:chOff x="19288" y="21178"/>
            <a:chExt cx="719019" cy="717130"/>
          </a:xfrm>
        </p:grpSpPr>
        <p:sp>
          <p:nvSpPr>
            <p:cNvPr id="316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17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18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22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grpSp>
        <p:nvGrpSpPr>
          <p:cNvPr id="328" name="Group"/>
          <p:cNvGrpSpPr/>
          <p:nvPr/>
        </p:nvGrpSpPr>
        <p:grpSpPr>
          <a:xfrm>
            <a:off x="4160244" y="1333289"/>
            <a:ext cx="718100" cy="754074"/>
            <a:chOff x="119271" y="16056"/>
            <a:chExt cx="718098" cy="754072"/>
          </a:xfrm>
        </p:grpSpPr>
        <p:sp>
          <p:nvSpPr>
            <p:cNvPr id="323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24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25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29" name="&amp;"/>
          <p:cNvSpPr txBox="1"/>
          <p:nvPr/>
        </p:nvSpPr>
        <p:spPr>
          <a:xfrm>
            <a:off x="5059835" y="14650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38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30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331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32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Makes variables easy to access as vectors</a:t>
            </a:r>
          </a:p>
        </p:txBody>
      </p:sp>
      <p:sp>
        <p:nvSpPr>
          <p:cNvPr id="333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Preserves cases during vectorized operations</a:t>
            </a:r>
          </a:p>
        </p:txBody>
      </p:sp>
      <p:sp>
        <p:nvSpPr>
          <p:cNvPr id="334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335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 sz="1400">
                <a:solidFill>
                  <a:srgbClr val="000000"/>
                </a:solidFill>
              </a:defRPr>
            </a:pPr>
            <a:r>
              <a:rPr b="1"/>
              <a:t>complete(</a:t>
            </a:r>
            <a:r>
              <a:t>data, ..., fill = list()</a:t>
            </a:r>
            <a:r>
              <a:rPr b="1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336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337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one screen</a:t>
            </a:r>
          </a:p>
        </p:txBody>
      </p:sp>
      <p:sp>
        <p:nvSpPr>
          <p:cNvPr id="338" name="RStudio® is a trademark of RStudio, Inc.  •  CC BY SA  RStudio •  info@rstudio.com  •  844-448-1212 • rstudio.com •  Learn more at tidyverse.org  •  readr  1.1.0 •  tibble  1.2.12 •  tidyr  0.6.0 •  Updated: 2021–03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5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2021–03</a:t>
            </a:r>
          </a:p>
        </p:txBody>
      </p:sp>
      <p:sp>
        <p:nvSpPr>
          <p:cNvPr id="33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0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1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342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Split Cells</a:t>
            </a:r>
          </a:p>
        </p:txBody>
      </p:sp>
      <p:sp>
        <p:nvSpPr>
          <p:cNvPr id="343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4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Control the default appearance with options:</a:t>
            </a:r>
          </a:p>
          <a:p>
            <a:pPr lvl="2" marL="152400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View full data set with </a:t>
            </a:r>
            <a:r>
              <a:rPr b="1"/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/>
              <a:t>glimpse()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Revert to data frame with </a:t>
            </a:r>
            <a:r>
              <a:rPr b="1"/>
              <a:t>as.data.frame()</a:t>
            </a:r>
          </a:p>
        </p:txBody>
      </p:sp>
      <p:sp>
        <p:nvSpPr>
          <p:cNvPr id="345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346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</a:t>
            </a:r>
            <a:r>
              <a:t>display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321327" y="7175797"/>
            <a:ext cx="3082562" cy="1814577"/>
            <a:chOff x="0" y="0"/>
            <a:chExt cx="3082560" cy="1814575"/>
          </a:xfrm>
        </p:grpSpPr>
        <p:sp>
          <p:nvSpPr>
            <p:cNvPr id="347" name="Rounded Rectangle"/>
            <p:cNvSpPr/>
            <p:nvPr/>
          </p:nvSpPr>
          <p:spPr>
            <a:xfrm>
              <a:off x="65743" y="29070"/>
              <a:ext cx="3016818" cy="1757352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8" name="tibble(…)…"/>
            <p:cNvSpPr txBox="1"/>
            <p:nvPr/>
          </p:nvSpPr>
          <p:spPr>
            <a:xfrm>
              <a:off x="0" y="0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3,    "c")</a:t>
              </a:r>
            </a:p>
          </p:txBody>
        </p:sp>
        <p:sp>
          <p:nvSpPr>
            <p:cNvPr id="349" name="A tibble: 3 × 2…"/>
            <p:cNvSpPr/>
            <p:nvPr/>
          </p:nvSpPr>
          <p:spPr>
            <a:xfrm>
              <a:off x="1767262" y="832765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&lt;int&gt; &lt;chr&gt;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3     3     c</a:t>
              </a:r>
            </a:p>
          </p:txBody>
        </p:sp>
        <p:sp>
          <p:nvSpPr>
            <p:cNvPr id="350" name="Both…"/>
            <p:cNvSpPr/>
            <p:nvPr/>
          </p:nvSpPr>
          <p:spPr>
            <a:xfrm>
              <a:off x="2303204" y="101621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352" name="Table"/>
          <p:cNvGraphicFramePr/>
          <p:nvPr/>
        </p:nvGraphicFramePr>
        <p:xfrm>
          <a:off x="543116" y="3614505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</a:tblGrid>
              <a:tr h="11549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3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54" name="Table"/>
          <p:cNvGraphicFramePr/>
          <p:nvPr/>
        </p:nvGraphicFramePr>
        <p:xfrm>
          <a:off x="548376" y="3611623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55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56" name="Table"/>
          <p:cNvGraphicFramePr/>
          <p:nvPr/>
        </p:nvGraphicFramePr>
        <p:xfrm>
          <a:off x="1132196" y="4545829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57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  cyl &lt;int&gt;, trans &lt;chr&gt;</a:t>
            </a:r>
          </a:p>
        </p:txBody>
      </p:sp>
      <p:sp>
        <p:nvSpPr>
          <p:cNvPr id="358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[ reached getOption("max.print") -- omitted 68 rows ]</a:t>
            </a:r>
          </a:p>
        </p:txBody>
      </p:sp>
      <p:sp>
        <p:nvSpPr>
          <p:cNvPr id="359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360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Test whether x is a tibble.</a:t>
            </a:r>
          </a:p>
        </p:txBody>
      </p:sp>
      <p:sp>
        <p:nvSpPr>
          <p:cNvPr id="361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362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3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4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365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6" name="Tidy Data with tidyr"/>
          <p:cNvSpPr txBox="1"/>
          <p:nvPr/>
        </p:nvSpPr>
        <p:spPr>
          <a:xfrm>
            <a:off x="3724388" y="475729"/>
            <a:ext cx="26190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Tidy Data with tidyr</a:t>
            </a:r>
          </a:p>
        </p:txBody>
      </p:sp>
      <p:sp>
        <p:nvSpPr>
          <p:cNvPr id="367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68" name="tidyr.png" descr="tidy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tibble.png" descr="tibbl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pivot_wider(data, id_cols = NULL, names_from = name, names_prefix = &quot;&quot;, names_sep = &quot;_&quot;, names_glue = NULL, names_sort = FALSE, names_repair = &quot;check_unique&quot;, values_from = value, values_fill = NULL, values_fn = NULL, ...)…"/>
          <p:cNvSpPr txBox="1"/>
          <p:nvPr/>
        </p:nvSpPr>
        <p:spPr>
          <a:xfrm>
            <a:off x="6845934" y="3167136"/>
            <a:ext cx="3517116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pivot_wider(</a:t>
            </a:r>
            <a:r>
              <a:rPr b="0" sz="1000"/>
              <a:t>data, id_cols = NULL, names_from = name, names_prefix = "", names_sep = "_", names_glue = NULL, names_sort = FALSE, names_repair = "check_unique", values_from = value, values_fill = NULL, values_fn = NULL, ...</a:t>
            </a:r>
            <a:r>
              <a:rPr sz="120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pivot_wider() pivots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names_from</a:t>
            </a:r>
            <a:r>
              <a:t> and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values_from</a:t>
            </a:r>
            <a:r>
              <a:t> column into a rectangular field of cells.</a:t>
            </a:r>
          </a:p>
        </p:txBody>
      </p:sp>
      <p:sp>
        <p:nvSpPr>
          <p:cNvPr id="372" name="pivot_wider(table2, names_from = type, values_from = count)"/>
          <p:cNvSpPr txBox="1"/>
          <p:nvPr/>
        </p:nvSpPr>
        <p:spPr>
          <a:xfrm>
            <a:off x="7140120" y="6290417"/>
            <a:ext cx="2965681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pivot_wider(table2, names_from = type, values_from = count)</a:t>
            </a:r>
          </a:p>
        </p:txBody>
      </p:sp>
      <p:grpSp>
        <p:nvGrpSpPr>
          <p:cNvPr id="377" name="Group"/>
          <p:cNvGrpSpPr/>
          <p:nvPr/>
        </p:nvGrpSpPr>
        <p:grpSpPr>
          <a:xfrm>
            <a:off x="6997215" y="4577651"/>
            <a:ext cx="3214554" cy="1677475"/>
            <a:chOff x="0" y="137120"/>
            <a:chExt cx="3214552" cy="1677474"/>
          </a:xfrm>
        </p:grpSpPr>
        <p:graphicFrame>
          <p:nvGraphicFramePr>
            <p:cNvPr id="373" name="Table"/>
            <p:cNvGraphicFramePr/>
            <p:nvPr/>
          </p:nvGraphicFramePr>
          <p:xfrm>
            <a:off x="1703252" y="227094"/>
            <a:ext cx="1511301" cy="1028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2228"/>
                  <a:gridCol w="304800"/>
                  <a:gridCol w="368300"/>
                  <a:gridCol w="340628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74" name="table2"/>
            <p:cNvSpPr/>
            <p:nvPr/>
          </p:nvSpPr>
          <p:spPr>
            <a:xfrm>
              <a:off x="745131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table2</a:t>
              </a:r>
            </a:p>
          </p:txBody>
        </p:sp>
        <p:sp>
          <p:nvSpPr>
            <p:cNvPr id="375" name="Line"/>
            <p:cNvSpPr/>
            <p:nvPr/>
          </p:nvSpPr>
          <p:spPr>
            <a:xfrm flipV="1">
              <a:off x="1522502" y="531894"/>
              <a:ext cx="1650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76" name="Table"/>
            <p:cNvGraphicFramePr/>
            <p:nvPr/>
          </p:nvGraphicFramePr>
          <p:xfrm>
            <a:off x="0" y="227094"/>
            <a:ext cx="1511300" cy="1587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39785"/>
                  <a:gridCol w="300153"/>
                  <a:gridCol w="342440"/>
                  <a:gridCol w="380305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1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baseline="7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type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