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809359" y="10090546"/>
            <a:ext cx="337640" cy="4012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6.png"/><Relationship Id="rId11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09828" y="202501"/>
            <a:ext cx="1369028" cy="158050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angle"/>
          <p:cNvSpPr/>
          <p:nvPr/>
        </p:nvSpPr>
        <p:spPr>
          <a:xfrm>
            <a:off x="9424487" y="4470400"/>
            <a:ext cx="4254501" cy="990600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3251746" y="1825841"/>
            <a:ext cx="1287151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1" name="Rectangle"/>
          <p:cNvSpPr/>
          <p:nvPr/>
        </p:nvSpPr>
        <p:spPr>
          <a:xfrm>
            <a:off x="4809890" y="6641703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2" name="Summarise Cases"/>
          <p:cNvSpPr txBox="1"/>
          <p:nvPr/>
        </p:nvSpPr>
        <p:spPr>
          <a:xfrm>
            <a:off x="306210" y="28469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D5A24C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Summarise Cases</a:t>
            </a:r>
          </a:p>
        </p:txBody>
      </p:sp>
      <p:sp>
        <p:nvSpPr>
          <p:cNvPr id="143" name="Use rowwise(.data, ...) to group data into individual rows. dplyr functions will compute results for each row. Also used to apply functions to list-columns without purrr functions."/>
          <p:cNvSpPr txBox="1"/>
          <p:nvPr/>
        </p:nvSpPr>
        <p:spPr>
          <a:xfrm>
            <a:off x="318686" y="7952713"/>
            <a:ext cx="42359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rowwise(</a:t>
            </a:r>
            <a:r>
              <a:t>.data,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to group data into individual rows. dplyr functions will compute results for each row. Also used to apply functions to list-columns without purrr functions.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336028" y="69137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920228" y="68660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714876" y="73723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147" name="Table"/>
          <p:cNvGraphicFramePr/>
          <p:nvPr/>
        </p:nvGraphicFramePr>
        <p:xfrm>
          <a:off x="921553" y="72580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922221" y="75307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1515138" y="71437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0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50" name="Line"/>
          <p:cNvSpPr/>
          <p:nvPr/>
        </p:nvSpPr>
        <p:spPr>
          <a:xfrm>
            <a:off x="1331525" y="73723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1" name="Use group_by(.data, ..., .add = FALSE) to create a &quot;grouped&quot; copy of a table grouped by columns in ... dplyr functions will manipulate each &quot;group&quot; separately and combine the results."/>
          <p:cNvSpPr txBox="1"/>
          <p:nvPr/>
        </p:nvSpPr>
        <p:spPr>
          <a:xfrm>
            <a:off x="323328" y="6213972"/>
            <a:ext cx="4202437" cy="66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group_by(</a:t>
            </a:r>
            <a:r>
              <a:t>.data, ..., .add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to create a "grouped" copy of a table grouped by columns in ... dplyr functions will manipulate each "group" separately and combine the results.</a:t>
            </a:r>
          </a:p>
        </p:txBody>
      </p:sp>
      <p:sp>
        <p:nvSpPr>
          <p:cNvPr id="152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3259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These apply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summary functions </a:t>
            </a:r>
            <a:r>
              <a:t>to columns to create a new table of summary statistics. Summary functions take vectors as input and return one value (see back).</a:t>
            </a:r>
          </a:p>
        </p:txBody>
      </p:sp>
      <p:graphicFrame>
        <p:nvGraphicFramePr>
          <p:cNvPr id="153" name="Table"/>
          <p:cNvGraphicFramePr/>
          <p:nvPr/>
        </p:nvGraphicFramePr>
        <p:xfrm>
          <a:off x="336028" y="43273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4" name="Table"/>
          <p:cNvGraphicFramePr/>
          <p:nvPr/>
        </p:nvGraphicFramePr>
        <p:xfrm>
          <a:off x="893833" y="43265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10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5" name="Line"/>
          <p:cNvSpPr/>
          <p:nvPr/>
        </p:nvSpPr>
        <p:spPr>
          <a:xfrm>
            <a:off x="722242" y="44440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156" name="Table"/>
          <p:cNvGraphicFramePr/>
          <p:nvPr/>
        </p:nvGraphicFramePr>
        <p:xfrm>
          <a:off x="336028" y="50914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6D6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894828" y="50938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10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8" name="Line"/>
          <p:cNvSpPr/>
          <p:nvPr/>
        </p:nvSpPr>
        <p:spPr>
          <a:xfrm>
            <a:off x="722242" y="52081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9" name="summarise(.data, …) Compute table of summaries.  summarise(mtcars, avg = mean(mpg))…"/>
          <p:cNvSpPr txBox="1"/>
          <p:nvPr/>
        </p:nvSpPr>
        <p:spPr>
          <a:xfrm>
            <a:off x="1159725" y="4263792"/>
            <a:ext cx="3202030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summarise(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count(</a:t>
            </a:r>
            <a:r>
              <a:t>x, ..., wt = NULL, sort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Count number of rows in each group defined by the variables in …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tally()</a:t>
            </a:r>
            <a:r>
              <a:t>.</a:t>
            </a:r>
            <a:br/>
            <a:r>
              <a:rPr i="1"/>
              <a:t>count(mtcars, cyl)</a:t>
            </a:r>
          </a:p>
        </p:txBody>
      </p:sp>
      <p:sp>
        <p:nvSpPr>
          <p:cNvPr id="160" name="RStudio® is a trademark of RStudio, Inc.  •  CC BY SA RStudio •  info@rstudio.com  •  844-448-1212 • rstudio.com •  Learn more with browseVignettes(package = c(&quot;dplyr&quot;, &quot;tibble&quot;))  •  dplyr  1.0.6 •  tibble  3.1.2  •  Updated: 2021-06"/>
          <p:cNvSpPr txBox="1"/>
          <p:nvPr/>
        </p:nvSpPr>
        <p:spPr>
          <a:xfrm>
            <a:off x="1870972" y="10340910"/>
            <a:ext cx="118052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1.0.6 •  tibble  3.1.2  •  Updated: 2021-06</a:t>
            </a:r>
          </a:p>
        </p:txBody>
      </p:sp>
      <p:sp>
        <p:nvSpPr>
          <p:cNvPr id="161" name="Each observation, or case, is in its own row"/>
          <p:cNvSpPr txBox="1"/>
          <p:nvPr/>
        </p:nvSpPr>
        <p:spPr>
          <a:xfrm>
            <a:off x="1676166" y="23994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Each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observation</a:t>
            </a:r>
            <a:r>
              <a:t>,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case</a:t>
            </a:r>
            <a:r>
              <a:t>, is in its own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</a:t>
            </a:r>
          </a:p>
        </p:txBody>
      </p:sp>
      <p:sp>
        <p:nvSpPr>
          <p:cNvPr id="162" name="Each variable is in its own column"/>
          <p:cNvSpPr txBox="1"/>
          <p:nvPr/>
        </p:nvSpPr>
        <p:spPr>
          <a:xfrm>
            <a:off x="323328" y="23994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Each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variable</a:t>
            </a:r>
            <a:r>
              <a:t> is in its own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column</a:t>
            </a:r>
          </a:p>
        </p:txBody>
      </p:sp>
      <p:sp>
        <p:nvSpPr>
          <p:cNvPr id="163" name="&amp;"/>
          <p:cNvSpPr txBox="1"/>
          <p:nvPr/>
        </p:nvSpPr>
        <p:spPr>
          <a:xfrm>
            <a:off x="1381438" y="1869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4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functions work with pipes and expect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 data</a:t>
            </a:r>
            <a:r>
              <a:t>. In tidy data:</a:t>
            </a:r>
          </a:p>
        </p:txBody>
      </p:sp>
      <p:sp>
        <p:nvSpPr>
          <p:cNvPr id="165" name="pipes"/>
          <p:cNvSpPr txBox="1"/>
          <p:nvPr/>
        </p:nvSpPr>
        <p:spPr>
          <a:xfrm>
            <a:off x="3927295" y="20305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6" name="x %&gt;% f(y)…"/>
          <p:cNvSpPr txBox="1"/>
          <p:nvPr/>
        </p:nvSpPr>
        <p:spPr>
          <a:xfrm>
            <a:off x="3325201" y="2402350"/>
            <a:ext cx="11952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x %&gt;% f(y)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becomes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f(x, y)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61555" y="1937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69" name="filter(.data, …) Extract rows that meet logical criteria.…"/>
          <p:cNvSpPr txBox="1"/>
          <p:nvPr/>
        </p:nvSpPr>
        <p:spPr>
          <a:xfrm>
            <a:off x="5889308" y="2616520"/>
            <a:ext cx="3030894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filter(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Extract rows that meet logical criteria.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filter(mtcars, mpg &gt; 20)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distinct(</a:t>
            </a:r>
            <a:r>
              <a:t>.data, ..., .keep_all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Remove rows with duplicate values. </a:t>
            </a:r>
            <a:br/>
            <a:r>
              <a:rPr i="1"/>
              <a:t>distinct(mtcars, gear)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slice(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Select rows by position.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slice(mtcars, 10:15)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slice_sample(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.data, ..., n, prop, weight_by = NULL, replace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Randomly select rows. Use n to select a number of rows and prop to select a fraction of rows.</a:t>
            </a:r>
            <a:endParaRPr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Source Sans Pro Regular"/>
              </a:rPr>
              <a:t>slice_sample(mtcars, n = 5, replace = TRUE)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slice_min(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.data, order_by, ..., n, prop, with_ties = TRUE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and </a:t>
            </a:r>
            <a:r>
              <a:t>slice_max()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Select rows with the lowest and highest values.</a:t>
            </a:r>
            <a:endParaRPr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Source Sans Pro Regular"/>
              </a:rPr>
              <a:t>slice_min(mtcars, mpg, prop = 0.25)</a:t>
            </a:r>
            <a:endParaRPr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</a:defRPr>
            </a:pPr>
            <a:endParaRPr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slice_head(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.data, ..., n, prop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and </a:t>
            </a:r>
            <a:r>
              <a:t>slice_tail()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Select the first or last rows.</a:t>
            </a:r>
            <a:endParaRPr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Source Sans Pro Regular"/>
              </a:rPr>
              <a:t>slice_head(mtcars, n = 5)</a:t>
            </a:r>
          </a:p>
        </p:txBody>
      </p:sp>
      <p:sp>
        <p:nvSpPr>
          <p:cNvPr id="170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1" name="See ?base::Logic and ?Comparison for help."/>
          <p:cNvSpPr txBox="1"/>
          <p:nvPr/>
        </p:nvSpPr>
        <p:spPr>
          <a:xfrm>
            <a:off x="4940359" y="73601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defRPr sz="1152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See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?base::Logic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?Comparison</a:t>
            </a:r>
            <a:r>
              <a:t> for help.</a:t>
            </a:r>
          </a:p>
        </p:txBody>
      </p:sp>
      <p:graphicFrame>
        <p:nvGraphicFramePr>
          <p:cNvPr id="172" name="Table"/>
          <p:cNvGraphicFramePr/>
          <p:nvPr/>
        </p:nvGraphicFramePr>
        <p:xfrm>
          <a:off x="4940359" y="71188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3" name="Table"/>
          <p:cNvGraphicFramePr/>
          <p:nvPr/>
        </p:nvGraphicFramePr>
        <p:xfrm>
          <a:off x="4940359" y="69462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9356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arrange(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Order rows by values of a column or columns (low to high), use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arrange(mtcars, desc(mpg))</a:t>
            </a:r>
          </a:p>
        </p:txBody>
      </p:sp>
      <p:sp>
        <p:nvSpPr>
          <p:cNvPr id="175" name="add_row(.data, ..., .before = NULL, .after = NULL) Add one or more rows to a table.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add_row(.</a:t>
            </a:r>
            <a:r>
              <a:t>data, ..., .before = NULL, .after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add_row(cars, speed = 1, dist = 1)</a:t>
            </a:r>
          </a:p>
        </p:txBody>
      </p:sp>
      <p:sp>
        <p:nvSpPr>
          <p:cNvPr id="176" name="Group Cases"/>
          <p:cNvSpPr txBox="1"/>
          <p:nvPr/>
        </p:nvSpPr>
        <p:spPr>
          <a:xfrm>
            <a:off x="323328" y="57402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D5A24C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Group Cases</a:t>
            </a:r>
          </a:p>
        </p:txBody>
      </p:sp>
      <p:sp>
        <p:nvSpPr>
          <p:cNvPr id="177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D5A24C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Manipulate Cases</a:t>
            </a:r>
          </a:p>
        </p:txBody>
      </p:sp>
      <p:sp>
        <p:nvSpPr>
          <p:cNvPr id="178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79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0" name="ARRANGE CASES"/>
          <p:cNvSpPr txBox="1"/>
          <p:nvPr/>
        </p:nvSpPr>
        <p:spPr>
          <a:xfrm>
            <a:off x="4791188" y="76939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1" name="Logical and boolean operators to use with filter()"/>
          <p:cNvSpPr txBox="1"/>
          <p:nvPr/>
        </p:nvSpPr>
        <p:spPr>
          <a:xfrm>
            <a:off x="4920208" y="67208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2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83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84" name="Column functions return a set of columns as a new vector or table."/>
          <p:cNvSpPr txBox="1"/>
          <p:nvPr/>
        </p:nvSpPr>
        <p:spPr>
          <a:xfrm>
            <a:off x="9437532" y="2320095"/>
            <a:ext cx="4248620" cy="22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sp>
        <p:nvSpPr>
          <p:cNvPr id="185" name="contains(match)…"/>
          <p:cNvSpPr txBox="1"/>
          <p:nvPr/>
        </p:nvSpPr>
        <p:spPr>
          <a:xfrm>
            <a:off x="9437532" y="4933461"/>
            <a:ext cx="133124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contains(</a:t>
            </a:r>
            <a:r>
              <a:t>match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ends_with(</a:t>
            </a:r>
            <a:r>
              <a:t>match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matches(</a:t>
            </a:r>
            <a:r>
              <a:t>match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186" name=":, e.g. mpg:cyl…"/>
          <p:cNvSpPr txBox="1"/>
          <p:nvPr/>
        </p:nvSpPr>
        <p:spPr>
          <a:xfrm>
            <a:off x="12665755" y="4933461"/>
            <a:ext cx="1000878" cy="48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r>
              <a:t>, e.g. mpg:cyl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sz="1164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-</a:t>
            </a:r>
            <a:r>
              <a:t>, e.g, -gear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sz="1164">
                <a:solidFill>
                  <a:srgbClr val="000000"/>
                </a:solidFill>
              </a:defRPr>
            </a:pPr>
            <a:r>
              <a:t>everything()</a:t>
            </a:r>
          </a:p>
        </p:txBody>
      </p:sp>
      <p:sp>
        <p:nvSpPr>
          <p:cNvPr id="187" name="num_range(prefix, range)…"/>
          <p:cNvSpPr txBox="1"/>
          <p:nvPr/>
        </p:nvSpPr>
        <p:spPr>
          <a:xfrm>
            <a:off x="10822582" y="4933461"/>
            <a:ext cx="1802072" cy="691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num_range(</a:t>
            </a:r>
            <a:r>
              <a:t>prefix, range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one_of(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starts_with(</a:t>
            </a:r>
            <a:r>
              <a:t>match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sp>
        <p:nvSpPr>
          <p:cNvPr id="188" name="pull(.data,  var = -1) Extract column values as a vector.  Choose by name or index.…"/>
          <p:cNvSpPr txBox="1"/>
          <p:nvPr/>
        </p:nvSpPr>
        <p:spPr>
          <a:xfrm>
            <a:off x="10467445" y="2589594"/>
            <a:ext cx="3127428" cy="18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pull(</a:t>
            </a:r>
            <a:r>
              <a:t>.data,  var = -1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pull(mtcars, wt)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Extract columns as a table.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select_if()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select(mtcars, mpg, wt)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relocate(</a:t>
            </a:r>
            <a:r>
              <a:t>.data, …, .before = NULL, .after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Move columns to new position.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relocate(mtcars, mpg, cyl, .after = last_col())</a:t>
            </a:r>
          </a:p>
        </p:txBody>
      </p:sp>
      <p:sp>
        <p:nvSpPr>
          <p:cNvPr id="189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D5A24C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Manipulate Variables</a:t>
            </a:r>
          </a:p>
        </p:txBody>
      </p:sp>
      <p:sp>
        <p:nvSpPr>
          <p:cNvPr id="190" name="Use these helpers with select() and across()…"/>
          <p:cNvSpPr txBox="1"/>
          <p:nvPr/>
        </p:nvSpPr>
        <p:spPr>
          <a:xfrm>
            <a:off x="9437532" y="4544565"/>
            <a:ext cx="293781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select() and across()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e.g. select(mtcars, mpg:cyl)</a:t>
            </a:r>
          </a:p>
        </p:txBody>
      </p:sp>
      <p:sp>
        <p:nvSpPr>
          <p:cNvPr id="191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37532" y="75306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These apply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2" name="mutate(.data, …, .before = NULL, .after = NULL)  Compute new column(s). Also add_column(), add_count(), and add_tally().…"/>
          <p:cNvSpPr txBox="1"/>
          <p:nvPr/>
        </p:nvSpPr>
        <p:spPr>
          <a:xfrm>
            <a:off x="10569045" y="8286092"/>
            <a:ext cx="3127428" cy="18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mutate(</a:t>
            </a:r>
            <a:r>
              <a:t>.data, …, .before = NULL, .after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Compute new column(s).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add_column(), add_count(),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add_tally().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transmute(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Compute new column(s), drop others.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transmute(mtcars, gpm = 1/mpg)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rename(</a:t>
            </a:r>
            <a:r>
              <a:t>.data,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Rename columns.</a:t>
            </a:r>
            <a:br/>
            <a:r>
              <a:rPr i="1"/>
              <a:t>rename(cars, distance = dist)</a:t>
            </a:r>
          </a:p>
        </p:txBody>
      </p:sp>
      <p:sp>
        <p:nvSpPr>
          <p:cNvPr id="193" name="MAKE NEW VARIABLES"/>
          <p:cNvSpPr txBox="1"/>
          <p:nvPr/>
        </p:nvSpPr>
        <p:spPr>
          <a:xfrm>
            <a:off x="9426688" y="72589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4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95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4829373" y="2586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7" name="Table"/>
          <p:cNvGraphicFramePr/>
          <p:nvPr/>
        </p:nvGraphicFramePr>
        <p:xfrm>
          <a:off x="5388173" y="2588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4829373" y="32892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5388173" y="32916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0" name="Line"/>
          <p:cNvSpPr/>
          <p:nvPr/>
        </p:nvSpPr>
        <p:spPr>
          <a:xfrm>
            <a:off x="5215587" y="34059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4829373" y="41876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5388173" y="4190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3" name="Line"/>
          <p:cNvSpPr/>
          <p:nvPr/>
        </p:nvSpPr>
        <p:spPr>
          <a:xfrm>
            <a:off x="5215587" y="43043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04" name="Table"/>
          <p:cNvGraphicFramePr/>
          <p:nvPr/>
        </p:nvGraphicFramePr>
        <p:xfrm>
          <a:off x="4829373" y="54500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5" name="Table"/>
          <p:cNvGraphicFramePr/>
          <p:nvPr/>
        </p:nvGraphicFramePr>
        <p:xfrm>
          <a:off x="5388173" y="54524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6" name="Line"/>
          <p:cNvSpPr/>
          <p:nvPr/>
        </p:nvSpPr>
        <p:spPr>
          <a:xfrm>
            <a:off x="5215587" y="55667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07" name="Table"/>
          <p:cNvGraphicFramePr/>
          <p:nvPr/>
        </p:nvGraphicFramePr>
        <p:xfrm>
          <a:off x="4829373" y="80195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Table"/>
          <p:cNvGraphicFramePr/>
          <p:nvPr/>
        </p:nvGraphicFramePr>
        <p:xfrm>
          <a:off x="5388173" y="80219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5215587" y="81362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10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2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13" name="Table"/>
          <p:cNvGraphicFramePr/>
          <p:nvPr/>
        </p:nvGraphicFramePr>
        <p:xfrm>
          <a:off x="9465223" y="2612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10024023" y="2615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5" name="Line"/>
          <p:cNvSpPr/>
          <p:nvPr/>
        </p:nvSpPr>
        <p:spPr>
          <a:xfrm>
            <a:off x="9851437" y="2843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16" name="Table"/>
          <p:cNvGraphicFramePr/>
          <p:nvPr/>
        </p:nvGraphicFramePr>
        <p:xfrm>
          <a:off x="9465223" y="96797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7" name="Table"/>
          <p:cNvGraphicFramePr/>
          <p:nvPr/>
        </p:nvGraphicFramePr>
        <p:xfrm>
          <a:off x="9985923" y="96797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457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8" name="Line"/>
          <p:cNvSpPr/>
          <p:nvPr/>
        </p:nvSpPr>
        <p:spPr>
          <a:xfrm>
            <a:off x="9838737" y="98599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19" name="Table"/>
          <p:cNvGraphicFramePr/>
          <p:nvPr/>
        </p:nvGraphicFramePr>
        <p:xfrm>
          <a:off x="9465223" y="8360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0" name="Table"/>
          <p:cNvGraphicFramePr/>
          <p:nvPr/>
        </p:nvGraphicFramePr>
        <p:xfrm>
          <a:off x="9998623" y="8360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457A"/>
                          </a:solidFill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457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9838737" y="85405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22" name="Table"/>
          <p:cNvGraphicFramePr/>
          <p:nvPr/>
        </p:nvGraphicFramePr>
        <p:xfrm>
          <a:off x="9465223" y="90593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3" name="Table"/>
          <p:cNvGraphicFramePr/>
          <p:nvPr/>
        </p:nvGraphicFramePr>
        <p:xfrm>
          <a:off x="9998623" y="905930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457A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9838737" y="92394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323328" y="28676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323328" y="57428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00589" y="39019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ummary function"/>
          <p:cNvSpPr txBox="1"/>
          <p:nvPr/>
        </p:nvSpPr>
        <p:spPr>
          <a:xfrm>
            <a:off x="1769801" y="39389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087961" y="79090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vectorized function"/>
          <p:cNvSpPr txBox="1"/>
          <p:nvPr/>
        </p:nvSpPr>
        <p:spPr>
          <a:xfrm>
            <a:off x="11214924" y="79392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32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2516">
              <a:defRPr sz="4704"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234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t> 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1691695" y="1841470"/>
            <a:ext cx="537580" cy="537579"/>
            <a:chOff x="12700" y="12700"/>
            <a:chExt cx="537578" cy="537578"/>
          </a:xfrm>
        </p:grpSpPr>
        <p:graphicFrame>
          <p:nvGraphicFramePr>
            <p:cNvPr id="233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4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54230" y="1841470"/>
            <a:ext cx="537579" cy="537579"/>
            <a:chOff x="108006" y="12700"/>
            <a:chExt cx="537578" cy="537578"/>
          </a:xfrm>
        </p:grpSpPr>
        <p:graphicFrame>
          <p:nvGraphicFramePr>
            <p:cNvPr id="238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9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43" name="Line"/>
          <p:cNvSpPr/>
          <p:nvPr/>
        </p:nvSpPr>
        <p:spPr>
          <a:xfrm>
            <a:off x="5215587" y="2729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44" name="Table"/>
          <p:cNvGraphicFramePr/>
          <p:nvPr/>
        </p:nvGraphicFramePr>
        <p:xfrm>
          <a:off x="9462932" y="3232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45" name="Table"/>
          <p:cNvGraphicFramePr/>
          <p:nvPr/>
        </p:nvGraphicFramePr>
        <p:xfrm>
          <a:off x="10021732" y="3234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46" name="Line"/>
          <p:cNvSpPr/>
          <p:nvPr/>
        </p:nvSpPr>
        <p:spPr>
          <a:xfrm>
            <a:off x="9849146" y="33746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2323" y="10117481"/>
            <a:ext cx="1358901" cy="47747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MANIPULATE MULTIPLE VARIABLES AT ONCE"/>
          <p:cNvSpPr txBox="1"/>
          <p:nvPr/>
        </p:nvSpPr>
        <p:spPr>
          <a:xfrm>
            <a:off x="9436100" y="5734049"/>
            <a:ext cx="296143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MANIPULATE MULTIPLE VARIABLES AT ONCE</a:t>
            </a:r>
          </a:p>
        </p:txBody>
      </p:sp>
      <p:sp>
        <p:nvSpPr>
          <p:cNvPr id="249" name="across(.cols, .funs) Summarise or mutate multiple columns in the same way.…"/>
          <p:cNvSpPr txBox="1"/>
          <p:nvPr/>
        </p:nvSpPr>
        <p:spPr>
          <a:xfrm>
            <a:off x="10447755" y="5994400"/>
            <a:ext cx="331920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across(</a:t>
            </a:r>
            <a:r>
              <a:t>.cols, .funs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Summarise or mutate multiple columns in the same way.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</a:t>
            </a:r>
            <a:r>
              <a:rPr i="1"/>
              <a:t>ummarise(mtcars, across(everything(), mean)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c_across(</a:t>
            </a:r>
            <a:r>
              <a:t>.cols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Compute across columns in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row-wise data.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transmute(rowwise(UKgas), n = sum(c_across(1:2)))</a:t>
            </a:r>
          </a:p>
        </p:txBody>
      </p:sp>
      <p:graphicFrame>
        <p:nvGraphicFramePr>
          <p:cNvPr id="250" name="Table"/>
          <p:cNvGraphicFramePr/>
          <p:nvPr/>
        </p:nvGraphicFramePr>
        <p:xfrm>
          <a:off x="9461500" y="3822700"/>
          <a:ext cx="353233" cy="457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51" name="Line"/>
          <p:cNvSpPr/>
          <p:nvPr/>
        </p:nvSpPr>
        <p:spPr>
          <a:xfrm>
            <a:off x="9855200" y="3911600"/>
            <a:ext cx="139605" cy="0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52" name="Table"/>
          <p:cNvGraphicFramePr/>
          <p:nvPr/>
        </p:nvGraphicFramePr>
        <p:xfrm>
          <a:off x="10020300" y="3822700"/>
          <a:ext cx="353233" cy="457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53" name="Line"/>
          <p:cNvSpPr/>
          <p:nvPr/>
        </p:nvSpPr>
        <p:spPr>
          <a:xfrm>
            <a:off x="9436100" y="7239000"/>
            <a:ext cx="4246774" cy="0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54" name="ungroup(x, …) Returns ungrouped copy of table.…"/>
          <p:cNvSpPr txBox="1"/>
          <p:nvPr/>
        </p:nvSpPr>
        <p:spPr>
          <a:xfrm>
            <a:off x="317500" y="9512300"/>
            <a:ext cx="4235928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ungroup(</a:t>
            </a:r>
            <a:r>
              <a:t>x,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Returns ungrouped copy 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ungroup(g_mtcars)</a:t>
            </a:r>
          </a:p>
        </p:txBody>
      </p:sp>
      <p:graphicFrame>
        <p:nvGraphicFramePr>
          <p:cNvPr id="255" name="Table"/>
          <p:cNvGraphicFramePr/>
          <p:nvPr/>
        </p:nvGraphicFramePr>
        <p:xfrm>
          <a:off x="342900" y="8813800"/>
          <a:ext cx="353233" cy="457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56" name="Line"/>
          <p:cNvSpPr/>
          <p:nvPr/>
        </p:nvSpPr>
        <p:spPr>
          <a:xfrm>
            <a:off x="736600" y="9029700"/>
            <a:ext cx="139605" cy="0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57" name="Table"/>
          <p:cNvGraphicFramePr/>
          <p:nvPr/>
        </p:nvGraphicFramePr>
        <p:xfrm>
          <a:off x="952500" y="8724900"/>
          <a:ext cx="342900" cy="228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D99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D9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"/>
          <p:cNvGraphicFramePr/>
          <p:nvPr/>
        </p:nvGraphicFramePr>
        <p:xfrm>
          <a:off x="1562100" y="8788400"/>
          <a:ext cx="457200" cy="457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457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8"/>
                    </a:solidFill>
                  </a:tcPr>
                </a:tc>
              </a:tr>
            </a:tbl>
          </a:graphicData>
        </a:graphic>
      </p:graphicFrame>
      <p:sp>
        <p:nvSpPr>
          <p:cNvPr id="259" name="Line"/>
          <p:cNvSpPr/>
          <p:nvPr/>
        </p:nvSpPr>
        <p:spPr>
          <a:xfrm>
            <a:off x="1371600" y="9042400"/>
            <a:ext cx="139605" cy="0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60" name="Table"/>
          <p:cNvGraphicFramePr/>
          <p:nvPr/>
        </p:nvGraphicFramePr>
        <p:xfrm>
          <a:off x="952500" y="9017000"/>
          <a:ext cx="342900" cy="228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Table"/>
          <p:cNvGraphicFramePr/>
          <p:nvPr/>
        </p:nvGraphicFramePr>
        <p:xfrm>
          <a:off x="952500" y="9207500"/>
          <a:ext cx="342900" cy="228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Table"/>
          <p:cNvGraphicFramePr/>
          <p:nvPr/>
        </p:nvGraphicFramePr>
        <p:xfrm>
          <a:off x="9461500" y="6070600"/>
          <a:ext cx="342900" cy="457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63" name="Line"/>
          <p:cNvSpPr/>
          <p:nvPr/>
        </p:nvSpPr>
        <p:spPr>
          <a:xfrm>
            <a:off x="9842500" y="6197600"/>
            <a:ext cx="139605" cy="0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64" name="Table"/>
          <p:cNvGraphicFramePr/>
          <p:nvPr/>
        </p:nvGraphicFramePr>
        <p:xfrm>
          <a:off x="10007600" y="6070600"/>
          <a:ext cx="342900" cy="228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10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57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0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57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0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57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8"/>
                    </a:solidFill>
                  </a:tcPr>
                </a:tc>
              </a:tr>
            </a:tbl>
          </a:graphicData>
        </a:graphic>
      </p:graphicFrame>
      <p:sp>
        <p:nvSpPr>
          <p:cNvPr id="265" name="Line"/>
          <p:cNvSpPr/>
          <p:nvPr/>
        </p:nvSpPr>
        <p:spPr>
          <a:xfrm>
            <a:off x="4824550" y="7660408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9508904" y="5704591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7" name="mtcars  %&gt;%…"/>
          <p:cNvSpPr txBox="1"/>
          <p:nvPr/>
        </p:nvSpPr>
        <p:spPr>
          <a:xfrm>
            <a:off x="1934238" y="7112719"/>
            <a:ext cx="2190692" cy="59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mtcars  %&gt;%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group_by(cyl) %&gt;%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summarise(avg = mean(mpg))</a:t>
            </a:r>
          </a:p>
        </p:txBody>
      </p:sp>
      <p:sp>
        <p:nvSpPr>
          <p:cNvPr id="268" name="starwars %&gt;%…"/>
          <p:cNvSpPr txBox="1"/>
          <p:nvPr/>
        </p:nvSpPr>
        <p:spPr>
          <a:xfrm>
            <a:off x="2146308" y="8747265"/>
            <a:ext cx="2397675" cy="59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starwars %&gt;%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rowwise() %&gt;%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mutate(film_count = length(films))</a:t>
            </a:r>
          </a:p>
        </p:txBody>
      </p:sp>
      <p:sp>
        <p:nvSpPr>
          <p:cNvPr id="269" name="Line"/>
          <p:cNvSpPr/>
          <p:nvPr/>
        </p:nvSpPr>
        <p:spPr>
          <a:xfrm>
            <a:off x="9837425" y="680393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9458350" y="6672337"/>
          <a:ext cx="353233" cy="457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71" name="Table"/>
          <p:cNvGraphicFramePr/>
          <p:nvPr/>
        </p:nvGraphicFramePr>
        <p:xfrm>
          <a:off x="10004357" y="6654728"/>
          <a:ext cx="114301" cy="457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457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FFSETS…"/>
          <p:cNvSpPr txBox="1"/>
          <p:nvPr/>
        </p:nvSpPr>
        <p:spPr>
          <a:xfrm>
            <a:off x="311298" y="2715787"/>
            <a:ext cx="3278860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dense_rank()</a:t>
            </a:r>
            <a:r>
              <a:t> - rank w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starwars %&gt;% mutate(type = case_when(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      height &gt; 200 | mass &gt; 200 ~ "large",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      species == "Droid" ~ "robot",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      TRUE ~ "other"))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8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7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29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mutate()</a:t>
            </a:r>
            <a:r>
              <a:t> 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95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FA9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Vectorized Functions</a:t>
            </a:r>
          </a:p>
        </p:txBody>
      </p:sp>
      <p:sp>
        <p:nvSpPr>
          <p:cNvPr id="296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97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98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99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FA9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Summary Functions</a:t>
            </a:r>
          </a:p>
        </p:txBody>
      </p:sp>
      <p:sp>
        <p:nvSpPr>
          <p:cNvPr id="300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01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302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303" name="COUNTS…"/>
          <p:cNvSpPr txBox="1"/>
          <p:nvPr/>
        </p:nvSpPr>
        <p:spPr>
          <a:xfrm>
            <a:off x="3724388" y="2645959"/>
            <a:ext cx="3055254" cy="468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78358">
              <a:spcBef>
                <a:spcPts val="100"/>
              </a:spcBef>
              <a:tabLst>
                <a:tab pos="431800" algn="l"/>
              </a:tabLst>
              <a:defRPr sz="1188"/>
            </a:pPr>
            <a:r>
              <a:t>COUNTS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n()</a:t>
            </a:r>
            <a:r>
              <a:t> - number of values/rows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n_distinct()</a:t>
            </a:r>
            <a:r>
              <a:t> - # of uniques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sum(!is.na())</a:t>
            </a:r>
            <a:r>
              <a:t> - # of non-NA’s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 defTabSz="578358">
              <a:spcBef>
                <a:spcPts val="100"/>
              </a:spcBef>
              <a:defRPr sz="1188"/>
            </a:pPr>
            <a:r>
              <a:t>LOCATION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mean()</a:t>
            </a:r>
            <a:r>
              <a:t> - mean,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mean(!is.na())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median()</a:t>
            </a:r>
            <a:r>
              <a:t> - median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 defTabSz="578358">
              <a:spcBef>
                <a:spcPts val="100"/>
              </a:spcBef>
              <a:defRPr sz="1188"/>
            </a:pPr>
            <a:r>
              <a:t>LOGICALS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mean()</a:t>
            </a:r>
            <a:r>
              <a:t> - Proportion of TRUE’s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sum()</a:t>
            </a:r>
            <a:r>
              <a:t> - # of TRUE’s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 defTabSz="578358">
              <a:spcBef>
                <a:spcPts val="100"/>
              </a:spcBef>
              <a:defRPr sz="1188"/>
            </a:pPr>
            <a:r>
              <a:t>POSITION/ORDER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first()</a:t>
            </a:r>
            <a:r>
              <a:t> - first value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last()</a:t>
            </a:r>
            <a:r>
              <a:t> - last value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nth()</a:t>
            </a:r>
            <a:r>
              <a:t> - value in nth location of vector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 defTabSz="578358">
              <a:spcBef>
                <a:spcPts val="100"/>
              </a:spcBef>
              <a:defRPr sz="1188"/>
            </a:pPr>
            <a:r>
              <a:t>RANK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quantile()</a:t>
            </a:r>
            <a:r>
              <a:t> - nth quantile 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min() </a:t>
            </a:r>
            <a:r>
              <a:t>- minimum value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max()</a:t>
            </a:r>
            <a:r>
              <a:t> - maximum value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 defTabSz="578358">
              <a:spcBef>
                <a:spcPts val="100"/>
              </a:spcBef>
              <a:defRPr sz="1188"/>
            </a:pPr>
            <a:r>
              <a:t>SPREAD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IQR()</a:t>
            </a:r>
            <a:r>
              <a:t> - Inter-Quartile Range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mad()</a:t>
            </a:r>
            <a:r>
              <a:t> - median absolute deviation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sd()</a:t>
            </a:r>
            <a:r>
              <a:t> - standard deviation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var()</a:t>
            </a:r>
            <a:r>
              <a:t> - variance</a:t>
            </a:r>
          </a:p>
        </p:txBody>
      </p:sp>
      <p:sp>
        <p:nvSpPr>
          <p:cNvPr id="304" name="Row Names"/>
          <p:cNvSpPr txBox="1"/>
          <p:nvPr/>
        </p:nvSpPr>
        <p:spPr>
          <a:xfrm>
            <a:off x="3717528" y="74334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D5A24C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D6A841"/>
                </a:solidFill>
              </a:rPr>
              <a:t>Row</a:t>
            </a:r>
            <a:r>
              <a:t> Names</a:t>
            </a:r>
          </a:p>
        </p:txBody>
      </p:sp>
      <p:sp>
        <p:nvSpPr>
          <p:cNvPr id="305" name="Line"/>
          <p:cNvSpPr/>
          <p:nvPr/>
        </p:nvSpPr>
        <p:spPr>
          <a:xfrm>
            <a:off x="3740779" y="74718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06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78339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sz="1164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07" name="RStudio® is a trademark of RStudio, Inc.  •  CC BY SA  RStudio •  info@rstudio.com  •  844-448-1212 • rstudio.com •  Learn more with browseVignettes(package = c(&quot;dplyr&quot;, &quot;tibble&quot;))  •  dplyr  1.0.6 •  tibble  3.1.2  •  Updated: 2021-06"/>
          <p:cNvSpPr txBox="1"/>
          <p:nvPr/>
        </p:nvSpPr>
        <p:spPr>
          <a:xfrm>
            <a:off x="1845572" y="10340910"/>
            <a:ext cx="11830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1.0.6 •  tibble  3.1.2  •  Updated: 2021-06</a:t>
            </a:r>
          </a:p>
        </p:txBody>
      </p:sp>
      <p:sp>
        <p:nvSpPr>
          <p:cNvPr id="30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09" name="rownames_to_column()…"/>
          <p:cNvSpPr txBox="1"/>
          <p:nvPr/>
        </p:nvSpPr>
        <p:spPr>
          <a:xfrm>
            <a:off x="4644014" y="8380182"/>
            <a:ext cx="2483943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 &lt;- rownames_to_column(mtcars,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Move col into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column_to_rownames(a, var = "C")</a:t>
            </a:r>
          </a:p>
        </p:txBody>
      </p:sp>
      <p:sp>
        <p:nvSpPr>
          <p:cNvPr id="310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311" name="Table"/>
          <p:cNvGraphicFramePr/>
          <p:nvPr/>
        </p:nvGraphicFramePr>
        <p:xfrm>
          <a:off x="4296320" y="83183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2" name="Also has_rownames(), remove_rownames()"/>
          <p:cNvSpPr txBox="1"/>
          <p:nvPr/>
        </p:nvSpPr>
        <p:spPr>
          <a:xfrm>
            <a:off x="3734004" y="98102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has_rownames()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remove_rownames()</a:t>
            </a:r>
          </a:p>
        </p:txBody>
      </p:sp>
      <p:sp>
        <p:nvSpPr>
          <p:cNvPr id="313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FA9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Combine Tables</a:t>
            </a:r>
          </a:p>
        </p:txBody>
      </p:sp>
      <p:sp>
        <p:nvSpPr>
          <p:cNvPr id="314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15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316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317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Returns tables placed side by side as a single table. </a:t>
            </a:r>
            <a:endParaRPr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a 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318" name="left_join(x, y, by = NULL,…"/>
          <p:cNvSpPr txBox="1"/>
          <p:nvPr/>
        </p:nvSpPr>
        <p:spPr>
          <a:xfrm>
            <a:off x="7696407" y="4339179"/>
            <a:ext cx="242570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copy=FALSE,  suffix=c(“.x”,“.y”),…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right_join(</a:t>
            </a:r>
            <a:r>
              <a:t>x, y, by = NULL, copy = FALSE,  suffix=c(“.x”,“.y”),…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inner_join(</a:t>
            </a:r>
            <a:r>
              <a:t>x, y, by = NULL, copy = FALSE,  suffix=c(“.x”,“.y”),…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full_join(</a:t>
            </a:r>
            <a:r>
              <a:t>x, y, by = NULL, copy=FALSE,  suffix=c(“.x”,“.y”),…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Join data. Retain all values, all rows.</a:t>
            </a:r>
          </a:p>
        </p:txBody>
      </p:sp>
      <p:sp>
        <p:nvSpPr>
          <p:cNvPr id="319" name="Use by = c(&quot;col1&quot;, &quot;col2&quot;, …)  to specify one or more common columns to match on.…"/>
          <p:cNvSpPr txBox="1"/>
          <p:nvPr/>
        </p:nvSpPr>
        <p:spPr>
          <a:xfrm>
            <a:off x="7912307" y="7370905"/>
            <a:ext cx="2321241" cy="2429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a named vector,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left_join(x, y, by = c("C" = "D"), suffix = c("1", "2"))</a:t>
            </a:r>
          </a:p>
        </p:txBody>
      </p:sp>
      <p:sp>
        <p:nvSpPr>
          <p:cNvPr id="320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21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22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bind_rows()</a:t>
            </a:r>
            <a:r>
              <a:t> to paste tables below each other as they are. </a:t>
            </a:r>
          </a:p>
        </p:txBody>
      </p:sp>
      <p:sp>
        <p:nvSpPr>
          <p:cNvPr id="323" name="bind_rows(…, .id = NULL)…"/>
          <p:cNvSpPr txBox="1"/>
          <p:nvPr/>
        </p:nvSpPr>
        <p:spPr>
          <a:xfrm>
            <a:off x="11099938" y="3445396"/>
            <a:ext cx="2529336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bind_rows(</a:t>
            </a:r>
            <a:r>
              <a:t>…,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324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a 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325" name="semi_join(x, y, by = NULL, …)…"/>
          <p:cNvSpPr txBox="1"/>
          <p:nvPr/>
        </p:nvSpPr>
        <p:spPr>
          <a:xfrm>
            <a:off x="10985638" y="8552152"/>
            <a:ext cx="270065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semi_join(</a:t>
            </a:r>
            <a:r>
              <a:t>x, y, by = NULL,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anti_join(</a:t>
            </a:r>
            <a:r>
              <a:t>x, y, by = NULL,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326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327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28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29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330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337" name="Group"/>
          <p:cNvGrpSpPr/>
          <p:nvPr/>
        </p:nvGrpSpPr>
        <p:grpSpPr>
          <a:xfrm>
            <a:off x="3694649" y="8478856"/>
            <a:ext cx="6234236" cy="6145689"/>
            <a:chOff x="25400" y="25400"/>
            <a:chExt cx="6234235" cy="6145687"/>
          </a:xfrm>
        </p:grpSpPr>
        <p:sp>
          <p:nvSpPr>
            <p:cNvPr id="334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</a:p>
          </p:txBody>
        </p:sp>
        <p:graphicFrame>
          <p:nvGraphicFramePr>
            <p:cNvPr id="33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38" name="Table"/>
          <p:cNvGraphicFramePr/>
          <p:nvPr/>
        </p:nvGraphicFramePr>
        <p:xfrm>
          <a:off x="4199001" y="91843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Table"/>
          <p:cNvGraphicFramePr/>
          <p:nvPr/>
        </p:nvGraphicFramePr>
        <p:xfrm>
          <a:off x="3747639" y="91655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40" name="Line"/>
          <p:cNvSpPr/>
          <p:nvPr/>
        </p:nvSpPr>
        <p:spPr>
          <a:xfrm>
            <a:off x="4115833" y="93875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</a:p>
        </p:txBody>
      </p:sp>
      <p:grpSp>
        <p:nvGrpSpPr>
          <p:cNvPr id="349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341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767C8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2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767C8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43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4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5" name="+"/>
            <p:cNvSpPr txBox="1"/>
            <p:nvPr/>
          </p:nvSpPr>
          <p:spPr>
            <a:xfrm>
              <a:off x="453742" y="245887"/>
              <a:ext cx="173635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46" name="="/>
            <p:cNvSpPr txBox="1"/>
            <p:nvPr/>
          </p:nvSpPr>
          <p:spPr>
            <a:xfrm>
              <a:off x="1144065" y="245887"/>
              <a:ext cx="173636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47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8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50" name="Table"/>
          <p:cNvGraphicFramePr/>
          <p:nvPr/>
        </p:nvGraphicFramePr>
        <p:xfrm>
          <a:off x="7140688" y="43771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Table"/>
          <p:cNvGraphicFramePr/>
          <p:nvPr/>
        </p:nvGraphicFramePr>
        <p:xfrm>
          <a:off x="7140688" y="50125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Table"/>
          <p:cNvGraphicFramePr/>
          <p:nvPr/>
        </p:nvGraphicFramePr>
        <p:xfrm>
          <a:off x="7140688" y="56132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Table"/>
          <p:cNvGraphicFramePr/>
          <p:nvPr/>
        </p:nvGraphicFramePr>
        <p:xfrm>
          <a:off x="7140688" y="63497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Table"/>
          <p:cNvGraphicFramePr/>
          <p:nvPr/>
        </p:nvGraphicFramePr>
        <p:xfrm>
          <a:off x="71406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1406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6" name="Table"/>
          <p:cNvGraphicFramePr/>
          <p:nvPr/>
        </p:nvGraphicFramePr>
        <p:xfrm>
          <a:off x="71406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63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57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767C8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8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767C8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59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0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1" name="+"/>
            <p:cNvSpPr txBox="1"/>
            <p:nvPr/>
          </p:nvSpPr>
          <p:spPr>
            <a:xfrm>
              <a:off x="423393" y="621603"/>
              <a:ext cx="173635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62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aphicFrame>
        <p:nvGraphicFramePr>
          <p:cNvPr id="364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Table"/>
          <p:cNvGraphicFramePr/>
          <p:nvPr/>
        </p:nvGraphicFramePr>
        <p:xfrm>
          <a:off x="105520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Table"/>
          <p:cNvGraphicFramePr/>
          <p:nvPr/>
        </p:nvGraphicFramePr>
        <p:xfrm>
          <a:off x="105520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Table"/>
          <p:cNvGraphicFramePr/>
          <p:nvPr/>
        </p:nvGraphicFramePr>
        <p:xfrm>
          <a:off x="105520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6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767C85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2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767C85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73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4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5" name="+"/>
          <p:cNvSpPr txBox="1"/>
          <p:nvPr/>
        </p:nvSpPr>
        <p:spPr>
          <a:xfrm>
            <a:off x="11095554" y="7412038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76" name="="/>
          <p:cNvSpPr txBox="1"/>
          <p:nvPr/>
        </p:nvSpPr>
        <p:spPr>
          <a:xfrm>
            <a:off x="11785878" y="7412038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105520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105520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79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38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2323" y="10117481"/>
            <a:ext cx="1358901" cy="477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309828" y="202501"/>
            <a:ext cx="1369028" cy="1580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Table"/>
          <p:cNvGraphicFramePr/>
          <p:nvPr/>
        </p:nvGraphicFramePr>
        <p:xfrm>
          <a:off x="10052281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4" name="Table"/>
          <p:cNvGraphicFramePr/>
          <p:nvPr/>
        </p:nvGraphicFramePr>
        <p:xfrm>
          <a:off x="10006402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Table"/>
          <p:cNvGraphicFramePr/>
          <p:nvPr/>
        </p:nvGraphicFramePr>
        <p:xfrm>
          <a:off x="9335365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6" name="Table"/>
          <p:cNvGraphicFramePr/>
          <p:nvPr/>
        </p:nvGraphicFramePr>
        <p:xfrm>
          <a:off x="5870773" y="218392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Table"/>
          <p:cNvGraphicFramePr/>
          <p:nvPr/>
        </p:nvGraphicFramePr>
        <p:xfrm>
          <a:off x="6429573" y="218626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Source Sans Pro ExtraLight"/>
                          <a:ea typeface="Source Sans Pro ExtraLight"/>
                          <a:cs typeface="Source Sans Pro Extra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Source Sans Pro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</a:tbl>
          </a:graphicData>
        </a:graphic>
      </p:graphicFrame>
      <p:sp>
        <p:nvSpPr>
          <p:cNvPr id="388" name="Line"/>
          <p:cNvSpPr/>
          <p:nvPr/>
        </p:nvSpPr>
        <p:spPr>
          <a:xfrm>
            <a:off x="6256987" y="230056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89" name="Table"/>
          <p:cNvGraphicFramePr/>
          <p:nvPr/>
        </p:nvGraphicFramePr>
        <p:xfrm>
          <a:off x="9987615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91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92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93" name="Table"/>
          <p:cNvGraphicFramePr/>
          <p:nvPr/>
        </p:nvGraphicFramePr>
        <p:xfrm>
          <a:off x="99605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94" name="Line"/>
          <p:cNvSpPr/>
          <p:nvPr/>
        </p:nvSpPr>
        <p:spPr>
          <a:xfrm>
            <a:off x="9846516" y="7442021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95" name="Table"/>
          <p:cNvGraphicFramePr/>
          <p:nvPr/>
        </p:nvGraphicFramePr>
        <p:xfrm>
          <a:off x="9479353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9427123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ym typeface="Source Sans Pro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Source Sans Pro Bold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97" name="Line"/>
          <p:cNvSpPr/>
          <p:nvPr/>
        </p:nvSpPr>
        <p:spPr>
          <a:xfrm>
            <a:off x="9892396" y="539797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98" name="Table"/>
          <p:cNvGraphicFramePr/>
          <p:nvPr/>
        </p:nvGraphicFramePr>
        <p:xfrm>
          <a:off x="7172098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Table"/>
          <p:cNvGraphicFramePr/>
          <p:nvPr/>
        </p:nvGraphicFramePr>
        <p:xfrm>
          <a:off x="7863174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00" name="+"/>
          <p:cNvSpPr txBox="1"/>
          <p:nvPr/>
        </p:nvSpPr>
        <p:spPr>
          <a:xfrm>
            <a:off x="7600440" y="1636266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01" name="="/>
          <p:cNvSpPr txBox="1"/>
          <p:nvPr/>
        </p:nvSpPr>
        <p:spPr>
          <a:xfrm>
            <a:off x="8290764" y="1636266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2" name="Table"/>
          <p:cNvGraphicFramePr/>
          <p:nvPr/>
        </p:nvGraphicFramePr>
        <p:xfrm>
          <a:off x="8536481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"/>
          <p:cNvGraphicFramePr/>
          <p:nvPr/>
        </p:nvGraphicFramePr>
        <p:xfrm>
          <a:off x="8544038" y="160217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7184798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5" name="Table"/>
          <p:cNvGraphicFramePr/>
          <p:nvPr/>
        </p:nvGraphicFramePr>
        <p:xfrm>
          <a:off x="7875874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06" name="+"/>
          <p:cNvSpPr txBox="1"/>
          <p:nvPr/>
        </p:nvSpPr>
        <p:spPr>
          <a:xfrm>
            <a:off x="7613140" y="2430016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07" name="="/>
          <p:cNvSpPr txBox="1"/>
          <p:nvPr/>
        </p:nvSpPr>
        <p:spPr>
          <a:xfrm>
            <a:off x="8303464" y="2430016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8" name="Table"/>
          <p:cNvGraphicFramePr/>
          <p:nvPr/>
        </p:nvGraphicFramePr>
        <p:xfrm>
          <a:off x="8549181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8556738" y="23959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" name="Table"/>
          <p:cNvGraphicFramePr/>
          <p:nvPr/>
        </p:nvGraphicFramePr>
        <p:xfrm>
          <a:off x="7184798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7875874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2" name="+"/>
          <p:cNvSpPr txBox="1"/>
          <p:nvPr/>
        </p:nvSpPr>
        <p:spPr>
          <a:xfrm>
            <a:off x="7613140" y="3257858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3" name="="/>
          <p:cNvSpPr txBox="1"/>
          <p:nvPr/>
        </p:nvSpPr>
        <p:spPr>
          <a:xfrm>
            <a:off x="8303464" y="3257858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4" name="Table"/>
          <p:cNvGraphicFramePr/>
          <p:nvPr/>
        </p:nvGraphicFramePr>
        <p:xfrm>
          <a:off x="8549181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8556738" y="322376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olidFill>
                            <a:srgbClr val="FFFFFF"/>
                          </a:solidFill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Table"/>
          <p:cNvGraphicFramePr/>
          <p:nvPr/>
        </p:nvGraphicFramePr>
        <p:xfrm>
          <a:off x="7191148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Table"/>
          <p:cNvGraphicFramePr/>
          <p:nvPr/>
        </p:nvGraphicFramePr>
        <p:xfrm>
          <a:off x="7882224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8" name="+"/>
          <p:cNvSpPr txBox="1"/>
          <p:nvPr/>
        </p:nvSpPr>
        <p:spPr>
          <a:xfrm>
            <a:off x="7619490" y="4246116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9" name="="/>
          <p:cNvSpPr txBox="1"/>
          <p:nvPr/>
        </p:nvSpPr>
        <p:spPr>
          <a:xfrm>
            <a:off x="8309814" y="4246116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0" name="Table"/>
          <p:cNvGraphicFramePr/>
          <p:nvPr/>
        </p:nvGraphicFramePr>
        <p:xfrm>
          <a:off x="8555531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Table"/>
          <p:cNvGraphicFramePr/>
          <p:nvPr/>
        </p:nvGraphicFramePr>
        <p:xfrm>
          <a:off x="8563088" y="42120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 Regular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2" name="Table"/>
          <p:cNvGraphicFramePr/>
          <p:nvPr/>
        </p:nvGraphicFramePr>
        <p:xfrm>
          <a:off x="7132754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3" name="Table"/>
          <p:cNvGraphicFramePr/>
          <p:nvPr/>
        </p:nvGraphicFramePr>
        <p:xfrm>
          <a:off x="7823830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4" name="+"/>
          <p:cNvSpPr txBox="1"/>
          <p:nvPr/>
        </p:nvSpPr>
        <p:spPr>
          <a:xfrm>
            <a:off x="7561096" y="740916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5" name="="/>
          <p:cNvSpPr txBox="1"/>
          <p:nvPr/>
        </p:nvSpPr>
        <p:spPr>
          <a:xfrm>
            <a:off x="8251420" y="740916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6" name="Table"/>
          <p:cNvGraphicFramePr/>
          <p:nvPr/>
        </p:nvGraphicFramePr>
        <p:xfrm>
          <a:off x="8504694" y="7068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Table"/>
          <p:cNvGraphicFramePr/>
          <p:nvPr/>
        </p:nvGraphicFramePr>
        <p:xfrm>
          <a:off x="9760410" y="710337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Table"/>
          <p:cNvGraphicFramePr/>
          <p:nvPr/>
        </p:nvGraphicFramePr>
        <p:xfrm>
          <a:off x="10451486" y="710337"/>
          <a:ext cx="5729883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9" name="+"/>
          <p:cNvSpPr txBox="1"/>
          <p:nvPr/>
        </p:nvSpPr>
        <p:spPr>
          <a:xfrm>
            <a:off x="10188752" y="742087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30" name="="/>
          <p:cNvSpPr txBox="1"/>
          <p:nvPr/>
        </p:nvSpPr>
        <p:spPr>
          <a:xfrm>
            <a:off x="10879076" y="742087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31" name="Table"/>
          <p:cNvGraphicFramePr/>
          <p:nvPr/>
        </p:nvGraphicFramePr>
        <p:xfrm>
          <a:off x="11132349" y="7079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" name="Table"/>
          <p:cNvGraphicFramePr/>
          <p:nvPr/>
        </p:nvGraphicFramePr>
        <p:xfrm>
          <a:off x="9894513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Table"/>
          <p:cNvGraphicFramePr/>
          <p:nvPr/>
        </p:nvGraphicFramePr>
        <p:xfrm>
          <a:off x="10585589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4" name="+"/>
          <p:cNvSpPr txBox="1"/>
          <p:nvPr/>
        </p:nvSpPr>
        <p:spPr>
          <a:xfrm>
            <a:off x="10322855" y="1637437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35" name="="/>
          <p:cNvSpPr txBox="1"/>
          <p:nvPr/>
        </p:nvSpPr>
        <p:spPr>
          <a:xfrm>
            <a:off x="11013179" y="1637437"/>
            <a:ext cx="17363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36" name="Table"/>
          <p:cNvGraphicFramePr/>
          <p:nvPr/>
        </p:nvGraphicFramePr>
        <p:xfrm>
          <a:off x="11266453" y="160334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7" name="Table"/>
          <p:cNvGraphicFramePr/>
          <p:nvPr/>
        </p:nvGraphicFramePr>
        <p:xfrm>
          <a:off x="10038966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Table"/>
          <p:cNvGraphicFramePr/>
          <p:nvPr/>
        </p:nvGraphicFramePr>
        <p:xfrm>
          <a:off x="10730041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9" name="+"/>
          <p:cNvSpPr txBox="1"/>
          <p:nvPr/>
        </p:nvSpPr>
        <p:spPr>
          <a:xfrm>
            <a:off x="10467308" y="2515552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40" name="="/>
          <p:cNvSpPr txBox="1"/>
          <p:nvPr/>
        </p:nvSpPr>
        <p:spPr>
          <a:xfrm>
            <a:off x="11157632" y="2515552"/>
            <a:ext cx="1736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41" name="Table"/>
          <p:cNvGraphicFramePr/>
          <p:nvPr/>
        </p:nvGraphicFramePr>
        <p:xfrm>
          <a:off x="11410905" y="24814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42" name="OFFSETS…"/>
          <p:cNvSpPr txBox="1"/>
          <p:nvPr/>
        </p:nvSpPr>
        <p:spPr>
          <a:xfrm>
            <a:off x="323998" y="2728487"/>
            <a:ext cx="3055254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iris %&gt;% mutate(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Species = case_when(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                      Species == "versicolor" ~ "versi",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                      Species == "virginica"   ~ "virgi",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D6A84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                                                          TRUE ~ Species))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