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1" r:id="rId4"/>
    <p:sldId id="274" r:id="rId5"/>
    <p:sldId id="264" r:id="rId6"/>
    <p:sldId id="263" r:id="rId7"/>
    <p:sldId id="268" r:id="rId8"/>
    <p:sldId id="266" r:id="rId9"/>
    <p:sldId id="267" r:id="rId10"/>
    <p:sldId id="277" r:id="rId11"/>
    <p:sldId id="278" r:id="rId12"/>
    <p:sldId id="279" r:id="rId13"/>
    <p:sldId id="270" r:id="rId14"/>
    <p:sldId id="272" r:id="rId15"/>
    <p:sldId id="273"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619" autoAdjust="0"/>
  </p:normalViewPr>
  <p:slideViewPr>
    <p:cSldViewPr snapToGrid="0">
      <p:cViewPr varScale="1">
        <p:scale>
          <a:sx n="72" d="100"/>
          <a:sy n="72" d="100"/>
        </p:scale>
        <p:origin x="1992"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17/11/2022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a:t>
            </a:r>
            <a:r>
              <a:rPr lang="fr-FR" baseline="0" dirty="0" err="1" smtClean="0"/>
              <a:t>mergé</a:t>
            </a:r>
            <a:r>
              <a:rPr lang="fr-FR" baseline="0" dirty="0" smtClean="0"/>
              <a:t>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a:t>
            </a:r>
            <a:r>
              <a:rPr lang="fr-FR" dirty="0" smtClean="0"/>
              <a:t>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a:t>
            </a:r>
            <a:r>
              <a:rPr lang="fr-FR" baseline="0" dirty="0" smtClean="0"/>
              <a:t>référence</a:t>
            </a:r>
          </a:p>
          <a:p>
            <a:r>
              <a:rPr lang="fr-FR" baseline="0" dirty="0" smtClean="0"/>
              <a:t>HEAD ne pointe pas vers la branch mais vers </a:t>
            </a:r>
            <a:r>
              <a:rPr lang="fr-FR" baseline="0" smtClean="0"/>
              <a:t>le commit </a:t>
            </a:r>
            <a:endParaRPr lang="fr-FR" baseline="0" dirty="0" smtClean="0"/>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a:t>
            </a:r>
            <a:r>
              <a:rPr lang="fr-FR" dirty="0" smtClean="0"/>
              <a:t>les </a:t>
            </a:r>
            <a:r>
              <a:rPr lang="fr-FR" dirty="0" err="1" smtClean="0"/>
              <a:t>méta-données</a:t>
            </a:r>
            <a:r>
              <a:rPr lang="fr-FR" dirty="0" smtClean="0"/>
              <a:t> et la base de données des objets du projet</a:t>
            </a:r>
          </a:p>
          <a:p>
            <a:r>
              <a:rPr lang="fr-FR" b="1" dirty="0" smtClean="0"/>
              <a:t>2.La </a:t>
            </a:r>
            <a:r>
              <a:rPr lang="fr-FR" b="1" dirty="0" smtClean="0"/>
              <a:t>zone de transit/d’index </a:t>
            </a:r>
            <a:r>
              <a:rPr lang="fr-FR" dirty="0" smtClean="0"/>
              <a:t>:fichier contenant des informations à propos de ce qui sera pris en compte lors de la </a:t>
            </a:r>
            <a:r>
              <a:rPr lang="fr-FR" dirty="0" smtClean="0"/>
              <a:t>prochaine</a:t>
            </a:r>
            <a:r>
              <a:rPr lang="fr-FR" baseline="0" dirty="0" smtClean="0"/>
              <a:t> </a:t>
            </a:r>
            <a:r>
              <a:rPr lang="fr-FR" baseline="0" dirty="0" smtClean="0"/>
              <a:t>commit (espace ou en peut éditer notre changement avant de </a:t>
            </a:r>
            <a:r>
              <a:rPr lang="fr-FR" baseline="0" dirty="0" smtClean="0"/>
              <a:t>l’intégrer dans le nouveau commit (commit par sujet)et les </a:t>
            </a:r>
            <a:r>
              <a:rPr lang="fr-FR" baseline="0" dirty="0" smtClean="0"/>
              <a:t>stocké dans le dépôt </a:t>
            </a:r>
            <a:r>
              <a:rPr lang="fr-FR" baseline="0" dirty="0" smtClean="0"/>
              <a:t>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a:t>
            </a:r>
            <a:r>
              <a:rPr lang="fr-FR" b="1" dirty="0" smtClean="0"/>
              <a:t>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a:t>
            </a:r>
            <a:r>
              <a:rPr lang="fr-FR" baseline="0" dirty="0" err="1" smtClean="0"/>
              <a:t>stagged</a:t>
            </a:r>
            <a:r>
              <a:rPr lang="fr-FR" baseline="0" dirty="0" smtClean="0"/>
              <a:t>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endParaRPr lang="fr-FR" baseline="0" dirty="0" smtClean="0"/>
          </a:p>
          <a:p>
            <a:r>
              <a:rPr lang="fr-FR" baseline="0" dirty="0" smtClean="0"/>
              <a:t>Git </a:t>
            </a:r>
            <a:r>
              <a:rPr lang="fr-FR" baseline="0" dirty="0" err="1" smtClean="0"/>
              <a:t>add</a:t>
            </a:r>
            <a:r>
              <a:rPr lang="fr-FR" baseline="0" dirty="0" smtClean="0"/>
              <a:t> –p « </a:t>
            </a:r>
            <a:r>
              <a:rPr lang="fr-FR" baseline="0" dirty="0" err="1" smtClean="0"/>
              <a:t>filename</a:t>
            </a:r>
            <a:r>
              <a:rPr lang="fr-FR" baseline="0" dirty="0" smtClean="0"/>
              <a:t>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a:t>
            </a:r>
            <a:r>
              <a:rPr lang="fr-FR" sz="1200" b="1" kern="1200" baseline="0" dirty="0" smtClean="0">
                <a:solidFill>
                  <a:schemeClr val="tx1"/>
                </a:solidFill>
                <a:effectLst/>
                <a:latin typeface="+mn-lt"/>
                <a:ea typeface="+mn-ea"/>
                <a:cs typeface="+mn-cs"/>
              </a:rPr>
              <a:t>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a:t>
            </a:r>
            <a:r>
              <a:rPr lang="fr-FR" sz="1200" b="0" baseline="0" dirty="0" err="1" smtClean="0"/>
              <a:t>merge</a:t>
            </a:r>
            <a:r>
              <a:rPr lang="fr-FR" sz="1200" b="0" baseline="0" dirty="0" smtClean="0"/>
              <a:t>)</a:t>
            </a:r>
            <a:endParaRPr lang="fr-FR" sz="1200" b="0" dirty="0" smtClean="0"/>
          </a:p>
          <a:p>
            <a:r>
              <a:rPr lang="fr-FR" sz="1200" b="1" dirty="0" err="1" smtClean="0"/>
              <a:t>Devlop</a:t>
            </a:r>
            <a:r>
              <a:rPr lang="fr-FR" sz="1200" b="1" dirty="0" smtClean="0"/>
              <a:t> </a:t>
            </a:r>
            <a:r>
              <a:rPr lang="fr-FR" sz="1200" b="1" dirty="0" smtClean="0"/>
              <a:t>: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a:t>
            </a:r>
            <a:r>
              <a:rPr lang="fr-FR" sz="1200" b="0" baseline="0" dirty="0" err="1" smtClean="0"/>
              <a:t>mergé</a:t>
            </a:r>
            <a:r>
              <a:rPr lang="fr-FR" sz="1200" b="0" baseline="0" dirty="0" smtClean="0"/>
              <a:t>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3382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17/11/2022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17/11/2022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17/11/2022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17/11/2022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a:t>
            </a:r>
            <a:endParaRPr lang="fr-FR" dirty="0" smtClean="0"/>
          </a:p>
          <a:p>
            <a:pPr marL="571500" indent="-571500">
              <a:buFont typeface="+mj-lt"/>
              <a:buAutoNum type="romanUcPeriod" startAt="8"/>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a:t>
            </a:r>
            <a:r>
              <a:rPr lang="fr-FR" dirty="0" smtClean="0"/>
              <a:t>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90005" y="201880"/>
            <a:ext cx="12001995" cy="6555641"/>
          </a:xfrm>
          <a:prstGeom prst="rect">
            <a:avLst/>
          </a:prstGeom>
          <a:noFill/>
        </p:spPr>
        <p:txBody>
          <a:bodyPr wrap="square" rtlCol="0">
            <a:spAutoFit/>
          </a:bodyPr>
          <a:lstStyle/>
          <a:p>
            <a:pPr marL="571500" indent="-571500">
              <a:spcBef>
                <a:spcPts val="1000"/>
              </a:spcBef>
              <a:buFont typeface="+mj-lt"/>
              <a:buAutoNum type="romanUcPeriod" startAt="9"/>
            </a:pPr>
            <a:r>
              <a:rPr lang="fr-FR" sz="2800" b="1" dirty="0"/>
              <a:t>Stratégies de workflow de </a:t>
            </a:r>
            <a:r>
              <a:rPr lang="fr-FR" sz="2800" b="1" dirty="0" smtClean="0"/>
              <a:t>branches:</a:t>
            </a:r>
          </a:p>
          <a:p>
            <a:r>
              <a:rPr lang="fr-FR" sz="2800" dirty="0"/>
              <a:t>	</a:t>
            </a:r>
            <a:r>
              <a:rPr lang="fr-FR" sz="2800" dirty="0" smtClean="0"/>
              <a:t>Il </a:t>
            </a:r>
            <a:r>
              <a:rPr lang="fr-FR" sz="2800" dirty="0"/>
              <a:t>y’à plusieurs </a:t>
            </a:r>
            <a:r>
              <a:rPr lang="fr-FR" sz="2800" dirty="0" smtClean="0"/>
              <a:t>stratégie de workflow de branche on peut choisir une </a:t>
            </a:r>
            <a:r>
              <a:rPr lang="fr-FR" sz="2800" dirty="0" smtClean="0"/>
              <a:t>parmi elles </a:t>
            </a:r>
            <a:r>
              <a:rPr lang="fr-FR" sz="2800" dirty="0" smtClean="0"/>
              <a:t>ou bien crées  un workflow de </a:t>
            </a:r>
            <a:r>
              <a:rPr lang="fr-FR" sz="2800" dirty="0" smtClean="0"/>
              <a:t>branche personnalisé.</a:t>
            </a:r>
          </a:p>
          <a:p>
            <a:pPr marL="514350" indent="-514350">
              <a:buFont typeface="+mj-lt"/>
              <a:buAutoNum type="arabicPeriod" startAt="10"/>
            </a:pPr>
            <a:r>
              <a:rPr lang="fr-FR" sz="2800" b="1" dirty="0"/>
              <a:t>Choix d’une stratégie:</a:t>
            </a:r>
            <a:endParaRPr lang="fr-FR" sz="2800" dirty="0"/>
          </a:p>
          <a:p>
            <a:r>
              <a:rPr lang="fr-FR" sz="2800" dirty="0"/>
              <a:t>	Le choix d’une stratégie doit dépendre de  quelques paramètres</a:t>
            </a:r>
          </a:p>
          <a:p>
            <a:pPr marL="514350" indent="20638">
              <a:buFont typeface="+mj-lt"/>
              <a:buAutoNum type="arabicPeriod"/>
            </a:pPr>
            <a:r>
              <a:rPr lang="fr-FR" sz="2800" dirty="0"/>
              <a:t>La taille de l’équipe</a:t>
            </a:r>
          </a:p>
          <a:p>
            <a:pPr marL="514350" indent="20638">
              <a:buFont typeface="+mj-lt"/>
              <a:buAutoNum type="arabicPeriod"/>
            </a:pPr>
            <a:r>
              <a:rPr lang="fr-FR" sz="2800" dirty="0"/>
              <a:t>Type de projet</a:t>
            </a:r>
          </a:p>
          <a:p>
            <a:pPr marL="514350" indent="20638">
              <a:buFont typeface="+mj-lt"/>
              <a:buAutoNum type="arabicPeriod"/>
            </a:pPr>
            <a:r>
              <a:rPr lang="fr-FR" sz="2800" dirty="0"/>
              <a:t>Comment  l’équipe gère les releases du logiciel.</a:t>
            </a:r>
          </a:p>
          <a:p>
            <a:r>
              <a:rPr lang="fr-FR" sz="2800" b="1" dirty="0" smtClean="0"/>
              <a:t>2.Exemple </a:t>
            </a:r>
            <a:r>
              <a:rPr lang="fr-FR" sz="2800" b="1" dirty="0"/>
              <a:t>de quelque stratégie</a:t>
            </a:r>
          </a:p>
          <a:p>
            <a:pPr marL="514350" indent="-514350">
              <a:buFont typeface="+mj-lt"/>
              <a:buAutoNum type="arabicPeriod"/>
            </a:pPr>
            <a:r>
              <a:rPr lang="fr-FR" sz="2800" dirty="0" smtClean="0"/>
              <a:t>stratégie de branch « </a:t>
            </a:r>
            <a:r>
              <a:rPr lang="fr-FR" sz="2800" b="1"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b="1" dirty="0" err="1" smtClean="0"/>
              <a:t>GitFlow</a:t>
            </a:r>
            <a:r>
              <a:rPr lang="fr-FR" sz="2800" dirty="0" smtClean="0"/>
              <a:t> (non adapté pour les petit projet</a:t>
            </a:r>
            <a:r>
              <a:rPr lang="fr-FR" sz="2800" dirty="0" smtClean="0"/>
              <a:t>).</a:t>
            </a:r>
          </a:p>
          <a:p>
            <a:endParaRPr lang="fr-FR" sz="2800" dirty="0" smtClean="0"/>
          </a:p>
          <a:p>
            <a:pPr marL="514350" indent="-514350">
              <a:buFont typeface="+mj-lt"/>
              <a:buAutoNum type="arabicPeriod"/>
            </a:pPr>
            <a:endParaRPr lang="fr-FR" sz="2800"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7714933"/>
          </a:xfrm>
          <a:prstGeom prst="rect">
            <a:avLst/>
          </a:prstGeom>
        </p:spPr>
        <p:txBody>
          <a:bodyPr wrap="square">
            <a:spAutoFit/>
          </a:bodyPr>
          <a:lstStyle/>
          <a:p>
            <a:pPr marL="571500" indent="-571500">
              <a:buFont typeface="+mj-lt"/>
              <a:buAutoNum type="romanUcPeriod" startAt="9"/>
            </a:pPr>
            <a:r>
              <a:rPr lang="fr-FR" sz="2800" b="1" dirty="0" smtClean="0"/>
              <a:t>Commandes</a:t>
            </a:r>
            <a:r>
              <a:rPr lang="fr-FR" sz="2800" b="1" dirty="0"/>
              <a:t>:</a:t>
            </a:r>
          </a:p>
          <a:p>
            <a:pPr marL="514350" indent="-244475">
              <a:buFont typeface="+mj-lt"/>
              <a:buAutoNum type="arabicPeriod"/>
              <a:tabLst>
                <a:tab pos="363538" algn="l"/>
                <a:tab pos="623888" algn="l"/>
              </a:tabLst>
            </a:pPr>
            <a:r>
              <a:rPr lang="fr-FR" dirty="0"/>
              <a:t>	</a:t>
            </a:r>
            <a:r>
              <a:rPr lang="fr-FR" sz="24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514350" indent="-244475">
              <a:buFont typeface="+mj-lt"/>
              <a:buAutoNum type="arabicPeriod"/>
              <a:tabLst>
                <a:tab pos="363538" algn="l"/>
                <a:tab pos="623888" algn="l"/>
              </a:tabLst>
            </a:pPr>
            <a:r>
              <a:rPr lang="fr-FR" sz="2400" dirty="0" smtClean="0"/>
              <a:t> Ajouter </a:t>
            </a:r>
            <a:r>
              <a:rPr lang="fr-FR" sz="2400" dirty="0"/>
              <a:t>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1158875" lvl="1" indent="-890588">
              <a:tabLst>
                <a:tab pos="363538" algn="l"/>
                <a:tab pos="623888" algn="l"/>
              </a:tabLst>
            </a:pPr>
            <a:r>
              <a:rPr lang="fr-FR" altLang="fr-FR" sz="2400" dirty="0" smtClean="0"/>
              <a:t>3.Téléchargeles les changement de dépôt distant dans le dépôt locale sans écrasé le code de la branch courent (évité la divergence local remote)</a:t>
            </a:r>
            <a:endParaRPr lang="fr-FR" altLang="fr-FR" sz="2400" dirty="0"/>
          </a:p>
          <a:p>
            <a:pPr marL="820738" lvl="1" indent="-192088">
              <a:lnSpc>
                <a:spcPct val="90000"/>
              </a:lnSpc>
              <a:spcBef>
                <a:spcPts val="500"/>
              </a:spcBef>
              <a:buFont typeface="Arial" panose="020B0604020202020204" pitchFamily="34" charset="0"/>
              <a:buChar char="•"/>
              <a:tabLst>
                <a:tab pos="628650" algn="l"/>
                <a:tab pos="1163638" algn="l"/>
              </a:tabLst>
            </a:pPr>
            <a:r>
              <a:rPr lang="fr-FR" altLang="fr-FR" sz="2600" b="1" i="1" dirty="0" smtClean="0"/>
              <a:t>git </a:t>
            </a:r>
            <a:r>
              <a:rPr lang="fr-FR" altLang="fr-FR" sz="2600" b="1" i="1" dirty="0" err="1" smtClean="0"/>
              <a:t>fetch</a:t>
            </a:r>
            <a:endParaRPr lang="fr-FR" altLang="fr-FR" sz="2600" b="1" i="1" dirty="0"/>
          </a:p>
          <a:p>
            <a:pPr marL="533400" lvl="1" indent="-266700">
              <a:lnSpc>
                <a:spcPct val="90000"/>
              </a:lnSpc>
              <a:spcBef>
                <a:spcPts val="500"/>
              </a:spcBef>
              <a:buFont typeface="+mj-lt"/>
              <a:buAutoNum type="arabicPeriod" startAt="4"/>
              <a:tabLst>
                <a:tab pos="361950" algn="l"/>
                <a:tab pos="1163638" algn="l"/>
              </a:tabLst>
            </a:pPr>
            <a:r>
              <a:rPr lang="fr-FR" altLang="fr-FR" sz="2400" dirty="0" smtClean="0"/>
              <a:t>Mergé deux branche</a:t>
            </a:r>
            <a:endParaRPr lang="fr-FR" altLang="fr-FR" sz="2400" dirty="0"/>
          </a:p>
          <a:p>
            <a:pPr marL="800100" lvl="1" indent="-171450">
              <a:buFont typeface="Arial" panose="020B0604020202020204" pitchFamily="34" charset="0"/>
              <a:buChar char="•"/>
              <a:tabLst>
                <a:tab pos="533400" algn="l"/>
                <a:tab pos="623888" algn="l"/>
                <a:tab pos="800100" algn="l"/>
              </a:tabLst>
            </a:pPr>
            <a:r>
              <a:rPr lang="fr-FR" sz="2400" b="1" i="1" dirty="0" smtClean="0"/>
              <a:t>git </a:t>
            </a:r>
            <a:r>
              <a:rPr lang="fr-FR" sz="2400" b="1" i="1" dirty="0" err="1" smtClean="0"/>
              <a:t>merge</a:t>
            </a:r>
            <a:r>
              <a:rPr lang="fr-FR" sz="2400" b="1" i="1" dirty="0" smtClean="0"/>
              <a:t> branch</a:t>
            </a:r>
          </a:p>
          <a:p>
            <a:pPr marL="533400" lvl="1" indent="-266700">
              <a:buFont typeface="+mj-lt"/>
              <a:buAutoNum type="arabicPeriod"/>
              <a:tabLst>
                <a:tab pos="363538" algn="l"/>
                <a:tab pos="533400" algn="l"/>
              </a:tabLst>
            </a:pPr>
            <a:r>
              <a:rPr lang="fr-FR" sz="2400" dirty="0"/>
              <a:t>Supprimer une </a:t>
            </a:r>
            <a:r>
              <a:rPr lang="fr-FR" sz="2400" dirty="0" smtClean="0"/>
              <a:t>branche local</a:t>
            </a:r>
          </a:p>
          <a:p>
            <a:pPr marL="628650" lvl="1">
              <a:buFont typeface="Arial" panose="020B0604020202020204" pitchFamily="34" charset="0"/>
              <a:buChar char="•"/>
              <a:tabLst>
                <a:tab pos="457200" algn="l"/>
                <a:tab pos="533400" algn="l"/>
              </a:tabLst>
            </a:pPr>
            <a:r>
              <a:rPr lang="fr-FR" sz="2400" b="1" i="1" dirty="0" smtClean="0"/>
              <a:t>git </a:t>
            </a:r>
            <a:r>
              <a:rPr lang="fr-FR" sz="2400" b="1" i="1" dirty="0"/>
              <a:t>branch –d « branch </a:t>
            </a:r>
            <a:r>
              <a:rPr lang="fr-FR" sz="2400" b="1" i="1" dirty="0" err="1"/>
              <a:t>name</a:t>
            </a:r>
            <a:r>
              <a:rPr lang="fr-FR" sz="2400" b="1" i="1" dirty="0"/>
              <a:t> </a:t>
            </a:r>
            <a:r>
              <a:rPr lang="fr-FR" sz="2400" b="1" i="1" dirty="0" smtClean="0"/>
              <a:t>»</a:t>
            </a:r>
          </a:p>
          <a:p>
            <a:pPr marL="533400" lvl="1" indent="-266700">
              <a:buFont typeface="+mj-lt"/>
              <a:buAutoNum type="arabicPeriod"/>
              <a:tabLst>
                <a:tab pos="363538" algn="l"/>
                <a:tab pos="533400" algn="l"/>
              </a:tabLst>
            </a:pPr>
            <a:r>
              <a:rPr lang="fr-FR" sz="2400" dirty="0"/>
              <a:t>Switcher entre deux </a:t>
            </a:r>
            <a:r>
              <a:rPr lang="fr-FR" sz="2400" dirty="0" smtClean="0"/>
              <a:t>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42950" lvl="1" indent="-457200">
              <a:buFont typeface="+mj-lt"/>
              <a:buAutoNum type="arabicPeriod"/>
              <a:tabLst>
                <a:tab pos="457200" algn="l"/>
                <a:tab pos="533400" algn="l"/>
              </a:tabLst>
            </a:pPr>
            <a:r>
              <a:rPr lang="fr-FR" sz="2400" dirty="0"/>
              <a:t>Supprimer la </a:t>
            </a:r>
            <a:r>
              <a:rPr lang="fr-FR" sz="2400" dirty="0" smtClean="0"/>
              <a:t>référence au dépôt distant</a:t>
            </a:r>
          </a:p>
          <a:p>
            <a:pPr marL="628650" lvl="1" indent="-34290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1450" y="342900"/>
            <a:ext cx="11734800" cy="6362700"/>
          </a:xfrm>
        </p:spPr>
        <p:txBody>
          <a:bodyPr/>
          <a:lstStyle/>
          <a:p>
            <a:pPr marL="514350" indent="-514350">
              <a:buFont typeface="+mj-lt"/>
              <a:buAutoNum type="arabicPeriod"/>
            </a:pPr>
            <a:r>
              <a:rPr lang="fr-FR" dirty="0" smtClean="0"/>
              <a:t>pusher dans une autre branche</a:t>
            </a:r>
          </a:p>
          <a:p>
            <a:pPr indent="133350"/>
            <a:r>
              <a:rPr lang="fr-FR" b="1" i="1" dirty="0"/>
              <a:t>git push </a:t>
            </a:r>
            <a:r>
              <a:rPr lang="fr-FR" b="1" i="1" dirty="0" err="1"/>
              <a:t>origin</a:t>
            </a:r>
            <a:r>
              <a:rPr lang="fr-FR" b="1" i="1" dirty="0"/>
              <a:t> </a:t>
            </a:r>
            <a:r>
              <a:rPr lang="fr-FR" b="1" i="1" dirty="0" err="1"/>
              <a:t>localbranche</a:t>
            </a:r>
            <a:r>
              <a:rPr lang="fr-FR" b="1" i="1" dirty="0"/>
              <a:t> :remotebranche</a:t>
            </a:r>
          </a:p>
          <a:p>
            <a:pPr marL="514350" indent="-514350">
              <a:buFont typeface="+mj-lt"/>
              <a:buAutoNum type="arabicPeriod"/>
            </a:pPr>
            <a:r>
              <a:rPr lang="fr-FR" dirty="0" smtClean="0"/>
              <a:t>Intégrations des changement</a:t>
            </a:r>
            <a:endParaRPr lang="fr-FR" dirty="0"/>
          </a:p>
        </p:txBody>
      </p:sp>
    </p:spTree>
    <p:extLst>
      <p:ext uri="{BB962C8B-B14F-4D97-AF65-F5344CB8AC3E}">
        <p14:creationId xmlns:p14="http://schemas.microsoft.com/office/powerpoint/2010/main" val="96486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a:t>
            </a:r>
            <a:r>
              <a:rPr lang="fr-FR" dirty="0" smtClean="0"/>
              <a:t>commit (</a:t>
            </a:r>
            <a:r>
              <a:rPr lang="fr-FR" dirty="0" err="1"/>
              <a:t>detached</a:t>
            </a:r>
            <a:r>
              <a:rPr lang="fr-FR" dirty="0"/>
              <a:t> </a:t>
            </a:r>
            <a:r>
              <a:rPr lang="fr-FR" dirty="0" err="1"/>
              <a:t>head</a:t>
            </a:r>
            <a:r>
              <a:rPr lang="fr-FR" dirty="0" smtClean="0"/>
              <a:t>)</a:t>
            </a:r>
            <a:endParaRPr lang="fr-FR" dirty="0" smtClean="0"/>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Répertoire de travail (</a:t>
            </a:r>
            <a:r>
              <a:rPr lang="fr-FR" dirty="0" err="1" smtClean="0"/>
              <a:t>Workspace</a:t>
            </a:r>
            <a:r>
              <a:rPr lang="fr-FR" dirty="0" smtClean="0"/>
              <a:t>, </a:t>
            </a:r>
            <a:r>
              <a:rPr lang="fr-FR" dirty="0"/>
              <a:t>w</a:t>
            </a:r>
            <a:r>
              <a:rPr lang="fr-FR" dirty="0" smtClean="0"/>
              <a:t>ork tree).</a:t>
            </a:r>
          </a:p>
          <a:p>
            <a:pPr marL="342900" indent="17463" algn="l">
              <a:buFont typeface="Arial" panose="020B0604020202020204" pitchFamily="34" charset="0"/>
              <a:buChar char="•"/>
            </a:pPr>
            <a:r>
              <a:rPr lang="fr-FR" sz="2500" dirty="0" smtClean="0"/>
              <a:t> </a:t>
            </a:r>
            <a:r>
              <a:rPr lang="fr-FR" dirty="0"/>
              <a:t>La zone de </a:t>
            </a:r>
            <a:r>
              <a:rPr lang="fr-FR" dirty="0" smtClean="0"/>
              <a:t>transit/d’index (</a:t>
            </a:r>
            <a:r>
              <a:rPr lang="fr-FR" dirty="0" err="1" smtClean="0"/>
              <a:t>stagged</a:t>
            </a:r>
            <a:r>
              <a:rPr lang="fr-FR" dirty="0" smtClean="0"/>
              <a:t> area )</a:t>
            </a:r>
          </a:p>
          <a:p>
            <a:pPr marL="342900" indent="17463" algn="l">
              <a:buFont typeface="Arial" panose="020B0604020202020204" pitchFamily="34" charset="0"/>
              <a:buChar char="•"/>
            </a:pPr>
            <a:r>
              <a:rPr lang="fr-FR" dirty="0"/>
              <a:t>Répertoire Git ( </a:t>
            </a:r>
            <a:r>
              <a:rPr lang="fr-FR" dirty="0" err="1"/>
              <a:t>Repository</a:t>
            </a:r>
            <a:r>
              <a:rPr lang="fr-FR" dirty="0" smtClean="0"/>
              <a:t>).</a:t>
            </a:r>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r>
              <a:rPr lang="fr-FR" b="1" i="1" dirty="0" smtClean="0"/>
              <a:t>», git </a:t>
            </a:r>
            <a:r>
              <a:rPr lang="fr-FR" b="1" i="1" dirty="0" err="1" smtClean="0"/>
              <a:t>add</a:t>
            </a:r>
            <a:r>
              <a:rPr lang="fr-FR" b="1" i="1" dirty="0" smtClean="0"/>
              <a:t> –p</a:t>
            </a:r>
          </a:p>
          <a:p>
            <a:pPr marL="1160462" lvl="1" indent="-342900"/>
            <a:endParaRPr lang="fr-FR" b="1" i="1"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1160462" lvl="1" indent="-342900"/>
            <a:r>
              <a:rPr lang="fr-FR" b="1" i="1" dirty="0" smtClean="0">
                <a:solidFill>
                  <a:srgbClr val="FFFF00"/>
                </a:solidFill>
              </a:rPr>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2800" b="1" i="1" dirty="0"/>
              <a:t>git </a:t>
            </a:r>
            <a:r>
              <a:rPr lang="fr-FR" sz="2800" b="1" i="1" dirty="0" err="1" smtClean="0"/>
              <a:t>diff</a:t>
            </a:r>
            <a:endParaRPr lang="fr-FR" sz="28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a:t>
            </a:r>
            <a:r>
              <a:rPr lang="fr-FR" sz="2800" b="1" i="1" dirty="0" smtClean="0"/>
              <a:t>commit –m «  message»</a:t>
            </a:r>
            <a:endParaRPr lang="fr-FR" sz="2800" b="1" i="1" dirty="0"/>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a:t>navigué 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1878</TotalTime>
  <Words>1099</Words>
  <Application>Microsoft Office PowerPoint</Application>
  <PresentationFormat>Grand écran</PresentationFormat>
  <Paragraphs>237</Paragraphs>
  <Slides>16</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Consolas</vt:lpstr>
      <vt:lpstr>Thème Office</vt:lpstr>
      <vt:lpstr>Système de contrôle de version(SCV)</vt:lpstr>
      <vt:lpstr>Type de SCV </vt:lpstr>
      <vt:lpstr>Git </vt:lpstr>
      <vt:lpstr>Architecture de Git</vt:lpstr>
      <vt:lpstr>Utilisation</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lpstr>HEAD &amp; Index</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610</cp:revision>
  <dcterms:created xsi:type="dcterms:W3CDTF">2022-11-12T10:47:31Z</dcterms:created>
  <dcterms:modified xsi:type="dcterms:W3CDTF">2022-11-17T14:05:16Z</dcterms:modified>
</cp:coreProperties>
</file>