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7" r:id="rId2"/>
    <p:sldId id="259" r:id="rId3"/>
    <p:sldId id="261" r:id="rId4"/>
    <p:sldId id="274" r:id="rId5"/>
    <p:sldId id="264" r:id="rId6"/>
    <p:sldId id="263" r:id="rId7"/>
    <p:sldId id="268" r:id="rId8"/>
    <p:sldId id="266" r:id="rId9"/>
    <p:sldId id="267" r:id="rId10"/>
    <p:sldId id="277" r:id="rId11"/>
    <p:sldId id="278" r:id="rId12"/>
    <p:sldId id="279" r:id="rId13"/>
    <p:sldId id="270" r:id="rId14"/>
    <p:sldId id="272" r:id="rId15"/>
    <p:sldId id="282" r:id="rId16"/>
    <p:sldId id="280" r:id="rId17"/>
    <p:sldId id="281" r:id="rId18"/>
    <p:sldId id="273" r:id="rId19"/>
    <p:sldId id="283" r:id="rId20"/>
    <p:sldId id="271" r:id="rId21"/>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64164" autoAdjust="0"/>
  </p:normalViewPr>
  <p:slideViewPr>
    <p:cSldViewPr snapToGrid="0">
      <p:cViewPr varScale="1">
        <p:scale>
          <a:sx n="72" d="100"/>
          <a:sy n="72" d="100"/>
        </p:scale>
        <p:origin x="1992" y="60"/>
      </p:cViewPr>
      <p:guideLst/>
    </p:cSldViewPr>
  </p:slid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11479D-E256-4744-A8DA-17425A14A154}" type="datetimeFigureOut">
              <a:rPr lang="fr-FR" smtClean="0"/>
              <a:t>20/11/2022</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2BFB1F-A0B8-45F9-8B0C-AE6AABDE724A}" type="slidenum">
              <a:rPr lang="fr-FR" smtClean="0"/>
              <a:t>‹N°›</a:t>
            </a:fld>
            <a:endParaRPr lang="fr-FR"/>
          </a:p>
        </p:txBody>
      </p:sp>
    </p:spTree>
    <p:extLst>
      <p:ext uri="{BB962C8B-B14F-4D97-AF65-F5344CB8AC3E}">
        <p14:creationId xmlns:p14="http://schemas.microsoft.com/office/powerpoint/2010/main" val="35087723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dirty="0" smtClean="0"/>
              <a:t>1,Retourner</a:t>
            </a:r>
            <a:r>
              <a:rPr lang="fr-FR" baseline="0" dirty="0" smtClean="0"/>
              <a:t> a une version ultérieure de fichier ctrl +z; ctrl +z</a:t>
            </a:r>
            <a:r>
              <a:rPr lang="fr-FR" dirty="0" smtClean="0"/>
              <a:t>;</a:t>
            </a:r>
            <a:r>
              <a:rPr lang="fr-FR" baseline="0" dirty="0" smtClean="0"/>
              <a:t> ctrl +z</a:t>
            </a:r>
            <a:r>
              <a:rPr lang="fr-FR" dirty="0" smtClean="0"/>
              <a:t>;</a:t>
            </a:r>
            <a:r>
              <a:rPr lang="fr-FR" baseline="0" dirty="0" smtClean="0"/>
              <a:t> ctrl +z; ctrl +</a:t>
            </a:r>
            <a:r>
              <a:rPr lang="fr-FR" baseline="0" dirty="0" err="1" smtClean="0"/>
              <a:t>z;ctrl</a:t>
            </a:r>
            <a:r>
              <a:rPr lang="fr-FR" baseline="0" dirty="0" smtClean="0"/>
              <a:t> +</a:t>
            </a:r>
            <a:r>
              <a:rPr lang="fr-FR" baseline="0" dirty="0" err="1" smtClean="0"/>
              <a:t>z;ctrl</a:t>
            </a:r>
            <a:r>
              <a:rPr lang="fr-FR" baseline="0" dirty="0" smtClean="0"/>
              <a:t> +z</a:t>
            </a:r>
          </a:p>
          <a:p>
            <a:pPr marL="0" marR="0" indent="0" algn="l" defTabSz="914400" rtl="0" eaLnBrk="1" fontAlgn="auto" latinLnBrk="0" hangingPunct="1">
              <a:lnSpc>
                <a:spcPct val="100000"/>
              </a:lnSpc>
              <a:spcBef>
                <a:spcPts val="0"/>
              </a:spcBef>
              <a:spcAft>
                <a:spcPts val="0"/>
              </a:spcAft>
              <a:buClrTx/>
              <a:buSzTx/>
              <a:buFontTx/>
              <a:buNone/>
              <a:tabLst/>
              <a:defRPr/>
            </a:pPr>
            <a:r>
              <a:rPr lang="fr-FR" baseline="0" dirty="0" smtClean="0"/>
              <a:t>2,donner un nom différents au fichier</a:t>
            </a:r>
          </a:p>
          <a:p>
            <a:pPr marL="0" marR="0" indent="0" algn="l" defTabSz="914400" rtl="0" eaLnBrk="1" fontAlgn="auto" latinLnBrk="0" hangingPunct="1">
              <a:lnSpc>
                <a:spcPct val="100000"/>
              </a:lnSpc>
              <a:spcBef>
                <a:spcPts val="0"/>
              </a:spcBef>
              <a:spcAft>
                <a:spcPts val="0"/>
              </a:spcAft>
              <a:buClrTx/>
              <a:buSzTx/>
              <a:buFontTx/>
              <a:buNone/>
              <a:tabLst/>
              <a:defRPr/>
            </a:pPr>
            <a:r>
              <a:rPr lang="fr-FR" baseline="0" dirty="0" smtClean="0"/>
              <a:t>3,partager le modifications avec nos collègues.</a:t>
            </a:r>
          </a:p>
          <a:p>
            <a:pPr marL="0" marR="0" indent="0" algn="l" defTabSz="914400" rtl="0" eaLnBrk="1" fontAlgn="auto" latinLnBrk="0" hangingPunct="1">
              <a:lnSpc>
                <a:spcPct val="100000"/>
              </a:lnSpc>
              <a:spcBef>
                <a:spcPts val="0"/>
              </a:spcBef>
              <a:spcAft>
                <a:spcPts val="0"/>
              </a:spcAft>
              <a:buClrTx/>
              <a:buSzTx/>
              <a:buFontTx/>
              <a:buNone/>
              <a:tabLst/>
              <a:defRPr/>
            </a:pPr>
            <a:r>
              <a:rPr lang="fr-FR" baseline="0" dirty="0" smtClean="0"/>
              <a:t>4.T </a:t>
            </a:r>
            <a:r>
              <a:rPr lang="fr-FR" baseline="0" dirty="0" err="1" smtClean="0"/>
              <a:t>ravailer</a:t>
            </a:r>
            <a:r>
              <a:rPr lang="fr-FR" baseline="0" dirty="0" smtClean="0"/>
              <a:t> avec plusieurs </a:t>
            </a:r>
            <a:r>
              <a:rPr lang="fr-FR" baseline="0" dirty="0" err="1" smtClean="0"/>
              <a:t>pcs</a:t>
            </a:r>
            <a:r>
              <a:rPr lang="fr-FR" baseline="0" dirty="0" smtClean="0"/>
              <a:t> sur le </a:t>
            </a:r>
            <a:r>
              <a:rPr lang="fr-FR" baseline="0" dirty="0" err="1" smtClean="0"/>
              <a:t>meme</a:t>
            </a:r>
            <a:r>
              <a:rPr lang="fr-FR" baseline="0" dirty="0" smtClean="0"/>
              <a:t> projet(travail, maison)</a:t>
            </a:r>
          </a:p>
          <a:p>
            <a:pPr marL="0" marR="0" indent="0" algn="l" defTabSz="914400" rtl="0" eaLnBrk="1" fontAlgn="auto" latinLnBrk="0" hangingPunct="1">
              <a:lnSpc>
                <a:spcPct val="100000"/>
              </a:lnSpc>
              <a:spcBef>
                <a:spcPts val="0"/>
              </a:spcBef>
              <a:spcAft>
                <a:spcPts val="0"/>
              </a:spcAft>
              <a:buClrTx/>
              <a:buSzTx/>
              <a:buFontTx/>
              <a:buNone/>
              <a:tabLst/>
              <a:defRPr/>
            </a:pPr>
            <a:r>
              <a:rPr lang="fr-FR" baseline="0" dirty="0" smtClean="0"/>
              <a:t>3.c’est une application a cesse de fonctionner comment savoir la cause et réparer  si on à pas le csv. avec le  CSV on peur retourné à un état stable</a:t>
            </a:r>
          </a:p>
          <a:p>
            <a:pPr marL="0" marR="0" indent="0" algn="l" defTabSz="914400" rtl="0" eaLnBrk="1" fontAlgn="auto" latinLnBrk="0" hangingPunct="1">
              <a:lnSpc>
                <a:spcPct val="100000"/>
              </a:lnSpc>
              <a:spcBef>
                <a:spcPts val="0"/>
              </a:spcBef>
              <a:spcAft>
                <a:spcPts val="0"/>
              </a:spcAft>
              <a:buClrTx/>
              <a:buSzTx/>
              <a:buFontTx/>
              <a:buNone/>
              <a:tabLst/>
              <a:defRPr/>
            </a:pPr>
            <a:r>
              <a:rPr lang="fr-FR" baseline="0" dirty="0" smtClean="0"/>
              <a:t>4, si l’application à un bug , chaque développer créer  un  autre branche(au lieu de cloner et le mettre quelque part) règle le bug puis chef de projet tester la solution si </a:t>
            </a:r>
            <a:r>
              <a:rPr lang="fr-FR" baseline="0" dirty="0" err="1" smtClean="0"/>
              <a:t>ellenon</a:t>
            </a:r>
            <a:r>
              <a:rPr lang="fr-FR" baseline="0" dirty="0" smtClean="0"/>
              <a:t> il va être adopté et </a:t>
            </a:r>
            <a:r>
              <a:rPr lang="fr-FR" baseline="0" dirty="0" err="1" smtClean="0"/>
              <a:t>merger</a:t>
            </a:r>
            <a:r>
              <a:rPr lang="fr-FR" baseline="0" dirty="0" smtClean="0"/>
              <a:t> la branche principale</a:t>
            </a:r>
          </a:p>
          <a:p>
            <a:pPr marL="0" marR="0" indent="0" algn="l" defTabSz="914400" rtl="0" eaLnBrk="1" fontAlgn="auto" latinLnBrk="0" hangingPunct="1">
              <a:lnSpc>
                <a:spcPct val="100000"/>
              </a:lnSpc>
              <a:spcBef>
                <a:spcPts val="0"/>
              </a:spcBef>
              <a:spcAft>
                <a:spcPts val="0"/>
              </a:spcAft>
              <a:buClrTx/>
              <a:buSzTx/>
              <a:buFontTx/>
              <a:buNone/>
              <a:tabLst/>
              <a:defRPr/>
            </a:pPr>
            <a:r>
              <a:rPr lang="fr-FR" baseline="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endParaRPr lang="fr-FR"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fr-FR"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fr-FR" dirty="0" smtClean="0"/>
          </a:p>
          <a:p>
            <a:endParaRPr lang="fr-FR" dirty="0" smtClean="0"/>
          </a:p>
          <a:p>
            <a:endParaRPr lang="fr-FR" dirty="0" smtClean="0"/>
          </a:p>
          <a:p>
            <a:r>
              <a:rPr lang="fr-FR" dirty="0" smtClean="0"/>
              <a:t>Comme vous  savez un produit</a:t>
            </a:r>
            <a:r>
              <a:rPr lang="fr-FR" baseline="0" dirty="0" smtClean="0"/>
              <a:t> logiciel et  développé par un équipe et que chaqu’un peut être situé dans des endroits différents at chaqu’un contribue à un type spécifique  de fonctionnalité en modifions le code source (ajout /supprimer).</a:t>
            </a:r>
          </a:p>
          <a:p>
            <a:r>
              <a:rPr lang="fr-FR" baseline="0" dirty="0" smtClean="0"/>
              <a:t>Un vcs permet au équipes de développeur à communiqué et gérer efficacement les modifications apportées au code source ainsi les informations telles qui à fait  et qu’elles  modifications ont été apportées</a:t>
            </a:r>
          </a:p>
          <a:p>
            <a:r>
              <a:rPr lang="fr-FR" baseline="0" dirty="0" smtClean="0"/>
              <a:t>Chaque branche est créer pour l’utilisateur les  modification  serons pas mergé à la branche principale jusqu’à que le code sois analysé et validé , ce qui implique en gagne en productivité.</a:t>
            </a:r>
          </a:p>
          <a:p>
            <a:r>
              <a:rPr lang="fr-FR" baseline="0" dirty="0" smtClean="0"/>
              <a:t>-Accélère la livraison de produit </a:t>
            </a:r>
          </a:p>
          <a:p>
            <a:r>
              <a:rPr lang="fr-FR" baseline="0" dirty="0" smtClean="0"/>
              <a:t>Exemple </a:t>
            </a:r>
            <a:r>
              <a:rPr lang="nl-NL" sz="1200" b="0" i="0" kern="1200" dirty="0" smtClean="0">
                <a:solidFill>
                  <a:schemeClr val="tx1"/>
                </a:solidFill>
                <a:effectLst/>
                <a:latin typeface="+mn-lt"/>
                <a:ea typeface="+mn-ea"/>
                <a:cs typeface="+mn-cs"/>
              </a:rPr>
              <a:t>is </a:t>
            </a:r>
            <a:r>
              <a:rPr lang="nl-NL" sz="1200" b="1" i="0" kern="1200" dirty="0" smtClean="0">
                <a:solidFill>
                  <a:schemeClr val="tx1"/>
                </a:solidFill>
                <a:effectLst/>
                <a:latin typeface="+mn-lt"/>
                <a:ea typeface="+mn-ea"/>
                <a:cs typeface="+mn-cs"/>
              </a:rPr>
              <a:t>Git, Helix </a:t>
            </a:r>
            <a:r>
              <a:rPr lang="nl-NL" sz="1200" b="1" i="0" kern="1200" dirty="0" err="1" smtClean="0">
                <a:solidFill>
                  <a:schemeClr val="tx1"/>
                </a:solidFill>
                <a:effectLst/>
                <a:latin typeface="+mn-lt"/>
                <a:ea typeface="+mn-ea"/>
                <a:cs typeface="+mn-cs"/>
              </a:rPr>
              <a:t>core</a:t>
            </a:r>
            <a:r>
              <a:rPr lang="nl-NL" sz="1200" b="1" i="0" kern="1200" dirty="0" smtClean="0">
                <a:solidFill>
                  <a:schemeClr val="tx1"/>
                </a:solidFill>
                <a:effectLst/>
                <a:latin typeface="+mn-lt"/>
                <a:ea typeface="+mn-ea"/>
                <a:cs typeface="+mn-cs"/>
              </a:rPr>
              <a:t>, Microsoft TFS,</a:t>
            </a:r>
            <a:endParaRPr lang="fr-FR" baseline="0" dirty="0" smtClean="0"/>
          </a:p>
          <a:p>
            <a:endParaRPr lang="fr-FR" baseline="0" dirty="0" smtClean="0"/>
          </a:p>
          <a:p>
            <a:endParaRPr lang="fr-FR"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1</a:t>
            </a:fld>
            <a:endParaRPr lang="fr-FR"/>
          </a:p>
        </p:txBody>
      </p:sp>
    </p:spTree>
    <p:extLst>
      <p:ext uri="{BB962C8B-B14F-4D97-AF65-F5344CB8AC3E}">
        <p14:creationId xmlns:p14="http://schemas.microsoft.com/office/powerpoint/2010/main" val="16352684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12</a:t>
            </a:fld>
            <a:endParaRPr lang="fr-FR"/>
          </a:p>
        </p:txBody>
      </p:sp>
    </p:spTree>
    <p:extLst>
      <p:ext uri="{BB962C8B-B14F-4D97-AF65-F5344CB8AC3E}">
        <p14:creationId xmlns:p14="http://schemas.microsoft.com/office/powerpoint/2010/main" val="36615445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err="1" smtClean="0"/>
              <a:t>Fetch</a:t>
            </a:r>
            <a:r>
              <a:rPr lang="fr-FR" dirty="0" smtClean="0"/>
              <a:t> est inoffensive on doit faire merge pour </a:t>
            </a:r>
            <a:r>
              <a:rPr lang="fr-FR" dirty="0" err="1" smtClean="0"/>
              <a:t>répurqueté</a:t>
            </a:r>
            <a:r>
              <a:rPr lang="fr-FR" baseline="0" dirty="0" smtClean="0"/>
              <a:t> les changement dans le  répertoire de travail</a:t>
            </a:r>
            <a:endParaRPr lang="fr-FR"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13</a:t>
            </a:fld>
            <a:endParaRPr lang="fr-FR"/>
          </a:p>
        </p:txBody>
      </p:sp>
    </p:spTree>
    <p:extLst>
      <p:ext uri="{BB962C8B-B14F-4D97-AF65-F5344CB8AC3E}">
        <p14:creationId xmlns:p14="http://schemas.microsoft.com/office/powerpoint/2010/main" val="11819751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err="1" smtClean="0"/>
              <a:t>Fetch:ous</a:t>
            </a:r>
            <a:r>
              <a:rPr lang="fr-FR" dirty="0" smtClean="0"/>
              <a:t> pouvez être assuré : </a:t>
            </a:r>
            <a:r>
              <a:rPr lang="fr-FR" dirty="0" err="1" smtClean="0"/>
              <a:t>fetch</a:t>
            </a:r>
            <a:r>
              <a:rPr lang="fr-FR" dirty="0" smtClean="0"/>
              <a:t> ne manipulera, ne détruira ou ne bousillera jamais quoi que ce soit.</a:t>
            </a:r>
          </a:p>
          <a:p>
            <a:pPr rtl="0"/>
            <a:r>
              <a:rPr lang="fr-FR" dirty="0" smtClean="0"/>
              <a:t>Pull ; </a:t>
            </a:r>
            <a:r>
              <a:rPr lang="fr-FR" dirty="0" err="1" smtClean="0"/>
              <a:t>modifé</a:t>
            </a:r>
            <a:r>
              <a:rPr lang="fr-FR" dirty="0" smtClean="0"/>
              <a:t> le HEAD on</a:t>
            </a:r>
            <a:r>
              <a:rPr lang="fr-FR" baseline="0" dirty="0" smtClean="0"/>
              <a:t> plus de téléchargement il </a:t>
            </a:r>
            <a:r>
              <a:rPr lang="fr-FR" baseline="0" dirty="0" err="1" smtClean="0"/>
              <a:t>intégre</a:t>
            </a:r>
            <a:r>
              <a:rPr lang="fr-FR" baseline="0" dirty="0" smtClean="0"/>
              <a:t> les changement dans l’espace de travail (peut généré des conflits)(pull doit </a:t>
            </a:r>
            <a:r>
              <a:rPr lang="fr-FR" baseline="0" dirty="0" err="1" smtClean="0"/>
              <a:t>étre</a:t>
            </a:r>
            <a:r>
              <a:rPr lang="fr-FR" baseline="0" dirty="0" smtClean="0"/>
              <a:t> utilisé avec une copie local propre </a:t>
            </a:r>
            <a:r>
              <a:rPr lang="fr-FR" baseline="0" dirty="0" err="1" smtClean="0"/>
              <a:t>san</a:t>
            </a:r>
            <a:r>
              <a:rPr lang="fr-FR" baseline="0" dirty="0" smtClean="0"/>
              <a:t> changement </a:t>
            </a:r>
            <a:r>
              <a:rPr lang="fr-FR" baseline="0" dirty="0" err="1" smtClean="0"/>
              <a:t>uncommité</a:t>
            </a:r>
            <a:r>
              <a:rPr lang="fr-FR" baseline="0" dirty="0" smtClean="0"/>
              <a:t>) </a:t>
            </a:r>
            <a:endParaRPr lang="fr-FR"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14</a:t>
            </a:fld>
            <a:endParaRPr lang="fr-FR"/>
          </a:p>
        </p:txBody>
      </p:sp>
    </p:spTree>
    <p:extLst>
      <p:ext uri="{BB962C8B-B14F-4D97-AF65-F5344CB8AC3E}">
        <p14:creationId xmlns:p14="http://schemas.microsoft.com/office/powerpoint/2010/main" val="28789790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Deux branches distinctes  modifie</a:t>
            </a:r>
            <a:r>
              <a:rPr lang="fr-FR" baseline="0" dirty="0" smtClean="0"/>
              <a:t> le me fichier</a:t>
            </a:r>
          </a:p>
          <a:p>
            <a:r>
              <a:rPr lang="fr-FR" baseline="0" dirty="0" smtClean="0"/>
              <a:t>Les conflits sont couteux et prend de temps</a:t>
            </a:r>
          </a:p>
          <a:p>
            <a:r>
              <a:rPr lang="fr-FR" baseline="0" dirty="0" smtClean="0"/>
              <a:t>Les conflits affecte la personne qui à fait le merge </a:t>
            </a:r>
            <a:endParaRPr lang="fr-FR"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16</a:t>
            </a:fld>
            <a:endParaRPr lang="fr-FR"/>
          </a:p>
        </p:txBody>
      </p:sp>
    </p:spTree>
    <p:extLst>
      <p:ext uri="{BB962C8B-B14F-4D97-AF65-F5344CB8AC3E}">
        <p14:creationId xmlns:p14="http://schemas.microsoft.com/office/powerpoint/2010/main" val="15018557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On peut toujours retourné à l’état avent le merge avec la commande « git merge –</a:t>
            </a:r>
            <a:r>
              <a:rPr lang="fr-FR" dirty="0" err="1" smtClean="0"/>
              <a:t>abort</a:t>
            </a:r>
            <a:r>
              <a:rPr lang="fr-FR" dirty="0" smtClean="0"/>
              <a:t> »</a:t>
            </a:r>
          </a:p>
          <a:p>
            <a:endParaRPr lang="fr-FR" dirty="0" smtClean="0"/>
          </a:p>
          <a:p>
            <a:r>
              <a:rPr lang="fr-FR" dirty="0" smtClean="0"/>
              <a:t>si</a:t>
            </a:r>
            <a:endParaRPr lang="fr-FR"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17</a:t>
            </a:fld>
            <a:endParaRPr lang="fr-FR"/>
          </a:p>
        </p:txBody>
      </p:sp>
    </p:spTree>
    <p:extLst>
      <p:ext uri="{BB962C8B-B14F-4D97-AF65-F5344CB8AC3E}">
        <p14:creationId xmlns:p14="http://schemas.microsoft.com/office/powerpoint/2010/main" val="11396911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-exécuté git checkout « </a:t>
            </a:r>
            <a:r>
              <a:rPr lang="fr-FR" dirty="0" err="1" smtClean="0"/>
              <a:t>commit_id</a:t>
            </a:r>
            <a:r>
              <a:rPr lang="fr-FR" dirty="0" smtClean="0"/>
              <a:t> » pour</a:t>
            </a:r>
            <a:r>
              <a:rPr lang="fr-FR" baseline="0" dirty="0" smtClean="0"/>
              <a:t> voir </a:t>
            </a:r>
            <a:r>
              <a:rPr lang="fr-FR" baseline="0" dirty="0" err="1" smtClean="0"/>
              <a:t>detached</a:t>
            </a:r>
            <a:r>
              <a:rPr lang="fr-FR" baseline="0" dirty="0" smtClean="0"/>
              <a:t> Head  et lire HEAD pour voir commit id dans le fichier qui est utilisé comme référence</a:t>
            </a:r>
          </a:p>
          <a:p>
            <a:r>
              <a:rPr lang="fr-FR" baseline="0" dirty="0" smtClean="0"/>
              <a:t>HEAD ne pointe pas vers la branch mais vers le commit </a:t>
            </a:r>
          </a:p>
          <a:p>
            <a:r>
              <a:rPr lang="fr-FR" baseline="0" dirty="0" smtClean="0"/>
              <a:t>Explique checkout avec (work tree ) et index</a:t>
            </a:r>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smtClean="0"/>
              <a:t>git checkout « </a:t>
            </a:r>
            <a:r>
              <a:rPr lang="fr-FR" dirty="0" err="1" smtClean="0"/>
              <a:t>commit_hash</a:t>
            </a:r>
            <a:r>
              <a:rPr lang="fr-FR" dirty="0" smtClean="0"/>
              <a:t> » :</a:t>
            </a:r>
            <a:r>
              <a:rPr lang="fr-FR" sz="1200" kern="1200" dirty="0" smtClean="0">
                <a:solidFill>
                  <a:schemeClr val="tx1"/>
                </a:solidFill>
                <a:effectLst/>
                <a:latin typeface="+mn-lt"/>
                <a:ea typeface="+mn-ea"/>
                <a:cs typeface="+mn-cs"/>
              </a:rPr>
              <a:t>voir le fichier comment il est avant ce commit,</a:t>
            </a:r>
            <a:r>
              <a:rPr lang="fr-FR" sz="1200" kern="1200" baseline="0" dirty="0" smtClean="0">
                <a:solidFill>
                  <a:schemeClr val="tx1"/>
                </a:solidFill>
                <a:effectLst/>
                <a:latin typeface="+mn-lt"/>
                <a:ea typeface="+mn-ea"/>
                <a:cs typeface="+mn-cs"/>
              </a:rPr>
              <a:t> il va déplacer le pointeur HEAD à cette commit (charger l’arbre de ce commit dans l’index )</a:t>
            </a:r>
            <a:endParaRPr lang="fr-FR" sz="1200" kern="1200" dirty="0" smtClean="0">
              <a:solidFill>
                <a:schemeClr val="tx1"/>
              </a:solidFill>
              <a:effectLst/>
              <a:latin typeface="+mn-lt"/>
              <a:ea typeface="+mn-ea"/>
              <a:cs typeface="+mn-cs"/>
            </a:endParaRPr>
          </a:p>
          <a:p>
            <a:endParaRPr lang="fr-FR"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18</a:t>
            </a:fld>
            <a:endParaRPr lang="fr-FR"/>
          </a:p>
        </p:txBody>
      </p:sp>
    </p:spTree>
    <p:extLst>
      <p:ext uri="{BB962C8B-B14F-4D97-AF65-F5344CB8AC3E}">
        <p14:creationId xmlns:p14="http://schemas.microsoft.com/office/powerpoint/2010/main" val="21236698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Quand</a:t>
            </a:r>
            <a:r>
              <a:rPr lang="fr-FR" baseline="0" dirty="0" smtClean="0"/>
              <a:t> on fait un fork il apparait dans la liste des dépôt dans </a:t>
            </a:r>
            <a:r>
              <a:rPr lang="fr-FR" baseline="0" dirty="0" err="1" smtClean="0"/>
              <a:t>github</a:t>
            </a:r>
            <a:r>
              <a:rPr lang="fr-FR" baseline="0" dirty="0" smtClean="0"/>
              <a:t> et on peut le cloné dans la machine locale et modifie puis </a:t>
            </a:r>
            <a:r>
              <a:rPr lang="fr-FR" baseline="0" dirty="0" err="1" smtClean="0"/>
              <a:t>pusher</a:t>
            </a:r>
            <a:r>
              <a:rPr lang="fr-FR" baseline="0" dirty="0" smtClean="0"/>
              <a:t> dans le fork dans </a:t>
            </a:r>
            <a:r>
              <a:rPr lang="fr-FR" baseline="0" dirty="0" err="1" smtClean="0"/>
              <a:t>github</a:t>
            </a:r>
            <a:r>
              <a:rPr lang="fr-FR" baseline="0" dirty="0" smtClean="0"/>
              <a:t> </a:t>
            </a:r>
            <a:endParaRPr lang="fr-FR"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19</a:t>
            </a:fld>
            <a:endParaRPr lang="fr-FR"/>
          </a:p>
        </p:txBody>
      </p:sp>
    </p:spTree>
    <p:extLst>
      <p:ext uri="{BB962C8B-B14F-4D97-AF65-F5344CB8AC3E}">
        <p14:creationId xmlns:p14="http://schemas.microsoft.com/office/powerpoint/2010/main" val="30875359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b="1" dirty="0" smtClean="0"/>
              <a:t>Locale: </a:t>
            </a:r>
            <a:r>
              <a:rPr lang="fr-FR" b="0" dirty="0" smtClean="0"/>
              <a:t>Simple, assure le suivit des fichiers localement,</a:t>
            </a:r>
          </a:p>
          <a:p>
            <a:r>
              <a:rPr lang="fr-FR" b="1" dirty="0" smtClean="0"/>
              <a:t>SCV</a:t>
            </a:r>
            <a:r>
              <a:rPr lang="fr-FR" b="1" baseline="0" dirty="0" smtClean="0"/>
              <a:t> centralisé :</a:t>
            </a:r>
            <a:r>
              <a:rPr lang="fr-FR" baseline="0" dirty="0" smtClean="0"/>
              <a:t> </a:t>
            </a:r>
            <a:r>
              <a:rPr lang="fr-FR" dirty="0" smtClean="0"/>
              <a:t>CSV local</a:t>
            </a:r>
            <a:r>
              <a:rPr lang="fr-FR" baseline="0" dirty="0" smtClean="0"/>
              <a:t> on peut pas l’utilisé si on veut collaboré avec d’autre développeurs</a:t>
            </a:r>
          </a:p>
          <a:p>
            <a:r>
              <a:rPr lang="fr-FR" baseline="0" dirty="0" smtClean="0"/>
              <a:t>Pour cela création de la version centralisé seul serveur  contient les versions des fichiers. chaque commit affecte le serveur centrale et visible au autre développeur,</a:t>
            </a:r>
          </a:p>
          <a:p>
            <a:r>
              <a:rPr lang="fr-FR" baseline="0" dirty="0" smtClean="0"/>
              <a:t>1.Chaqu’un de système à l’informations sur 	ce que font les autres font dans le projet,</a:t>
            </a:r>
          </a:p>
          <a:p>
            <a:r>
              <a:rPr lang="fr-FR" baseline="0" dirty="0" smtClean="0"/>
              <a:t>2.L’administrateur à le contrôle des autres développeurs   </a:t>
            </a:r>
          </a:p>
          <a:p>
            <a:r>
              <a:rPr lang="fr-FR" baseline="0" dirty="0" smtClean="0"/>
              <a:t>Le point faible quand le serveur tombe en panne ou bien le HDD est </a:t>
            </a:r>
            <a:r>
              <a:rPr lang="fr-FR" baseline="0" dirty="0" err="1" smtClean="0"/>
              <a:t>corempue</a:t>
            </a:r>
            <a:r>
              <a:rPr lang="fr-FR" baseline="0" dirty="0" smtClean="0"/>
              <a:t> on perd le travail, pour cela la version distribué à été développé,</a:t>
            </a:r>
          </a:p>
          <a:p>
            <a:r>
              <a:rPr lang="fr-FR" b="1" baseline="0" dirty="0" smtClean="0"/>
              <a:t>2,SCV Distribue </a:t>
            </a:r>
            <a:r>
              <a:rPr lang="fr-FR" baseline="0" dirty="0" smtClean="0"/>
              <a:t>(</a:t>
            </a:r>
            <a:r>
              <a:rPr lang="en-US" sz="1200" b="0" i="0" kern="1200" dirty="0" err="1" smtClean="0">
                <a:solidFill>
                  <a:schemeClr val="tx1"/>
                </a:solidFill>
                <a:effectLst/>
                <a:latin typeface="+mn-lt"/>
                <a:ea typeface="+mn-ea"/>
                <a:cs typeface="+mn-cs"/>
              </a:rPr>
              <a:t>comm</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Git</a:t>
            </a:r>
            <a:r>
              <a:rPr lang="en-US" sz="1200" b="0" i="0" kern="1200" dirty="0" smtClean="0">
                <a:solidFill>
                  <a:schemeClr val="tx1"/>
                </a:solidFill>
                <a:effectLst/>
                <a:latin typeface="+mn-lt"/>
                <a:ea typeface="+mn-ea"/>
                <a:cs typeface="+mn-cs"/>
              </a:rPr>
              <a:t>, Mercurial, Bazaar </a:t>
            </a:r>
            <a:r>
              <a:rPr lang="en-US" sz="1200" b="0" i="0" kern="1200" dirty="0" err="1" smtClean="0">
                <a:solidFill>
                  <a:schemeClr val="tx1"/>
                </a:solidFill>
                <a:effectLst/>
                <a:latin typeface="+mn-lt"/>
                <a:ea typeface="+mn-ea"/>
                <a:cs typeface="+mn-cs"/>
              </a:rPr>
              <a:t>ou</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Darcs</a:t>
            </a:r>
            <a:r>
              <a:rPr lang="fr-FR" baseline="0" dirty="0" smtClean="0"/>
              <a:t>) :</a:t>
            </a:r>
          </a:p>
          <a:p>
            <a:r>
              <a:rPr lang="fr-FR" baseline="0" dirty="0" smtClean="0"/>
              <a:t>Il y’à une copie de repo (projet)pour chaque développer (contient l’historiques des branches )(plusieurs versions du projet indépendants </a:t>
            </a:r>
            <a:r>
              <a:rPr lang="fr-FR" baseline="0" dirty="0" err="1" smtClean="0"/>
              <a:t>chaq’un</a:t>
            </a:r>
            <a:r>
              <a:rPr lang="fr-FR" baseline="0" dirty="0" smtClean="0"/>
              <a:t> avec son </a:t>
            </a:r>
            <a:r>
              <a:rPr lang="fr-FR" baseline="0" dirty="0" err="1" smtClean="0"/>
              <a:t>proprehistorique</a:t>
            </a:r>
            <a:r>
              <a:rPr lang="fr-FR" baseline="0" dirty="0" smtClean="0"/>
              <a:t>).il peut de déconnecter et travailler localement.</a:t>
            </a:r>
          </a:p>
          <a:p>
            <a:r>
              <a:rPr lang="fr-FR" baseline="0" dirty="0" smtClean="0"/>
              <a:t> nos commit n’affecte pas le serveur distant(invisible au autre développeur). puis  push le changement vers le repot distant.si on </a:t>
            </a:r>
            <a:r>
              <a:rPr lang="fr-FR" baseline="0" dirty="0" err="1" smtClean="0"/>
              <a:t>pert</a:t>
            </a:r>
            <a:r>
              <a:rPr lang="fr-FR" baseline="0" dirty="0" smtClean="0"/>
              <a:t> le disque de dur on le repo distant il y’</a:t>
            </a:r>
            <a:r>
              <a:rPr lang="en-US" sz="1200" b="0" i="0" kern="1200" dirty="0" smtClean="0">
                <a:solidFill>
                  <a:schemeClr val="tx1"/>
                </a:solidFill>
                <a:effectLst/>
                <a:latin typeface="+mn-lt"/>
                <a:ea typeface="+mn-ea"/>
                <a:cs typeface="+mn-cs"/>
              </a:rPr>
              <a:t>. </a:t>
            </a:r>
            <a:r>
              <a:rPr lang="fr-FR" baseline="0" dirty="0" smtClean="0"/>
              <a:t>à toujours un copie de repo avec un autre développeur .encoignent  gestion et utilisation compliqué </a:t>
            </a:r>
            <a:endParaRPr lang="fr-FR"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2</a:t>
            </a:fld>
            <a:endParaRPr lang="fr-FR"/>
          </a:p>
        </p:txBody>
      </p:sp>
    </p:spTree>
    <p:extLst>
      <p:ext uri="{BB962C8B-B14F-4D97-AF65-F5344CB8AC3E}">
        <p14:creationId xmlns:p14="http://schemas.microsoft.com/office/powerpoint/2010/main" val="13915753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b="1" baseline="0" dirty="0" err="1" smtClean="0"/>
              <a:t>Hist:</a:t>
            </a:r>
            <a:r>
              <a:rPr lang="fr-FR" baseline="0" dirty="0" err="1" smtClean="0"/>
              <a:t>Lancer</a:t>
            </a:r>
            <a:r>
              <a:rPr lang="fr-FR" baseline="0" dirty="0" smtClean="0"/>
              <a:t> par </a:t>
            </a:r>
            <a:r>
              <a:rPr lang="fr-FR" baseline="0" dirty="0" err="1" smtClean="0"/>
              <a:t>linus</a:t>
            </a:r>
            <a:r>
              <a:rPr lang="fr-FR" baseline="0" dirty="0" smtClean="0"/>
              <a:t> </a:t>
            </a:r>
            <a:r>
              <a:rPr lang="fr-FR" baseline="0" dirty="0" err="1" smtClean="0"/>
              <a:t>torvalds</a:t>
            </a:r>
            <a:r>
              <a:rPr lang="fr-FR" baseline="0" dirty="0" smtClean="0"/>
              <a:t> pour hébergé linux  à cause de  litige avec </a:t>
            </a:r>
            <a:r>
              <a:rPr lang="fr-FR" baseline="0" dirty="0" err="1" smtClean="0"/>
              <a:t>BitKeeper</a:t>
            </a:r>
            <a:endParaRPr lang="fr-FR"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fr-FR" baseline="0" dirty="0" err="1" smtClean="0"/>
              <a:t>Def:Rapide</a:t>
            </a:r>
            <a:r>
              <a:rPr lang="fr-FR" baseline="0" dirty="0" smtClean="0"/>
              <a:t>, open source supporté par tout les système d’exploitation</a:t>
            </a:r>
          </a:p>
          <a:p>
            <a:r>
              <a:rPr lang="fr-FR" b="1" baseline="0" dirty="0" err="1" smtClean="0"/>
              <a:t>Fonctionement</a:t>
            </a:r>
            <a:r>
              <a:rPr lang="fr-FR" b="1" baseline="0" dirty="0" smtClean="0"/>
              <a:t>:</a:t>
            </a:r>
          </a:p>
          <a:p>
            <a:r>
              <a:rPr lang="fr-FR" b="1" baseline="0" dirty="0" smtClean="0"/>
              <a:t>1.Repo locale :</a:t>
            </a:r>
            <a:r>
              <a:rPr lang="fr-FR" dirty="0" smtClean="0"/>
              <a:t>contient les </a:t>
            </a:r>
            <a:r>
              <a:rPr lang="fr-FR" dirty="0" err="1" smtClean="0"/>
              <a:t>méta-données</a:t>
            </a:r>
            <a:r>
              <a:rPr lang="fr-FR" dirty="0" smtClean="0"/>
              <a:t> et la base de données des objets du projet</a:t>
            </a:r>
          </a:p>
          <a:p>
            <a:r>
              <a:rPr lang="fr-FR" b="1" dirty="0" smtClean="0"/>
              <a:t>2.La zone de transit/d’index </a:t>
            </a:r>
            <a:r>
              <a:rPr lang="fr-FR" dirty="0" smtClean="0"/>
              <a:t>:fichier contenant des informations à propos de ce qui sera pris en compte lors de la prochaine</a:t>
            </a:r>
            <a:r>
              <a:rPr lang="fr-FR" baseline="0" dirty="0" smtClean="0"/>
              <a:t> commit (espace ou en peut éditer notre changement avant de l’intégrer dans le nouveau commit (commit par sujet)et les stocké dans le dépôt git). On fait des commit par sujet pour bien comprendre les modification au futur</a:t>
            </a:r>
          </a:p>
          <a:p>
            <a:r>
              <a:rPr lang="fr-FR" b="1" baseline="0" dirty="0" smtClean="0"/>
              <a:t>3.Work </a:t>
            </a:r>
            <a:r>
              <a:rPr lang="fr-FR" b="1" baseline="0" dirty="0" err="1" smtClean="0"/>
              <a:t>tree</a:t>
            </a:r>
            <a:r>
              <a:rPr lang="fr-FR" b="1" baseline="0" dirty="0" smtClean="0"/>
              <a:t> , </a:t>
            </a:r>
            <a:r>
              <a:rPr lang="fr-FR" b="1" baseline="0" dirty="0" err="1" smtClean="0"/>
              <a:t>workspace</a:t>
            </a:r>
            <a:r>
              <a:rPr lang="fr-FR" b="1" baseline="0" dirty="0" smtClean="0"/>
              <a:t>, </a:t>
            </a:r>
            <a:r>
              <a:rPr lang="fr-FR" b="1" baseline="0" dirty="0" err="1" smtClean="0"/>
              <a:t>reperoire</a:t>
            </a:r>
            <a:r>
              <a:rPr lang="fr-FR" b="1" baseline="0" dirty="0" smtClean="0"/>
              <a:t> de travail : </a:t>
            </a:r>
            <a:r>
              <a:rPr lang="fr-FR" dirty="0" smtClean="0"/>
              <a:t>est une copie personnel de tout les fichiers du projet. on peut modifier sans affecté le travail des autres</a:t>
            </a:r>
            <a:endParaRPr lang="fr-FR" b="1" baseline="0" dirty="0" smtClean="0"/>
          </a:p>
          <a:p>
            <a:endParaRPr lang="fr-FR"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fr-FR" b="1" dirty="0" smtClean="0"/>
              <a:t>Conflits</a:t>
            </a:r>
            <a:r>
              <a:rPr lang="fr-FR" dirty="0" smtClean="0"/>
              <a:t>: il intègre le travail qui à été  fait simultanément par différents développeur. dans des cas rare des conflits  </a:t>
            </a:r>
            <a:r>
              <a:rPr lang="fr-FR" dirty="0" err="1" smtClean="0"/>
              <a:t>d’edition</a:t>
            </a:r>
            <a:r>
              <a:rPr lang="fr-FR" dirty="0" smtClean="0"/>
              <a:t> survient par deux personnes dans une même ligne de même fichier, une assistance humain est demandé par ce SCV  pour réglé le conflit 	</a:t>
            </a:r>
          </a:p>
          <a:p>
            <a:endParaRPr lang="fr-FR" baseline="0" dirty="0" smtClean="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3</a:t>
            </a:fld>
            <a:endParaRPr lang="fr-FR"/>
          </a:p>
        </p:txBody>
      </p:sp>
    </p:spTree>
    <p:extLst>
      <p:ext uri="{BB962C8B-B14F-4D97-AF65-F5344CB8AC3E}">
        <p14:creationId xmlns:p14="http://schemas.microsoft.com/office/powerpoint/2010/main" val="20199144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b="1" dirty="0" smtClean="0"/>
              <a:t>Contenu de .git</a:t>
            </a:r>
          </a:p>
          <a:p>
            <a:pPr marL="0" marR="0" lvl="0" indent="0" algn="l" defTabSz="914400" rtl="0" eaLnBrk="1" fontAlgn="auto" latinLnBrk="0" hangingPunct="1">
              <a:lnSpc>
                <a:spcPct val="100000"/>
              </a:lnSpc>
              <a:spcBef>
                <a:spcPts val="0"/>
              </a:spcBef>
              <a:spcAft>
                <a:spcPts val="0"/>
              </a:spcAft>
              <a:buClrTx/>
              <a:buSzTx/>
              <a:buFontTx/>
              <a:buNone/>
              <a:tabLst/>
              <a:defRPr/>
            </a:pPr>
            <a:r>
              <a:rPr lang="fr-FR" b="0" dirty="0" smtClean="0"/>
              <a:t>1.HEAD:</a:t>
            </a:r>
            <a:r>
              <a:rPr lang="fr-FR" b="0" baseline="0" dirty="0" smtClean="0"/>
              <a:t> un </a:t>
            </a:r>
            <a:r>
              <a:rPr lang="fr-FR" b="0" baseline="0" dirty="0" err="1" smtClean="0"/>
              <a:t>poineteur</a:t>
            </a:r>
            <a:r>
              <a:rPr lang="fr-FR" b="0" baseline="0" dirty="0" smtClean="0"/>
              <a:t> vers le dernier commit</a:t>
            </a:r>
            <a:endParaRPr lang="fr-FR" b="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fr-FR" b="1"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fr-FR" b="1" dirty="0" smtClean="0"/>
              <a:t>Avec git clone : </a:t>
            </a:r>
            <a:r>
              <a:rPr lang="fr-FR" b="0" dirty="0" smtClean="0"/>
              <a:t>remote va pointer à l’url d’où il été</a:t>
            </a:r>
            <a:r>
              <a:rPr lang="fr-FR" b="0" baseline="0" dirty="0" smtClean="0"/>
              <a:t> </a:t>
            </a:r>
            <a:r>
              <a:rPr lang="fr-FR" b="0" baseline="0" dirty="0" err="1" smtClean="0"/>
              <a:t>colné</a:t>
            </a:r>
            <a:endParaRPr lang="fr-FR" b="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fr-FR" b="1" dirty="0" smtClean="0"/>
              <a:t>Changer l’url de l’</a:t>
            </a:r>
            <a:r>
              <a:rPr lang="fr-FR" b="1" dirty="0" err="1" smtClean="0"/>
              <a:t>origin</a:t>
            </a:r>
            <a:r>
              <a:rPr lang="fr-FR" b="1" dirty="0" smtClean="0"/>
              <a:t> : </a:t>
            </a:r>
            <a:r>
              <a:rPr lang="en-US" sz="1200" kern="1200" dirty="0" err="1" smtClean="0">
                <a:solidFill>
                  <a:schemeClr val="tx1"/>
                </a:solidFill>
                <a:effectLst/>
                <a:latin typeface="+mn-lt"/>
                <a:ea typeface="+mn-ea"/>
                <a:cs typeface="+mn-cs"/>
              </a:rPr>
              <a:t>git</a:t>
            </a:r>
            <a:r>
              <a:rPr lang="en-US" sz="1200" kern="1200" dirty="0" smtClean="0">
                <a:solidFill>
                  <a:schemeClr val="tx1"/>
                </a:solidFill>
                <a:effectLst/>
                <a:latin typeface="+mn-lt"/>
                <a:ea typeface="+mn-ea"/>
                <a:cs typeface="+mn-cs"/>
              </a:rPr>
              <a:t> remote </a:t>
            </a:r>
            <a:r>
              <a:rPr lang="en-US" sz="1200" b="1" kern="1200" dirty="0" smtClean="0">
                <a:solidFill>
                  <a:schemeClr val="tx1"/>
                </a:solidFill>
                <a:effectLst/>
                <a:latin typeface="+mn-lt"/>
                <a:ea typeface="+mn-ea"/>
                <a:cs typeface="+mn-cs"/>
              </a:rPr>
              <a:t>set-</a:t>
            </a:r>
            <a:r>
              <a:rPr lang="en-US" sz="1200" b="1" kern="1200" dirty="0" err="1" smtClean="0">
                <a:solidFill>
                  <a:schemeClr val="tx1"/>
                </a:solidFill>
                <a:effectLst/>
                <a:latin typeface="+mn-lt"/>
                <a:ea typeface="+mn-ea"/>
                <a:cs typeface="+mn-cs"/>
              </a:rPr>
              <a:t>url</a:t>
            </a:r>
            <a:r>
              <a:rPr lang="en-US" sz="1200" kern="1200" dirty="0" smtClean="0">
                <a:solidFill>
                  <a:schemeClr val="tx1"/>
                </a:solidFill>
                <a:effectLst/>
                <a:latin typeface="+mn-lt"/>
                <a:ea typeface="+mn-ea"/>
                <a:cs typeface="+mn-cs"/>
              </a:rPr>
              <a:t> origin url2</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1200" dirty="0" err="1" smtClean="0">
                <a:solidFill>
                  <a:schemeClr val="tx1"/>
                </a:solidFill>
                <a:effectLst/>
                <a:latin typeface="+mn-lt"/>
                <a:ea typeface="+mn-ea"/>
                <a:cs typeface="+mn-cs"/>
              </a:rPr>
              <a:t>Supprimer</a:t>
            </a:r>
            <a:r>
              <a:rPr lang="en-US" sz="1200" b="1" kern="1200" dirty="0" smtClean="0">
                <a:solidFill>
                  <a:schemeClr val="tx1"/>
                </a:solidFill>
                <a:effectLst/>
                <a:latin typeface="+mn-lt"/>
                <a:ea typeface="+mn-ea"/>
                <a:cs typeface="+mn-cs"/>
              </a:rPr>
              <a:t> le remote: </a:t>
            </a:r>
            <a:r>
              <a:rPr lang="en-US" sz="1200" kern="1200" dirty="0" err="1" smtClean="0">
                <a:solidFill>
                  <a:schemeClr val="tx1"/>
                </a:solidFill>
                <a:effectLst/>
                <a:latin typeface="+mn-lt"/>
                <a:ea typeface="+mn-ea"/>
                <a:cs typeface="+mn-cs"/>
              </a:rPr>
              <a:t>git</a:t>
            </a:r>
            <a:r>
              <a:rPr lang="en-US" sz="1200" kern="1200" dirty="0" smtClean="0">
                <a:solidFill>
                  <a:schemeClr val="tx1"/>
                </a:solidFill>
                <a:effectLst/>
                <a:latin typeface="+mn-lt"/>
                <a:ea typeface="+mn-ea"/>
                <a:cs typeface="+mn-cs"/>
              </a:rPr>
              <a:t> remote remove</a:t>
            </a:r>
            <a:r>
              <a:rPr lang="en-US" sz="1200" kern="1200" baseline="0" dirty="0" smtClean="0">
                <a:solidFill>
                  <a:schemeClr val="tx1"/>
                </a:solidFill>
                <a:effectLst/>
                <a:latin typeface="+mn-lt"/>
                <a:ea typeface="+mn-ea"/>
                <a:cs typeface="+mn-cs"/>
              </a:rPr>
              <a:t> origin</a:t>
            </a:r>
            <a:endParaRPr lang="fr-FR"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fr-FR" b="1" dirty="0" smtClean="0"/>
              <a:t>Afficher le remote url</a:t>
            </a:r>
            <a:r>
              <a:rPr lang="fr-FR" b="1" baseline="0" dirty="0" smtClean="0"/>
              <a:t> :</a:t>
            </a:r>
            <a:r>
              <a:rPr lang="fr-FR" dirty="0" smtClean="0"/>
              <a:t>Git remote –v, git remote show </a:t>
            </a:r>
            <a:r>
              <a:rPr lang="fr-FR" dirty="0" err="1" smtClean="0"/>
              <a:t>orign</a:t>
            </a:r>
            <a:r>
              <a:rPr lang="fr-FR" dirty="0" smtClean="0"/>
              <a:t>,</a:t>
            </a:r>
            <a:r>
              <a:rPr lang="fr-FR" sz="1200" kern="1200" dirty="0" smtClean="0">
                <a:solidFill>
                  <a:schemeClr val="tx1"/>
                </a:solidFill>
                <a:latin typeface="+mn-lt"/>
                <a:ea typeface="+mn-ea"/>
                <a:cs typeface="+mn-cs"/>
              </a:rPr>
              <a:t> git </a:t>
            </a:r>
            <a:r>
              <a:rPr lang="fr-FR" sz="1200" kern="1200" dirty="0" err="1" smtClean="0">
                <a:solidFill>
                  <a:schemeClr val="tx1"/>
                </a:solidFill>
                <a:latin typeface="+mn-lt"/>
                <a:ea typeface="+mn-ea"/>
                <a:cs typeface="+mn-cs"/>
              </a:rPr>
              <a:t>ls</a:t>
            </a:r>
            <a:r>
              <a:rPr lang="fr-FR" sz="1200" kern="1200" dirty="0" smtClean="0">
                <a:solidFill>
                  <a:schemeClr val="tx1"/>
                </a:solidFill>
                <a:latin typeface="+mn-lt"/>
                <a:ea typeface="+mn-ea"/>
                <a:cs typeface="+mn-cs"/>
              </a:rPr>
              <a:t>-remote</a:t>
            </a:r>
            <a:endParaRPr lang="fr-FR" dirty="0" smtClean="0"/>
          </a:p>
          <a:p>
            <a:r>
              <a:rPr lang="fr-FR" sz="1200" kern="1200" dirty="0" err="1" smtClean="0">
                <a:solidFill>
                  <a:schemeClr val="tx1"/>
                </a:solidFill>
                <a:latin typeface="+mn-lt"/>
                <a:ea typeface="+mn-ea"/>
                <a:cs typeface="+mn-cs"/>
              </a:rPr>
              <a:t>Affciher</a:t>
            </a:r>
            <a:r>
              <a:rPr lang="fr-FR" sz="1200" kern="1200" dirty="0" smtClean="0">
                <a:solidFill>
                  <a:schemeClr val="tx1"/>
                </a:solidFill>
                <a:latin typeface="+mn-lt"/>
                <a:ea typeface="+mn-ea"/>
                <a:cs typeface="+mn-cs"/>
              </a:rPr>
              <a:t> une variable git config --</a:t>
            </a:r>
            <a:r>
              <a:rPr lang="fr-FR" sz="1200" kern="1200" dirty="0" err="1" smtClean="0">
                <a:solidFill>
                  <a:schemeClr val="tx1"/>
                </a:solidFill>
                <a:latin typeface="+mn-lt"/>
                <a:ea typeface="+mn-ea"/>
                <a:cs typeface="+mn-cs"/>
              </a:rPr>
              <a:t>get</a:t>
            </a:r>
            <a:r>
              <a:rPr lang="fr-FR" sz="1200" kern="1200" dirty="0" smtClean="0">
                <a:solidFill>
                  <a:schemeClr val="tx1"/>
                </a:solidFill>
                <a:latin typeface="+mn-lt"/>
                <a:ea typeface="+mn-ea"/>
                <a:cs typeface="+mn-cs"/>
              </a:rPr>
              <a:t> user.name</a:t>
            </a:r>
            <a:endParaRPr lang="fr-FR" dirty="0" smtClean="0"/>
          </a:p>
          <a:p>
            <a:r>
              <a:rPr lang="fr-FR" dirty="0" smtClean="0"/>
              <a:t>Git</a:t>
            </a:r>
            <a:r>
              <a:rPr lang="fr-FR" baseline="0" dirty="0" smtClean="0"/>
              <a:t> status affiche (non </a:t>
            </a:r>
            <a:r>
              <a:rPr lang="fr-FR" baseline="0" dirty="0" err="1" smtClean="0"/>
              <a:t>track</a:t>
            </a:r>
            <a:r>
              <a:rPr lang="fr-FR" baseline="0" dirty="0" smtClean="0"/>
              <a:t> ,indexé ,non indexé) utilisé </a:t>
            </a:r>
            <a:r>
              <a:rPr lang="fr-FR" baseline="0" dirty="0" err="1" smtClean="0"/>
              <a:t>gs</a:t>
            </a:r>
            <a:r>
              <a:rPr lang="fr-FR" baseline="0" dirty="0" smtClean="0"/>
              <a:t> –s  (pour montrer les fichier qui sont dans </a:t>
            </a:r>
            <a:r>
              <a:rPr lang="fr-FR" baseline="0" dirty="0" err="1" smtClean="0"/>
              <a:t>stagged</a:t>
            </a:r>
            <a:r>
              <a:rPr lang="fr-FR" baseline="0" dirty="0" smtClean="0"/>
              <a:t> </a:t>
            </a:r>
            <a:r>
              <a:rPr lang="fr-FR" baseline="0" dirty="0" err="1" smtClean="0"/>
              <a:t>arrea</a:t>
            </a:r>
            <a:r>
              <a:rPr lang="fr-FR" baseline="0" dirty="0" smtClean="0"/>
              <a:t> &amp; et les fichiers dans work directory)</a:t>
            </a:r>
          </a:p>
          <a:p>
            <a:r>
              <a:rPr lang="fr-FR" baseline="0" dirty="0" smtClean="0"/>
              <a:t>Git checkout: on peut pas le faire avec un fichier supprimé, pour supprimer l’indexation d’une suppression on </a:t>
            </a:r>
            <a:r>
              <a:rPr lang="fr-FR" baseline="0" dirty="0" err="1" smtClean="0"/>
              <a:t>fair</a:t>
            </a:r>
            <a:r>
              <a:rPr lang="fr-FR" baseline="0" dirty="0" smtClean="0"/>
              <a:t> git restore –stagged file</a:t>
            </a:r>
            <a:endParaRPr lang="fr-FR"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6</a:t>
            </a:fld>
            <a:endParaRPr lang="fr-FR"/>
          </a:p>
        </p:txBody>
      </p:sp>
    </p:spTree>
    <p:extLst>
      <p:ext uri="{BB962C8B-B14F-4D97-AF65-F5344CB8AC3E}">
        <p14:creationId xmlns:p14="http://schemas.microsoft.com/office/powerpoint/2010/main" val="38905600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Git </a:t>
            </a:r>
            <a:r>
              <a:rPr lang="fr-FR" dirty="0" err="1" smtClean="0"/>
              <a:t>add</a:t>
            </a:r>
            <a:r>
              <a:rPr lang="fr-FR" baseline="0" dirty="0" smtClean="0"/>
              <a:t> mettre à jour l’index </a:t>
            </a:r>
          </a:p>
          <a:p>
            <a:r>
              <a:rPr lang="fr-FR" baseline="0" dirty="0" smtClean="0"/>
              <a:t>Git </a:t>
            </a:r>
            <a:r>
              <a:rPr lang="fr-FR" baseline="0" dirty="0" err="1" smtClean="0"/>
              <a:t>add</a:t>
            </a:r>
            <a:r>
              <a:rPr lang="fr-FR" baseline="0" dirty="0" smtClean="0"/>
              <a:t> –p « filename » qu’elle partie va </a:t>
            </a:r>
            <a:r>
              <a:rPr lang="fr-FR" baseline="0" dirty="0" err="1" smtClean="0"/>
              <a:t>étre</a:t>
            </a:r>
            <a:r>
              <a:rPr lang="fr-FR" baseline="0" dirty="0" smtClean="0"/>
              <a:t> intégré à la prochaine commit</a:t>
            </a:r>
            <a:endParaRPr lang="fr-FR" dirty="0" smtClean="0"/>
          </a:p>
          <a:p>
            <a:r>
              <a:rPr lang="fr-FR" dirty="0" smtClean="0"/>
              <a:t>Git</a:t>
            </a:r>
            <a:r>
              <a:rPr lang="fr-FR" baseline="0" dirty="0" smtClean="0"/>
              <a:t> status affiche (non </a:t>
            </a:r>
            <a:r>
              <a:rPr lang="fr-FR" baseline="0" dirty="0" err="1" smtClean="0"/>
              <a:t>track</a:t>
            </a:r>
            <a:r>
              <a:rPr lang="fr-FR" baseline="0" dirty="0" smtClean="0"/>
              <a:t> ,indexé ,non indexé)</a:t>
            </a:r>
          </a:p>
          <a:p>
            <a:r>
              <a:rPr lang="fr-FR" baseline="0" dirty="0" smtClean="0"/>
              <a:t>Git checkout: on peut pas le faire avec un fichier supprimé, pour supprimer l’indexation d’une suppression on </a:t>
            </a:r>
            <a:r>
              <a:rPr lang="fr-FR" baseline="0" dirty="0" err="1" smtClean="0"/>
              <a:t>fair</a:t>
            </a:r>
            <a:r>
              <a:rPr lang="fr-FR" baseline="0" dirty="0" smtClean="0"/>
              <a:t> git restore –stagged file</a:t>
            </a:r>
            <a:endParaRPr lang="fr-FR" dirty="0" smtClean="0"/>
          </a:p>
          <a:p>
            <a:endParaRPr lang="fr-FR"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7</a:t>
            </a:fld>
            <a:endParaRPr lang="fr-FR"/>
          </a:p>
        </p:txBody>
      </p:sp>
    </p:spTree>
    <p:extLst>
      <p:ext uri="{BB962C8B-B14F-4D97-AF65-F5344CB8AC3E}">
        <p14:creationId xmlns:p14="http://schemas.microsoft.com/office/powerpoint/2010/main" val="21267146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Git </a:t>
            </a:r>
            <a:r>
              <a:rPr lang="fr-FR" dirty="0" err="1" smtClean="0"/>
              <a:t>diff</a:t>
            </a:r>
            <a:r>
              <a:rPr lang="fr-FR" dirty="0" smtClean="0"/>
              <a:t> –</a:t>
            </a:r>
            <a:r>
              <a:rPr lang="fr-FR" dirty="0" err="1" smtClean="0"/>
              <a:t>cached</a:t>
            </a:r>
            <a:r>
              <a:rPr lang="fr-FR" baseline="0" dirty="0" smtClean="0"/>
              <a:t> (index – commit pointé par </a:t>
            </a:r>
            <a:r>
              <a:rPr lang="fr-FR" baseline="0" dirty="0" err="1" smtClean="0"/>
              <a:t>head</a:t>
            </a:r>
            <a:r>
              <a:rPr lang="fr-FR" baseline="0" dirty="0" smtClean="0"/>
              <a:t>) </a:t>
            </a:r>
            <a:endParaRPr lang="fr-FR" dirty="0" smtClean="0"/>
          </a:p>
          <a:p>
            <a:r>
              <a:rPr lang="fr-FR" dirty="0" smtClean="0"/>
              <a:t>Git</a:t>
            </a:r>
            <a:r>
              <a:rPr lang="fr-FR" baseline="0" dirty="0" smtClean="0"/>
              <a:t> status affiche (non </a:t>
            </a:r>
            <a:r>
              <a:rPr lang="fr-FR" baseline="0" dirty="0" err="1" smtClean="0"/>
              <a:t>track</a:t>
            </a:r>
            <a:r>
              <a:rPr lang="fr-FR" baseline="0" dirty="0" smtClean="0"/>
              <a:t> ,indexé ,non indexé)</a:t>
            </a:r>
          </a:p>
          <a:p>
            <a:r>
              <a:rPr lang="fr-FR" dirty="0" smtClean="0"/>
              <a:t>Git reset –soft</a:t>
            </a:r>
            <a:r>
              <a:rPr lang="fr-FR" baseline="0" dirty="0" smtClean="0"/>
              <a:t> </a:t>
            </a:r>
            <a:r>
              <a:rPr lang="fr-FR" sz="1200" b="1" kern="1200" dirty="0" smtClean="0">
                <a:solidFill>
                  <a:schemeClr val="tx1"/>
                </a:solidFill>
                <a:effectLst/>
                <a:latin typeface="+mn-lt"/>
                <a:ea typeface="+mn-ea"/>
                <a:cs typeface="+mn-cs"/>
              </a:rPr>
              <a:t>HEAD^ : </a:t>
            </a:r>
            <a:r>
              <a:rPr lang="fr-FR" sz="1200" b="1" kern="1200" dirty="0" err="1" smtClean="0">
                <a:solidFill>
                  <a:schemeClr val="tx1"/>
                </a:solidFill>
                <a:effectLst/>
                <a:latin typeface="+mn-lt"/>
                <a:ea typeface="+mn-ea"/>
                <a:cs typeface="+mn-cs"/>
              </a:rPr>
              <a:t>suprime</a:t>
            </a:r>
            <a:r>
              <a:rPr lang="fr-FR" sz="1200" b="1" kern="1200" baseline="0" dirty="0" smtClean="0">
                <a:solidFill>
                  <a:schemeClr val="tx1"/>
                </a:solidFill>
                <a:effectLst/>
                <a:latin typeface="+mn-lt"/>
                <a:ea typeface="+mn-ea"/>
                <a:cs typeface="+mn-cs"/>
              </a:rPr>
              <a:t> le dernier commit et </a:t>
            </a:r>
            <a:r>
              <a:rPr lang="fr-FR" sz="1200" b="1" kern="1200" baseline="0" dirty="0" err="1" smtClean="0">
                <a:solidFill>
                  <a:schemeClr val="tx1"/>
                </a:solidFill>
                <a:effectLst/>
                <a:latin typeface="+mn-lt"/>
                <a:ea typeface="+mn-ea"/>
                <a:cs typeface="+mn-cs"/>
              </a:rPr>
              <a:t>retourn</a:t>
            </a:r>
            <a:r>
              <a:rPr lang="fr-FR" sz="1200" b="1" kern="1200" baseline="0" dirty="0" smtClean="0">
                <a:solidFill>
                  <a:schemeClr val="tx1"/>
                </a:solidFill>
                <a:effectLst/>
                <a:latin typeface="+mn-lt"/>
                <a:ea typeface="+mn-ea"/>
                <a:cs typeface="+mn-cs"/>
              </a:rPr>
              <a:t> a </a:t>
            </a:r>
            <a:r>
              <a:rPr lang="fr-FR" sz="1200" b="1" kern="1200" baseline="0" dirty="0" err="1" smtClean="0">
                <a:solidFill>
                  <a:schemeClr val="tx1"/>
                </a:solidFill>
                <a:effectLst/>
                <a:latin typeface="+mn-lt"/>
                <a:ea typeface="+mn-ea"/>
                <a:cs typeface="+mn-cs"/>
              </a:rPr>
              <a:t>etat</a:t>
            </a:r>
            <a:r>
              <a:rPr lang="fr-FR" sz="1200" b="1" kern="1200" baseline="0" dirty="0" smtClean="0">
                <a:solidFill>
                  <a:schemeClr val="tx1"/>
                </a:solidFill>
                <a:effectLst/>
                <a:latin typeface="+mn-lt"/>
                <a:ea typeface="+mn-ea"/>
                <a:cs typeface="+mn-cs"/>
              </a:rPr>
              <a:t> staged </a:t>
            </a:r>
          </a:p>
          <a:p>
            <a:r>
              <a:rPr lang="fr-FR" dirty="0" smtClean="0"/>
              <a:t>Git reset </a:t>
            </a:r>
            <a:r>
              <a:rPr lang="fr-FR" sz="1200" b="1" kern="1200" dirty="0" smtClean="0">
                <a:solidFill>
                  <a:schemeClr val="tx1"/>
                </a:solidFill>
                <a:effectLst/>
                <a:latin typeface="+mn-lt"/>
                <a:ea typeface="+mn-ea"/>
                <a:cs typeface="+mn-cs"/>
              </a:rPr>
              <a:t>HEAD^:</a:t>
            </a:r>
            <a:r>
              <a:rPr lang="fr-FR" sz="1200" b="1" kern="1200" baseline="0" dirty="0" smtClean="0">
                <a:solidFill>
                  <a:schemeClr val="tx1"/>
                </a:solidFill>
                <a:effectLst/>
                <a:latin typeface="+mn-lt"/>
                <a:ea typeface="+mn-ea"/>
                <a:cs typeface="+mn-cs"/>
              </a:rPr>
              <a:t> mixed par </a:t>
            </a:r>
            <a:r>
              <a:rPr lang="fr-FR" sz="1200" b="1" kern="1200" baseline="0" dirty="0" err="1" smtClean="0">
                <a:solidFill>
                  <a:schemeClr val="tx1"/>
                </a:solidFill>
                <a:effectLst/>
                <a:latin typeface="+mn-lt"/>
                <a:ea typeface="+mn-ea"/>
                <a:cs typeface="+mn-cs"/>
              </a:rPr>
              <a:t>defaut</a:t>
            </a:r>
            <a:r>
              <a:rPr lang="fr-FR" sz="1200" b="1" kern="1200" baseline="0" dirty="0" smtClean="0">
                <a:solidFill>
                  <a:schemeClr val="tx1"/>
                </a:solidFill>
                <a:effectLst/>
                <a:latin typeface="+mn-lt"/>
                <a:ea typeface="+mn-ea"/>
                <a:cs typeface="+mn-cs"/>
              </a:rPr>
              <a:t> </a:t>
            </a:r>
            <a:r>
              <a:rPr lang="fr-FR" sz="1200" b="1" kern="1200" dirty="0" err="1" smtClean="0">
                <a:solidFill>
                  <a:schemeClr val="tx1"/>
                </a:solidFill>
                <a:effectLst/>
                <a:latin typeface="+mn-lt"/>
                <a:ea typeface="+mn-ea"/>
                <a:cs typeface="+mn-cs"/>
              </a:rPr>
              <a:t>suprime</a:t>
            </a:r>
            <a:r>
              <a:rPr lang="fr-FR" sz="1200" b="1" kern="1200" baseline="0" dirty="0" smtClean="0">
                <a:solidFill>
                  <a:schemeClr val="tx1"/>
                </a:solidFill>
                <a:effectLst/>
                <a:latin typeface="+mn-lt"/>
                <a:ea typeface="+mn-ea"/>
                <a:cs typeface="+mn-cs"/>
              </a:rPr>
              <a:t> le dernier commit  et retourne à l’</a:t>
            </a:r>
            <a:r>
              <a:rPr lang="fr-FR" sz="1200" b="1" kern="1200" baseline="0" dirty="0" err="1" smtClean="0">
                <a:solidFill>
                  <a:schemeClr val="tx1"/>
                </a:solidFill>
                <a:effectLst/>
                <a:latin typeface="+mn-lt"/>
                <a:ea typeface="+mn-ea"/>
                <a:cs typeface="+mn-cs"/>
              </a:rPr>
              <a:t>etat</a:t>
            </a:r>
            <a:r>
              <a:rPr lang="fr-FR" sz="1200" b="1" kern="1200" baseline="0" dirty="0" smtClean="0">
                <a:solidFill>
                  <a:schemeClr val="tx1"/>
                </a:solidFill>
                <a:effectLst/>
                <a:latin typeface="+mn-lt"/>
                <a:ea typeface="+mn-ea"/>
                <a:cs typeface="+mn-cs"/>
              </a:rPr>
              <a:t> </a:t>
            </a:r>
            <a:r>
              <a:rPr lang="fr-FR" sz="1200" b="1" kern="1200" baseline="0" dirty="0" err="1" smtClean="0">
                <a:solidFill>
                  <a:schemeClr val="tx1"/>
                </a:solidFill>
                <a:effectLst/>
                <a:latin typeface="+mn-lt"/>
                <a:ea typeface="+mn-ea"/>
                <a:cs typeface="+mn-cs"/>
              </a:rPr>
              <a:t>unsatagé</a:t>
            </a:r>
            <a:endParaRPr lang="fr-FR"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smtClean="0"/>
              <a:t>Git reset –hard  </a:t>
            </a:r>
            <a:r>
              <a:rPr lang="fr-FR" sz="1200" b="1" kern="1200" dirty="0" smtClean="0">
                <a:solidFill>
                  <a:schemeClr val="tx1"/>
                </a:solidFill>
                <a:effectLst/>
                <a:latin typeface="+mn-lt"/>
                <a:ea typeface="+mn-ea"/>
                <a:cs typeface="+mn-cs"/>
              </a:rPr>
              <a:t>HEAD^: </a:t>
            </a:r>
            <a:r>
              <a:rPr lang="fr-FR" sz="1200" b="1" kern="1200" dirty="0" err="1" smtClean="0">
                <a:solidFill>
                  <a:schemeClr val="tx1"/>
                </a:solidFill>
                <a:effectLst/>
                <a:latin typeface="+mn-lt"/>
                <a:ea typeface="+mn-ea"/>
                <a:cs typeface="+mn-cs"/>
              </a:rPr>
              <a:t>suprime</a:t>
            </a:r>
            <a:r>
              <a:rPr lang="fr-FR" sz="1200" b="1" kern="1200" baseline="0" dirty="0" smtClean="0">
                <a:solidFill>
                  <a:schemeClr val="tx1"/>
                </a:solidFill>
                <a:effectLst/>
                <a:latin typeface="+mn-lt"/>
                <a:ea typeface="+mn-ea"/>
                <a:cs typeface="+mn-cs"/>
              </a:rPr>
              <a:t> le dernier commit  et supprime les modification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sz="1200" b="1" kern="1200" baseline="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b="1" kern="1200" baseline="0" dirty="0" smtClean="0">
                <a:solidFill>
                  <a:schemeClr val="tx1"/>
                </a:solidFill>
                <a:effectLst/>
                <a:latin typeface="+mn-lt"/>
                <a:ea typeface="+mn-ea"/>
                <a:cs typeface="+mn-cs"/>
              </a:rPr>
              <a:t>-Le message de commit peut contenir les infos suivantes:</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b="0" kern="1200" baseline="0" dirty="0" smtClean="0">
                <a:solidFill>
                  <a:schemeClr val="tx1"/>
                </a:solidFill>
                <a:effectLst/>
                <a:latin typeface="+mn-lt"/>
                <a:ea typeface="+mn-ea"/>
                <a:cs typeface="+mn-cs"/>
              </a:rPr>
              <a:t>1.Ce qui est nouveau</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b="0" kern="1200" baseline="0" dirty="0" smtClean="0">
                <a:solidFill>
                  <a:schemeClr val="tx1"/>
                </a:solidFill>
                <a:effectLst/>
                <a:latin typeface="+mn-lt"/>
                <a:ea typeface="+mn-ea"/>
                <a:cs typeface="+mn-cs"/>
              </a:rPr>
              <a:t>2.Les raisons de changements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sz="1200" b="0" kern="1200" baseline="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8</a:t>
            </a:fld>
            <a:endParaRPr lang="fr-FR"/>
          </a:p>
        </p:txBody>
      </p:sp>
    </p:spTree>
    <p:extLst>
      <p:ext uri="{BB962C8B-B14F-4D97-AF65-F5344CB8AC3E}">
        <p14:creationId xmlns:p14="http://schemas.microsoft.com/office/powerpoint/2010/main" val="8093423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smtClean="0"/>
              <a:t>git checkout « </a:t>
            </a:r>
            <a:r>
              <a:rPr lang="fr-FR" dirty="0" err="1" smtClean="0"/>
              <a:t>commit_hash</a:t>
            </a:r>
            <a:r>
              <a:rPr lang="fr-FR" dirty="0" smtClean="0"/>
              <a:t> » :</a:t>
            </a:r>
            <a:r>
              <a:rPr lang="fr-FR" sz="1200" kern="1200" dirty="0" smtClean="0">
                <a:solidFill>
                  <a:schemeClr val="tx1"/>
                </a:solidFill>
                <a:effectLst/>
                <a:latin typeface="+mn-lt"/>
                <a:ea typeface="+mn-ea"/>
                <a:cs typeface="+mn-cs"/>
              </a:rPr>
              <a:t>voir le fichier comment il est avant ce commit,</a:t>
            </a:r>
            <a:r>
              <a:rPr lang="fr-FR" sz="1200" kern="1200" baseline="0" dirty="0" smtClean="0">
                <a:solidFill>
                  <a:schemeClr val="tx1"/>
                </a:solidFill>
                <a:effectLst/>
                <a:latin typeface="+mn-lt"/>
                <a:ea typeface="+mn-ea"/>
                <a:cs typeface="+mn-cs"/>
              </a:rPr>
              <a:t> il va déplacer le </a:t>
            </a:r>
            <a:r>
              <a:rPr lang="fr-FR" sz="1200" kern="1200" baseline="0" dirty="0" err="1" smtClean="0">
                <a:solidFill>
                  <a:schemeClr val="tx1"/>
                </a:solidFill>
                <a:effectLst/>
                <a:latin typeface="+mn-lt"/>
                <a:ea typeface="+mn-ea"/>
                <a:cs typeface="+mn-cs"/>
              </a:rPr>
              <a:t>ponteur</a:t>
            </a:r>
            <a:r>
              <a:rPr lang="fr-FR" sz="1200" kern="1200" baseline="0" dirty="0" smtClean="0">
                <a:solidFill>
                  <a:schemeClr val="tx1"/>
                </a:solidFill>
                <a:effectLst/>
                <a:latin typeface="+mn-lt"/>
                <a:ea typeface="+mn-ea"/>
                <a:cs typeface="+mn-cs"/>
              </a:rPr>
              <a:t> HEAD à cette commit ()</a:t>
            </a:r>
            <a:endParaRPr lang="fr-FR"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kern="1200" dirty="0" err="1" smtClean="0">
                <a:solidFill>
                  <a:schemeClr val="tx1"/>
                </a:solidFill>
                <a:effectLst/>
                <a:latin typeface="+mn-lt"/>
                <a:ea typeface="+mn-ea"/>
                <a:cs typeface="+mn-cs"/>
              </a:rPr>
              <a:t>Revert</a:t>
            </a:r>
            <a:r>
              <a:rPr lang="fr-FR" sz="1200" kern="1200" dirty="0" smtClean="0">
                <a:solidFill>
                  <a:schemeClr val="tx1"/>
                </a:solidFill>
                <a:effectLst/>
                <a:latin typeface="+mn-lt"/>
                <a:ea typeface="+mn-ea"/>
                <a:cs typeface="+mn-cs"/>
              </a:rPr>
              <a:t> :</a:t>
            </a:r>
            <a:r>
              <a:rPr lang="fr-FR" sz="1200" dirty="0" err="1" smtClean="0"/>
              <a:t>revert</a:t>
            </a:r>
            <a:r>
              <a:rPr lang="fr-FR" sz="1200" dirty="0" smtClean="0"/>
              <a:t> et ajouté à l’historique</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kern="1200" dirty="0" err="1" smtClean="0">
                <a:solidFill>
                  <a:schemeClr val="tx1"/>
                </a:solidFill>
                <a:effectLst/>
                <a:latin typeface="+mn-lt"/>
                <a:ea typeface="+mn-ea"/>
                <a:cs typeface="+mn-cs"/>
              </a:rPr>
              <a:t>Blame</a:t>
            </a:r>
            <a:r>
              <a:rPr lang="fr-FR" sz="1200" kern="1200" dirty="0" smtClean="0">
                <a:solidFill>
                  <a:schemeClr val="tx1"/>
                </a:solidFill>
                <a:effectLst/>
                <a:latin typeface="+mn-lt"/>
                <a:ea typeface="+mn-ea"/>
                <a:cs typeface="+mn-cs"/>
              </a:rPr>
              <a:t>:</a:t>
            </a:r>
            <a:r>
              <a:rPr lang="fr-FR" sz="1200" kern="1200" baseline="0" dirty="0" smtClean="0">
                <a:solidFill>
                  <a:schemeClr val="tx1"/>
                </a:solidFill>
                <a:effectLst/>
                <a:latin typeface="+mn-lt"/>
                <a:ea typeface="+mn-ea"/>
                <a:cs typeface="+mn-cs"/>
              </a:rPr>
              <a:t> commande de  débogage ajout des annotation a chaque ligne de fichier avec les métadonnées du dénier utilisateur qui modifier la ligne plus  la date de ce commit.</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kern="1200" baseline="0" dirty="0" smtClean="0">
                <a:solidFill>
                  <a:schemeClr val="tx1"/>
                </a:solidFill>
                <a:effectLst/>
                <a:latin typeface="+mn-lt"/>
                <a:ea typeface="+mn-ea"/>
                <a:cs typeface="+mn-cs"/>
              </a:rPr>
              <a:t>Sans pas en ordre chronologique</a:t>
            </a:r>
            <a:endParaRPr lang="fr-FR" sz="1200" kern="1200" dirty="0" smtClean="0">
              <a:solidFill>
                <a:schemeClr val="tx1"/>
              </a:solidFill>
              <a:effectLst/>
              <a:latin typeface="+mn-lt"/>
              <a:ea typeface="+mn-ea"/>
              <a:cs typeface="+mn-cs"/>
            </a:endParaRPr>
          </a:p>
          <a:p>
            <a:endParaRPr lang="fr-FR"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9</a:t>
            </a:fld>
            <a:endParaRPr lang="fr-FR"/>
          </a:p>
        </p:txBody>
      </p:sp>
    </p:spTree>
    <p:extLst>
      <p:ext uri="{BB962C8B-B14F-4D97-AF65-F5344CB8AC3E}">
        <p14:creationId xmlns:p14="http://schemas.microsoft.com/office/powerpoint/2010/main" val="16162144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b="1" dirty="0" smtClean="0"/>
              <a:t>Branche</a:t>
            </a:r>
            <a:r>
              <a:rPr lang="fr-FR" dirty="0" smtClean="0"/>
              <a:t>: est</a:t>
            </a:r>
            <a:r>
              <a:rPr lang="fr-FR" baseline="0" dirty="0" smtClean="0"/>
              <a:t> un pointeur vars un objet commit</a:t>
            </a:r>
          </a:p>
          <a:p>
            <a:r>
              <a:rPr lang="fr-FR" baseline="0" dirty="0" smtClean="0"/>
              <a:t>Stratégie (stratégie 0 branch( petit projet  1 </a:t>
            </a:r>
            <a:r>
              <a:rPr lang="fr-FR" baseline="0" dirty="0" err="1" smtClean="0"/>
              <a:t>devloper</a:t>
            </a:r>
            <a:r>
              <a:rPr lang="fr-FR" baseline="0" dirty="0" smtClean="0"/>
              <a:t>)</a:t>
            </a:r>
          </a:p>
          <a:p>
            <a:r>
              <a:rPr lang="fr-FR" baseline="0" dirty="0" smtClean="0"/>
              <a:t>-incontinent: bouceaup de conflits, développé d’autre fonctionnalité et réglé les problème</a:t>
            </a:r>
          </a:p>
          <a:p>
            <a:r>
              <a:rPr lang="fr-FR" baseline="0" dirty="0" smtClean="0"/>
              <a:t>-</a:t>
            </a:r>
            <a:r>
              <a:rPr lang="fr-FR" baseline="0" dirty="0" err="1" smtClean="0"/>
              <a:t>dificile</a:t>
            </a:r>
            <a:r>
              <a:rPr lang="fr-FR" baseline="0" dirty="0" smtClean="0"/>
              <a:t> de </a:t>
            </a:r>
            <a:r>
              <a:rPr lang="fr-FR" baseline="0" dirty="0" err="1" smtClean="0"/>
              <a:t>suprimé</a:t>
            </a:r>
            <a:r>
              <a:rPr lang="fr-FR" baseline="0" dirty="0" smtClean="0"/>
              <a:t> et de </a:t>
            </a:r>
            <a:r>
              <a:rPr lang="fr-FR" baseline="0" dirty="0" err="1" smtClean="0"/>
              <a:t>resaouré</a:t>
            </a:r>
            <a:r>
              <a:rPr lang="fr-FR" baseline="0" dirty="0" smtClean="0"/>
              <a:t> des </a:t>
            </a:r>
            <a:r>
              <a:rPr lang="fr-FR" baseline="0" dirty="0" err="1" smtClean="0"/>
              <a:t>fonctionalite</a:t>
            </a:r>
            <a:endParaRPr lang="fr-FR" baseline="0" dirty="0" smtClean="0"/>
          </a:p>
          <a:p>
            <a:r>
              <a:rPr lang="fr-FR" baseline="0" dirty="0" smtClean="0"/>
              <a:t>Perte de temps dans le </a:t>
            </a:r>
            <a:r>
              <a:rPr lang="fr-FR" baseline="0" dirty="0" err="1" smtClean="0"/>
              <a:t>reglage</a:t>
            </a:r>
            <a:r>
              <a:rPr lang="fr-FR" baseline="0" dirty="0" smtClean="0"/>
              <a:t> de conflit au lieu le </a:t>
            </a:r>
            <a:r>
              <a:rPr lang="fr-FR" baseline="0" dirty="0" err="1" smtClean="0"/>
              <a:t>developement</a:t>
            </a:r>
            <a:endParaRPr lang="fr-FR"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10</a:t>
            </a:fld>
            <a:endParaRPr lang="fr-FR"/>
          </a:p>
        </p:txBody>
      </p:sp>
    </p:spTree>
    <p:extLst>
      <p:ext uri="{BB962C8B-B14F-4D97-AF65-F5344CB8AC3E}">
        <p14:creationId xmlns:p14="http://schemas.microsoft.com/office/powerpoint/2010/main" val="3707464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sz="1200" b="0" dirty="0" smtClean="0"/>
              <a:t>-La branche </a:t>
            </a:r>
            <a:r>
              <a:rPr lang="fr-FR" sz="1200" b="0" dirty="0" err="1" smtClean="0"/>
              <a:t>mester</a:t>
            </a:r>
            <a:r>
              <a:rPr lang="fr-FR" sz="1200" b="0" dirty="0" smtClean="0"/>
              <a:t> et la branch </a:t>
            </a:r>
            <a:r>
              <a:rPr lang="fr-FR" sz="1200" b="0" dirty="0" err="1" smtClean="0"/>
              <a:t>devlop</a:t>
            </a:r>
            <a:r>
              <a:rPr lang="fr-FR" sz="1200" b="0" dirty="0" smtClean="0"/>
              <a:t> ont une existence long jusqu’à la fin de projet</a:t>
            </a:r>
          </a:p>
          <a:p>
            <a:r>
              <a:rPr lang="fr-FR" sz="1200" b="1" dirty="0" smtClean="0"/>
              <a:t>-</a:t>
            </a:r>
            <a:r>
              <a:rPr lang="fr-FR" sz="1200" b="0" dirty="0" smtClean="0"/>
              <a:t>on</a:t>
            </a:r>
            <a:r>
              <a:rPr lang="fr-FR" sz="1200" b="0" baseline="0" dirty="0" smtClean="0"/>
              <a:t> fait jamais de commit à la branche master(branche de production) l’ajout se fait par l’intégration (merge)</a:t>
            </a:r>
            <a:endParaRPr lang="fr-FR" sz="1200" b="0" dirty="0" smtClean="0"/>
          </a:p>
          <a:p>
            <a:r>
              <a:rPr lang="fr-FR" sz="1200" b="1" dirty="0" err="1" smtClean="0"/>
              <a:t>Devlop</a:t>
            </a:r>
            <a:r>
              <a:rPr lang="fr-FR" sz="1200" b="1" dirty="0" smtClean="0"/>
              <a:t> : </a:t>
            </a:r>
            <a:r>
              <a:rPr lang="fr-FR" sz="1200" b="0" dirty="0" smtClean="0"/>
              <a:t>on</a:t>
            </a:r>
            <a:r>
              <a:rPr lang="fr-FR" sz="1200" b="0" baseline="0" dirty="0" smtClean="0"/>
              <a:t> créer une branch </a:t>
            </a:r>
            <a:r>
              <a:rPr lang="fr-FR" b="0" dirty="0" smtClean="0"/>
              <a:t>pérenne « </a:t>
            </a:r>
            <a:r>
              <a:rPr lang="fr-FR" b="0" dirty="0" err="1" smtClean="0"/>
              <a:t>develop</a:t>
            </a:r>
            <a:r>
              <a:rPr lang="fr-FR" b="0" dirty="0" smtClean="0"/>
              <a:t> »</a:t>
            </a:r>
            <a:r>
              <a:rPr lang="fr-FR" b="0" baseline="0" dirty="0" smtClean="0"/>
              <a:t> à coté de master «  place sur ou introduire du code qui peut cassé notre projet»</a:t>
            </a:r>
            <a:r>
              <a:rPr lang="fr-FR" b="0" dirty="0" smtClean="0"/>
              <a:t> .on à besoin d’une stratégie de teste pour s’assuré de ne</a:t>
            </a:r>
            <a:r>
              <a:rPr lang="fr-FR" b="0" baseline="0" dirty="0" smtClean="0"/>
              <a:t> pas introduire de bug à master l’hors des merge (</a:t>
            </a:r>
            <a:r>
              <a:rPr lang="fr-FR" b="0" baseline="0" dirty="0" err="1" smtClean="0"/>
              <a:t>inconvignent</a:t>
            </a:r>
            <a:r>
              <a:rPr lang="fr-FR" b="0" baseline="0" dirty="0" smtClean="0"/>
              <a:t> on peut pas développer plusieurs fonctionnalité en parallèle- il y’à qu’un seule ou deux </a:t>
            </a:r>
            <a:r>
              <a:rPr lang="fr-FR" b="0" baseline="0" dirty="0" err="1" smtClean="0"/>
              <a:t>developer</a:t>
            </a:r>
            <a:r>
              <a:rPr lang="fr-FR" b="0" baseline="0" dirty="0" smtClean="0"/>
              <a:t> peut travailler activement sur le projet, supprimer ou restore une fonctionnalité est un challenge)</a:t>
            </a:r>
          </a:p>
          <a:p>
            <a:r>
              <a:rPr lang="fr-FR" sz="1200" b="1" dirty="0" smtClean="0"/>
              <a:t>stratégie de branch par fonctionnalité :</a:t>
            </a:r>
          </a:p>
          <a:p>
            <a:r>
              <a:rPr lang="fr-FR" sz="1200" b="0" baseline="0" dirty="0" smtClean="0"/>
              <a:t>On peut applique à n’importe qu’elle moment un </a:t>
            </a:r>
            <a:r>
              <a:rPr lang="en-US" dirty="0" smtClean="0"/>
              <a:t>hotfix à </a:t>
            </a:r>
            <a:r>
              <a:rPr lang="fr-FR" sz="1200" b="0" baseline="0" dirty="0" smtClean="0"/>
              <a:t> la branch master en cas de bug, les </a:t>
            </a:r>
            <a:r>
              <a:rPr lang="fr-FR" sz="1200" b="0" baseline="0" dirty="0" err="1" smtClean="0"/>
              <a:t>developper</a:t>
            </a:r>
            <a:r>
              <a:rPr lang="fr-FR" sz="1200" b="0" baseline="0" dirty="0" smtClean="0"/>
              <a:t> font le pull de la </a:t>
            </a:r>
            <a:r>
              <a:rPr lang="fr-FR" sz="1200" b="0" baseline="0" dirty="0" err="1" smtClean="0"/>
              <a:t>dérniére</a:t>
            </a:r>
            <a:r>
              <a:rPr lang="fr-FR" sz="1200" b="0" baseline="0" dirty="0" smtClean="0"/>
              <a:t> </a:t>
            </a:r>
            <a:r>
              <a:rPr lang="fr-FR" sz="1200" b="0" baseline="0" dirty="0" err="1" smtClean="0"/>
              <a:t>versionb</a:t>
            </a:r>
            <a:r>
              <a:rPr lang="fr-FR" sz="1200" b="0" baseline="0" dirty="0" smtClean="0"/>
              <a:t> du master avant de mergé leur branch </a:t>
            </a:r>
            <a:r>
              <a:rPr lang="fr-FR" sz="1200" b="1" baseline="0" dirty="0" smtClean="0"/>
              <a:t>fonctionnalité </a:t>
            </a:r>
            <a:r>
              <a:rPr lang="fr-FR" sz="1200" b="0" baseline="0" dirty="0" smtClean="0"/>
              <a:t>à la branch master</a:t>
            </a:r>
          </a:p>
          <a:p>
            <a:r>
              <a:rPr lang="fr-FR" sz="1200" b="1" baseline="0" dirty="0" err="1" smtClean="0"/>
              <a:t>Inconvignen</a:t>
            </a:r>
            <a:r>
              <a:rPr lang="fr-FR" sz="1200" b="0" baseline="0" dirty="0" err="1" smtClean="0"/>
              <a:t>t</a:t>
            </a:r>
            <a:r>
              <a:rPr lang="fr-FR" sz="1200" b="0" baseline="0" dirty="0" smtClean="0"/>
              <a:t>: le développement de fonctionnalités en parallèle n’est pas toujours faisable (pour les taches interdépendantes)</a:t>
            </a:r>
            <a:endParaRPr lang="fr-FR" b="0" baseline="0" dirty="0" smtClean="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11</a:t>
            </a:fld>
            <a:endParaRPr lang="fr-FR"/>
          </a:p>
        </p:txBody>
      </p:sp>
    </p:spTree>
    <p:extLst>
      <p:ext uri="{BB962C8B-B14F-4D97-AF65-F5344CB8AC3E}">
        <p14:creationId xmlns:p14="http://schemas.microsoft.com/office/powerpoint/2010/main" val="13382527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smtClean="0"/>
              <a:t>Modifiez le style du titre</a:t>
            </a:r>
            <a:endParaRPr lang="fr-F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Modifiez le style des sous-titres du masque</a:t>
            </a:r>
            <a:endParaRPr lang="fr-FR"/>
          </a:p>
        </p:txBody>
      </p:sp>
      <p:sp>
        <p:nvSpPr>
          <p:cNvPr id="4" name="Espace réservé de la date 3"/>
          <p:cNvSpPr>
            <a:spLocks noGrp="1"/>
          </p:cNvSpPr>
          <p:nvPr>
            <p:ph type="dt" sz="half" idx="10"/>
          </p:nvPr>
        </p:nvSpPr>
        <p:spPr/>
        <p:txBody>
          <a:bodyPr/>
          <a:lstStyle/>
          <a:p>
            <a:fld id="{0A206D1B-E756-4A82-9838-551DE185C738}" type="datetimeFigureOut">
              <a:rPr lang="fr-FR" smtClean="0"/>
              <a:t>20/11/2022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5660048E-1402-44EB-A765-6739BDB2E8B1}" type="slidenum">
              <a:rPr lang="fr-FR" smtClean="0"/>
              <a:t>‹N°›</a:t>
            </a:fld>
            <a:endParaRPr lang="fr-FR"/>
          </a:p>
        </p:txBody>
      </p:sp>
    </p:spTree>
    <p:extLst>
      <p:ext uri="{BB962C8B-B14F-4D97-AF65-F5344CB8AC3E}">
        <p14:creationId xmlns:p14="http://schemas.microsoft.com/office/powerpoint/2010/main" val="16125589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0A206D1B-E756-4A82-9838-551DE185C738}" type="datetimeFigureOut">
              <a:rPr lang="fr-FR" smtClean="0"/>
              <a:t>20/11/2022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5660048E-1402-44EB-A765-6739BDB2E8B1}" type="slidenum">
              <a:rPr lang="fr-FR" smtClean="0"/>
              <a:t>‹N°›</a:t>
            </a:fld>
            <a:endParaRPr lang="fr-FR"/>
          </a:p>
        </p:txBody>
      </p:sp>
    </p:spTree>
    <p:extLst>
      <p:ext uri="{BB962C8B-B14F-4D97-AF65-F5344CB8AC3E}">
        <p14:creationId xmlns:p14="http://schemas.microsoft.com/office/powerpoint/2010/main" val="20644483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0A206D1B-E756-4A82-9838-551DE185C738}" type="datetimeFigureOut">
              <a:rPr lang="fr-FR" smtClean="0"/>
              <a:t>20/11/2022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5660048E-1402-44EB-A765-6739BDB2E8B1}" type="slidenum">
              <a:rPr lang="fr-FR" smtClean="0"/>
              <a:t>‹N°›</a:t>
            </a:fld>
            <a:endParaRPr lang="fr-FR"/>
          </a:p>
        </p:txBody>
      </p:sp>
    </p:spTree>
    <p:extLst>
      <p:ext uri="{BB962C8B-B14F-4D97-AF65-F5344CB8AC3E}">
        <p14:creationId xmlns:p14="http://schemas.microsoft.com/office/powerpoint/2010/main" val="18213823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0A206D1B-E756-4A82-9838-551DE185C738}" type="datetimeFigureOut">
              <a:rPr lang="fr-FR" smtClean="0"/>
              <a:t>20/11/2022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5660048E-1402-44EB-A765-6739BDB2E8B1}" type="slidenum">
              <a:rPr lang="fr-FR" smtClean="0"/>
              <a:t>‹N°›</a:t>
            </a:fld>
            <a:endParaRPr lang="fr-FR"/>
          </a:p>
        </p:txBody>
      </p:sp>
    </p:spTree>
    <p:extLst>
      <p:ext uri="{BB962C8B-B14F-4D97-AF65-F5344CB8AC3E}">
        <p14:creationId xmlns:p14="http://schemas.microsoft.com/office/powerpoint/2010/main" val="2277655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smtClean="0"/>
              <a:t>Modifiez le style du titre</a:t>
            </a:r>
            <a:endParaRPr lang="fr-F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Modifiez les styles du texte du masque</a:t>
            </a:r>
          </a:p>
        </p:txBody>
      </p:sp>
      <p:sp>
        <p:nvSpPr>
          <p:cNvPr id="4" name="Espace réservé de la date 3"/>
          <p:cNvSpPr>
            <a:spLocks noGrp="1"/>
          </p:cNvSpPr>
          <p:nvPr>
            <p:ph type="dt" sz="half" idx="10"/>
          </p:nvPr>
        </p:nvSpPr>
        <p:spPr/>
        <p:txBody>
          <a:bodyPr/>
          <a:lstStyle/>
          <a:p>
            <a:fld id="{0A206D1B-E756-4A82-9838-551DE185C738}" type="datetimeFigureOut">
              <a:rPr lang="fr-FR" smtClean="0"/>
              <a:t>20/11/2022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5660048E-1402-44EB-A765-6739BDB2E8B1}" type="slidenum">
              <a:rPr lang="fr-FR" smtClean="0"/>
              <a:t>‹N°›</a:t>
            </a:fld>
            <a:endParaRPr lang="fr-FR"/>
          </a:p>
        </p:txBody>
      </p:sp>
    </p:spTree>
    <p:extLst>
      <p:ext uri="{BB962C8B-B14F-4D97-AF65-F5344CB8AC3E}">
        <p14:creationId xmlns:p14="http://schemas.microsoft.com/office/powerpoint/2010/main" val="36212325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sz="half" idx="1"/>
          </p:nvPr>
        </p:nvSpPr>
        <p:spPr>
          <a:xfrm>
            <a:off x="838200" y="1825625"/>
            <a:ext cx="5181600" cy="435133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6172200" y="1825625"/>
            <a:ext cx="5181600" cy="435133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0A206D1B-E756-4A82-9838-551DE185C738}" type="datetimeFigureOut">
              <a:rPr lang="fr-FR" smtClean="0"/>
              <a:t>20/11/2022</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5660048E-1402-44EB-A765-6739BDB2E8B1}" type="slidenum">
              <a:rPr lang="fr-FR" smtClean="0"/>
              <a:t>‹N°›</a:t>
            </a:fld>
            <a:endParaRPr lang="fr-FR"/>
          </a:p>
        </p:txBody>
      </p:sp>
    </p:spTree>
    <p:extLst>
      <p:ext uri="{BB962C8B-B14F-4D97-AF65-F5344CB8AC3E}">
        <p14:creationId xmlns:p14="http://schemas.microsoft.com/office/powerpoint/2010/main" val="33888084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smtClean="0"/>
              <a:t>Modifiez le style du titre</a:t>
            </a:r>
            <a:endParaRPr lang="fr-F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0A206D1B-E756-4A82-9838-551DE185C738}" type="datetimeFigureOut">
              <a:rPr lang="fr-FR" smtClean="0"/>
              <a:t>20/11/2022</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5660048E-1402-44EB-A765-6739BDB2E8B1}" type="slidenum">
              <a:rPr lang="fr-FR" smtClean="0"/>
              <a:t>‹N°›</a:t>
            </a:fld>
            <a:endParaRPr lang="fr-FR"/>
          </a:p>
        </p:txBody>
      </p:sp>
    </p:spTree>
    <p:extLst>
      <p:ext uri="{BB962C8B-B14F-4D97-AF65-F5344CB8AC3E}">
        <p14:creationId xmlns:p14="http://schemas.microsoft.com/office/powerpoint/2010/main" val="22530093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e la date 2"/>
          <p:cNvSpPr>
            <a:spLocks noGrp="1"/>
          </p:cNvSpPr>
          <p:nvPr>
            <p:ph type="dt" sz="half" idx="10"/>
          </p:nvPr>
        </p:nvSpPr>
        <p:spPr/>
        <p:txBody>
          <a:bodyPr/>
          <a:lstStyle/>
          <a:p>
            <a:fld id="{0A206D1B-E756-4A82-9838-551DE185C738}" type="datetimeFigureOut">
              <a:rPr lang="fr-FR" smtClean="0"/>
              <a:t>20/11/2022</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5660048E-1402-44EB-A765-6739BDB2E8B1}" type="slidenum">
              <a:rPr lang="fr-FR" smtClean="0"/>
              <a:t>‹N°›</a:t>
            </a:fld>
            <a:endParaRPr lang="fr-FR"/>
          </a:p>
        </p:txBody>
      </p:sp>
    </p:spTree>
    <p:extLst>
      <p:ext uri="{BB962C8B-B14F-4D97-AF65-F5344CB8AC3E}">
        <p14:creationId xmlns:p14="http://schemas.microsoft.com/office/powerpoint/2010/main" val="30326210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0A206D1B-E756-4A82-9838-551DE185C738}" type="datetimeFigureOut">
              <a:rPr lang="fr-FR" smtClean="0"/>
              <a:t>20/11/2022</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5660048E-1402-44EB-A765-6739BDB2E8B1}" type="slidenum">
              <a:rPr lang="fr-FR" smtClean="0"/>
              <a:t>‹N°›</a:t>
            </a:fld>
            <a:endParaRPr lang="fr-FR"/>
          </a:p>
        </p:txBody>
      </p:sp>
    </p:spTree>
    <p:extLst>
      <p:ext uri="{BB962C8B-B14F-4D97-AF65-F5344CB8AC3E}">
        <p14:creationId xmlns:p14="http://schemas.microsoft.com/office/powerpoint/2010/main" val="378681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0A206D1B-E756-4A82-9838-551DE185C738}" type="datetimeFigureOut">
              <a:rPr lang="fr-FR" smtClean="0"/>
              <a:t>20/11/2022</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5660048E-1402-44EB-A765-6739BDB2E8B1}" type="slidenum">
              <a:rPr lang="fr-FR" smtClean="0"/>
              <a:t>‹N°›</a:t>
            </a:fld>
            <a:endParaRPr lang="fr-FR"/>
          </a:p>
        </p:txBody>
      </p:sp>
    </p:spTree>
    <p:extLst>
      <p:ext uri="{BB962C8B-B14F-4D97-AF65-F5344CB8AC3E}">
        <p14:creationId xmlns:p14="http://schemas.microsoft.com/office/powerpoint/2010/main" val="29987114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0A206D1B-E756-4A82-9838-551DE185C738}" type="datetimeFigureOut">
              <a:rPr lang="fr-FR" smtClean="0"/>
              <a:t>20/11/2022</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5660048E-1402-44EB-A765-6739BDB2E8B1}" type="slidenum">
              <a:rPr lang="fr-FR" smtClean="0"/>
              <a:t>‹N°›</a:t>
            </a:fld>
            <a:endParaRPr lang="fr-FR"/>
          </a:p>
        </p:txBody>
      </p:sp>
    </p:spTree>
    <p:extLst>
      <p:ext uri="{BB962C8B-B14F-4D97-AF65-F5344CB8AC3E}">
        <p14:creationId xmlns:p14="http://schemas.microsoft.com/office/powerpoint/2010/main" val="1021118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smtClean="0"/>
              <a:t>Modifiez le style du titre</a:t>
            </a:r>
            <a:endParaRPr lang="fr-F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A206D1B-E756-4A82-9838-551DE185C738}" type="datetimeFigureOut">
              <a:rPr lang="fr-FR" smtClean="0"/>
              <a:t>20/11/2022</a:t>
            </a:fld>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60048E-1402-44EB-A765-6739BDB2E8B1}" type="slidenum">
              <a:rPr lang="fr-FR" smtClean="0"/>
              <a:t>‹N°›</a:t>
            </a:fld>
            <a:endParaRPr lang="fr-FR"/>
          </a:p>
        </p:txBody>
      </p:sp>
    </p:spTree>
    <p:extLst>
      <p:ext uri="{BB962C8B-B14F-4D97-AF65-F5344CB8AC3E}">
        <p14:creationId xmlns:p14="http://schemas.microsoft.com/office/powerpoint/2010/main" val="17411110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git-scm.com/download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71566" y="0"/>
            <a:ext cx="10515600" cy="797365"/>
          </a:xfrm>
        </p:spPr>
        <p:txBody>
          <a:bodyPr/>
          <a:lstStyle/>
          <a:p>
            <a:pPr algn="ctr"/>
            <a:r>
              <a:rPr lang="fr-FR" b="1" dirty="0" smtClean="0"/>
              <a:t>Système de contrôle de version(SCV)</a:t>
            </a:r>
            <a:endParaRPr lang="fr-FR" b="1" dirty="0"/>
          </a:p>
        </p:txBody>
      </p:sp>
      <p:sp>
        <p:nvSpPr>
          <p:cNvPr id="3" name="Espace réservé du contenu 2"/>
          <p:cNvSpPr>
            <a:spLocks noGrp="1"/>
          </p:cNvSpPr>
          <p:nvPr>
            <p:ph idx="1"/>
          </p:nvPr>
        </p:nvSpPr>
        <p:spPr>
          <a:xfrm>
            <a:off x="244008" y="1168523"/>
            <a:ext cx="11807687" cy="5689477"/>
          </a:xfrm>
        </p:spPr>
        <p:txBody>
          <a:bodyPr>
            <a:normAutofit fontScale="92500" lnSpcReduction="10000"/>
          </a:bodyPr>
          <a:lstStyle/>
          <a:p>
            <a:pPr marL="571500" indent="-571500">
              <a:buFont typeface="+mj-lt"/>
              <a:buAutoNum type="romanUcPeriod"/>
            </a:pPr>
            <a:r>
              <a:rPr lang="fr-FR" b="1" dirty="0" smtClean="0"/>
              <a:t>Définition</a:t>
            </a:r>
            <a:r>
              <a:rPr lang="fr-FR" dirty="0" smtClean="0"/>
              <a:t>:</a:t>
            </a:r>
          </a:p>
          <a:p>
            <a:pPr marL="0" indent="0">
              <a:buNone/>
            </a:pPr>
            <a:r>
              <a:rPr lang="fr-FR" b="1" dirty="0" smtClean="0"/>
              <a:t>	</a:t>
            </a:r>
            <a:r>
              <a:rPr lang="fr-FR" dirty="0" smtClean="0"/>
              <a:t>Est </a:t>
            </a:r>
            <a:r>
              <a:rPr lang="fr-FR" dirty="0"/>
              <a:t>une catégorie de logiciel(outils)  qui aident à enregistrer les modifications  apportées aux fichiers sur une période de temps en gardant une trace des modifications  apportées  au code</a:t>
            </a:r>
            <a:r>
              <a:rPr lang="fr-FR" dirty="0" smtClean="0"/>
              <a:t>,</a:t>
            </a:r>
          </a:p>
          <a:p>
            <a:pPr marL="571500" indent="-571500">
              <a:buFont typeface="+mj-lt"/>
              <a:buAutoNum type="romanUcPeriod" startAt="2"/>
            </a:pPr>
            <a:r>
              <a:rPr lang="fr-FR" b="1" dirty="0"/>
              <a:t>Les bénéfices</a:t>
            </a:r>
            <a:r>
              <a:rPr lang="fr-FR" b="1" dirty="0" smtClean="0"/>
              <a:t>:</a:t>
            </a:r>
            <a:endParaRPr lang="fr-FR" dirty="0" smtClean="0"/>
          </a:p>
          <a:p>
            <a:r>
              <a:rPr lang="fr-FR" dirty="0" smtClean="0"/>
              <a:t>Permet </a:t>
            </a:r>
            <a:r>
              <a:rPr lang="fr-FR" dirty="0"/>
              <a:t>e travailler en équipe(travail en parallèle) sur des  parties disjointes du projet et gérer les modifications concurrentes</a:t>
            </a:r>
            <a:r>
              <a:rPr lang="fr-FR" dirty="0" smtClean="0"/>
              <a:t>.</a:t>
            </a:r>
            <a:endParaRPr lang="fr-FR" dirty="0"/>
          </a:p>
          <a:p>
            <a:pPr lvl="0"/>
            <a:r>
              <a:rPr lang="fr-FR" dirty="0"/>
              <a:t>Revenir à une version précédente </a:t>
            </a:r>
            <a:r>
              <a:rPr lang="fr-FR" dirty="0" smtClean="0"/>
              <a:t>(conflits,..)et suivre </a:t>
            </a:r>
            <a:r>
              <a:rPr lang="fr-FR" dirty="0"/>
              <a:t>l’évolution du projet au cours du temps</a:t>
            </a:r>
            <a:r>
              <a:rPr lang="fr-FR" dirty="0" smtClean="0"/>
              <a:t>.</a:t>
            </a:r>
          </a:p>
          <a:p>
            <a:pPr lvl="0"/>
            <a:r>
              <a:rPr lang="fr-FR" dirty="0" smtClean="0"/>
              <a:t>La </a:t>
            </a:r>
            <a:r>
              <a:rPr lang="fr-FR" dirty="0"/>
              <a:t>productivité (collaboration efficace, merge).</a:t>
            </a:r>
          </a:p>
          <a:p>
            <a:pPr lvl="0"/>
            <a:r>
              <a:rPr lang="fr-FR" dirty="0"/>
              <a:t>Amélioré les compétences des employés,</a:t>
            </a:r>
          </a:p>
          <a:p>
            <a:pPr lvl="0"/>
            <a:r>
              <a:rPr lang="fr-FR" dirty="0" smtClean="0"/>
              <a:t>Facilite le télétravail( différents zone géographique des développeurs),</a:t>
            </a:r>
          </a:p>
          <a:p>
            <a:r>
              <a:rPr lang="fr-FR" dirty="0"/>
              <a:t> </a:t>
            </a:r>
            <a:r>
              <a:rPr lang="fr-FR" altLang="fr-FR" dirty="0" smtClean="0"/>
              <a:t>Assurances à </a:t>
            </a:r>
            <a:r>
              <a:rPr lang="fr-FR" altLang="fr-FR" dirty="0"/>
              <a:t>la récupération </a:t>
            </a:r>
            <a:r>
              <a:rPr lang="fr-FR" altLang="fr-FR" dirty="0" smtClean="0"/>
              <a:t>du projet en </a:t>
            </a:r>
            <a:r>
              <a:rPr lang="fr-FR" altLang="fr-FR" dirty="0"/>
              <a:t>cas de </a:t>
            </a:r>
            <a:r>
              <a:rPr lang="fr-FR" altLang="fr-FR" dirty="0" smtClean="0"/>
              <a:t>crash de pc ou perte de données</a:t>
            </a:r>
          </a:p>
          <a:p>
            <a:pPr lvl="0"/>
            <a:r>
              <a:rPr lang="fr-FR" altLang="fr-FR" dirty="0"/>
              <a:t>N</a:t>
            </a:r>
            <a:r>
              <a:rPr lang="fr-FR" altLang="fr-FR" dirty="0" smtClean="0"/>
              <a:t>ous </a:t>
            </a:r>
            <a:r>
              <a:rPr lang="fr-FR" altLang="fr-FR" dirty="0"/>
              <a:t>informe sur Qui, Quoi, Quand, Pourquoi les changements ont été </a:t>
            </a:r>
            <a:r>
              <a:rPr lang="fr-FR" altLang="fr-FR" dirty="0" smtClean="0"/>
              <a:t>apportés </a:t>
            </a:r>
          </a:p>
          <a:p>
            <a:endParaRPr lang="fr-FR" altLang="fr-FR" dirty="0"/>
          </a:p>
          <a:p>
            <a:pPr lvl="0"/>
            <a:endParaRPr lang="fr-FR" dirty="0"/>
          </a:p>
        </p:txBody>
      </p:sp>
      <p:sp>
        <p:nvSpPr>
          <p:cNvPr id="5" name="Rectangle 2"/>
          <p:cNvSpPr>
            <a:spLocks noChangeArrowheads="1"/>
          </p:cNvSpPr>
          <p:nvPr/>
        </p:nvSpPr>
        <p:spPr bwMode="auto">
          <a:xfrm>
            <a:off x="0" y="107728"/>
            <a:ext cx="65" cy="241744"/>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7457" rIns="0" bIns="-17457"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smtClean="0">
              <a:ln>
                <a:noFill/>
              </a:ln>
              <a:solidFill>
                <a:schemeClr val="tx1"/>
              </a:solidFill>
              <a:effectLst/>
              <a:latin typeface="Arial" panose="020B0604020202020204" pitchFamily="34" charset="0"/>
            </a:endParaRPr>
          </a:p>
        </p:txBody>
      </p:sp>
      <p:sp>
        <p:nvSpPr>
          <p:cNvPr id="24" name="Rectangle 6"/>
          <p:cNvSpPr>
            <a:spLocks noChangeArrowheads="1"/>
          </p:cNvSpPr>
          <p:nvPr/>
        </p:nvSpPr>
        <p:spPr bwMode="auto">
          <a:xfrm>
            <a:off x="0" y="107728"/>
            <a:ext cx="65" cy="241744"/>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7457" rIns="0" bIns="-17457"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smtClean="0">
              <a:ln>
                <a:noFill/>
              </a:ln>
              <a:solidFill>
                <a:schemeClr val="tx1"/>
              </a:solidFill>
              <a:effectLst/>
              <a:latin typeface="Arial" panose="020B0604020202020204" pitchFamily="34" charset="0"/>
            </a:endParaRPr>
          </a:p>
        </p:txBody>
      </p:sp>
      <p:sp>
        <p:nvSpPr>
          <p:cNvPr id="25" name="Rectangle 7"/>
          <p:cNvSpPr>
            <a:spLocks noChangeArrowheads="1"/>
          </p:cNvSpPr>
          <p:nvPr/>
        </p:nvSpPr>
        <p:spPr bwMode="auto">
          <a:xfrm>
            <a:off x="0" y="107728"/>
            <a:ext cx="65" cy="241744"/>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7457" rIns="0" bIns="-17457"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2246038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904509" y="1"/>
            <a:ext cx="2382982" cy="570016"/>
          </a:xfrm>
        </p:spPr>
        <p:txBody>
          <a:bodyPr>
            <a:normAutofit fontScale="90000"/>
          </a:bodyPr>
          <a:lstStyle/>
          <a:p>
            <a:pPr algn="ctr"/>
            <a:r>
              <a:rPr lang="fr-FR" b="1" dirty="0"/>
              <a:t>Branches</a:t>
            </a:r>
          </a:p>
        </p:txBody>
      </p:sp>
      <p:sp>
        <p:nvSpPr>
          <p:cNvPr id="3" name="Espace réservé du contenu 2"/>
          <p:cNvSpPr>
            <a:spLocks noGrp="1"/>
          </p:cNvSpPr>
          <p:nvPr>
            <p:ph idx="1"/>
          </p:nvPr>
        </p:nvSpPr>
        <p:spPr>
          <a:xfrm>
            <a:off x="95002" y="743733"/>
            <a:ext cx="11994079" cy="6007389"/>
          </a:xfrm>
        </p:spPr>
        <p:txBody>
          <a:bodyPr>
            <a:normAutofit/>
          </a:bodyPr>
          <a:lstStyle/>
          <a:p>
            <a:pPr marL="571500" indent="-571500">
              <a:buFont typeface="+mj-lt"/>
              <a:buAutoNum type="romanUcPeriod" startAt="7"/>
            </a:pPr>
            <a:r>
              <a:rPr lang="fr-FR" b="1" dirty="0" smtClean="0"/>
              <a:t>Branches:</a:t>
            </a:r>
            <a:endParaRPr lang="fr-FR" b="1" dirty="0"/>
          </a:p>
          <a:p>
            <a:pPr marL="0" indent="0">
              <a:buNone/>
            </a:pPr>
            <a:r>
              <a:rPr lang="fr-FR" dirty="0" smtClean="0"/>
              <a:t>	Une autre versions de projet, une ligne de vie indépendante. </a:t>
            </a:r>
          </a:p>
          <a:p>
            <a:pPr marL="571500" indent="-571500">
              <a:buFont typeface="+mj-lt"/>
              <a:buAutoNum type="romanUcPeriod" startAt="8"/>
            </a:pPr>
            <a:r>
              <a:rPr lang="fr-FR" b="1" dirty="0" smtClean="0"/>
              <a:t>Avantages</a:t>
            </a:r>
            <a:r>
              <a:rPr lang="fr-FR" dirty="0" smtClean="0"/>
              <a:t>: </a:t>
            </a:r>
          </a:p>
          <a:p>
            <a:pPr marL="514350" indent="-244475">
              <a:buFont typeface="+mj-lt"/>
              <a:buAutoNum type="arabicPeriod"/>
            </a:pPr>
            <a:r>
              <a:rPr lang="fr-FR" dirty="0" smtClean="0"/>
              <a:t>Lancer d’autre version on ayant toujours une </a:t>
            </a:r>
            <a:r>
              <a:rPr lang="fr-FR" dirty="0"/>
              <a:t>v</a:t>
            </a:r>
            <a:r>
              <a:rPr lang="fr-FR" dirty="0" smtClean="0"/>
              <a:t>ersion stable.</a:t>
            </a:r>
          </a:p>
          <a:p>
            <a:pPr marL="514350" indent="-244475">
              <a:buFont typeface="+mj-lt"/>
              <a:buAutoNum type="arabicPeriod"/>
            </a:pPr>
            <a:r>
              <a:rPr lang="fr-FR" dirty="0" smtClean="0"/>
              <a:t>Tester d’autre implémentions d’une fonctionnalité existante</a:t>
            </a:r>
          </a:p>
          <a:p>
            <a:pPr marL="514350" indent="-244475">
              <a:buFont typeface="+mj-lt"/>
              <a:buAutoNum type="arabicPeriod"/>
            </a:pPr>
            <a:r>
              <a:rPr lang="fr-FR" dirty="0" smtClean="0"/>
              <a:t>Possibilité de travailler en Independence et push les changement sans affecté les collègues</a:t>
            </a:r>
          </a:p>
          <a:p>
            <a:pPr marL="514350" indent="-244475">
              <a:buFont typeface="+mj-lt"/>
              <a:buAutoNum type="arabicPeriod"/>
            </a:pPr>
            <a:r>
              <a:rPr lang="fr-FR" dirty="0" smtClean="0"/>
              <a:t>Possibilité de marger le code des collèges avec notre  changement et de résoudre rapidement les conflits</a:t>
            </a:r>
          </a:p>
          <a:p>
            <a:pPr marL="514350" indent="-244475">
              <a:buFont typeface="+mj-lt"/>
              <a:buAutoNum type="arabicPeriod"/>
            </a:pPr>
            <a:r>
              <a:rPr lang="fr-FR" dirty="0" smtClean="0"/>
              <a:t>Assuré que les normes de codage sont maintenue, et facilite la collaboration quelque soit la taille	 de l’équipe.</a:t>
            </a:r>
          </a:p>
          <a:p>
            <a:pPr marL="514350" indent="-244475">
              <a:buFont typeface="+mj-lt"/>
              <a:buAutoNum type="arabicPeriod"/>
            </a:pPr>
            <a:r>
              <a:rPr lang="fr-FR" dirty="0" smtClean="0"/>
              <a:t>Facilite l’intégration de nouveau membres dans l’équipe.</a:t>
            </a:r>
          </a:p>
          <a:p>
            <a:pPr marL="269875" indent="0">
              <a:buNone/>
            </a:pPr>
            <a:endParaRPr lang="fr-FR" dirty="0"/>
          </a:p>
        </p:txBody>
      </p:sp>
      <p:sp>
        <p:nvSpPr>
          <p:cNvPr id="4" name="Rectangle 3"/>
          <p:cNvSpPr/>
          <p:nvPr/>
        </p:nvSpPr>
        <p:spPr>
          <a:xfrm>
            <a:off x="4787148" y="3244334"/>
            <a:ext cx="1009892" cy="369332"/>
          </a:xfrm>
          <a:prstGeom prst="rect">
            <a:avLst/>
          </a:prstGeom>
        </p:spPr>
        <p:txBody>
          <a:bodyPr wrap="none">
            <a:spAutoFit/>
          </a:bodyPr>
          <a:lstStyle/>
          <a:p>
            <a:pPr marL="1160462" lvl="1" indent="-342900"/>
            <a:endParaRPr lang="fr-FR" b="1" i="1" dirty="0"/>
          </a:p>
        </p:txBody>
      </p:sp>
    </p:spTree>
    <p:extLst>
      <p:ext uri="{BB962C8B-B14F-4D97-AF65-F5344CB8AC3E}">
        <p14:creationId xmlns:p14="http://schemas.microsoft.com/office/powerpoint/2010/main" val="309717595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ZoneTexte 6"/>
          <p:cNvSpPr txBox="1"/>
          <p:nvPr/>
        </p:nvSpPr>
        <p:spPr>
          <a:xfrm>
            <a:off x="190005" y="201880"/>
            <a:ext cx="12001995" cy="6555641"/>
          </a:xfrm>
          <a:prstGeom prst="rect">
            <a:avLst/>
          </a:prstGeom>
          <a:noFill/>
        </p:spPr>
        <p:txBody>
          <a:bodyPr wrap="square" rtlCol="0">
            <a:spAutoFit/>
          </a:bodyPr>
          <a:lstStyle/>
          <a:p>
            <a:pPr marL="571500" indent="-571500">
              <a:spcBef>
                <a:spcPts val="1000"/>
              </a:spcBef>
              <a:buFont typeface="+mj-lt"/>
              <a:buAutoNum type="romanUcPeriod" startAt="9"/>
            </a:pPr>
            <a:r>
              <a:rPr lang="fr-FR" sz="2800" b="1" dirty="0"/>
              <a:t>Stratégies de workflow de </a:t>
            </a:r>
            <a:r>
              <a:rPr lang="fr-FR" sz="2800" b="1" dirty="0" smtClean="0"/>
              <a:t>branches:</a:t>
            </a:r>
          </a:p>
          <a:p>
            <a:r>
              <a:rPr lang="fr-FR" sz="2800" dirty="0"/>
              <a:t>	</a:t>
            </a:r>
            <a:r>
              <a:rPr lang="fr-FR" sz="2800" dirty="0" smtClean="0"/>
              <a:t>Il </a:t>
            </a:r>
            <a:r>
              <a:rPr lang="fr-FR" sz="2800" dirty="0"/>
              <a:t>y’à plusieurs </a:t>
            </a:r>
            <a:r>
              <a:rPr lang="fr-FR" sz="2800" dirty="0" smtClean="0"/>
              <a:t>stratégie de workflow de branche on peut choisir une parmi elles ou bien crées  un workflow de branche personnalisé.</a:t>
            </a:r>
          </a:p>
          <a:p>
            <a:pPr marL="571500" indent="-571500">
              <a:buFont typeface="+mj-lt"/>
              <a:buAutoNum type="romanUcPeriod" startAt="10"/>
            </a:pPr>
            <a:r>
              <a:rPr lang="fr-FR" sz="2800" b="1" dirty="0"/>
              <a:t>Choix d’une stratégie:</a:t>
            </a:r>
            <a:endParaRPr lang="fr-FR" sz="2800" dirty="0"/>
          </a:p>
          <a:p>
            <a:r>
              <a:rPr lang="fr-FR" sz="2800" dirty="0"/>
              <a:t>	Le choix d’une stratégie doit dépendre de  quelques paramètres</a:t>
            </a:r>
          </a:p>
          <a:p>
            <a:pPr marL="514350" indent="20638">
              <a:buFont typeface="+mj-lt"/>
              <a:buAutoNum type="arabicPeriod"/>
            </a:pPr>
            <a:r>
              <a:rPr lang="fr-FR" sz="2800" dirty="0"/>
              <a:t>La taille de l’équipe</a:t>
            </a:r>
          </a:p>
          <a:p>
            <a:pPr marL="514350" indent="20638">
              <a:buFont typeface="+mj-lt"/>
              <a:buAutoNum type="arabicPeriod"/>
            </a:pPr>
            <a:r>
              <a:rPr lang="fr-FR" sz="2800" dirty="0"/>
              <a:t>Type de projet</a:t>
            </a:r>
          </a:p>
          <a:p>
            <a:pPr marL="514350" indent="20638">
              <a:buFont typeface="+mj-lt"/>
              <a:buAutoNum type="arabicPeriod"/>
            </a:pPr>
            <a:r>
              <a:rPr lang="fr-FR" sz="2800" dirty="0"/>
              <a:t>Comment  l’équipe gère les releases du logiciel.</a:t>
            </a:r>
          </a:p>
          <a:p>
            <a:pPr marL="571500" indent="-571500">
              <a:buFont typeface="+mj-lt"/>
              <a:buAutoNum type="romanUcPeriod" startAt="11"/>
            </a:pPr>
            <a:r>
              <a:rPr lang="fr-FR" sz="2800" b="1" dirty="0" smtClean="0"/>
              <a:t>Exemple </a:t>
            </a:r>
            <a:r>
              <a:rPr lang="fr-FR" sz="2800" b="1" dirty="0"/>
              <a:t>de quelque stratégie</a:t>
            </a:r>
          </a:p>
          <a:p>
            <a:pPr marL="514350" indent="-514350">
              <a:buFont typeface="+mj-lt"/>
              <a:buAutoNum type="arabicPeriod"/>
            </a:pPr>
            <a:r>
              <a:rPr lang="fr-FR" sz="2800" dirty="0" smtClean="0"/>
              <a:t>stratégie de branch « </a:t>
            </a:r>
            <a:r>
              <a:rPr lang="fr-FR" sz="2800" b="1" dirty="0" err="1" smtClean="0"/>
              <a:t>devlop</a:t>
            </a:r>
            <a:r>
              <a:rPr lang="fr-FR" sz="2800" dirty="0" smtClean="0"/>
              <a:t> »</a:t>
            </a:r>
          </a:p>
          <a:p>
            <a:pPr marL="514350" indent="-514350">
              <a:buFont typeface="+mj-lt"/>
              <a:buAutoNum type="arabicPeriod"/>
            </a:pPr>
            <a:r>
              <a:rPr lang="fr-FR" sz="2800" dirty="0"/>
              <a:t>stratégie de branch </a:t>
            </a:r>
            <a:r>
              <a:rPr lang="fr-FR" sz="2800" dirty="0" smtClean="0"/>
              <a:t>par fonctionnalité</a:t>
            </a:r>
            <a:r>
              <a:rPr lang="fr-FR" sz="2800" dirty="0"/>
              <a:t> </a:t>
            </a:r>
            <a:r>
              <a:rPr lang="fr-FR" sz="2800" dirty="0" smtClean="0"/>
              <a:t>(branch master +branch par fonctionnalité).</a:t>
            </a:r>
          </a:p>
          <a:p>
            <a:pPr marL="514350" indent="-514350">
              <a:buFont typeface="+mj-lt"/>
              <a:buAutoNum type="arabicPeriod"/>
            </a:pPr>
            <a:r>
              <a:rPr lang="en-US" sz="2800" dirty="0"/>
              <a:t> </a:t>
            </a:r>
            <a:r>
              <a:rPr lang="fr-FR" sz="2800" dirty="0"/>
              <a:t> stratégie de branch </a:t>
            </a:r>
            <a:r>
              <a:rPr lang="fr-FR" sz="2800" b="1" dirty="0" err="1" smtClean="0"/>
              <a:t>GitFlow</a:t>
            </a:r>
            <a:r>
              <a:rPr lang="fr-FR" sz="2800" dirty="0" smtClean="0"/>
              <a:t> (non adapté pour les petit projet).</a:t>
            </a:r>
          </a:p>
          <a:p>
            <a:endParaRPr lang="fr-FR" sz="2800" dirty="0" smtClean="0"/>
          </a:p>
          <a:p>
            <a:pPr marL="514350" indent="-514350">
              <a:buFont typeface="+mj-lt"/>
              <a:buAutoNum type="arabicPeriod"/>
            </a:pPr>
            <a:endParaRPr lang="fr-FR" sz="2800" dirty="0"/>
          </a:p>
        </p:txBody>
      </p:sp>
    </p:spTree>
    <p:extLst>
      <p:ext uri="{BB962C8B-B14F-4D97-AF65-F5344CB8AC3E}">
        <p14:creationId xmlns:p14="http://schemas.microsoft.com/office/powerpoint/2010/main" val="83588079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p:cNvPicPr>
            <a:picLocks noChangeAspect="1"/>
          </p:cNvPicPr>
          <p:nvPr/>
        </p:nvPicPr>
        <p:blipFill>
          <a:blip r:embed="rId3"/>
          <a:stretch>
            <a:fillRect/>
          </a:stretch>
        </p:blipFill>
        <p:spPr>
          <a:xfrm>
            <a:off x="327543" y="2129644"/>
            <a:ext cx="10800644" cy="3439883"/>
          </a:xfrm>
          <a:prstGeom prst="rect">
            <a:avLst/>
          </a:prstGeom>
        </p:spPr>
      </p:pic>
    </p:spTree>
    <p:extLst>
      <p:ext uri="{BB962C8B-B14F-4D97-AF65-F5344CB8AC3E}">
        <p14:creationId xmlns:p14="http://schemas.microsoft.com/office/powerpoint/2010/main" val="330614291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83128"/>
            <a:ext cx="12192000" cy="6618735"/>
          </a:xfrm>
          <a:prstGeom prst="rect">
            <a:avLst/>
          </a:prstGeom>
        </p:spPr>
        <p:txBody>
          <a:bodyPr wrap="square">
            <a:spAutoFit/>
          </a:bodyPr>
          <a:lstStyle/>
          <a:p>
            <a:pPr marL="571500" indent="-571500">
              <a:buFont typeface="+mj-lt"/>
              <a:buAutoNum type="romanUcPeriod" startAt="9"/>
            </a:pPr>
            <a:r>
              <a:rPr lang="fr-FR" sz="2800" b="1" dirty="0" smtClean="0"/>
              <a:t>Commandes sur les branches:</a:t>
            </a:r>
          </a:p>
          <a:p>
            <a:endParaRPr lang="fr-FR" sz="2800" b="1" dirty="0"/>
          </a:p>
          <a:p>
            <a:pPr marL="514350" indent="-244475">
              <a:buFont typeface="+mj-lt"/>
              <a:buAutoNum type="arabicPeriod"/>
              <a:tabLst>
                <a:tab pos="363538" algn="l"/>
                <a:tab pos="623888" algn="l"/>
              </a:tabLst>
            </a:pPr>
            <a:r>
              <a:rPr lang="fr-FR" b="1" dirty="0"/>
              <a:t>	</a:t>
            </a:r>
            <a:r>
              <a:rPr lang="fr-FR" sz="2800" dirty="0"/>
              <a:t>Lister les branches du projet</a:t>
            </a:r>
          </a:p>
          <a:p>
            <a:pPr marL="804863" indent="-182563">
              <a:buFont typeface="Arial" panose="020B0604020202020204" pitchFamily="34" charset="0"/>
              <a:buChar char="•"/>
              <a:tabLst>
                <a:tab pos="901700" algn="l"/>
              </a:tabLst>
            </a:pPr>
            <a:r>
              <a:rPr lang="fr-FR" sz="2600" b="1" i="1" dirty="0"/>
              <a:t> git branch</a:t>
            </a:r>
          </a:p>
          <a:p>
            <a:pPr marL="622300" indent="-357188">
              <a:buFont typeface="+mj-lt"/>
              <a:buAutoNum type="arabicPeriod" startAt="2"/>
              <a:tabLst>
                <a:tab pos="363538" algn="l"/>
                <a:tab pos="623888" algn="l"/>
              </a:tabLst>
            </a:pPr>
            <a:r>
              <a:rPr lang="fr-FR" sz="2400" dirty="0" smtClean="0"/>
              <a:t> </a:t>
            </a:r>
            <a:r>
              <a:rPr lang="fr-FR" sz="2800" dirty="0"/>
              <a:t>Ajouter une branch</a:t>
            </a:r>
          </a:p>
          <a:p>
            <a:pPr marL="804863" lvl="1" indent="-182563">
              <a:buFont typeface="Arial" panose="020B0604020202020204" pitchFamily="34" charset="0"/>
              <a:buChar char="•"/>
              <a:tabLst>
                <a:tab pos="363538" algn="l"/>
                <a:tab pos="623888" algn="l"/>
              </a:tabLst>
            </a:pPr>
            <a:r>
              <a:rPr lang="fr-FR" sz="2600" b="1" i="1" dirty="0"/>
              <a:t>git branch «branch </a:t>
            </a:r>
            <a:r>
              <a:rPr lang="fr-FR" sz="2600" b="1" i="1" dirty="0" err="1"/>
              <a:t>name</a:t>
            </a:r>
            <a:r>
              <a:rPr lang="fr-FR" sz="2600" b="1" i="1" dirty="0"/>
              <a:t> », git checkout –b «branch </a:t>
            </a:r>
            <a:r>
              <a:rPr lang="fr-FR" sz="2600" b="1" i="1" dirty="0" err="1"/>
              <a:t>name</a:t>
            </a:r>
            <a:r>
              <a:rPr lang="fr-FR" sz="2600" b="1" i="1" dirty="0"/>
              <a:t> » </a:t>
            </a:r>
            <a:r>
              <a:rPr lang="fr-FR" sz="2600" b="1" i="1" dirty="0" smtClean="0"/>
              <a:t>(avec </a:t>
            </a:r>
            <a:r>
              <a:rPr lang="fr-FR" sz="2600" b="1" i="1" dirty="0"/>
              <a:t>saut ),</a:t>
            </a:r>
          </a:p>
          <a:p>
            <a:pPr marL="804863" lvl="1" indent="-182563">
              <a:buFont typeface="Arial" panose="020B0604020202020204" pitchFamily="34" charset="0"/>
              <a:buChar char="•"/>
              <a:tabLst>
                <a:tab pos="363538" algn="l"/>
                <a:tab pos="623888" algn="l"/>
                <a:tab pos="804863" algn="l"/>
              </a:tabLst>
            </a:pPr>
            <a:r>
              <a:rPr lang="fr-FR" altLang="fr-FR" sz="2600" b="1" i="1" dirty="0"/>
              <a:t>git checkout -b [</a:t>
            </a:r>
            <a:r>
              <a:rPr lang="fr-FR" altLang="fr-FR" sz="2600" b="1" i="1" dirty="0" err="1"/>
              <a:t>branch_name</a:t>
            </a:r>
            <a:r>
              <a:rPr lang="fr-FR" altLang="fr-FR" sz="2600" b="1" i="1" dirty="0"/>
              <a:t>] [</a:t>
            </a:r>
            <a:r>
              <a:rPr lang="fr-FR" altLang="fr-FR" sz="2600" b="1" i="1" dirty="0" err="1"/>
              <a:t>commit_hash</a:t>
            </a:r>
            <a:r>
              <a:rPr lang="fr-FR" altLang="fr-FR" sz="2600" b="1" i="1" dirty="0"/>
              <a:t>] </a:t>
            </a:r>
          </a:p>
          <a:p>
            <a:pPr marL="622300" lvl="1" indent="-352425">
              <a:lnSpc>
                <a:spcPct val="90000"/>
              </a:lnSpc>
              <a:spcBef>
                <a:spcPts val="500"/>
              </a:spcBef>
              <a:buFont typeface="+mj-lt"/>
              <a:buAutoNum type="arabicPeriod" startAt="4"/>
              <a:tabLst>
                <a:tab pos="363538" algn="l"/>
                <a:tab pos="623888" algn="l"/>
              </a:tabLst>
            </a:pPr>
            <a:r>
              <a:rPr lang="fr-FR" sz="2800" dirty="0" smtClean="0"/>
              <a:t>Supprimer </a:t>
            </a:r>
            <a:r>
              <a:rPr lang="fr-FR" sz="2800" dirty="0"/>
              <a:t>une branche local</a:t>
            </a:r>
          </a:p>
          <a:p>
            <a:pPr marL="628650" lvl="1">
              <a:buFont typeface="Arial" panose="020B0604020202020204" pitchFamily="34" charset="0"/>
              <a:buChar char="•"/>
              <a:tabLst>
                <a:tab pos="457200" algn="l"/>
                <a:tab pos="533400" algn="l"/>
              </a:tabLst>
            </a:pPr>
            <a:r>
              <a:rPr lang="fr-FR" sz="2600" dirty="0"/>
              <a:t>git</a:t>
            </a:r>
            <a:r>
              <a:rPr lang="fr-FR" sz="2400" b="1" i="1" dirty="0" smtClean="0"/>
              <a:t> </a:t>
            </a:r>
            <a:r>
              <a:rPr lang="fr-FR" sz="2400" b="1" i="1" dirty="0"/>
              <a:t>branch –d « branch </a:t>
            </a:r>
            <a:r>
              <a:rPr lang="fr-FR" sz="2400" b="1" i="1" dirty="0" err="1"/>
              <a:t>name</a:t>
            </a:r>
            <a:r>
              <a:rPr lang="fr-FR" sz="2400" b="1" i="1" dirty="0"/>
              <a:t> </a:t>
            </a:r>
            <a:r>
              <a:rPr lang="fr-FR" sz="2400" b="1" i="1" dirty="0" smtClean="0"/>
              <a:t>»</a:t>
            </a:r>
          </a:p>
          <a:p>
            <a:pPr marL="622300" lvl="1" indent="-352425">
              <a:lnSpc>
                <a:spcPct val="90000"/>
              </a:lnSpc>
              <a:spcBef>
                <a:spcPts val="500"/>
              </a:spcBef>
              <a:buFont typeface="+mj-lt"/>
              <a:buAutoNum type="arabicPeriod" startAt="5"/>
              <a:tabLst>
                <a:tab pos="363538" algn="l"/>
                <a:tab pos="623888" algn="l"/>
              </a:tabLst>
            </a:pPr>
            <a:r>
              <a:rPr lang="fr-FR" sz="2800" dirty="0"/>
              <a:t>Switcher entre deux branches</a:t>
            </a:r>
          </a:p>
          <a:p>
            <a:pPr marL="628650" lvl="1" indent="-342900">
              <a:buFont typeface="Arial" panose="020B0604020202020204" pitchFamily="34" charset="0"/>
              <a:buChar char="•"/>
              <a:tabLst>
                <a:tab pos="457200" algn="l"/>
                <a:tab pos="533400" algn="l"/>
              </a:tabLst>
            </a:pPr>
            <a:r>
              <a:rPr lang="fr-FR" sz="2400" b="1" i="1" dirty="0"/>
              <a:t>git checkout «branch </a:t>
            </a:r>
            <a:r>
              <a:rPr lang="fr-FR" sz="2400" b="1" i="1" dirty="0" err="1"/>
              <a:t>name</a:t>
            </a:r>
            <a:r>
              <a:rPr lang="fr-FR" sz="2400" b="1" i="1" dirty="0"/>
              <a:t>  </a:t>
            </a:r>
            <a:r>
              <a:rPr lang="fr-FR" sz="2400" b="1" i="1" dirty="0" smtClean="0"/>
              <a:t>»</a:t>
            </a:r>
          </a:p>
          <a:p>
            <a:pPr marL="784225" lvl="1" indent="-514350">
              <a:lnSpc>
                <a:spcPct val="90000"/>
              </a:lnSpc>
              <a:spcBef>
                <a:spcPts val="500"/>
              </a:spcBef>
              <a:buFont typeface="+mj-lt"/>
              <a:buAutoNum type="arabicPeriod" startAt="6"/>
              <a:tabLst>
                <a:tab pos="363538" algn="l"/>
                <a:tab pos="623888" algn="l"/>
              </a:tabLst>
            </a:pPr>
            <a:r>
              <a:rPr lang="fr-FR" sz="2800" dirty="0"/>
              <a:t>Supprimer la référence au dépôt distant</a:t>
            </a:r>
          </a:p>
          <a:p>
            <a:pPr marL="628650" lvl="1" indent="-6350">
              <a:buFont typeface="Arial" panose="020B0604020202020204" pitchFamily="34" charset="0"/>
              <a:buChar char="•"/>
              <a:tabLst>
                <a:tab pos="457200" algn="l"/>
                <a:tab pos="533400" algn="l"/>
              </a:tabLst>
            </a:pPr>
            <a:r>
              <a:rPr lang="fr-FR" sz="2400" b="1" i="1" dirty="0"/>
              <a:t>git </a:t>
            </a:r>
            <a:r>
              <a:rPr lang="fr-FR" sz="2400" b="1" i="1" dirty="0" err="1"/>
              <a:t>remote</a:t>
            </a:r>
            <a:r>
              <a:rPr lang="fr-FR" sz="2400" b="1" i="1" dirty="0"/>
              <a:t> </a:t>
            </a:r>
            <a:r>
              <a:rPr lang="fr-FR" sz="2400" b="1" i="1" dirty="0" err="1"/>
              <a:t>rm</a:t>
            </a:r>
            <a:r>
              <a:rPr lang="fr-FR" sz="2400" b="1" i="1" dirty="0"/>
              <a:t> </a:t>
            </a:r>
            <a:r>
              <a:rPr lang="fr-FR" sz="2400" b="1" i="1" dirty="0" err="1"/>
              <a:t>origin</a:t>
            </a:r>
            <a:endParaRPr lang="fr-FR" sz="2400" b="1" i="1" dirty="0"/>
          </a:p>
          <a:p>
            <a:pPr marL="628650" lvl="1">
              <a:tabLst>
                <a:tab pos="457200" algn="l"/>
                <a:tab pos="533400" algn="l"/>
              </a:tabLst>
            </a:pPr>
            <a:endParaRPr lang="fr-FR" sz="2400" b="1" i="1" dirty="0" smtClean="0"/>
          </a:p>
          <a:p>
            <a:pPr marL="817562" lvl="1">
              <a:tabLst>
                <a:tab pos="363538" algn="l"/>
                <a:tab pos="623888" algn="l"/>
              </a:tabLst>
            </a:pPr>
            <a:endParaRPr lang="fr-FR" sz="2400" b="1" i="1" dirty="0"/>
          </a:p>
          <a:p>
            <a:pPr marL="1160462" lvl="1" indent="-342900">
              <a:tabLst>
                <a:tab pos="363538" algn="l"/>
                <a:tab pos="623888" algn="l"/>
              </a:tabLst>
            </a:pPr>
            <a:endParaRPr lang="fr-FR" sz="2400" b="1" i="1" dirty="0"/>
          </a:p>
        </p:txBody>
      </p:sp>
    </p:spTree>
    <p:extLst>
      <p:ext uri="{BB962C8B-B14F-4D97-AF65-F5344CB8AC3E}">
        <p14:creationId xmlns:p14="http://schemas.microsoft.com/office/powerpoint/2010/main" val="323551747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0" y="0"/>
            <a:ext cx="11906250" cy="6705600"/>
          </a:xfrm>
        </p:spPr>
        <p:txBody>
          <a:bodyPr/>
          <a:lstStyle/>
          <a:p>
            <a:pPr marL="514350" indent="-514350">
              <a:buFont typeface="+mj-lt"/>
              <a:buAutoNum type="arabicPeriod"/>
            </a:pPr>
            <a:endParaRPr lang="fr-FR" dirty="0" smtClean="0"/>
          </a:p>
          <a:p>
            <a:pPr marL="622300" lvl="1" indent="-352425">
              <a:buFont typeface="+mj-lt"/>
              <a:buAutoNum type="arabicPeriod" startAt="3"/>
              <a:tabLst>
                <a:tab pos="363538" algn="l"/>
                <a:tab pos="623888" algn="l"/>
              </a:tabLst>
            </a:pPr>
            <a:r>
              <a:rPr lang="fr-FR" sz="2800" dirty="0"/>
              <a:t>Uploader (pusher) les changement dans une autre branche</a:t>
            </a:r>
          </a:p>
          <a:p>
            <a:pPr indent="133350"/>
            <a:r>
              <a:rPr lang="fr-FR" b="1" i="1" dirty="0" smtClean="0"/>
              <a:t>git push </a:t>
            </a:r>
            <a:r>
              <a:rPr lang="fr-FR" b="1" i="1" dirty="0" err="1" smtClean="0"/>
              <a:t>origin</a:t>
            </a:r>
            <a:r>
              <a:rPr lang="fr-FR" b="1" i="1" dirty="0" smtClean="0"/>
              <a:t> «  </a:t>
            </a:r>
            <a:r>
              <a:rPr lang="fr-FR" b="1" i="1" dirty="0" err="1" smtClean="0"/>
              <a:t>brancheName</a:t>
            </a:r>
            <a:r>
              <a:rPr lang="fr-FR" b="1" i="1" dirty="0" smtClean="0"/>
              <a:t>»,git </a:t>
            </a:r>
            <a:r>
              <a:rPr lang="fr-FR" b="1" i="1" dirty="0"/>
              <a:t>push </a:t>
            </a:r>
            <a:r>
              <a:rPr lang="fr-FR" b="1" i="1" dirty="0" err="1"/>
              <a:t>origin</a:t>
            </a:r>
            <a:r>
              <a:rPr lang="fr-FR" b="1" i="1" dirty="0"/>
              <a:t> </a:t>
            </a:r>
            <a:r>
              <a:rPr lang="fr-FR" b="1" i="1" dirty="0" err="1"/>
              <a:t>localbranche</a:t>
            </a:r>
            <a:r>
              <a:rPr lang="fr-FR" b="1" i="1" dirty="0"/>
              <a:t> :</a:t>
            </a:r>
            <a:r>
              <a:rPr lang="fr-FR" b="1" i="1" dirty="0" err="1" smtClean="0"/>
              <a:t>rembranche</a:t>
            </a:r>
            <a:endParaRPr lang="fr-FR" b="1" i="1" dirty="0"/>
          </a:p>
          <a:p>
            <a:pPr marL="514350" indent="-249238">
              <a:buFont typeface="+mj-lt"/>
              <a:buAutoNum type="arabicPeriod" startAt="2"/>
            </a:pPr>
            <a:r>
              <a:rPr lang="fr-FR" altLang="fr-FR" dirty="0"/>
              <a:t>Télécharger les changement de dépôt distant dans le dépôt </a:t>
            </a:r>
            <a:r>
              <a:rPr lang="fr-FR" altLang="fr-FR" dirty="0" smtClean="0"/>
              <a:t>locale avec</a:t>
            </a:r>
          </a:p>
          <a:p>
            <a:r>
              <a:rPr lang="fr-FR" altLang="fr-FR" sz="2600" b="1" i="1" dirty="0"/>
              <a:t>	</a:t>
            </a:r>
            <a:r>
              <a:rPr lang="fr-FR" altLang="fr-FR" b="1" i="1" dirty="0"/>
              <a:t>git pull</a:t>
            </a:r>
          </a:p>
          <a:p>
            <a:pPr marL="514350" lvl="1" indent="-249238">
              <a:buFont typeface="+mj-lt"/>
              <a:buAutoNum type="arabicPeriod"/>
              <a:tabLst>
                <a:tab pos="363538" algn="l"/>
                <a:tab pos="623888" algn="l"/>
              </a:tabLst>
            </a:pPr>
            <a:r>
              <a:rPr lang="fr-FR" altLang="fr-FR" sz="2800" dirty="0"/>
              <a:t>Télécharger les </a:t>
            </a:r>
            <a:r>
              <a:rPr lang="fr-FR" altLang="fr-FR" sz="2800" dirty="0" smtClean="0"/>
              <a:t>changement </a:t>
            </a:r>
            <a:r>
              <a:rPr lang="fr-FR" altLang="fr-FR" sz="2800" dirty="0"/>
              <a:t>de dépôt distant dans le dépôt locale sans </a:t>
            </a:r>
            <a:r>
              <a:rPr lang="fr-FR" altLang="fr-FR" sz="2800" dirty="0" smtClean="0"/>
              <a:t>intégration de ces nouvelle données dans le repo locale(</a:t>
            </a:r>
            <a:r>
              <a:rPr lang="fr-FR" altLang="fr-FR" sz="2800" dirty="0" err="1" smtClean="0"/>
              <a:t>iniffensive</a:t>
            </a:r>
            <a:r>
              <a:rPr lang="fr-FR" altLang="fr-FR" sz="2800" dirty="0" smtClean="0"/>
              <a:t>)</a:t>
            </a:r>
            <a:endParaRPr lang="fr-FR" altLang="fr-FR" sz="2800" dirty="0"/>
          </a:p>
          <a:p>
            <a:pPr marL="820738" lvl="1" indent="-192088">
              <a:tabLst>
                <a:tab pos="628650" algn="l"/>
                <a:tab pos="1163638" algn="l"/>
              </a:tabLst>
            </a:pPr>
            <a:r>
              <a:rPr lang="fr-FR" altLang="fr-FR" sz="2600" b="1" i="1" dirty="0"/>
              <a:t>git </a:t>
            </a:r>
            <a:r>
              <a:rPr lang="fr-FR" altLang="fr-FR" sz="2600" b="1" i="1" dirty="0" err="1" smtClean="0"/>
              <a:t>fetch</a:t>
            </a:r>
            <a:endParaRPr lang="fr-FR" altLang="fr-FR" sz="2600" b="1" i="1" dirty="0" smtClean="0"/>
          </a:p>
          <a:p>
            <a:pPr marL="622300" lvl="1" indent="-357188">
              <a:buFont typeface="+mj-lt"/>
              <a:buAutoNum type="arabicPeriod" startAt="3"/>
              <a:tabLst>
                <a:tab pos="363538" algn="l"/>
                <a:tab pos="622300" algn="l"/>
                <a:tab pos="623888" algn="l"/>
              </a:tabLst>
            </a:pPr>
            <a:r>
              <a:rPr lang="fr-FR" altLang="fr-FR" sz="2800" dirty="0"/>
              <a:t> Intégrer une autre branche à la branche locale </a:t>
            </a:r>
            <a:r>
              <a:rPr lang="fr-FR" altLang="fr-FR" sz="2800" dirty="0" smtClean="0"/>
              <a:t>courante </a:t>
            </a:r>
            <a:endParaRPr lang="fr-FR" altLang="fr-FR" sz="2800" dirty="0"/>
          </a:p>
          <a:p>
            <a:pPr marL="800100" lvl="1" indent="-171450">
              <a:tabLst>
                <a:tab pos="533400" algn="l"/>
                <a:tab pos="623888" algn="l"/>
                <a:tab pos="800100" algn="l"/>
              </a:tabLst>
            </a:pPr>
            <a:r>
              <a:rPr lang="fr-FR" sz="2000" b="1" i="1" dirty="0"/>
              <a:t>git merge </a:t>
            </a:r>
            <a:r>
              <a:rPr lang="fr-FR" sz="2000" b="1" i="1" dirty="0" smtClean="0"/>
              <a:t>branch</a:t>
            </a:r>
          </a:p>
          <a:p>
            <a:pPr marL="820738" lvl="1" indent="-192088">
              <a:tabLst>
                <a:tab pos="628650" algn="l"/>
                <a:tab pos="1163638" algn="l"/>
              </a:tabLst>
            </a:pPr>
            <a:endParaRPr lang="fr-FR" altLang="fr-FR" sz="2600" dirty="0"/>
          </a:p>
          <a:p>
            <a:pPr marL="514350" indent="-514350">
              <a:buFont typeface="+mj-lt"/>
              <a:buAutoNum type="arabicPeriod" startAt="2"/>
            </a:pPr>
            <a:endParaRPr lang="fr-FR" dirty="0"/>
          </a:p>
        </p:txBody>
      </p:sp>
    </p:spTree>
    <p:extLst>
      <p:ext uri="{BB962C8B-B14F-4D97-AF65-F5344CB8AC3E}">
        <p14:creationId xmlns:p14="http://schemas.microsoft.com/office/powerpoint/2010/main" val="96486439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p:cNvSpPr txBox="1">
            <a:spLocks/>
          </p:cNvSpPr>
          <p:nvPr/>
        </p:nvSpPr>
        <p:spPr>
          <a:xfrm>
            <a:off x="4639917" y="0"/>
            <a:ext cx="2912165" cy="628788"/>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b="1" smtClean="0"/>
              <a:t>Conflits</a:t>
            </a:r>
            <a:endParaRPr lang="fr-FR" b="1" dirty="0"/>
          </a:p>
        </p:txBody>
      </p:sp>
      <p:sp>
        <p:nvSpPr>
          <p:cNvPr id="5" name="Rectangle 4"/>
          <p:cNvSpPr/>
          <p:nvPr/>
        </p:nvSpPr>
        <p:spPr>
          <a:xfrm>
            <a:off x="198783" y="1336021"/>
            <a:ext cx="11993217" cy="3816429"/>
          </a:xfrm>
          <a:prstGeom prst="rect">
            <a:avLst/>
          </a:prstGeom>
        </p:spPr>
        <p:txBody>
          <a:bodyPr wrap="square">
            <a:spAutoFit/>
          </a:bodyPr>
          <a:lstStyle/>
          <a:p>
            <a:r>
              <a:rPr lang="fr-FR" sz="2800" b="1" dirty="0" smtClean="0"/>
              <a:t>Définition</a:t>
            </a:r>
            <a:r>
              <a:rPr lang="fr-FR" sz="2800" dirty="0" smtClean="0"/>
              <a:t>:	</a:t>
            </a:r>
          </a:p>
          <a:p>
            <a:r>
              <a:rPr lang="fr-FR" sz="2800" dirty="0"/>
              <a:t>	</a:t>
            </a:r>
            <a:r>
              <a:rPr lang="fr-FR" sz="2800" dirty="0" smtClean="0"/>
              <a:t>Deux </a:t>
            </a:r>
            <a:r>
              <a:rPr lang="fr-FR" sz="2800" dirty="0"/>
              <a:t>branches distinctes  modifie le me </a:t>
            </a:r>
            <a:r>
              <a:rPr lang="fr-FR" sz="2800" dirty="0" smtClean="0"/>
              <a:t>fichier</a:t>
            </a:r>
          </a:p>
          <a:p>
            <a:pPr marL="457200" indent="-457200">
              <a:buFont typeface="Arial" panose="020B0604020202020204" pitchFamily="34" charset="0"/>
              <a:buChar char="•"/>
            </a:pPr>
            <a:r>
              <a:rPr lang="fr-FR" sz="2800" dirty="0"/>
              <a:t>Les conflits sont couteux et prend de temps</a:t>
            </a:r>
          </a:p>
          <a:p>
            <a:pPr marL="457200" indent="-457200">
              <a:buFont typeface="Arial" panose="020B0604020202020204" pitchFamily="34" charset="0"/>
              <a:buChar char="•"/>
            </a:pPr>
            <a:r>
              <a:rPr lang="fr-FR" sz="2800" dirty="0"/>
              <a:t>Les conflits affecte la personne qui à fait le </a:t>
            </a:r>
            <a:r>
              <a:rPr lang="fr-FR" sz="2800" dirty="0" smtClean="0"/>
              <a:t>merge</a:t>
            </a:r>
          </a:p>
          <a:p>
            <a:pPr marL="457200" indent="-457200">
              <a:buFont typeface="Arial" panose="020B0604020202020204" pitchFamily="34" charset="0"/>
              <a:buChar char="•"/>
            </a:pPr>
            <a:r>
              <a:rPr lang="fr-FR" sz="2800" dirty="0" smtClean="0"/>
              <a:t>Les autres membres de l’équipe ignore le conflit(vont pas le percevoir)</a:t>
            </a:r>
          </a:p>
          <a:p>
            <a:pPr marL="457200" indent="-457200">
              <a:buFont typeface="Arial" panose="020B0604020202020204" pitchFamily="34" charset="0"/>
              <a:buChar char="•"/>
            </a:pPr>
            <a:r>
              <a:rPr lang="fr-FR" sz="2800" dirty="0" smtClean="0"/>
              <a:t>Git marque le fichier en confit et arrête le processus de merge et au développeur de résoudre le conflit</a:t>
            </a:r>
          </a:p>
          <a:p>
            <a:pPr marL="457200" indent="-457200">
              <a:buFont typeface="Arial" panose="020B0604020202020204" pitchFamily="34" charset="0"/>
              <a:buChar char="•"/>
            </a:pPr>
            <a:r>
              <a:rPr lang="fr-FR" sz="2800" dirty="0" smtClean="0"/>
              <a:t>Deux types de conflits au démarrage ou bien pendant le processus de merge</a:t>
            </a:r>
            <a:endParaRPr lang="fr-FR" sz="2800" dirty="0"/>
          </a:p>
          <a:p>
            <a:endParaRPr lang="fr-FR" dirty="0"/>
          </a:p>
        </p:txBody>
      </p:sp>
    </p:spTree>
    <p:extLst>
      <p:ext uri="{BB962C8B-B14F-4D97-AF65-F5344CB8AC3E}">
        <p14:creationId xmlns:p14="http://schemas.microsoft.com/office/powerpoint/2010/main" val="20604333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639917" y="0"/>
            <a:ext cx="3245126" cy="628788"/>
          </a:xfrm>
        </p:spPr>
        <p:txBody>
          <a:bodyPr>
            <a:normAutofit fontScale="90000"/>
          </a:bodyPr>
          <a:lstStyle/>
          <a:p>
            <a:r>
              <a:rPr lang="fr-FR" b="1" dirty="0" smtClean="0"/>
              <a:t>Conflits(Suite)</a:t>
            </a:r>
            <a:endParaRPr lang="fr-FR" b="1" dirty="0"/>
          </a:p>
        </p:txBody>
      </p:sp>
      <p:sp>
        <p:nvSpPr>
          <p:cNvPr id="4" name="Rectangle 3"/>
          <p:cNvSpPr/>
          <p:nvPr/>
        </p:nvSpPr>
        <p:spPr>
          <a:xfrm>
            <a:off x="0" y="648257"/>
            <a:ext cx="12192000" cy="3539430"/>
          </a:xfrm>
          <a:prstGeom prst="rect">
            <a:avLst/>
          </a:prstGeom>
        </p:spPr>
        <p:txBody>
          <a:bodyPr wrap="square">
            <a:spAutoFit/>
          </a:bodyPr>
          <a:lstStyle/>
          <a:p>
            <a:pPr marL="542925" lvl="1" indent="-357188" defTabSz="622300">
              <a:buFont typeface="+mj-lt"/>
              <a:buAutoNum type="arabicPeriod"/>
              <a:tabLst>
                <a:tab pos="265113" algn="l"/>
                <a:tab pos="542925" algn="l"/>
              </a:tabLst>
            </a:pPr>
            <a:r>
              <a:rPr lang="fr-FR" sz="2800" b="1" dirty="0" smtClean="0"/>
              <a:t>Conflits</a:t>
            </a:r>
            <a:endParaRPr lang="fr-FR" sz="2800" b="1" dirty="0"/>
          </a:p>
          <a:p>
            <a:pPr marL="450850" lvl="1">
              <a:tabLst>
                <a:tab pos="628650" algn="l"/>
                <a:tab pos="1163638" algn="l"/>
              </a:tabLst>
            </a:pPr>
            <a:r>
              <a:rPr lang="fr-FR" altLang="fr-FR" sz="2800" dirty="0"/>
              <a:t>Pour réglé le conflit on doit comprendre ce que votre collègue à fait</a:t>
            </a:r>
          </a:p>
          <a:p>
            <a:pPr marL="728663" lvl="1" indent="-277813">
              <a:buFont typeface="Arial" panose="020B0604020202020204" pitchFamily="34" charset="0"/>
              <a:buChar char="•"/>
              <a:tabLst>
                <a:tab pos="628650" algn="l"/>
                <a:tab pos="1163638" algn="l"/>
              </a:tabLst>
            </a:pPr>
            <a:r>
              <a:rPr lang="fr-FR" altLang="fr-FR" sz="2800" dirty="0"/>
              <a:t>À t’il édité le même fichier à la même ligne(plus courant)?</a:t>
            </a:r>
          </a:p>
          <a:p>
            <a:pPr marL="728663" lvl="1" indent="-277813">
              <a:buFont typeface="Arial" panose="020B0604020202020204" pitchFamily="34" charset="0"/>
              <a:buChar char="•"/>
              <a:tabLst>
                <a:tab pos="628650" algn="l"/>
                <a:tab pos="1163638" algn="l"/>
              </a:tabLst>
            </a:pPr>
            <a:r>
              <a:rPr lang="fr-FR" altLang="fr-FR" sz="2800" dirty="0" err="1"/>
              <a:t>A-t-il</a:t>
            </a:r>
            <a:r>
              <a:rPr lang="fr-FR" altLang="fr-FR" sz="2800" dirty="0"/>
              <a:t> supprimé un le fichier qu’on à modifié?</a:t>
            </a:r>
          </a:p>
          <a:p>
            <a:pPr marL="728663" lvl="1" indent="-277813">
              <a:buFont typeface="Arial" panose="020B0604020202020204" pitchFamily="34" charset="0"/>
              <a:buChar char="•"/>
              <a:tabLst>
                <a:tab pos="628650" algn="l"/>
                <a:tab pos="1163638" algn="l"/>
              </a:tabLst>
            </a:pPr>
            <a:r>
              <a:rPr lang="fr-FR" altLang="fr-FR" sz="2800" dirty="0"/>
              <a:t>Est-ce que on à jouté (tout les deux) un fichier avec même nom</a:t>
            </a:r>
            <a:r>
              <a:rPr lang="fr-FR" altLang="fr-FR" sz="2800" dirty="0" smtClean="0"/>
              <a:t>?</a:t>
            </a:r>
          </a:p>
          <a:p>
            <a:pPr marL="542925" lvl="1" indent="-357188">
              <a:buFont typeface="+mj-lt"/>
              <a:buAutoNum type="arabicPeriod"/>
              <a:tabLst>
                <a:tab pos="265113" algn="l"/>
                <a:tab pos="542925" algn="l"/>
                <a:tab pos="623888" algn="l"/>
              </a:tabLst>
            </a:pPr>
            <a:r>
              <a:rPr lang="fr-FR" altLang="fr-FR" sz="2800" b="1" dirty="0" smtClean="0"/>
              <a:t>Réglé un conflit en allons on avant:</a:t>
            </a:r>
            <a:endParaRPr lang="fr-FR" altLang="fr-FR" sz="2800" b="1" dirty="0"/>
          </a:p>
          <a:p>
            <a:pPr marL="820738" lvl="1" indent="-192088">
              <a:tabLst>
                <a:tab pos="628650" algn="l"/>
                <a:tab pos="1163638" algn="l"/>
              </a:tabLst>
            </a:pPr>
            <a:endParaRPr lang="fr-FR" altLang="fr-FR" sz="2800" dirty="0" smtClean="0"/>
          </a:p>
          <a:p>
            <a:pPr marL="820738" lvl="1" indent="-192088">
              <a:tabLst>
                <a:tab pos="628650" algn="l"/>
                <a:tab pos="1163638" algn="l"/>
              </a:tabLst>
            </a:pPr>
            <a:endParaRPr lang="fr-FR" altLang="fr-FR" sz="2800" dirty="0" smtClean="0"/>
          </a:p>
        </p:txBody>
      </p:sp>
      <p:pic>
        <p:nvPicPr>
          <p:cNvPr id="6" name="Image 5"/>
          <p:cNvPicPr>
            <a:picLocks noChangeAspect="1"/>
          </p:cNvPicPr>
          <p:nvPr/>
        </p:nvPicPr>
        <p:blipFill>
          <a:blip r:embed="rId3"/>
          <a:stretch>
            <a:fillRect/>
          </a:stretch>
        </p:blipFill>
        <p:spPr>
          <a:xfrm>
            <a:off x="387315" y="3351350"/>
            <a:ext cx="8001618" cy="836337"/>
          </a:xfrm>
          <a:prstGeom prst="rect">
            <a:avLst/>
          </a:prstGeom>
        </p:spPr>
      </p:pic>
      <p:pic>
        <p:nvPicPr>
          <p:cNvPr id="7" name="Image 6"/>
          <p:cNvPicPr>
            <a:picLocks noChangeAspect="1"/>
          </p:cNvPicPr>
          <p:nvPr/>
        </p:nvPicPr>
        <p:blipFill>
          <a:blip r:embed="rId4"/>
          <a:stretch>
            <a:fillRect/>
          </a:stretch>
        </p:blipFill>
        <p:spPr>
          <a:xfrm>
            <a:off x="8550652" y="3351350"/>
            <a:ext cx="3479629" cy="3405458"/>
          </a:xfrm>
          <a:prstGeom prst="rect">
            <a:avLst/>
          </a:prstGeom>
        </p:spPr>
      </p:pic>
      <p:sp>
        <p:nvSpPr>
          <p:cNvPr id="8" name="ZoneTexte 7"/>
          <p:cNvSpPr txBox="1"/>
          <p:nvPr/>
        </p:nvSpPr>
        <p:spPr>
          <a:xfrm>
            <a:off x="0" y="4320209"/>
            <a:ext cx="8550652" cy="2769989"/>
          </a:xfrm>
          <a:prstGeom prst="rect">
            <a:avLst/>
          </a:prstGeom>
          <a:noFill/>
        </p:spPr>
        <p:txBody>
          <a:bodyPr wrap="square" rtlCol="0">
            <a:spAutoFit/>
          </a:bodyPr>
          <a:lstStyle/>
          <a:p>
            <a:pPr marL="728663" lvl="1" indent="-277813">
              <a:buFont typeface="Arial" panose="020B0604020202020204" pitchFamily="34" charset="0"/>
              <a:buChar char="•"/>
              <a:tabLst>
                <a:tab pos="628650" algn="l"/>
                <a:tab pos="1163638" algn="l"/>
              </a:tabLst>
            </a:pPr>
            <a:r>
              <a:rPr lang="fr-FR" altLang="fr-FR" sz="2700" dirty="0"/>
              <a:t>Git nous entoure la zone de </a:t>
            </a:r>
            <a:r>
              <a:rPr lang="fr-FR" altLang="fr-FR" sz="2700" dirty="0" err="1"/>
              <a:t>coflit</a:t>
            </a:r>
            <a:r>
              <a:rPr lang="fr-FR" altLang="fr-FR" sz="2700" dirty="0"/>
              <a:t> avec deux marqueurs ‘’&lt;&lt;&lt;&lt;&lt;&lt;HEAD’’ Et ‘’&gt;&gt;&gt;autre_nom_branche  </a:t>
            </a:r>
          </a:p>
          <a:p>
            <a:pPr marL="715963" lvl="1" indent="-265113">
              <a:buFont typeface="Arial" panose="020B0604020202020204" pitchFamily="34" charset="0"/>
              <a:buChar char="•"/>
              <a:tabLst>
                <a:tab pos="628650" algn="l"/>
                <a:tab pos="1163638" algn="l"/>
              </a:tabLst>
            </a:pPr>
            <a:r>
              <a:rPr lang="fr-FR" altLang="fr-FR" sz="2700" dirty="0"/>
              <a:t>Le contenue après le premier marqueurs vient de notre branche locale courante</a:t>
            </a:r>
          </a:p>
          <a:p>
            <a:pPr marL="1085850" lvl="1" indent="-457200">
              <a:tabLst>
                <a:tab pos="628650" algn="l"/>
                <a:tab pos="1163638" algn="l"/>
              </a:tabLst>
            </a:pPr>
            <a:r>
              <a:rPr lang="fr-FR" altLang="fr-FR" sz="2700" dirty="0"/>
              <a:t>Git utilise ’’=====‘’ pour séparé les deux contenues</a:t>
            </a:r>
          </a:p>
          <a:p>
            <a:endParaRPr lang="fr-FR" sz="1200" dirty="0"/>
          </a:p>
        </p:txBody>
      </p:sp>
    </p:spTree>
    <p:extLst>
      <p:ext uri="{BB962C8B-B14F-4D97-AF65-F5344CB8AC3E}">
        <p14:creationId xmlns:p14="http://schemas.microsoft.com/office/powerpoint/2010/main" val="191073559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06017" y="821635"/>
            <a:ext cx="12085983" cy="6036365"/>
          </a:xfrm>
        </p:spPr>
        <p:txBody>
          <a:bodyPr>
            <a:normAutofit/>
          </a:bodyPr>
          <a:lstStyle/>
          <a:p>
            <a:r>
              <a:rPr lang="fr-FR" altLang="fr-FR" dirty="0" smtClean="0"/>
              <a:t>Cette marque ‘’&gt;&gt;&gt;autre_nom_branche’’ pour indiqué de qu’elle </a:t>
            </a:r>
            <a:r>
              <a:rPr lang="fr-FR" altLang="fr-FR" dirty="0" err="1" smtClean="0"/>
              <a:t>branch</a:t>
            </a:r>
            <a:r>
              <a:rPr lang="fr-FR" altLang="fr-FR" dirty="0" smtClean="0"/>
              <a:t> vient  </a:t>
            </a:r>
            <a:r>
              <a:rPr lang="fr-FR" dirty="0" smtClean="0"/>
              <a:t> le changement</a:t>
            </a:r>
          </a:p>
          <a:p>
            <a:r>
              <a:rPr lang="fr-FR" dirty="0" smtClean="0"/>
              <a:t>Il faut nettoyé les lignes pour ce la </a:t>
            </a:r>
          </a:p>
          <a:p>
            <a:r>
              <a:rPr lang="fr-FR" dirty="0" smtClean="0"/>
              <a:t>Consulté le collègue qui à écrit le code qui à généré le conflit pour décédé quel code est correcte (peut être son code ou bien notre code peut être une mixture des deux)</a:t>
            </a:r>
          </a:p>
          <a:p>
            <a:r>
              <a:rPr lang="fr-FR" dirty="0" smtClean="0"/>
              <a:t>Une fois nettoyé il faut sauvegardé le fichier puis l’indexé (</a:t>
            </a:r>
            <a:r>
              <a:rPr lang="fr-FR" dirty="0" err="1" smtClean="0"/>
              <a:t>stagged</a:t>
            </a:r>
            <a:r>
              <a:rPr lang="fr-FR" dirty="0" smtClean="0"/>
              <a:t> )et faire un commit.</a:t>
            </a:r>
          </a:p>
          <a:p>
            <a:pPr marL="514350" indent="-514350">
              <a:buFont typeface="+mj-lt"/>
              <a:buAutoNum type="arabicPeriod"/>
            </a:pPr>
            <a:r>
              <a:rPr lang="fr-FR" altLang="fr-FR" b="1" dirty="0"/>
              <a:t>Réglé un conflit </a:t>
            </a:r>
            <a:r>
              <a:rPr lang="fr-FR" altLang="fr-FR" b="1" dirty="0" smtClean="0"/>
              <a:t>avec retour en arrière :</a:t>
            </a:r>
            <a:endParaRPr lang="fr-FR" altLang="fr-FR" b="1" dirty="0"/>
          </a:p>
          <a:p>
            <a:pPr marL="542925" indent="-92075"/>
            <a:r>
              <a:rPr lang="fr-FR" dirty="0"/>
              <a:t>git merge </a:t>
            </a:r>
            <a:r>
              <a:rPr lang="fr-FR" dirty="0" smtClean="0"/>
              <a:t>--</a:t>
            </a:r>
            <a:r>
              <a:rPr lang="fr-FR" dirty="0" err="1" smtClean="0"/>
              <a:t>abort</a:t>
            </a:r>
            <a:endParaRPr lang="fr-FR" dirty="0" smtClean="0"/>
          </a:p>
          <a:p>
            <a:pPr marL="542925" indent="-92075"/>
            <a:r>
              <a:rPr lang="fr-FR" dirty="0" smtClean="0"/>
              <a:t>Si on commit une erreur l’hors de la résolution d’un conflit</a:t>
            </a:r>
          </a:p>
          <a:p>
            <a:pPr marL="542925" indent="-92075"/>
            <a:endParaRPr lang="fr-FR" dirty="0"/>
          </a:p>
        </p:txBody>
      </p:sp>
      <p:sp>
        <p:nvSpPr>
          <p:cNvPr id="4" name="Titre 1"/>
          <p:cNvSpPr>
            <a:spLocks noGrp="1"/>
          </p:cNvSpPr>
          <p:nvPr>
            <p:ph type="title"/>
          </p:nvPr>
        </p:nvSpPr>
        <p:spPr>
          <a:xfrm>
            <a:off x="4268858" y="0"/>
            <a:ext cx="3680790" cy="628788"/>
          </a:xfrm>
        </p:spPr>
        <p:txBody>
          <a:bodyPr>
            <a:normAutofit fontScale="90000"/>
          </a:bodyPr>
          <a:lstStyle/>
          <a:p>
            <a:r>
              <a:rPr lang="fr-FR" b="1" dirty="0" smtClean="0"/>
              <a:t>Conflits </a:t>
            </a:r>
            <a:r>
              <a:rPr lang="fr-FR" dirty="0" smtClean="0"/>
              <a:t>«</a:t>
            </a:r>
            <a:r>
              <a:rPr lang="fr-FR" b="1" dirty="0" smtClean="0"/>
              <a:t>suite »</a:t>
            </a:r>
            <a:endParaRPr lang="fr-FR" b="1" dirty="0"/>
          </a:p>
        </p:txBody>
      </p:sp>
    </p:spTree>
    <p:extLst>
      <p:ext uri="{BB962C8B-B14F-4D97-AF65-F5344CB8AC3E}">
        <p14:creationId xmlns:p14="http://schemas.microsoft.com/office/powerpoint/2010/main" val="287936051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042559" y="103868"/>
            <a:ext cx="3222667" cy="584901"/>
          </a:xfrm>
        </p:spPr>
        <p:txBody>
          <a:bodyPr>
            <a:normAutofit fontScale="90000"/>
          </a:bodyPr>
          <a:lstStyle/>
          <a:p>
            <a:pPr algn="ctr"/>
            <a:r>
              <a:rPr lang="fr-FR" b="1" dirty="0" smtClean="0"/>
              <a:t>HEAD &amp; Index</a:t>
            </a:r>
            <a:endParaRPr lang="fr-FR" b="1" dirty="0"/>
          </a:p>
        </p:txBody>
      </p:sp>
      <p:sp>
        <p:nvSpPr>
          <p:cNvPr id="3" name="Espace réservé du contenu 2"/>
          <p:cNvSpPr>
            <a:spLocks noGrp="1"/>
          </p:cNvSpPr>
          <p:nvPr>
            <p:ph idx="1"/>
          </p:nvPr>
        </p:nvSpPr>
        <p:spPr>
          <a:xfrm>
            <a:off x="410689" y="973778"/>
            <a:ext cx="11595264" cy="5723905"/>
          </a:xfrm>
        </p:spPr>
        <p:txBody>
          <a:bodyPr/>
          <a:lstStyle/>
          <a:p>
            <a:r>
              <a:rPr lang="fr-FR" dirty="0" smtClean="0"/>
              <a:t>Fichier texte  pointe vers le dernier commit référencé par le nom de la branche.</a:t>
            </a:r>
          </a:p>
          <a:p>
            <a:r>
              <a:rPr lang="fr-FR" dirty="0" smtClean="0"/>
              <a:t>Index fichier binaire qui représente le stagged area (sous forme d’un arbre)</a:t>
            </a:r>
          </a:p>
          <a:p>
            <a:endParaRPr lang="fr-FR" dirty="0" smtClean="0"/>
          </a:p>
          <a:p>
            <a:endParaRPr lang="fr-FR" dirty="0"/>
          </a:p>
          <a:p>
            <a:endParaRPr lang="fr-FR" dirty="0" smtClean="0"/>
          </a:p>
          <a:p>
            <a:endParaRPr lang="fr-FR" dirty="0"/>
          </a:p>
          <a:p>
            <a:pPr marL="571500" indent="-571500">
              <a:buFont typeface="+mj-lt"/>
              <a:buAutoNum type="romanUcPeriod"/>
            </a:pPr>
            <a:r>
              <a:rPr lang="fr-FR" dirty="0" smtClean="0"/>
              <a:t>git checkout HASH commit:</a:t>
            </a:r>
          </a:p>
          <a:p>
            <a:pPr marL="514350" indent="-514350">
              <a:buFont typeface="+mj-lt"/>
              <a:buAutoNum type="arabicPeriod"/>
            </a:pPr>
            <a:r>
              <a:rPr lang="fr-FR" dirty="0" smtClean="0"/>
              <a:t>Va charger l’arbre de commit dans le répertoire de travail.</a:t>
            </a:r>
          </a:p>
          <a:p>
            <a:pPr marL="514350" indent="-514350">
              <a:buFont typeface="+mj-lt"/>
              <a:buAutoNum type="arabicPeriod"/>
            </a:pPr>
            <a:r>
              <a:rPr lang="fr-FR" dirty="0" smtClean="0"/>
              <a:t>Ecrire dans le fichier index(stagged area)</a:t>
            </a:r>
          </a:p>
          <a:p>
            <a:pPr marL="514350" indent="-514350">
              <a:buFont typeface="+mj-lt"/>
              <a:buAutoNum type="arabicPeriod"/>
            </a:pPr>
            <a:r>
              <a:rPr lang="fr-FR" dirty="0" smtClean="0"/>
              <a:t>Mettre à jour le fichier HEAD à cette commit (</a:t>
            </a:r>
            <a:r>
              <a:rPr lang="fr-FR" dirty="0" err="1"/>
              <a:t>detached</a:t>
            </a:r>
            <a:r>
              <a:rPr lang="fr-FR" dirty="0"/>
              <a:t> </a:t>
            </a:r>
            <a:r>
              <a:rPr lang="fr-FR" dirty="0" err="1"/>
              <a:t>head</a:t>
            </a:r>
            <a:r>
              <a:rPr lang="fr-FR" dirty="0" smtClean="0"/>
              <a:t>)</a:t>
            </a:r>
          </a:p>
          <a:p>
            <a:pPr marL="514350" indent="-514350">
              <a:buFont typeface="+mj-lt"/>
              <a:buAutoNum type="arabicPeriod"/>
            </a:pPr>
            <a:endParaRPr lang="fr-FR" dirty="0" smtClean="0"/>
          </a:p>
          <a:p>
            <a:endParaRPr lang="fr-FR" dirty="0" smtClean="0"/>
          </a:p>
          <a:p>
            <a:endParaRPr lang="fr-FR" dirty="0"/>
          </a:p>
        </p:txBody>
      </p:sp>
      <p:pic>
        <p:nvPicPr>
          <p:cNvPr id="13" name="Image 12"/>
          <p:cNvPicPr>
            <a:picLocks noChangeAspect="1"/>
          </p:cNvPicPr>
          <p:nvPr/>
        </p:nvPicPr>
        <p:blipFill>
          <a:blip r:embed="rId3"/>
          <a:stretch>
            <a:fillRect/>
          </a:stretch>
        </p:blipFill>
        <p:spPr>
          <a:xfrm>
            <a:off x="3333750" y="2538412"/>
            <a:ext cx="5524500" cy="1781175"/>
          </a:xfrm>
          <a:prstGeom prst="rect">
            <a:avLst/>
          </a:prstGeom>
        </p:spPr>
      </p:pic>
    </p:spTree>
    <p:extLst>
      <p:ext uri="{BB962C8B-B14F-4D97-AF65-F5344CB8AC3E}">
        <p14:creationId xmlns:p14="http://schemas.microsoft.com/office/powerpoint/2010/main" val="8550021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161221" y="-1"/>
            <a:ext cx="10267122" cy="954156"/>
          </a:xfrm>
        </p:spPr>
        <p:txBody>
          <a:bodyPr/>
          <a:lstStyle/>
          <a:p>
            <a:r>
              <a:rPr lang="fr-FR" b="1" dirty="0" smtClean="0"/>
              <a:t>Collaboration est model de développement</a:t>
            </a:r>
            <a:endParaRPr lang="fr-FR" b="1" dirty="0"/>
          </a:p>
        </p:txBody>
      </p:sp>
      <p:sp>
        <p:nvSpPr>
          <p:cNvPr id="3" name="Espace réservé du contenu 2"/>
          <p:cNvSpPr>
            <a:spLocks noGrp="1"/>
          </p:cNvSpPr>
          <p:nvPr>
            <p:ph idx="1"/>
          </p:nvPr>
        </p:nvSpPr>
        <p:spPr>
          <a:xfrm>
            <a:off x="1" y="954156"/>
            <a:ext cx="12192000" cy="4679468"/>
          </a:xfrm>
        </p:spPr>
        <p:txBody>
          <a:bodyPr>
            <a:normAutofit lnSpcReduction="10000"/>
          </a:bodyPr>
          <a:lstStyle/>
          <a:p>
            <a:pPr marL="0" indent="0">
              <a:buNone/>
            </a:pPr>
            <a:r>
              <a:rPr lang="fr-FR" b="1" dirty="0" smtClean="0"/>
              <a:t>La Requête Pull (pull request):</a:t>
            </a:r>
          </a:p>
          <a:p>
            <a:pPr marL="0" indent="0">
              <a:buNone/>
            </a:pPr>
            <a:r>
              <a:rPr lang="fr-FR" dirty="0" smtClean="0"/>
              <a:t>	La manière d’utilisé les requêtes pull dépend de modèle de développement utilisé dans le projet</a:t>
            </a:r>
          </a:p>
          <a:p>
            <a:pPr marL="514350" indent="-514350">
              <a:buFont typeface="+mj-lt"/>
              <a:buAutoNum type="arabicPeriod"/>
            </a:pPr>
            <a:r>
              <a:rPr lang="fr-FR" b="1" dirty="0" smtClean="0"/>
              <a:t>Bifurquer le dépôt (fork): </a:t>
            </a:r>
            <a:r>
              <a:rPr lang="fr-FR" dirty="0" smtClean="0"/>
              <a:t>le collaborateur bifurque </a:t>
            </a:r>
            <a:r>
              <a:rPr lang="fr-FR" dirty="0"/>
              <a:t>un dépôt  </a:t>
            </a:r>
            <a:r>
              <a:rPr lang="fr-FR" dirty="0" smtClean="0"/>
              <a:t>existant et fait des PUSHs à son dépôt personnel(sans permission).les changement peuvent être intégré au dépôt source que par le mainteneur de projet(populaire en projet open source).les requêtes pull est utilisé pour informe le </a:t>
            </a:r>
            <a:r>
              <a:rPr lang="fr-FR" dirty="0"/>
              <a:t>mainteneur </a:t>
            </a:r>
            <a:r>
              <a:rPr lang="fr-FR" dirty="0" smtClean="0"/>
              <a:t>des changement des changements (à mergé si des changements significatif). </a:t>
            </a:r>
          </a:p>
          <a:p>
            <a:pPr marL="514350" indent="-514350">
              <a:buFont typeface="+mj-lt"/>
              <a:buAutoNum type="arabicPeriod" startAt="2"/>
            </a:pPr>
            <a:r>
              <a:rPr lang="fr-FR" b="1" dirty="0"/>
              <a:t>Dépôt </a:t>
            </a:r>
            <a:r>
              <a:rPr lang="fr-FR" b="1" dirty="0" smtClean="0"/>
              <a:t>partagé:</a:t>
            </a:r>
            <a:r>
              <a:rPr lang="fr-FR" dirty="0" smtClean="0"/>
              <a:t>	les collaborateurs on un accès à un dépôt partagé. Les requêtes pull sont utiles puisque elles  inities la revue de code avant que les changements soit mergé dans la branches principale de </a:t>
            </a:r>
            <a:r>
              <a:rPr lang="fr-FR" dirty="0" err="1" smtClean="0"/>
              <a:t>développement.utilisé</a:t>
            </a:r>
            <a:r>
              <a:rPr lang="fr-FR" dirty="0" smtClean="0"/>
              <a:t> dans les petites équipes et organisations et collabore sur des projets privés.</a:t>
            </a:r>
            <a:endParaRPr lang="fr-FR" dirty="0"/>
          </a:p>
          <a:p>
            <a:pPr marL="0" indent="0">
              <a:buNone/>
            </a:pPr>
            <a:endParaRPr lang="fr-FR" b="1" dirty="0"/>
          </a:p>
        </p:txBody>
      </p:sp>
    </p:spTree>
    <p:extLst>
      <p:ext uri="{BB962C8B-B14F-4D97-AF65-F5344CB8AC3E}">
        <p14:creationId xmlns:p14="http://schemas.microsoft.com/office/powerpoint/2010/main" val="1562962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524036" y="410967"/>
            <a:ext cx="3976099" cy="287677"/>
          </a:xfrm>
        </p:spPr>
        <p:txBody>
          <a:bodyPr>
            <a:normAutofit fontScale="90000"/>
          </a:bodyPr>
          <a:lstStyle/>
          <a:p>
            <a:pPr algn="ctr"/>
            <a:r>
              <a:rPr lang="fr-FR" b="1" dirty="0"/>
              <a:t>Type de </a:t>
            </a:r>
            <a:r>
              <a:rPr lang="fr-FR" b="1" dirty="0" smtClean="0"/>
              <a:t>SCV</a:t>
            </a:r>
            <a:r>
              <a:rPr lang="fr-FR" b="1" dirty="0"/>
              <a:t/>
            </a:r>
            <a:br>
              <a:rPr lang="fr-FR" b="1" dirty="0"/>
            </a:br>
            <a:endParaRPr lang="fr-FR" dirty="0"/>
          </a:p>
        </p:txBody>
      </p:sp>
      <p:sp>
        <p:nvSpPr>
          <p:cNvPr id="3" name="Espace réservé du contenu 2"/>
          <p:cNvSpPr>
            <a:spLocks noGrp="1"/>
          </p:cNvSpPr>
          <p:nvPr>
            <p:ph idx="1"/>
          </p:nvPr>
        </p:nvSpPr>
        <p:spPr>
          <a:xfrm>
            <a:off x="92467" y="924674"/>
            <a:ext cx="11887200" cy="5845995"/>
          </a:xfrm>
        </p:spPr>
        <p:txBody>
          <a:bodyPr>
            <a:normAutofit/>
          </a:bodyPr>
          <a:lstStyle/>
          <a:p>
            <a:pPr marL="571500" indent="-571500">
              <a:buFont typeface="+mj-lt"/>
              <a:buAutoNum type="romanUcPeriod" startAt="3"/>
            </a:pPr>
            <a:r>
              <a:rPr lang="fr-FR" b="1" dirty="0" smtClean="0"/>
              <a:t>Types de SCV</a:t>
            </a:r>
          </a:p>
          <a:p>
            <a:pPr marL="514350" indent="-247650">
              <a:buFont typeface="+mj-lt"/>
              <a:buAutoNum type="arabicPeriod"/>
            </a:pPr>
            <a:r>
              <a:rPr lang="fr-FR" b="1" dirty="0" smtClean="0"/>
              <a:t>Local</a:t>
            </a:r>
            <a:r>
              <a:rPr lang="fr-FR" dirty="0"/>
              <a:t>: ancien versions le  partage ce fait par copie physique de code , pas de repo distant appelé aussi système e control </a:t>
            </a:r>
            <a:r>
              <a:rPr lang="fr-FR" dirty="0" smtClean="0"/>
              <a:t>répéter(gestion et utilisations simple, sensible au panne, permet pas la collaboration).</a:t>
            </a:r>
            <a:endParaRPr lang="fr-FR" dirty="0"/>
          </a:p>
          <a:p>
            <a:pPr marL="514350" indent="-247650">
              <a:buFont typeface="+mj-lt"/>
              <a:buAutoNum type="arabicPeriod"/>
            </a:pPr>
            <a:r>
              <a:rPr lang="fr-FR" b="1" dirty="0"/>
              <a:t>Centralisé</a:t>
            </a:r>
            <a:r>
              <a:rPr lang="fr-FR" dirty="0"/>
              <a:t> : avec entrepôt centrale qui contient le code et l’historique des </a:t>
            </a:r>
            <a:r>
              <a:rPr lang="fr-FR" dirty="0" smtClean="0"/>
              <a:t>changement </a:t>
            </a:r>
            <a:r>
              <a:rPr lang="fr-FR" dirty="0"/>
              <a:t>on </a:t>
            </a:r>
            <a:r>
              <a:rPr lang="fr-FR" dirty="0" smtClean="0"/>
              <a:t>à </a:t>
            </a:r>
            <a:r>
              <a:rPr lang="fr-FR" dirty="0"/>
              <a:t>besoin de connexion pour commuter nos </a:t>
            </a:r>
            <a:r>
              <a:rPr lang="fr-FR" dirty="0" smtClean="0"/>
              <a:t>changement(</a:t>
            </a:r>
            <a:r>
              <a:rPr lang="fr-FR" b="1" dirty="0" smtClean="0"/>
              <a:t>SVN</a:t>
            </a:r>
            <a:r>
              <a:rPr lang="fr-FR" dirty="0" smtClean="0"/>
              <a:t>) et pour n’importe qu’elle commande et plus de conflits inadapté	 au grand projets.</a:t>
            </a:r>
          </a:p>
          <a:p>
            <a:pPr marL="514350" indent="-247650">
              <a:buFont typeface="+mj-lt"/>
              <a:buAutoNum type="arabicPeriod"/>
            </a:pPr>
            <a:r>
              <a:rPr lang="fr-FR" b="1" dirty="0"/>
              <a:t>Distribué</a:t>
            </a:r>
            <a:r>
              <a:rPr lang="fr-FR" dirty="0" smtClean="0"/>
              <a:t> : le client clone le repo distant et travaillé en offline(pas besoin de connexion pour faire les changement en repo locale).si le serveur meure n’importe qu’elle dépôt client peut copier être copier au serveur(Git, Mercurial).</a:t>
            </a:r>
          </a:p>
          <a:p>
            <a:endParaRPr lang="fr-FR" dirty="0"/>
          </a:p>
        </p:txBody>
      </p:sp>
    </p:spTree>
    <p:extLst>
      <p:ext uri="{BB962C8B-B14F-4D97-AF65-F5344CB8AC3E}">
        <p14:creationId xmlns:p14="http://schemas.microsoft.com/office/powerpoint/2010/main" val="425540595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a:picLocks noChangeAspect="1"/>
          </p:cNvPicPr>
          <p:nvPr/>
        </p:nvPicPr>
        <p:blipFill>
          <a:blip r:embed="rId2"/>
          <a:stretch>
            <a:fillRect/>
          </a:stretch>
        </p:blipFill>
        <p:spPr>
          <a:xfrm>
            <a:off x="0" y="-148949"/>
            <a:ext cx="4254901" cy="2405262"/>
          </a:xfrm>
          <a:prstGeom prst="rect">
            <a:avLst/>
          </a:prstGeom>
        </p:spPr>
      </p:pic>
      <p:sp>
        <p:nvSpPr>
          <p:cNvPr id="3" name="Rectangle 1"/>
          <p:cNvSpPr>
            <a:spLocks noChangeArrowheads="1"/>
          </p:cNvSpPr>
          <p:nvPr/>
        </p:nvSpPr>
        <p:spPr bwMode="auto">
          <a:xfrm>
            <a:off x="316923" y="6301047"/>
            <a:ext cx="12192000" cy="457200"/>
          </a:xfrm>
          <a:prstGeom prst="rect">
            <a:avLst/>
          </a:prstGeom>
          <a:solidFill>
            <a:srgbClr val="292D3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000" b="0" i="0" u="none" strike="noStrike" cap="none" normalizeH="0" baseline="0" dirty="0" smtClean="0">
                <a:ln>
                  <a:noFill/>
                </a:ln>
                <a:solidFill>
                  <a:srgbClr val="BFC7D5"/>
                </a:solidFill>
                <a:effectLst/>
                <a:latin typeface="Consolas" panose="020B0609020204030204" pitchFamily="49" charset="0"/>
              </a:rPr>
              <a:t>git log </a:t>
            </a:r>
            <a:r>
              <a:rPr kumimoji="0" lang="fr-FR" altLang="fr-FR" sz="1000" b="0" i="0" u="none" strike="noStrike" cap="none" normalizeH="0" baseline="0" dirty="0" smtClean="0">
                <a:ln>
                  <a:noFill/>
                </a:ln>
                <a:solidFill>
                  <a:srgbClr val="89DDFF"/>
                </a:solidFill>
                <a:effectLst/>
                <a:latin typeface="Consolas" panose="020B0609020204030204" pitchFamily="49" charset="0"/>
              </a:rPr>
              <a:t>--</a:t>
            </a:r>
            <a:r>
              <a:rPr kumimoji="0" lang="fr-FR" altLang="fr-FR" sz="1000" b="0" i="0" u="none" strike="noStrike" cap="none" normalizeH="0" baseline="0" dirty="0" smtClean="0">
                <a:ln>
                  <a:noFill/>
                </a:ln>
                <a:solidFill>
                  <a:srgbClr val="BFC7D5"/>
                </a:solidFill>
                <a:effectLst/>
                <a:latin typeface="Consolas" panose="020B0609020204030204" pitchFamily="49" charset="0"/>
              </a:rPr>
              <a:t>graph </a:t>
            </a:r>
            <a:r>
              <a:rPr kumimoji="0" lang="fr-FR" altLang="fr-FR" sz="1000" b="0" i="0" u="none" strike="noStrike" cap="none" normalizeH="0" baseline="0" dirty="0" smtClean="0">
                <a:ln>
                  <a:noFill/>
                </a:ln>
                <a:solidFill>
                  <a:srgbClr val="89DDFF"/>
                </a:solidFill>
                <a:effectLst/>
                <a:latin typeface="Consolas" panose="020B0609020204030204" pitchFamily="49" charset="0"/>
              </a:rPr>
              <a:t>--</a:t>
            </a:r>
            <a:r>
              <a:rPr kumimoji="0" lang="fr-FR" altLang="fr-FR" sz="1000" b="0" i="0" u="none" strike="noStrike" cap="none" normalizeH="0" baseline="0" dirty="0" smtClean="0">
                <a:ln>
                  <a:noFill/>
                </a:ln>
                <a:solidFill>
                  <a:srgbClr val="82AAFF"/>
                </a:solidFill>
                <a:effectLst/>
                <a:latin typeface="Consolas" panose="020B0609020204030204" pitchFamily="49" charset="0"/>
              </a:rPr>
              <a:t>all</a:t>
            </a:r>
            <a:r>
              <a:rPr kumimoji="0" lang="fr-FR" altLang="fr-FR" sz="800" b="0" i="0" u="none" strike="noStrike" cap="none" normalizeH="0" baseline="0" dirty="0" smtClean="0">
                <a:ln>
                  <a:noFill/>
                </a:ln>
                <a:solidFill>
                  <a:schemeClr val="tx1"/>
                </a:solidFill>
                <a:effectLst/>
              </a:rPr>
              <a:t> </a:t>
            </a:r>
            <a:endParaRPr kumimoji="0" lang="fr-FR" altLang="fr-FR" sz="1800" b="0" i="0" u="none" strike="noStrike" cap="none" normalizeH="0" baseline="0" dirty="0" smtClean="0">
              <a:ln>
                <a:noFill/>
              </a:ln>
              <a:solidFill>
                <a:schemeClr val="tx1"/>
              </a:solidFill>
              <a:effectLst/>
              <a:latin typeface="Arial" panose="020B0604020202020204" pitchFamily="34" charset="0"/>
            </a:endParaRPr>
          </a:p>
        </p:txBody>
      </p:sp>
      <p:pic>
        <p:nvPicPr>
          <p:cNvPr id="26" name="Image 25"/>
          <p:cNvPicPr>
            <a:picLocks noChangeAspect="1"/>
          </p:cNvPicPr>
          <p:nvPr/>
        </p:nvPicPr>
        <p:blipFill>
          <a:blip r:embed="rId3"/>
          <a:stretch>
            <a:fillRect/>
          </a:stretch>
        </p:blipFill>
        <p:spPr>
          <a:xfrm>
            <a:off x="593148" y="3668795"/>
            <a:ext cx="10177771" cy="1666875"/>
          </a:xfrm>
          <a:prstGeom prst="rect">
            <a:avLst/>
          </a:prstGeom>
        </p:spPr>
      </p:pic>
    </p:spTree>
    <p:extLst>
      <p:ext uri="{BB962C8B-B14F-4D97-AF65-F5344CB8AC3E}">
        <p14:creationId xmlns:p14="http://schemas.microsoft.com/office/powerpoint/2010/main" val="23212517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5256944" y="10274"/>
            <a:ext cx="1678112" cy="577648"/>
          </a:xfrm>
        </p:spPr>
        <p:txBody>
          <a:bodyPr>
            <a:noAutofit/>
          </a:bodyPr>
          <a:lstStyle/>
          <a:p>
            <a:r>
              <a:rPr lang="fr-FR" sz="4000" b="1" dirty="0" smtClean="0"/>
              <a:t>Git</a:t>
            </a:r>
            <a:r>
              <a:rPr lang="fr-FR" sz="3600" dirty="0" smtClean="0"/>
              <a:t>	</a:t>
            </a:r>
            <a:endParaRPr lang="fr-FR" sz="3600" dirty="0"/>
          </a:p>
        </p:txBody>
      </p:sp>
      <p:sp>
        <p:nvSpPr>
          <p:cNvPr id="3" name="Sous-titre 2"/>
          <p:cNvSpPr>
            <a:spLocks noGrp="1"/>
          </p:cNvSpPr>
          <p:nvPr>
            <p:ph type="subTitle" idx="1"/>
          </p:nvPr>
        </p:nvSpPr>
        <p:spPr>
          <a:xfrm>
            <a:off x="154379" y="890649"/>
            <a:ext cx="12037621" cy="6192981"/>
          </a:xfrm>
        </p:spPr>
        <p:txBody>
          <a:bodyPr>
            <a:normAutofit/>
          </a:bodyPr>
          <a:lstStyle/>
          <a:p>
            <a:pPr marL="514350" indent="-514350" algn="l">
              <a:buFont typeface="+mj-lt"/>
              <a:buAutoNum type="romanUcPeriod"/>
            </a:pPr>
            <a:r>
              <a:rPr lang="fr-FR" b="1" dirty="0" smtClean="0"/>
              <a:t>Historique:</a:t>
            </a:r>
          </a:p>
          <a:p>
            <a:pPr marL="514350" indent="-514350" algn="l">
              <a:buFont typeface="+mj-lt"/>
              <a:buAutoNum type="romanUcPeriod"/>
            </a:pPr>
            <a:r>
              <a:rPr lang="fr-FR" b="1" dirty="0" smtClean="0"/>
              <a:t>Définition: </a:t>
            </a:r>
            <a:r>
              <a:rPr lang="fr-FR" dirty="0" smtClean="0"/>
              <a:t>système de fichier enregistrant les versions des fichiers d’un projet à des moments précis.</a:t>
            </a:r>
          </a:p>
          <a:p>
            <a:pPr marL="514350" indent="-514350" algn="l">
              <a:buFont typeface="+mj-lt"/>
              <a:buAutoNum type="romanUcPeriod"/>
            </a:pPr>
            <a:r>
              <a:rPr lang="fr-FR" b="1" dirty="0" smtClean="0"/>
              <a:t>Fonctionnemen</a:t>
            </a:r>
            <a:r>
              <a:rPr lang="fr-FR" dirty="0" smtClean="0"/>
              <a:t>t:</a:t>
            </a:r>
          </a:p>
          <a:p>
            <a:pPr marL="342900" indent="17463" algn="l">
              <a:buFont typeface="Arial" panose="020B0604020202020204" pitchFamily="34" charset="0"/>
              <a:buChar char="•"/>
            </a:pPr>
            <a:r>
              <a:rPr lang="fr-FR" dirty="0" smtClean="0"/>
              <a:t>Répertoire de travail (</a:t>
            </a:r>
            <a:r>
              <a:rPr lang="fr-FR" dirty="0" err="1" smtClean="0"/>
              <a:t>Workspace</a:t>
            </a:r>
            <a:r>
              <a:rPr lang="fr-FR" dirty="0" smtClean="0"/>
              <a:t>, </a:t>
            </a:r>
            <a:r>
              <a:rPr lang="fr-FR" dirty="0"/>
              <a:t>w</a:t>
            </a:r>
            <a:r>
              <a:rPr lang="fr-FR" dirty="0" smtClean="0"/>
              <a:t>ork tree).</a:t>
            </a:r>
          </a:p>
          <a:p>
            <a:pPr marL="342900" indent="17463" algn="l">
              <a:buFont typeface="Arial" panose="020B0604020202020204" pitchFamily="34" charset="0"/>
              <a:buChar char="•"/>
            </a:pPr>
            <a:r>
              <a:rPr lang="fr-FR" sz="2500" dirty="0" smtClean="0"/>
              <a:t> </a:t>
            </a:r>
            <a:r>
              <a:rPr lang="fr-FR" dirty="0"/>
              <a:t>La zone de </a:t>
            </a:r>
            <a:r>
              <a:rPr lang="fr-FR" dirty="0" smtClean="0"/>
              <a:t>transit/d’index (</a:t>
            </a:r>
            <a:r>
              <a:rPr lang="fr-FR" dirty="0" err="1" smtClean="0"/>
              <a:t>stagged</a:t>
            </a:r>
            <a:r>
              <a:rPr lang="fr-FR" dirty="0" smtClean="0"/>
              <a:t> area )</a:t>
            </a:r>
          </a:p>
          <a:p>
            <a:pPr marL="342900" indent="17463" algn="l">
              <a:buFont typeface="Arial" panose="020B0604020202020204" pitchFamily="34" charset="0"/>
              <a:buChar char="•"/>
            </a:pPr>
            <a:r>
              <a:rPr lang="fr-FR" dirty="0"/>
              <a:t>Répertoire Git ( </a:t>
            </a:r>
            <a:r>
              <a:rPr lang="fr-FR" dirty="0" err="1"/>
              <a:t>Repository</a:t>
            </a:r>
            <a:r>
              <a:rPr lang="fr-FR" dirty="0" smtClean="0"/>
              <a:t>).</a:t>
            </a:r>
          </a:p>
          <a:p>
            <a:pPr marL="534988" indent="-534988" algn="l">
              <a:buFont typeface="+mj-lt"/>
              <a:buAutoNum type="romanUcPeriod" startAt="4"/>
            </a:pPr>
            <a:r>
              <a:rPr lang="fr-FR" b="1" dirty="0" smtClean="0"/>
              <a:t>Différentes Etats d’un fichier:</a:t>
            </a:r>
            <a:endParaRPr lang="fr-FR" b="1" dirty="0"/>
          </a:p>
          <a:p>
            <a:pPr marL="685800" indent="-342900" algn="l">
              <a:buFont typeface="Arial" panose="020B0604020202020204" pitchFamily="34" charset="0"/>
              <a:buChar char="•"/>
            </a:pPr>
            <a:r>
              <a:rPr lang="fr-FR" sz="2500" dirty="0" smtClean="0"/>
              <a:t>Non versionnés (untracked)</a:t>
            </a:r>
          </a:p>
          <a:p>
            <a:pPr marL="685800" indent="-342900" algn="l">
              <a:buFont typeface="Arial" panose="020B0604020202020204" pitchFamily="34" charset="0"/>
              <a:buChar char="•"/>
            </a:pPr>
            <a:r>
              <a:rPr lang="fr-FR" sz="2500" dirty="0"/>
              <a:t>versionnés </a:t>
            </a:r>
            <a:r>
              <a:rPr lang="fr-FR" sz="2500" dirty="0" smtClean="0"/>
              <a:t>non modifié (commit contient ce qui a été changé)</a:t>
            </a:r>
          </a:p>
          <a:p>
            <a:pPr marL="685800" indent="-342900" algn="l">
              <a:buFont typeface="Arial" panose="020B0604020202020204" pitchFamily="34" charset="0"/>
              <a:buChar char="•"/>
            </a:pPr>
            <a:r>
              <a:rPr lang="fr-FR" sz="2500" dirty="0"/>
              <a:t>versionnés </a:t>
            </a:r>
            <a:r>
              <a:rPr lang="fr-FR" sz="2500" dirty="0" smtClean="0"/>
              <a:t>modifié  (non prêt </a:t>
            </a:r>
            <a:r>
              <a:rPr lang="fr-FR" sz="2500" dirty="0"/>
              <a:t>pour le prochaine </a:t>
            </a:r>
            <a:r>
              <a:rPr lang="fr-FR" sz="2500" dirty="0" smtClean="0"/>
              <a:t>commit)</a:t>
            </a:r>
            <a:endParaRPr lang="fr-FR" sz="2500" dirty="0"/>
          </a:p>
          <a:p>
            <a:pPr marL="685800" indent="-342900" algn="l">
              <a:buFont typeface="Arial" panose="020B0604020202020204" pitchFamily="34" charset="0"/>
              <a:buChar char="•"/>
            </a:pPr>
            <a:r>
              <a:rPr lang="fr-FR" sz="2500" dirty="0" smtClean="0"/>
              <a:t>Indexé (staged)  (prêt pour le prochaine commit)</a:t>
            </a:r>
          </a:p>
          <a:p>
            <a:pPr marL="685800" indent="-342900" algn="l">
              <a:buFont typeface="Arial" panose="020B0604020202020204" pitchFamily="34" charset="0"/>
              <a:buChar char="•"/>
            </a:pPr>
            <a:endParaRPr lang="fr-FR" sz="2500" dirty="0" smtClean="0"/>
          </a:p>
          <a:p>
            <a:pPr marL="342900" algn="l"/>
            <a:endParaRPr lang="fr-FR" sz="2500" b="1" dirty="0"/>
          </a:p>
        </p:txBody>
      </p:sp>
    </p:spTree>
    <p:extLst>
      <p:ext uri="{BB962C8B-B14F-4D97-AF65-F5344CB8AC3E}">
        <p14:creationId xmlns:p14="http://schemas.microsoft.com/office/powerpoint/2010/main" val="388613304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712029" y="0"/>
            <a:ext cx="5158839" cy="668028"/>
          </a:xfrm>
        </p:spPr>
        <p:txBody>
          <a:bodyPr>
            <a:normAutofit fontScale="90000"/>
          </a:bodyPr>
          <a:lstStyle/>
          <a:p>
            <a:pPr algn="ctr"/>
            <a:r>
              <a:rPr lang="fr-FR" b="1" dirty="0" smtClean="0"/>
              <a:t>Architecture de Git</a:t>
            </a:r>
            <a:endParaRPr lang="fr-FR" b="1" dirty="0"/>
          </a:p>
        </p:txBody>
      </p:sp>
      <p:pic>
        <p:nvPicPr>
          <p:cNvPr id="3" name="Image 2"/>
          <p:cNvPicPr>
            <a:picLocks noChangeAspect="1"/>
          </p:cNvPicPr>
          <p:nvPr/>
        </p:nvPicPr>
        <p:blipFill>
          <a:blip r:embed="rId2"/>
          <a:stretch>
            <a:fillRect/>
          </a:stretch>
        </p:blipFill>
        <p:spPr>
          <a:xfrm>
            <a:off x="2214562" y="57150"/>
            <a:ext cx="7762875" cy="6743700"/>
          </a:xfrm>
          <a:prstGeom prst="rect">
            <a:avLst/>
          </a:prstGeom>
        </p:spPr>
      </p:pic>
    </p:spTree>
    <p:extLst>
      <p:ext uri="{BB962C8B-B14F-4D97-AF65-F5344CB8AC3E}">
        <p14:creationId xmlns:p14="http://schemas.microsoft.com/office/powerpoint/2010/main" val="38166008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542444" y="0"/>
            <a:ext cx="5147352" cy="729465"/>
          </a:xfrm>
        </p:spPr>
        <p:txBody>
          <a:bodyPr/>
          <a:lstStyle/>
          <a:p>
            <a:pPr algn="ctr"/>
            <a:r>
              <a:rPr lang="fr-FR" b="1" dirty="0"/>
              <a:t>Utilisation</a:t>
            </a:r>
            <a:endParaRPr lang="fr-FR" dirty="0"/>
          </a:p>
        </p:txBody>
      </p:sp>
      <p:sp>
        <p:nvSpPr>
          <p:cNvPr id="3" name="Espace réservé du contenu 2"/>
          <p:cNvSpPr>
            <a:spLocks noGrp="1"/>
          </p:cNvSpPr>
          <p:nvPr>
            <p:ph idx="1"/>
          </p:nvPr>
        </p:nvSpPr>
        <p:spPr>
          <a:xfrm>
            <a:off x="160105" y="1229724"/>
            <a:ext cx="11912030" cy="5540946"/>
          </a:xfrm>
        </p:spPr>
        <p:txBody>
          <a:bodyPr/>
          <a:lstStyle/>
          <a:p>
            <a:pPr marL="571500" indent="-571500">
              <a:buFont typeface="+mj-lt"/>
              <a:buAutoNum type="romanUcPeriod" startAt="5"/>
            </a:pPr>
            <a:r>
              <a:rPr lang="fr-FR" b="1" dirty="0" smtClean="0"/>
              <a:t>Utilisation:</a:t>
            </a:r>
          </a:p>
          <a:p>
            <a:r>
              <a:rPr lang="fr-FR" dirty="0" smtClean="0"/>
              <a:t>Téléchargé et Installer git (</a:t>
            </a:r>
            <a:r>
              <a:rPr lang="fr-FR" dirty="0" smtClean="0">
                <a:hlinkClick r:id="rId2"/>
              </a:rPr>
              <a:t>https://git-scm.com/downloads</a:t>
            </a:r>
            <a:r>
              <a:rPr lang="fr-FR" dirty="0" smtClean="0"/>
              <a:t>)</a:t>
            </a:r>
          </a:p>
          <a:p>
            <a:r>
              <a:rPr lang="fr-FR" dirty="0" smtClean="0"/>
              <a:t>Créer un </a:t>
            </a:r>
            <a:r>
              <a:rPr lang="fr-FR" u="sng" dirty="0" smtClean="0"/>
              <a:t>dépôt ( repository )</a:t>
            </a:r>
            <a:r>
              <a:rPr lang="fr-FR" dirty="0" smtClean="0"/>
              <a:t> distant(</a:t>
            </a:r>
            <a:r>
              <a:rPr lang="fr-FR" dirty="0" err="1" smtClean="0"/>
              <a:t>github</a:t>
            </a:r>
            <a:r>
              <a:rPr lang="fr-FR" dirty="0" smtClean="0"/>
              <a:t>, bitbucket, gitlab,...)</a:t>
            </a:r>
            <a:endParaRPr lang="fr-FR" dirty="0"/>
          </a:p>
        </p:txBody>
      </p:sp>
    </p:spTree>
    <p:extLst>
      <p:ext uri="{BB962C8B-B14F-4D97-AF65-F5344CB8AC3E}">
        <p14:creationId xmlns:p14="http://schemas.microsoft.com/office/powerpoint/2010/main" val="397361856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169916"/>
            <a:ext cx="10515600" cy="795855"/>
          </a:xfrm>
        </p:spPr>
        <p:txBody>
          <a:bodyPr/>
          <a:lstStyle/>
          <a:p>
            <a:pPr algn="ctr"/>
            <a:r>
              <a:rPr lang="fr-FR" b="1" dirty="0"/>
              <a:t>Les commandes de base</a:t>
            </a:r>
          </a:p>
        </p:txBody>
      </p:sp>
      <p:sp>
        <p:nvSpPr>
          <p:cNvPr id="3" name="Espace réservé du contenu 2"/>
          <p:cNvSpPr>
            <a:spLocks noGrp="1"/>
          </p:cNvSpPr>
          <p:nvPr>
            <p:ph idx="1"/>
          </p:nvPr>
        </p:nvSpPr>
        <p:spPr>
          <a:xfrm>
            <a:off x="130801" y="1135687"/>
            <a:ext cx="12061199" cy="5722313"/>
          </a:xfrm>
        </p:spPr>
        <p:txBody>
          <a:bodyPr>
            <a:normAutofit fontScale="92500" lnSpcReduction="10000"/>
          </a:bodyPr>
          <a:lstStyle/>
          <a:p>
            <a:pPr marL="571500" indent="-571500">
              <a:buFont typeface="+mj-lt"/>
              <a:buAutoNum type="romanUcPeriod" startAt="6"/>
            </a:pPr>
            <a:r>
              <a:rPr lang="fr-FR" b="1" dirty="0" smtClean="0"/>
              <a:t>Les commandes </a:t>
            </a:r>
          </a:p>
          <a:p>
            <a:pPr marL="514350" indent="-153988">
              <a:buFont typeface="+mj-lt"/>
              <a:buAutoNum type="arabicPeriod"/>
            </a:pPr>
            <a:r>
              <a:rPr lang="fr-FR" dirty="0" smtClean="0"/>
              <a:t> Initialisé  un  dépôt:</a:t>
            </a:r>
          </a:p>
          <a:p>
            <a:pPr marL="1160462" lvl="1" indent="-342900"/>
            <a:r>
              <a:rPr lang="fr-FR" b="1" i="1" dirty="0" smtClean="0"/>
              <a:t>git </a:t>
            </a:r>
            <a:r>
              <a:rPr lang="fr-FR" b="1" i="1" dirty="0" err="1" smtClean="0"/>
              <a:t>init</a:t>
            </a:r>
            <a:endParaRPr lang="fr-FR" b="1" i="1" dirty="0"/>
          </a:p>
          <a:p>
            <a:pPr marL="717550" lvl="1" indent="-354013">
              <a:buFont typeface="+mj-lt"/>
              <a:buAutoNum type="arabicPeriod" startAt="2"/>
            </a:pPr>
            <a:r>
              <a:rPr lang="fr-FR" sz="2800" dirty="0" smtClean="0"/>
              <a:t>Lié </a:t>
            </a:r>
            <a:r>
              <a:rPr lang="fr-FR" sz="2800" dirty="0"/>
              <a:t>le dépôt locale au dépôt </a:t>
            </a:r>
            <a:r>
              <a:rPr lang="fr-FR" sz="2800" dirty="0" smtClean="0"/>
              <a:t>distant:</a:t>
            </a:r>
            <a:endParaRPr lang="fr-FR" sz="2800" dirty="0"/>
          </a:p>
          <a:p>
            <a:pPr marL="1160462" lvl="1" indent="-342900"/>
            <a:r>
              <a:rPr lang="fr-FR" sz="2800" b="1" i="1" dirty="0"/>
              <a:t>git remote add </a:t>
            </a:r>
            <a:r>
              <a:rPr lang="fr-FR" sz="2800" b="1" i="1" dirty="0" err="1"/>
              <a:t>origin</a:t>
            </a:r>
            <a:r>
              <a:rPr lang="fr-FR" sz="2800" b="1" i="1" dirty="0"/>
              <a:t> url ou bien  </a:t>
            </a:r>
            <a:endParaRPr lang="fr-FR" sz="2800" b="1" i="1" dirty="0" smtClean="0"/>
          </a:p>
          <a:p>
            <a:pPr marL="1160462" lvl="1" indent="-342900"/>
            <a:r>
              <a:rPr lang="fr-FR" altLang="fr-FR" sz="2800" b="1" i="1" dirty="0" smtClean="0"/>
              <a:t>git </a:t>
            </a:r>
            <a:r>
              <a:rPr lang="fr-FR" altLang="fr-FR" sz="2800" b="1" i="1" dirty="0"/>
              <a:t>clone https://github.com/my_git_project.git </a:t>
            </a:r>
          </a:p>
          <a:p>
            <a:pPr marL="717550" indent="-358775" defTabSz="298450">
              <a:buFont typeface="+mj-lt"/>
              <a:buAutoNum type="arabicPeriod" startAt="3"/>
            </a:pPr>
            <a:r>
              <a:rPr lang="fr-FR" dirty="0" smtClean="0"/>
              <a:t>Configuration nom utilisateur pour envoyé sur dépôt distant:</a:t>
            </a:r>
          </a:p>
          <a:p>
            <a:pPr marL="1160462" lvl="1" indent="-342900"/>
            <a:r>
              <a:rPr lang="fr-FR" b="1" i="1" dirty="0" smtClean="0"/>
              <a:t>Git config –global user.name «  </a:t>
            </a:r>
            <a:r>
              <a:rPr lang="fr-FR" b="1" i="1" dirty="0" err="1" smtClean="0"/>
              <a:t>name</a:t>
            </a:r>
            <a:r>
              <a:rPr lang="fr-FR" b="1" i="1" dirty="0" smtClean="0"/>
              <a:t>»</a:t>
            </a:r>
          </a:p>
          <a:p>
            <a:pPr marL="717550" lvl="1" indent="-355600">
              <a:buFont typeface="+mj-lt"/>
              <a:buAutoNum type="arabicPeriod" startAt="4"/>
            </a:pPr>
            <a:r>
              <a:rPr lang="fr-FR" sz="2800" dirty="0"/>
              <a:t>Configuration </a:t>
            </a:r>
            <a:r>
              <a:rPr lang="fr-FR" sz="2800" dirty="0" smtClean="0"/>
              <a:t>email utilisateur pour </a:t>
            </a:r>
            <a:r>
              <a:rPr lang="fr-FR" sz="2800" dirty="0"/>
              <a:t>envoyé sur dépôt distant</a:t>
            </a:r>
            <a:r>
              <a:rPr lang="fr-FR" sz="2800" dirty="0" smtClean="0"/>
              <a:t>:</a:t>
            </a:r>
          </a:p>
          <a:p>
            <a:pPr marL="361950" lvl="1" indent="0">
              <a:buNone/>
            </a:pPr>
            <a:r>
              <a:rPr lang="fr-FR" b="1" i="1" dirty="0" smtClean="0"/>
              <a:t>	Git </a:t>
            </a:r>
            <a:r>
              <a:rPr lang="fr-FR" b="1" i="1" dirty="0"/>
              <a:t>config –global user. email </a:t>
            </a:r>
            <a:r>
              <a:rPr lang="fr-FR" b="1" i="1" dirty="0" smtClean="0"/>
              <a:t>«</a:t>
            </a:r>
            <a:r>
              <a:rPr lang="fr-FR" b="1" i="1" dirty="0"/>
              <a:t>  </a:t>
            </a:r>
            <a:r>
              <a:rPr lang="fr-FR" b="1" i="1" dirty="0" smtClean="0"/>
              <a:t>email» (global local, system)</a:t>
            </a:r>
          </a:p>
          <a:p>
            <a:pPr marL="873125" indent="-514350" defTabSz="239713">
              <a:buFont typeface="+mj-lt"/>
              <a:buAutoNum type="arabicPeriod" startAt="5"/>
            </a:pPr>
            <a:r>
              <a:rPr lang="fr-FR" dirty="0" smtClean="0"/>
              <a:t>Affiches l’état du répertoire de travail:</a:t>
            </a:r>
          </a:p>
          <a:p>
            <a:pPr marL="1160462" lvl="1" indent="-342900"/>
            <a:r>
              <a:rPr lang="fr-FR" b="1" i="1" dirty="0" smtClean="0"/>
              <a:t>git status</a:t>
            </a:r>
          </a:p>
          <a:p>
            <a:pPr marL="877888" lvl="1" indent="-514350">
              <a:buFont typeface="+mj-lt"/>
              <a:buAutoNum type="arabicPeriod" startAt="6"/>
            </a:pPr>
            <a:r>
              <a:rPr lang="fr-FR" sz="2800" dirty="0" smtClean="0"/>
              <a:t>Lister  </a:t>
            </a:r>
            <a:r>
              <a:rPr lang="fr-FR" sz="2800" dirty="0"/>
              <a:t>Les variables de </a:t>
            </a:r>
            <a:r>
              <a:rPr lang="fr-FR" sz="2800" dirty="0" smtClean="0"/>
              <a:t>configuration</a:t>
            </a:r>
          </a:p>
          <a:p>
            <a:pPr marL="1160462" lvl="1" indent="-342900">
              <a:lnSpc>
                <a:spcPct val="100000"/>
              </a:lnSpc>
            </a:pPr>
            <a:r>
              <a:rPr lang="fr-FR" b="1" i="1" dirty="0"/>
              <a:t>git config --list </a:t>
            </a:r>
            <a:r>
              <a:rPr lang="fr-FR" b="1" i="1" dirty="0" smtClean="0"/>
              <a:t>–</a:t>
            </a:r>
            <a:r>
              <a:rPr lang="fr-FR" b="1" i="1" dirty="0" err="1" smtClean="0"/>
              <a:t>level</a:t>
            </a:r>
            <a:r>
              <a:rPr lang="fr-FR" b="1" i="1" dirty="0" smtClean="0"/>
              <a:t>()</a:t>
            </a:r>
            <a:endParaRPr lang="fr-FR" b="1" i="1" dirty="0"/>
          </a:p>
          <a:p>
            <a:pPr marL="363538" lvl="1" indent="0">
              <a:buNone/>
            </a:pPr>
            <a:r>
              <a:rPr lang="fr-FR" sz="2800" dirty="0" smtClean="0"/>
              <a:t> </a:t>
            </a:r>
            <a:endParaRPr lang="fr-FR" sz="2800" dirty="0"/>
          </a:p>
          <a:p>
            <a:pPr marL="811213" lvl="1" indent="-447675">
              <a:buFont typeface="+mj-lt"/>
              <a:buAutoNum type="arabicPeriod"/>
            </a:pPr>
            <a:endParaRPr lang="fr-FR" sz="2800" dirty="0"/>
          </a:p>
          <a:p>
            <a:pPr marL="1160462" lvl="1" indent="-342900"/>
            <a:endParaRPr lang="fr-FR" sz="2800" dirty="0"/>
          </a:p>
          <a:p>
            <a:pPr marL="817562" lvl="1" indent="0">
              <a:buNone/>
            </a:pPr>
            <a:endParaRPr lang="fr-FR" b="1" i="1" dirty="0" smtClean="0"/>
          </a:p>
        </p:txBody>
      </p:sp>
      <p:sp>
        <p:nvSpPr>
          <p:cNvPr id="4"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7703943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p:cNvSpPr txBox="1">
            <a:spLocks/>
          </p:cNvSpPr>
          <p:nvPr/>
        </p:nvSpPr>
        <p:spPr>
          <a:xfrm>
            <a:off x="838200" y="59272"/>
            <a:ext cx="10515600" cy="79585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fr-FR" b="1" smtClean="0"/>
              <a:t>Les commandes de base (Suite)</a:t>
            </a:r>
            <a:endParaRPr lang="fr-FR" b="1" dirty="0"/>
          </a:p>
        </p:txBody>
      </p:sp>
      <p:sp>
        <p:nvSpPr>
          <p:cNvPr id="6" name="Espace réservé du contenu 2"/>
          <p:cNvSpPr>
            <a:spLocks noGrp="1"/>
          </p:cNvSpPr>
          <p:nvPr>
            <p:ph idx="1"/>
          </p:nvPr>
        </p:nvSpPr>
        <p:spPr>
          <a:xfrm>
            <a:off x="164620" y="1045133"/>
            <a:ext cx="11928768" cy="5687361"/>
          </a:xfrm>
        </p:spPr>
        <p:txBody>
          <a:bodyPr>
            <a:normAutofit/>
          </a:bodyPr>
          <a:lstStyle/>
          <a:p>
            <a:pPr marL="876300" lvl="1" indent="-514350">
              <a:buFont typeface="+mj-lt"/>
              <a:buAutoNum type="arabicPeriod" startAt="7"/>
            </a:pPr>
            <a:r>
              <a:rPr lang="fr-FR" sz="2800" dirty="0" smtClean="0"/>
              <a:t>Indexé </a:t>
            </a:r>
            <a:r>
              <a:rPr lang="fr-FR" sz="2800" dirty="0"/>
              <a:t>l’ajout ou la modification d’un fichier:</a:t>
            </a:r>
          </a:p>
          <a:p>
            <a:pPr marL="1160462" lvl="1" indent="-342900"/>
            <a:r>
              <a:rPr lang="fr-FR" b="1" i="1" dirty="0"/>
              <a:t>git </a:t>
            </a:r>
            <a:r>
              <a:rPr lang="fr-FR" b="1" i="1" dirty="0" err="1"/>
              <a:t>add</a:t>
            </a:r>
            <a:r>
              <a:rPr lang="fr-FR" b="1" i="1" dirty="0"/>
              <a:t> « fichier », git </a:t>
            </a:r>
            <a:r>
              <a:rPr lang="fr-FR" b="1" i="1" dirty="0" err="1"/>
              <a:t>add</a:t>
            </a:r>
            <a:r>
              <a:rPr lang="fr-FR" b="1" i="1" dirty="0"/>
              <a:t> .,  git </a:t>
            </a:r>
            <a:r>
              <a:rPr lang="fr-FR" b="1" i="1" dirty="0" err="1"/>
              <a:t>add</a:t>
            </a:r>
            <a:r>
              <a:rPr lang="fr-FR" b="1" i="1" dirty="0"/>
              <a:t>  « *.</a:t>
            </a:r>
            <a:r>
              <a:rPr lang="fr-FR" b="1" i="1" dirty="0" err="1"/>
              <a:t>ext</a:t>
            </a:r>
            <a:r>
              <a:rPr lang="fr-FR" b="1" i="1" dirty="0"/>
              <a:t> </a:t>
            </a:r>
            <a:r>
              <a:rPr lang="fr-FR" b="1" i="1" dirty="0" smtClean="0"/>
              <a:t>», git </a:t>
            </a:r>
            <a:r>
              <a:rPr lang="fr-FR" b="1" i="1" dirty="0" err="1" smtClean="0"/>
              <a:t>add</a:t>
            </a:r>
            <a:r>
              <a:rPr lang="fr-FR" b="1" i="1" dirty="0" smtClean="0"/>
              <a:t> –p</a:t>
            </a:r>
          </a:p>
          <a:p>
            <a:pPr marL="1160462" lvl="1" indent="-342900"/>
            <a:endParaRPr lang="fr-FR" b="1" i="1" dirty="0"/>
          </a:p>
          <a:p>
            <a:pPr marL="877887" lvl="1" indent="-514350">
              <a:buFont typeface="+mj-lt"/>
              <a:buAutoNum type="arabicPeriod" startAt="7"/>
            </a:pPr>
            <a:r>
              <a:rPr lang="fr-FR" dirty="0" smtClean="0"/>
              <a:t>Annuler </a:t>
            </a:r>
            <a:r>
              <a:rPr lang="fr-FR" dirty="0"/>
              <a:t>les modification dans le Répertoire de travail (non indexe):</a:t>
            </a:r>
          </a:p>
          <a:p>
            <a:pPr marL="1160462" lvl="1" indent="-342900"/>
            <a:r>
              <a:rPr lang="fr-FR" b="1" i="1" dirty="0"/>
              <a:t>git checkout « fichier », git restore « fichier </a:t>
            </a:r>
            <a:r>
              <a:rPr lang="fr-FR" b="1" i="1" dirty="0" smtClean="0"/>
              <a:t>»</a:t>
            </a:r>
            <a:endParaRPr lang="fr-FR" b="1" i="1" dirty="0"/>
          </a:p>
          <a:p>
            <a:pPr marL="877887" lvl="1" indent="-514350">
              <a:buFont typeface="+mj-lt"/>
              <a:buAutoNum type="arabicPeriod" startAt="8"/>
            </a:pPr>
            <a:r>
              <a:rPr lang="fr-FR" sz="2800" dirty="0"/>
              <a:t>Supprimer un fichier de versionning (untracked state):</a:t>
            </a:r>
          </a:p>
          <a:p>
            <a:pPr marL="1160462" lvl="1" indent="-342900"/>
            <a:r>
              <a:rPr lang="fr-FR" b="1" i="1" dirty="0"/>
              <a:t>git </a:t>
            </a:r>
            <a:r>
              <a:rPr lang="fr-FR" b="1" i="1" dirty="0" err="1"/>
              <a:t>rm</a:t>
            </a:r>
            <a:r>
              <a:rPr lang="fr-FR" b="1" i="1" dirty="0"/>
              <a:t> –cached « fichier</a:t>
            </a:r>
            <a:r>
              <a:rPr lang="fr-FR" b="1" i="1" dirty="0" smtClean="0"/>
              <a:t>»</a:t>
            </a:r>
          </a:p>
          <a:p>
            <a:pPr marL="1160462" lvl="1" indent="-342900"/>
            <a:endParaRPr lang="fr-FR" b="1" i="1" dirty="0"/>
          </a:p>
          <a:p>
            <a:pPr marL="877887" lvl="1" indent="-514350">
              <a:buFont typeface="+mj-lt"/>
              <a:buAutoNum type="arabicPeriod" startAt="9"/>
            </a:pPr>
            <a:r>
              <a:rPr lang="fr-FR" sz="2800" dirty="0" smtClean="0"/>
              <a:t>Supprimer </a:t>
            </a:r>
            <a:r>
              <a:rPr lang="fr-FR" sz="2800" dirty="0"/>
              <a:t>un fichier de versionning (untracked state</a:t>
            </a:r>
            <a:r>
              <a:rPr lang="fr-FR" sz="2800" dirty="0" smtClean="0"/>
              <a:t>):</a:t>
            </a:r>
          </a:p>
          <a:p>
            <a:pPr marL="1160462" lvl="1" indent="-342900"/>
            <a:r>
              <a:rPr lang="fr-FR" b="1" i="1" dirty="0" smtClean="0"/>
              <a:t>git </a:t>
            </a:r>
            <a:r>
              <a:rPr lang="fr-FR" b="1" i="1" dirty="0" err="1"/>
              <a:t>rm</a:t>
            </a:r>
            <a:r>
              <a:rPr lang="fr-FR" b="1" i="1" dirty="0"/>
              <a:t> –cached « fichier</a:t>
            </a:r>
            <a:r>
              <a:rPr lang="fr-FR" b="1" i="1" dirty="0" smtClean="0"/>
              <a:t>»</a:t>
            </a:r>
            <a:endParaRPr lang="fr-FR" b="1" i="1" dirty="0"/>
          </a:p>
          <a:p>
            <a:pPr marL="877887" lvl="1" indent="-514350">
              <a:buFont typeface="+mj-lt"/>
              <a:buAutoNum type="arabicPeriod" startAt="10"/>
            </a:pPr>
            <a:r>
              <a:rPr lang="fr-FR" sz="2800" dirty="0"/>
              <a:t>Annuler les </a:t>
            </a:r>
            <a:r>
              <a:rPr lang="fr-FR" sz="2800" dirty="0" smtClean="0"/>
              <a:t>modification dans </a:t>
            </a:r>
            <a:r>
              <a:rPr lang="fr-FR" sz="2800" dirty="0"/>
              <a:t>le Répertoire de travail </a:t>
            </a:r>
            <a:r>
              <a:rPr lang="fr-FR" sz="2800" dirty="0" smtClean="0"/>
              <a:t>(non </a:t>
            </a:r>
            <a:r>
              <a:rPr lang="fr-FR" sz="2800" dirty="0"/>
              <a:t>indexe</a:t>
            </a:r>
            <a:r>
              <a:rPr lang="fr-FR" sz="2800" dirty="0" smtClean="0"/>
              <a:t>):</a:t>
            </a:r>
            <a:endParaRPr lang="fr-FR" sz="2800" dirty="0"/>
          </a:p>
          <a:p>
            <a:pPr marL="1160462" lvl="1" indent="-342900"/>
            <a:r>
              <a:rPr lang="fr-FR" b="1" i="1" dirty="0"/>
              <a:t>git checkout </a:t>
            </a:r>
            <a:r>
              <a:rPr lang="fr-FR" b="1" i="1" dirty="0" smtClean="0"/>
              <a:t>« fichier », git restore « fichier »</a:t>
            </a:r>
          </a:p>
          <a:p>
            <a:pPr marL="1160462" lvl="1" indent="-342900"/>
            <a:r>
              <a:rPr lang="fr-FR" b="1" i="1" dirty="0" smtClean="0">
                <a:solidFill>
                  <a:srgbClr val="FFFF00"/>
                </a:solidFill>
              </a:rPr>
              <a:t>Git clean</a:t>
            </a:r>
          </a:p>
          <a:p>
            <a:pPr marL="811213" lvl="1" indent="-447675">
              <a:buFont typeface="+mj-lt"/>
              <a:buAutoNum type="arabicPeriod"/>
            </a:pPr>
            <a:endParaRPr lang="fr-FR" sz="2800" dirty="0"/>
          </a:p>
          <a:p>
            <a:pPr marL="1160462" lvl="1" indent="-342900"/>
            <a:endParaRPr lang="fr-FR" sz="2800" dirty="0"/>
          </a:p>
          <a:p>
            <a:pPr marL="817562" lvl="1" indent="0">
              <a:buNone/>
            </a:pPr>
            <a:endParaRPr lang="fr-FR" b="1" i="1" dirty="0" smtClean="0"/>
          </a:p>
        </p:txBody>
      </p:sp>
    </p:spTree>
    <p:extLst>
      <p:ext uri="{BB962C8B-B14F-4D97-AF65-F5344CB8AC3E}">
        <p14:creationId xmlns:p14="http://schemas.microsoft.com/office/powerpoint/2010/main" val="67301100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59272"/>
            <a:ext cx="10515600" cy="795855"/>
          </a:xfrm>
        </p:spPr>
        <p:txBody>
          <a:bodyPr/>
          <a:lstStyle/>
          <a:p>
            <a:pPr algn="ctr"/>
            <a:r>
              <a:rPr lang="fr-FR" b="1" dirty="0"/>
              <a:t>Les commandes de </a:t>
            </a:r>
            <a:r>
              <a:rPr lang="fr-FR" b="1" dirty="0" smtClean="0"/>
              <a:t>base (Suite)</a:t>
            </a:r>
            <a:endParaRPr lang="fr-FR" b="1" dirty="0"/>
          </a:p>
        </p:txBody>
      </p:sp>
      <p:sp>
        <p:nvSpPr>
          <p:cNvPr id="3" name="Espace réservé du contenu 2"/>
          <p:cNvSpPr>
            <a:spLocks noGrp="1"/>
          </p:cNvSpPr>
          <p:nvPr>
            <p:ph idx="1"/>
          </p:nvPr>
        </p:nvSpPr>
        <p:spPr>
          <a:xfrm>
            <a:off x="0" y="1153391"/>
            <a:ext cx="12192000" cy="5704609"/>
          </a:xfrm>
        </p:spPr>
        <p:txBody>
          <a:bodyPr>
            <a:normAutofit fontScale="92500" lnSpcReduction="20000"/>
          </a:bodyPr>
          <a:lstStyle/>
          <a:p>
            <a:pPr marL="877888" lvl="1" indent="-514350">
              <a:lnSpc>
                <a:spcPct val="110000"/>
              </a:lnSpc>
              <a:buFont typeface="+mj-lt"/>
              <a:buAutoNum type="arabicPeriod" startAt="11"/>
            </a:pPr>
            <a:r>
              <a:rPr lang="fr-FR" sz="3000" dirty="0" smtClean="0"/>
              <a:t>indexer </a:t>
            </a:r>
            <a:r>
              <a:rPr lang="fr-FR" sz="3000" dirty="0"/>
              <a:t>la suppression d’un fichier:</a:t>
            </a:r>
          </a:p>
          <a:p>
            <a:pPr marL="1158875" lvl="1" indent="-347663"/>
            <a:r>
              <a:rPr lang="fr-FR" sz="2800" b="1" i="1" dirty="0"/>
              <a:t>git </a:t>
            </a:r>
            <a:r>
              <a:rPr lang="fr-FR" sz="2800" b="1" i="1" dirty="0" err="1"/>
              <a:t>rm</a:t>
            </a:r>
            <a:r>
              <a:rPr lang="fr-FR" sz="2800" b="1" i="1" dirty="0"/>
              <a:t> «  fichier»</a:t>
            </a:r>
          </a:p>
          <a:p>
            <a:pPr marL="877887" lvl="1" indent="-514350">
              <a:lnSpc>
                <a:spcPct val="110000"/>
              </a:lnSpc>
              <a:buFont typeface="+mj-lt"/>
              <a:buAutoNum type="arabicPeriod" startAt="12"/>
            </a:pPr>
            <a:r>
              <a:rPr lang="fr-FR" sz="3000" dirty="0"/>
              <a:t>Annuler les modifications indexes ( le contraire de git add file):</a:t>
            </a:r>
          </a:p>
          <a:p>
            <a:pPr marL="1158875" lvl="1" indent="-347663"/>
            <a:r>
              <a:rPr lang="fr-FR" sz="2800" b="1" i="1" dirty="0"/>
              <a:t>git reset --  « fichier »</a:t>
            </a:r>
          </a:p>
          <a:p>
            <a:pPr marL="874712" indent="-514350" defTabSz="447675">
              <a:buFont typeface="+mj-lt"/>
              <a:buAutoNum type="arabicPeriod" startAt="13"/>
              <a:tabLst>
                <a:tab pos="811213" algn="l"/>
              </a:tabLst>
            </a:pPr>
            <a:r>
              <a:rPr lang="fr-FR" dirty="0"/>
              <a:t>	Afficher le détail des modifications non </a:t>
            </a:r>
            <a:r>
              <a:rPr lang="fr-FR" dirty="0" smtClean="0"/>
              <a:t>indexées (work directory-index):</a:t>
            </a:r>
          </a:p>
          <a:p>
            <a:pPr marL="1158875" lvl="1" indent="-347663"/>
            <a:r>
              <a:rPr lang="fr-FR" sz="2800" b="1" i="1" dirty="0"/>
              <a:t>git </a:t>
            </a:r>
            <a:r>
              <a:rPr lang="fr-FR" sz="2800" b="1" i="1" dirty="0" err="1" smtClean="0"/>
              <a:t>diff</a:t>
            </a:r>
            <a:endParaRPr lang="fr-FR" sz="2800" b="1" i="1" dirty="0"/>
          </a:p>
          <a:p>
            <a:pPr marL="877888" lvl="1" indent="-514350">
              <a:buFont typeface="+mj-lt"/>
              <a:buAutoNum type="arabicPeriod" startAt="14"/>
              <a:tabLst>
                <a:tab pos="811213" algn="l"/>
              </a:tabLst>
            </a:pPr>
            <a:r>
              <a:rPr lang="fr-FR" sz="3000" dirty="0"/>
              <a:t>Afficher le détail des modifications </a:t>
            </a:r>
            <a:r>
              <a:rPr lang="fr-FR" sz="3000" dirty="0" smtClean="0"/>
              <a:t>indexées(index-HEAD):</a:t>
            </a:r>
            <a:endParaRPr lang="fr-FR" sz="3000" dirty="0"/>
          </a:p>
          <a:p>
            <a:pPr marL="1158875" lvl="1" indent="-347663"/>
            <a:r>
              <a:rPr lang="fr-FR" sz="2800" b="1" i="1" dirty="0"/>
              <a:t>git </a:t>
            </a:r>
            <a:r>
              <a:rPr lang="fr-FR" sz="2800" b="1" i="1" dirty="0" err="1"/>
              <a:t>diff</a:t>
            </a:r>
            <a:r>
              <a:rPr lang="fr-FR" sz="2800" b="1" i="1" dirty="0"/>
              <a:t> --cached</a:t>
            </a:r>
          </a:p>
          <a:p>
            <a:pPr marL="877887" lvl="1" indent="-514350">
              <a:buFont typeface="+mj-lt"/>
              <a:buAutoNum type="arabicPeriod" startAt="15"/>
            </a:pPr>
            <a:r>
              <a:rPr lang="fr-FR" sz="3000" dirty="0"/>
              <a:t>Envoyer les modification indexés en zone de </a:t>
            </a:r>
            <a:r>
              <a:rPr lang="fr-FR" sz="3000" dirty="0" smtClean="0"/>
              <a:t>transit(backup):</a:t>
            </a:r>
            <a:endParaRPr lang="fr-FR" sz="3000" dirty="0"/>
          </a:p>
          <a:p>
            <a:pPr marL="1160462" lvl="1" indent="-342900"/>
            <a:r>
              <a:rPr lang="fr-FR" sz="2800" b="1" i="1" dirty="0"/>
              <a:t>git </a:t>
            </a:r>
            <a:r>
              <a:rPr lang="fr-FR" sz="2800" b="1" i="1" dirty="0" smtClean="0"/>
              <a:t>commit –m «  message»</a:t>
            </a:r>
            <a:endParaRPr lang="fr-FR" sz="2800" b="1" i="1" dirty="0"/>
          </a:p>
          <a:p>
            <a:pPr marL="877887" lvl="1" indent="-514350">
              <a:buFont typeface="+mj-lt"/>
              <a:buAutoNum type="arabicPeriod" startAt="16"/>
            </a:pPr>
            <a:r>
              <a:rPr lang="fr-FR" sz="3000" dirty="0"/>
              <a:t>Afficher l’historique des commits:</a:t>
            </a:r>
          </a:p>
          <a:p>
            <a:pPr marL="1158875" lvl="1" indent="-347663"/>
            <a:r>
              <a:rPr lang="fr-FR" sz="2800" b="1" i="1" dirty="0"/>
              <a:t>git log, git log –n 2 </a:t>
            </a:r>
            <a:r>
              <a:rPr lang="fr-FR" sz="2800" b="1" i="1" dirty="0" smtClean="0"/>
              <a:t>,</a:t>
            </a:r>
            <a:r>
              <a:rPr lang="fr-FR" dirty="0"/>
              <a:t> </a:t>
            </a:r>
            <a:r>
              <a:rPr lang="fr-FR" sz="2800" b="1" i="1" dirty="0"/>
              <a:t>git log –</a:t>
            </a:r>
            <a:r>
              <a:rPr lang="fr-FR" sz="2800" b="1" i="1" dirty="0" err="1"/>
              <a:t>oneline</a:t>
            </a:r>
            <a:r>
              <a:rPr lang="fr-FR" sz="2800" b="1" i="1" dirty="0" smtClean="0"/>
              <a:t>,</a:t>
            </a:r>
            <a:r>
              <a:rPr lang="fr-FR" dirty="0"/>
              <a:t> </a:t>
            </a:r>
            <a:r>
              <a:rPr lang="fr-FR" sz="2800" b="1" i="1" dirty="0"/>
              <a:t>« git log –p fichier »</a:t>
            </a:r>
          </a:p>
          <a:p>
            <a:pPr marL="877887" lvl="1" indent="-514350">
              <a:buFont typeface="+mj-lt"/>
              <a:buAutoNum type="arabicPeriod" startAt="17"/>
            </a:pPr>
            <a:r>
              <a:rPr lang="fr-FR" sz="3000" dirty="0"/>
              <a:t>supprimer toutes les </a:t>
            </a:r>
            <a:r>
              <a:rPr lang="fr-FR" sz="3000" dirty="0" smtClean="0"/>
              <a:t>commites (historique) </a:t>
            </a:r>
            <a:r>
              <a:rPr lang="fr-FR" sz="3000" dirty="0"/>
              <a:t>postérieurs à « </a:t>
            </a:r>
            <a:r>
              <a:rPr lang="fr-FR" sz="3000" dirty="0" err="1" smtClean="0"/>
              <a:t>commit_hash</a:t>
            </a:r>
            <a:r>
              <a:rPr lang="fr-FR" sz="3000" dirty="0"/>
              <a:t> » mais garde l’espace de travail </a:t>
            </a:r>
            <a:r>
              <a:rPr lang="fr-FR" sz="3000" dirty="0" smtClean="0"/>
              <a:t>intacte(</a:t>
            </a:r>
            <a:r>
              <a:rPr lang="fr-FR" sz="3000" dirty="0" smtClean="0">
                <a:solidFill>
                  <a:srgbClr val="FF0000"/>
                </a:solidFill>
              </a:rPr>
              <a:t>danger</a:t>
            </a:r>
            <a:r>
              <a:rPr lang="fr-FR" sz="3000" dirty="0" smtClean="0"/>
              <a:t>).</a:t>
            </a:r>
            <a:endParaRPr lang="fr-FR" sz="3000" dirty="0"/>
          </a:p>
          <a:p>
            <a:pPr marL="1158875" lvl="1" indent="-347663"/>
            <a:r>
              <a:rPr lang="fr-FR" sz="2800" b="1" i="1" dirty="0"/>
              <a:t>git reset </a:t>
            </a:r>
            <a:r>
              <a:rPr lang="fr-FR" sz="2800" b="1" i="1" dirty="0" err="1" smtClean="0"/>
              <a:t>commit_hash</a:t>
            </a:r>
            <a:r>
              <a:rPr lang="fr-FR" sz="2800" b="1" i="1" dirty="0" smtClean="0"/>
              <a:t> </a:t>
            </a:r>
            <a:r>
              <a:rPr lang="fr-FR" sz="2800" b="1" i="1" dirty="0"/>
              <a:t>,git reset HEAD^</a:t>
            </a:r>
            <a:r>
              <a:rPr lang="fr-FR" b="1" i="1" dirty="0" smtClean="0"/>
              <a:t> (</a:t>
            </a:r>
            <a:r>
              <a:rPr lang="fr-FR" b="1" i="1" dirty="0" err="1" smtClean="0"/>
              <a:t>soft,mixes,hard</a:t>
            </a:r>
            <a:r>
              <a:rPr lang="fr-FR" b="1" i="1" dirty="0" smtClean="0"/>
              <a:t>)</a:t>
            </a:r>
            <a:endParaRPr lang="fr-FR" sz="2800" b="1" i="1" dirty="0"/>
          </a:p>
          <a:p>
            <a:pPr marL="1160462" lvl="1" indent="-342900"/>
            <a:endParaRPr lang="fr-FR" sz="2800" dirty="0"/>
          </a:p>
          <a:p>
            <a:pPr marL="817562" lvl="1" indent="0">
              <a:buNone/>
            </a:pPr>
            <a:endParaRPr lang="fr-FR" b="1" i="1" dirty="0" smtClean="0"/>
          </a:p>
        </p:txBody>
      </p:sp>
      <p:sp>
        <p:nvSpPr>
          <p:cNvPr id="4"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7597033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59272"/>
            <a:ext cx="10515600" cy="795855"/>
          </a:xfrm>
        </p:spPr>
        <p:txBody>
          <a:bodyPr/>
          <a:lstStyle/>
          <a:p>
            <a:pPr algn="ctr"/>
            <a:r>
              <a:rPr lang="fr-FR" b="1" dirty="0"/>
              <a:t>Les commandes de </a:t>
            </a:r>
            <a:r>
              <a:rPr lang="fr-FR" b="1" dirty="0" smtClean="0"/>
              <a:t>base (Suite)</a:t>
            </a:r>
            <a:endParaRPr lang="fr-FR" b="1" dirty="0"/>
          </a:p>
        </p:txBody>
      </p:sp>
      <p:sp>
        <p:nvSpPr>
          <p:cNvPr id="3" name="Espace réservé du contenu 2"/>
          <p:cNvSpPr>
            <a:spLocks noGrp="1"/>
          </p:cNvSpPr>
          <p:nvPr>
            <p:ph idx="1"/>
          </p:nvPr>
        </p:nvSpPr>
        <p:spPr>
          <a:xfrm>
            <a:off x="0" y="1116280"/>
            <a:ext cx="12192000" cy="5533902"/>
          </a:xfrm>
        </p:spPr>
        <p:txBody>
          <a:bodyPr>
            <a:normAutofit lnSpcReduction="10000"/>
          </a:bodyPr>
          <a:lstStyle/>
          <a:p>
            <a:pPr marL="877887" lvl="1" indent="-514350">
              <a:lnSpc>
                <a:spcPct val="70000"/>
              </a:lnSpc>
              <a:buFont typeface="+mj-lt"/>
              <a:buAutoNum type="arabicPeriod" startAt="18"/>
            </a:pPr>
            <a:r>
              <a:rPr lang="fr-FR" sz="2800" dirty="0" smtClean="0"/>
              <a:t>Navigué </a:t>
            </a:r>
            <a:r>
              <a:rPr lang="fr-FR" sz="2800" dirty="0"/>
              <a:t>dans l’historique des </a:t>
            </a:r>
            <a:r>
              <a:rPr lang="fr-FR" sz="2800" dirty="0" smtClean="0"/>
              <a:t>commit (voir le contenu avent un commit ):</a:t>
            </a:r>
            <a:endParaRPr lang="fr-FR" sz="2800" dirty="0"/>
          </a:p>
          <a:p>
            <a:pPr marL="1158875" lvl="1" indent="-347663">
              <a:lnSpc>
                <a:spcPct val="70000"/>
              </a:lnSpc>
            </a:pPr>
            <a:r>
              <a:rPr lang="fr-FR" sz="2600" b="1" i="1" dirty="0"/>
              <a:t>git checkout « </a:t>
            </a:r>
            <a:r>
              <a:rPr lang="fr-FR" sz="2600" b="1" i="1" dirty="0" err="1" smtClean="0"/>
              <a:t>commit_hash</a:t>
            </a:r>
            <a:r>
              <a:rPr lang="fr-FR" sz="2600" b="1" i="1" dirty="0"/>
              <a:t> », </a:t>
            </a:r>
            <a:r>
              <a:rPr lang="fr-FR" sz="2600" b="1" i="1" dirty="0" smtClean="0"/>
              <a:t>git checkout «  </a:t>
            </a:r>
            <a:r>
              <a:rPr lang="fr-FR" sz="2600" b="1" i="1" dirty="0" err="1" smtClean="0"/>
              <a:t>commit_hash</a:t>
            </a:r>
            <a:r>
              <a:rPr lang="fr-FR" sz="2600" b="1" i="1" dirty="0" smtClean="0"/>
              <a:t>» «</a:t>
            </a:r>
            <a:r>
              <a:rPr lang="fr-FR" sz="2600" b="1" i="1" dirty="0"/>
              <a:t> </a:t>
            </a:r>
            <a:r>
              <a:rPr lang="fr-FR" sz="2600" b="1" i="1" dirty="0" smtClean="0"/>
              <a:t>fichier</a:t>
            </a:r>
            <a:r>
              <a:rPr lang="fr-FR" sz="2600" b="1" i="1" dirty="0"/>
              <a:t> »</a:t>
            </a:r>
          </a:p>
          <a:p>
            <a:pPr marL="893763" lvl="1" indent="-530225">
              <a:buFont typeface="+mj-lt"/>
              <a:buAutoNum type="arabicPeriod" startAt="19"/>
            </a:pPr>
            <a:r>
              <a:rPr lang="fr-FR" sz="2800" dirty="0"/>
              <a:t>défit un commit (supprimer les changements de ce commit</a:t>
            </a:r>
            <a:r>
              <a:rPr lang="fr-FR" sz="2800" dirty="0" smtClean="0"/>
              <a:t>)</a:t>
            </a:r>
          </a:p>
          <a:p>
            <a:pPr marL="820738" lvl="1" indent="-9525">
              <a:tabLst>
                <a:tab pos="811213" algn="l"/>
                <a:tab pos="1163638" algn="l"/>
              </a:tabLst>
            </a:pPr>
            <a:r>
              <a:rPr lang="fr-FR" sz="2800" dirty="0" smtClean="0"/>
              <a:t>	</a:t>
            </a:r>
            <a:r>
              <a:rPr lang="fr-FR" sz="2600" b="1" i="1" dirty="0"/>
              <a:t>git </a:t>
            </a:r>
            <a:r>
              <a:rPr lang="fr-FR" sz="2600" b="1" i="1" dirty="0" err="1"/>
              <a:t>revert</a:t>
            </a:r>
            <a:r>
              <a:rPr lang="fr-FR" sz="2600" b="1" i="1" dirty="0"/>
              <a:t> </a:t>
            </a:r>
            <a:r>
              <a:rPr lang="fr-FR" sz="2600" b="1" i="1" dirty="0" err="1" smtClean="0"/>
              <a:t>commit_hash</a:t>
            </a:r>
            <a:r>
              <a:rPr lang="fr-FR" sz="2600" b="1" i="1" dirty="0"/>
              <a:t> </a:t>
            </a:r>
            <a:endParaRPr lang="fr-FR" sz="2600" b="1" i="1" dirty="0" smtClean="0"/>
          </a:p>
          <a:p>
            <a:pPr marL="962025" lvl="1" indent="-598488">
              <a:buFont typeface="+mj-lt"/>
              <a:buAutoNum type="arabicPeriod" startAt="20"/>
              <a:tabLst>
                <a:tab pos="811213" algn="l"/>
                <a:tab pos="1163638" algn="l"/>
              </a:tabLst>
            </a:pPr>
            <a:r>
              <a:rPr lang="fr-FR" sz="2800" dirty="0"/>
              <a:t>Voir les détails d’un commit(contribution)</a:t>
            </a:r>
          </a:p>
          <a:p>
            <a:pPr marL="1169988" lvl="1" indent="-365125">
              <a:tabLst>
                <a:tab pos="811213" algn="l"/>
                <a:tab pos="1169988" algn="l"/>
              </a:tabLst>
            </a:pPr>
            <a:r>
              <a:rPr lang="fr-FR" sz="2600" b="1" i="1" dirty="0"/>
              <a:t>git show « </a:t>
            </a:r>
            <a:r>
              <a:rPr lang="fr-FR" sz="2600" b="1" i="1" dirty="0" err="1"/>
              <a:t>commit_hash</a:t>
            </a:r>
            <a:r>
              <a:rPr lang="fr-FR" sz="2600" b="1" i="1" dirty="0"/>
              <a:t> »</a:t>
            </a:r>
          </a:p>
          <a:p>
            <a:pPr marL="811213" lvl="1" indent="-447675">
              <a:buNone/>
              <a:tabLst>
                <a:tab pos="363538" algn="l"/>
                <a:tab pos="1163638" algn="l"/>
              </a:tabLst>
            </a:pPr>
            <a:r>
              <a:rPr lang="fr-FR" sz="2800" dirty="0" smtClean="0"/>
              <a:t>21 </a:t>
            </a:r>
            <a:r>
              <a:rPr lang="fr-FR" sz="2800" dirty="0"/>
              <a:t>qui à changé le </a:t>
            </a:r>
            <a:r>
              <a:rPr lang="fr-FR" sz="2800" dirty="0" err="1" smtClean="0"/>
              <a:t>fichierest</a:t>
            </a:r>
            <a:r>
              <a:rPr lang="fr-FR" sz="2800" dirty="0" smtClean="0"/>
              <a:t> quand et quoi </a:t>
            </a:r>
          </a:p>
          <a:p>
            <a:pPr marL="1162050" lvl="1" indent="-361950">
              <a:tabLst>
                <a:tab pos="363538" algn="l"/>
                <a:tab pos="1163638" algn="l"/>
              </a:tabLst>
            </a:pPr>
            <a:r>
              <a:rPr lang="fr-FR" sz="2800" b="1" i="1" dirty="0" smtClean="0"/>
              <a:t>git </a:t>
            </a:r>
            <a:r>
              <a:rPr lang="fr-FR" sz="2800" b="1" i="1" dirty="0" err="1" smtClean="0"/>
              <a:t>blame</a:t>
            </a:r>
            <a:r>
              <a:rPr lang="fr-FR" sz="2800" b="1" i="1" dirty="0" smtClean="0"/>
              <a:t> « file »</a:t>
            </a:r>
            <a:endParaRPr lang="fr-FR" sz="2600" b="1" i="1" dirty="0" smtClean="0"/>
          </a:p>
          <a:p>
            <a:pPr marL="962025" lvl="1" indent="-598488">
              <a:buFont typeface="+mj-lt"/>
              <a:buAutoNum type="arabicPeriod" startAt="20"/>
              <a:tabLst>
                <a:tab pos="363538" algn="l"/>
                <a:tab pos="811213" algn="l"/>
                <a:tab pos="1163638" algn="l"/>
              </a:tabLst>
            </a:pPr>
            <a:r>
              <a:rPr lang="fr-FR" sz="2800" dirty="0" smtClean="0"/>
              <a:t>Sauvegardé </a:t>
            </a:r>
            <a:r>
              <a:rPr lang="fr-FR" sz="2800" dirty="0"/>
              <a:t>un travail puis le </a:t>
            </a:r>
            <a:r>
              <a:rPr lang="fr-FR" sz="2800" dirty="0" smtClean="0"/>
              <a:t>reprendre</a:t>
            </a:r>
          </a:p>
          <a:p>
            <a:pPr marL="819150" lvl="1" indent="-7938">
              <a:tabLst>
                <a:tab pos="363538" algn="l"/>
                <a:tab pos="811213" algn="l"/>
                <a:tab pos="1163638" algn="l"/>
              </a:tabLst>
            </a:pPr>
            <a:r>
              <a:rPr lang="fr-FR" sz="2600" b="1" i="1" dirty="0"/>
              <a:t>	git </a:t>
            </a:r>
            <a:r>
              <a:rPr lang="fr-FR" sz="2600" b="1" i="1" dirty="0" err="1" smtClean="0"/>
              <a:t>stash</a:t>
            </a:r>
            <a:endParaRPr lang="fr-FR" sz="2600" b="1" i="1" dirty="0" smtClean="0"/>
          </a:p>
          <a:p>
            <a:pPr marL="962025" lvl="1" indent="-598488">
              <a:buFont typeface="+mj-lt"/>
              <a:buAutoNum type="arabicPeriod" startAt="20"/>
              <a:tabLst>
                <a:tab pos="363538" algn="l"/>
                <a:tab pos="811213" algn="l"/>
                <a:tab pos="1163638" algn="l"/>
              </a:tabLst>
            </a:pPr>
            <a:r>
              <a:rPr lang="fr-FR" sz="2800" dirty="0"/>
              <a:t>Reprendre un travail qui à été suspendu</a:t>
            </a:r>
          </a:p>
          <a:p>
            <a:pPr marL="819150" lvl="1" indent="-7938">
              <a:tabLst>
                <a:tab pos="363538" algn="l"/>
                <a:tab pos="811213" algn="l"/>
                <a:tab pos="1163638" algn="l"/>
              </a:tabLst>
            </a:pPr>
            <a:r>
              <a:rPr lang="fr-FR" sz="2600" b="1" i="1" dirty="0" smtClean="0"/>
              <a:t>git </a:t>
            </a:r>
            <a:r>
              <a:rPr lang="fr-FR" sz="2600" b="1" i="1" dirty="0" err="1" smtClean="0"/>
              <a:t>stash</a:t>
            </a:r>
            <a:r>
              <a:rPr lang="fr-FR" sz="2600" b="1" i="1" dirty="0" smtClean="0"/>
              <a:t> pop</a:t>
            </a:r>
          </a:p>
          <a:p>
            <a:pPr marL="962025" lvl="1" indent="-598488">
              <a:lnSpc>
                <a:spcPct val="100000"/>
              </a:lnSpc>
              <a:buFont typeface="+mj-lt"/>
              <a:buAutoNum type="arabicPeriod" startAt="20"/>
              <a:tabLst>
                <a:tab pos="363538" algn="l"/>
                <a:tab pos="811213" algn="l"/>
                <a:tab pos="1163638" algn="l"/>
              </a:tabLst>
            </a:pPr>
            <a:r>
              <a:rPr lang="fr-FR" sz="2800" dirty="0"/>
              <a:t>Supprimé un </a:t>
            </a:r>
            <a:r>
              <a:rPr lang="fr-FR" sz="2800" dirty="0" err="1"/>
              <a:t>stash</a:t>
            </a:r>
            <a:r>
              <a:rPr lang="fr-FR" sz="2800" dirty="0"/>
              <a:t> </a:t>
            </a:r>
          </a:p>
          <a:p>
            <a:pPr marL="819150" lvl="1" indent="-7938">
              <a:tabLst>
                <a:tab pos="363538" algn="l"/>
                <a:tab pos="811213" algn="l"/>
                <a:tab pos="1163638" algn="l"/>
              </a:tabLst>
            </a:pPr>
            <a:r>
              <a:rPr lang="fr-FR" sz="2600" b="1" i="1" dirty="0" smtClean="0"/>
              <a:t>Git </a:t>
            </a:r>
            <a:r>
              <a:rPr lang="fr-FR" sz="2600" b="1" i="1" dirty="0" err="1" smtClean="0"/>
              <a:t>stash</a:t>
            </a:r>
            <a:r>
              <a:rPr lang="fr-FR" sz="2600" b="1" i="1" dirty="0" smtClean="0"/>
              <a:t> drop</a:t>
            </a:r>
          </a:p>
        </p:txBody>
      </p:sp>
      <p:sp>
        <p:nvSpPr>
          <p:cNvPr id="4"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28790107"/>
      </p:ext>
    </p:extLst>
  </p:cSld>
  <p:clrMapOvr>
    <a:masterClrMapping/>
  </p:clrMapOvr>
  <p:timing>
    <p:tnLst>
      <p:par>
        <p:cTn id="1" dur="indefinite" restart="never" nodeType="tmRoot"/>
      </p:par>
    </p:tn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2242</TotalTime>
  <Words>1358</Words>
  <Application>Microsoft Office PowerPoint</Application>
  <PresentationFormat>Grand écran</PresentationFormat>
  <Paragraphs>286</Paragraphs>
  <Slides>20</Slides>
  <Notes>16</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20</vt:i4>
      </vt:variant>
    </vt:vector>
  </HeadingPairs>
  <TitlesOfParts>
    <vt:vector size="25" baseType="lpstr">
      <vt:lpstr>Arial</vt:lpstr>
      <vt:lpstr>Calibri</vt:lpstr>
      <vt:lpstr>Calibri Light</vt:lpstr>
      <vt:lpstr>Consolas</vt:lpstr>
      <vt:lpstr>Thème Office</vt:lpstr>
      <vt:lpstr>Système de contrôle de version(SCV)</vt:lpstr>
      <vt:lpstr>Type de SCV </vt:lpstr>
      <vt:lpstr>Git </vt:lpstr>
      <vt:lpstr>Architecture de Git</vt:lpstr>
      <vt:lpstr>Utilisation</vt:lpstr>
      <vt:lpstr>Les commandes de base</vt:lpstr>
      <vt:lpstr>Présentation PowerPoint</vt:lpstr>
      <vt:lpstr>Les commandes de base (Suite)</vt:lpstr>
      <vt:lpstr>Les commandes de base (Suite)</vt:lpstr>
      <vt:lpstr>Branches</vt:lpstr>
      <vt:lpstr>Présentation PowerPoint</vt:lpstr>
      <vt:lpstr>Présentation PowerPoint</vt:lpstr>
      <vt:lpstr>Présentation PowerPoint</vt:lpstr>
      <vt:lpstr>Présentation PowerPoint</vt:lpstr>
      <vt:lpstr>Présentation PowerPoint</vt:lpstr>
      <vt:lpstr>Conflits(Suite)</vt:lpstr>
      <vt:lpstr>Conflits «suite »</vt:lpstr>
      <vt:lpstr>HEAD &amp; Index</vt:lpstr>
      <vt:lpstr>Collaboration est model de développement</vt:lpstr>
      <vt:lpstr>Présentation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Formation Git </dc:title>
  <dc:creator>Boussad</dc:creator>
  <cp:lastModifiedBy>Compte Microsoft</cp:lastModifiedBy>
  <cp:revision>715</cp:revision>
  <dcterms:created xsi:type="dcterms:W3CDTF">2022-11-12T10:47:31Z</dcterms:created>
  <dcterms:modified xsi:type="dcterms:W3CDTF">2022-11-20T15:23:44Z</dcterms:modified>
</cp:coreProperties>
</file>