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9" r:id="rId3"/>
    <p:sldId id="261" r:id="rId4"/>
    <p:sldId id="274" r:id="rId5"/>
    <p:sldId id="264" r:id="rId6"/>
    <p:sldId id="284" r:id="rId7"/>
    <p:sldId id="263" r:id="rId8"/>
    <p:sldId id="310" r:id="rId9"/>
    <p:sldId id="299" r:id="rId10"/>
    <p:sldId id="303" r:id="rId11"/>
    <p:sldId id="266" r:id="rId12"/>
    <p:sldId id="277" r:id="rId13"/>
    <p:sldId id="270" r:id="rId14"/>
    <p:sldId id="272" r:id="rId15"/>
    <p:sldId id="278" r:id="rId16"/>
    <p:sldId id="291" r:id="rId17"/>
    <p:sldId id="297" r:id="rId18"/>
    <p:sldId id="298" r:id="rId19"/>
    <p:sldId id="279" r:id="rId20"/>
    <p:sldId id="282" r:id="rId21"/>
    <p:sldId id="280" r:id="rId22"/>
    <p:sldId id="281" r:id="rId23"/>
    <p:sldId id="283" r:id="rId24"/>
    <p:sldId id="290" r:id="rId25"/>
    <p:sldId id="288" r:id="rId26"/>
    <p:sldId id="286" r:id="rId27"/>
    <p:sldId id="287" r:id="rId28"/>
    <p:sldId id="285" r:id="rId29"/>
    <p:sldId id="300" r:id="rId30"/>
    <p:sldId id="271" r:id="rId31"/>
    <p:sldId id="311" r:id="rId32"/>
    <p:sldId id="312" r:id="rId33"/>
    <p:sldId id="305" r:id="rId34"/>
    <p:sldId id="306" r:id="rId35"/>
    <p:sldId id="309" r:id="rId36"/>
    <p:sldId id="304" r:id="rId37"/>
    <p:sldId id="293" r:id="rId38"/>
    <p:sldId id="295" r:id="rId39"/>
    <p:sldId id="301" r:id="rId40"/>
    <p:sldId id="308" r:id="rId41"/>
    <p:sldId id="294" r:id="rId42"/>
    <p:sldId id="307" r:id="rId4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41" autoAdjust="0"/>
  </p:normalViewPr>
  <p:slideViewPr>
    <p:cSldViewPr snapToGrid="0">
      <p:cViewPr varScale="1">
        <p:scale>
          <a:sx n="64" d="100"/>
          <a:sy n="64" d="100"/>
        </p:scale>
        <p:origin x="1494" y="7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19/12/2022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Pull = </a:t>
            </a:r>
            <a:r>
              <a:rPr lang="fr-FR" b="1" dirty="0" err="1" smtClean="0"/>
              <a:t>fetch</a:t>
            </a:r>
            <a:r>
              <a:rPr lang="fr-FR" b="1" dirty="0" smtClean="0"/>
              <a:t>  +merge :</a:t>
            </a:r>
            <a:r>
              <a:rPr lang="fr-FR" b="1" baseline="0" dirty="0" smtClean="0"/>
              <a:t> </a:t>
            </a:r>
            <a:r>
              <a:rPr lang="fr-FR" b="0" baseline="0" dirty="0" smtClean="0"/>
              <a:t>apportera les changements</a:t>
            </a:r>
            <a:r>
              <a:rPr lang="fr-FR" b="1" baseline="0" dirty="0" smtClean="0"/>
              <a:t>(</a:t>
            </a:r>
            <a:r>
              <a:rPr lang="fr-FR" b="1" baseline="0" dirty="0" err="1" smtClean="0"/>
              <a:t>fetch</a:t>
            </a:r>
            <a:r>
              <a:rPr lang="fr-FR" b="0" baseline="0" dirty="0" smtClean="0"/>
              <a:t>) et merge les changement de la branches distante.</a:t>
            </a:r>
            <a:endParaRPr lang="fr-FR" b="0" dirty="0" smtClean="0"/>
          </a:p>
          <a:p>
            <a:r>
              <a:rPr lang="fr-FR" b="1" dirty="0" err="1" smtClean="0"/>
              <a:t>fetch</a:t>
            </a:r>
            <a:r>
              <a:rPr lang="fr-FR" b="1" dirty="0" smtClean="0"/>
              <a:t>: </a:t>
            </a:r>
            <a:r>
              <a:rPr lang="fr-FR" dirty="0" smtClean="0"/>
              <a:t>vous pouvez être assuré : fetch ne manipulera, ne détruira ou ne bousillera jamais quoi que ce soit.</a:t>
            </a:r>
          </a:p>
          <a:p>
            <a:r>
              <a:rPr lang="fr-FR" dirty="0" err="1" smtClean="0"/>
              <a:t>Fetch</a:t>
            </a:r>
            <a:r>
              <a:rPr lang="fr-FR" dirty="0" smtClean="0"/>
              <a:t> est inoffensive on doit faire merge pour répurqueté</a:t>
            </a:r>
            <a:r>
              <a:rPr lang="fr-FR" baseline="0" dirty="0" smtClean="0"/>
              <a:t> les changement dans le  répertoire de travail</a:t>
            </a:r>
          </a:p>
          <a:p>
            <a:r>
              <a:rPr lang="fr-FR" baseline="0" dirty="0" smtClean="0"/>
              <a:t>Pour </a:t>
            </a:r>
            <a:r>
              <a:rPr lang="fr-FR" baseline="0" dirty="0" err="1" smtClean="0"/>
              <a:t>rempercuté</a:t>
            </a:r>
            <a:r>
              <a:rPr lang="fr-FR" baseline="0" dirty="0" smtClean="0"/>
              <a:t> les changement dans l’espace de travail on exécute la commande:</a:t>
            </a:r>
          </a:p>
          <a:p>
            <a:r>
              <a:rPr lang="fr-FR" b="1" i="1" baseline="0" dirty="0" smtClean="0"/>
              <a:t>	git merge </a:t>
            </a:r>
            <a:r>
              <a:rPr lang="fr-FR" b="1" i="1" baseline="0" dirty="0" err="1" smtClean="0"/>
              <a:t>origin</a:t>
            </a:r>
            <a:r>
              <a:rPr lang="fr-FR" b="1" i="1" baseline="0" dirty="0" smtClean="0"/>
              <a:t>/</a:t>
            </a:r>
            <a:r>
              <a:rPr lang="fr-FR" b="1" i="1" baseline="0" dirty="0" err="1" smtClean="0"/>
              <a:t>branchname</a:t>
            </a:r>
            <a:r>
              <a:rPr lang="fr-FR" b="1" i="1" baseline="0" dirty="0" smtClean="0"/>
              <a:t>  </a:t>
            </a:r>
            <a:r>
              <a:rPr lang="fr-FR" b="0" i="0" u="sng" baseline="0" dirty="0" smtClean="0"/>
              <a:t>Ou bien </a:t>
            </a:r>
            <a:r>
              <a:rPr lang="fr-FR" b="1" i="1" baseline="0" dirty="0" smtClean="0"/>
              <a:t>git </a:t>
            </a:r>
            <a:r>
              <a:rPr lang="fr-FR" b="1" i="1" baseline="0" dirty="0" err="1" smtClean="0"/>
              <a:t>rebase</a:t>
            </a:r>
            <a:r>
              <a:rPr lang="fr-FR" b="1" i="1" baseline="0" dirty="0" smtClean="0"/>
              <a:t> </a:t>
            </a:r>
            <a:r>
              <a:rPr lang="fr-FR" b="1" i="1" baseline="0" dirty="0" err="1" smtClean="0"/>
              <a:t>origin</a:t>
            </a:r>
            <a:r>
              <a:rPr lang="fr-FR" b="1" i="1" baseline="0" dirty="0" smtClean="0"/>
              <a:t> </a:t>
            </a:r>
            <a:r>
              <a:rPr lang="fr-FR" b="1" i="1" baseline="0" dirty="0" err="1" smtClean="0"/>
              <a:t>branchname</a:t>
            </a:r>
            <a:r>
              <a:rPr lang="fr-FR" b="1" i="1" baseline="0" dirty="0" smtClean="0"/>
              <a:t> </a:t>
            </a:r>
            <a:endParaRPr lang="fr-FR" b="0" i="0" u="sng" baseline="0" dirty="0" smtClean="0"/>
          </a:p>
          <a:p>
            <a:endParaRPr lang="fr-FR" b="1" i="1" baseline="0" dirty="0" smtClean="0"/>
          </a:p>
          <a:p>
            <a:r>
              <a:rPr lang="fr-FR" baseline="0" dirty="0" smtClean="0"/>
              <a:t>*pour voir les changement on tape «</a:t>
            </a:r>
            <a:r>
              <a:rPr lang="fr-FR" b="1" i="1" baseline="0" dirty="0" smtClean="0"/>
              <a:t> git </a:t>
            </a:r>
            <a:r>
              <a:rPr lang="fr-FR" b="1" i="1" baseline="0" dirty="0" err="1" smtClean="0"/>
              <a:t>chekcout</a:t>
            </a:r>
            <a:r>
              <a:rPr lang="fr-FR" b="1" i="1" baseline="0" dirty="0" smtClean="0"/>
              <a:t> </a:t>
            </a:r>
            <a:r>
              <a:rPr lang="fr-FR" b="1" i="1" baseline="0" dirty="0" err="1" smtClean="0"/>
              <a:t>origin</a:t>
            </a:r>
            <a:r>
              <a:rPr lang="fr-FR" b="1" i="1" baseline="0" dirty="0" smtClean="0"/>
              <a:t>/</a:t>
            </a:r>
            <a:r>
              <a:rPr lang="fr-FR" b="1" i="1" baseline="0" dirty="0" err="1" smtClean="0"/>
              <a:t>branchname</a:t>
            </a:r>
            <a:r>
              <a:rPr lang="fr-FR" baseline="0" dirty="0" smtClean="0"/>
              <a:t>» </a:t>
            </a:r>
          </a:p>
          <a:p>
            <a:r>
              <a:rPr lang="fr-FR" dirty="0" smtClean="0"/>
              <a:t>git </a:t>
            </a:r>
            <a:r>
              <a:rPr lang="fr-FR" dirty="0" err="1" smtClean="0"/>
              <a:t>diff</a:t>
            </a:r>
            <a:r>
              <a:rPr lang="fr-FR" dirty="0" smtClean="0"/>
              <a:t> develop </a:t>
            </a:r>
            <a:r>
              <a:rPr lang="fr-FR" dirty="0" err="1" smtClean="0"/>
              <a:t>origin</a:t>
            </a:r>
            <a:r>
              <a:rPr lang="fr-FR" dirty="0" smtClean="0"/>
              <a:t>/develop</a:t>
            </a:r>
          </a:p>
          <a:p>
            <a:r>
              <a:rPr lang="fr-FR" dirty="0" smtClean="0"/>
              <a:t>git log develop..</a:t>
            </a:r>
            <a:r>
              <a:rPr lang="fr-FR" dirty="0" err="1" smtClean="0"/>
              <a:t>origin</a:t>
            </a:r>
            <a:r>
              <a:rPr lang="fr-FR" dirty="0" smtClean="0"/>
              <a:t>/develop(voir les commit </a:t>
            </a:r>
            <a:r>
              <a:rPr lang="fr-FR" dirty="0" err="1" smtClean="0"/>
              <a:t>suplementaire</a:t>
            </a:r>
            <a:r>
              <a:rPr lang="fr-FR" dirty="0" smtClean="0"/>
              <a:t>)</a:t>
            </a:r>
          </a:p>
          <a:p>
            <a:endParaRPr lang="fr-FR" dirty="0" smtClean="0"/>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commité)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Definition: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une</a:t>
            </a:r>
            <a:r>
              <a:rPr lang="en-US" sz="1200" b="0" i="0" kern="1200" dirty="0" smtClean="0">
                <a:solidFill>
                  <a:schemeClr val="tx1"/>
                </a:solidFill>
                <a:effectLst/>
                <a:latin typeface="+mn-lt"/>
                <a:ea typeface="+mn-ea"/>
                <a:cs typeface="+mn-cs"/>
              </a:rPr>
              <a:t> recommendation</a:t>
            </a:r>
            <a:r>
              <a:rPr lang="en-US" sz="1200" b="0" i="0" kern="1200" baseline="0" dirty="0" smtClean="0">
                <a:solidFill>
                  <a:schemeClr val="tx1"/>
                </a:solidFill>
                <a:effectLst/>
                <a:latin typeface="+mn-lt"/>
                <a:ea typeface="+mn-ea"/>
                <a:cs typeface="+mn-cs"/>
              </a:rPr>
              <a:t> sur la </a:t>
            </a:r>
            <a:r>
              <a:rPr lang="fr-FR" sz="1200" b="0" i="0" kern="1200" baseline="0" noProof="0" dirty="0" smtClean="0">
                <a:solidFill>
                  <a:schemeClr val="tx1"/>
                </a:solidFill>
                <a:effectLst/>
                <a:latin typeface="+mn-lt"/>
                <a:ea typeface="+mn-ea"/>
                <a:cs typeface="+mn-cs"/>
              </a:rPr>
              <a:t>façon</a:t>
            </a:r>
            <a:r>
              <a:rPr lang="en-US" sz="1200" b="0" i="0" kern="1200" baseline="0" dirty="0" smtClean="0">
                <a:solidFill>
                  <a:schemeClr val="tx1"/>
                </a:solidFill>
                <a:effectLst/>
                <a:latin typeface="+mn-lt"/>
                <a:ea typeface="+mn-ea"/>
                <a:cs typeface="+mn-cs"/>
              </a:rPr>
              <a:t> d’utilisé </a:t>
            </a:r>
            <a:r>
              <a:rPr lang="en-US" sz="1200" b="0" i="0" kern="1200" baseline="0" dirty="0" err="1" smtClean="0">
                <a:solidFill>
                  <a:schemeClr val="tx1"/>
                </a:solidFill>
                <a:effectLst/>
                <a:latin typeface="+mn-lt"/>
                <a:ea typeface="+mn-ea"/>
                <a:cs typeface="+mn-cs"/>
              </a:rPr>
              <a:t>Git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Pour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profité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pleinement</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étre</a:t>
            </a:r>
            <a:r>
              <a:rPr lang="en-US" sz="1200" b="0" i="0" kern="1200" baseline="0" dirty="0" smtClean="0">
                <a:solidFill>
                  <a:schemeClr val="tx1"/>
                </a:solidFill>
                <a:effectLst/>
                <a:latin typeface="+mn-lt"/>
                <a:ea typeface="+mn-ea"/>
                <a:cs typeface="+mn-cs"/>
              </a:rPr>
              <a:t> productive pour </a:t>
            </a:r>
            <a:r>
              <a:rPr lang="en-US" sz="1200" b="0" i="0" kern="1200" baseline="0" dirty="0" err="1" smtClean="0">
                <a:solidFill>
                  <a:schemeClr val="tx1"/>
                </a:solidFill>
                <a:effectLst/>
                <a:latin typeface="+mn-lt"/>
                <a:ea typeface="+mn-ea"/>
                <a:cs typeface="+mn-cs"/>
              </a:rPr>
              <a:t>cela</a:t>
            </a:r>
            <a:r>
              <a:rPr lang="en-US" sz="1200" b="0" i="0" kern="1200" baseline="0" dirty="0" smtClean="0">
                <a:solidFill>
                  <a:schemeClr val="tx1"/>
                </a:solidFill>
                <a:effectLst/>
                <a:latin typeface="+mn-lt"/>
                <a:ea typeface="+mn-ea"/>
                <a:cs typeface="+mn-cs"/>
              </a:rPr>
              <a:t> on </a:t>
            </a:r>
            <a:r>
              <a:rPr lang="en-US" sz="1200" b="0" i="0" kern="1200" dirty="0" err="1" smtClean="0">
                <a:solidFill>
                  <a:schemeClr val="tx1"/>
                </a:solidFill>
                <a:effectLst/>
                <a:latin typeface="+mn-lt"/>
                <a:ea typeface="+mn-ea"/>
                <a:cs typeface="+mn-cs"/>
              </a:rPr>
              <a:t>doit</a:t>
            </a:r>
            <a:r>
              <a:rPr lang="en-US" sz="1200" b="0" i="0" kern="1200" baseline="0" dirty="0" smtClean="0">
                <a:solidFill>
                  <a:schemeClr val="tx1"/>
                </a:solidFill>
                <a:effectLst/>
                <a:latin typeface="+mn-lt"/>
                <a:ea typeface="+mn-ea"/>
                <a:cs typeface="+mn-cs"/>
              </a:rPr>
              <a:t> le </a:t>
            </a:r>
            <a:r>
              <a:rPr lang="en-US" sz="1200" b="0" i="0" kern="1200" baseline="0" dirty="0" err="1" smtClean="0">
                <a:solidFill>
                  <a:schemeClr val="tx1"/>
                </a:solidFill>
                <a:effectLst/>
                <a:latin typeface="+mn-lt"/>
                <a:ea typeface="+mn-ea"/>
                <a:cs typeface="+mn-cs"/>
              </a:rPr>
              <a:t>maitrisé</a:t>
            </a:r>
            <a:r>
              <a:rPr lang="en-US" sz="1200" b="0" i="0" kern="1200" baseline="0" dirty="0" smtClean="0">
                <a:solidFill>
                  <a:schemeClr val="tx1"/>
                </a:solidFill>
                <a:effectLst/>
                <a:latin typeface="+mn-lt"/>
                <a:ea typeface="+mn-ea"/>
                <a:cs typeface="+mn-cs"/>
              </a:rPr>
              <a:t>..</a:t>
            </a:r>
          </a:p>
          <a:p>
            <a:pPr rtl="0"/>
            <a:r>
              <a:rPr lang="fr-FR" sz="1200" b="0" i="0" kern="1200" noProof="0" dirty="0" smtClean="0">
                <a:solidFill>
                  <a:schemeClr val="tx1"/>
                </a:solidFill>
                <a:effectLst/>
                <a:latin typeface="+mn-lt"/>
                <a:ea typeface="+mn-ea"/>
                <a:cs typeface="+mn-cs"/>
              </a:rPr>
              <a:t>Git 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décrit 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r>
              <a:rPr lang="fr-FR" b="0" dirty="0" smtClean="0"/>
              <a:t>si comme</a:t>
            </a:r>
            <a:r>
              <a:rPr lang="fr-FR" b="0" baseline="0" dirty="0" smtClean="0"/>
              <a:t> ci on travail avec un CSV </a:t>
            </a:r>
            <a:r>
              <a:rPr lang="fr-FR" b="0" baseline="0" dirty="0" err="1" smtClean="0"/>
              <a:t>centralisé.</a:t>
            </a:r>
            <a:r>
              <a:rPr lang="fr-FR" dirty="0" err="1" smtClean="0"/>
              <a:t>stratégie</a:t>
            </a:r>
            <a:r>
              <a:rPr lang="fr-FR" dirty="0" smtClean="0"/>
              <a:t> 0 Branch, tout les développeurs fond des changement sur la branche principale(branche par défaut)  puis la mergé une fois terminé. Les cas de figure ou il est utilisé</a:t>
            </a:r>
          </a:p>
          <a:p>
            <a:r>
              <a:rPr lang="fr-FR" dirty="0" smtClean="0"/>
              <a:t>1.Le 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distante(</a:t>
            </a:r>
            <a:r>
              <a:rPr lang="fr-FR" dirty="0" err="1" smtClean="0"/>
              <a:t>rebase</a:t>
            </a:r>
            <a:r>
              <a:rPr lang="fr-FR" dirty="0" smtClean="0"/>
              <a:t> ces</a:t>
            </a:r>
            <a:r>
              <a:rPr lang="fr-FR" baseline="0" dirty="0" smtClean="0"/>
              <a:t> changements au top qui peut généré des conflits</a:t>
            </a:r>
            <a:r>
              <a:rPr lang="fr-FR" dirty="0" smtClean="0"/>
              <a:t>)</a:t>
            </a:r>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branch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0" baseline="0" dirty="0" smtClean="0"/>
              <a:t>modèle de branchement de projet git, </a:t>
            </a:r>
            <a:r>
              <a:rPr lang="fr-FR" baseline="0" dirty="0" smtClean="0"/>
              <a:t>chaque branch à un rôle spécifique. comment et quand il faut que les branches vont interagir. Ce qui fait une grande aide dans l’implémentation de  processus d’</a:t>
            </a:r>
            <a:r>
              <a:rPr lang="fr-FR" baseline="0" dirty="0" err="1" smtClean="0"/>
              <a:t>inrtégration</a:t>
            </a:r>
            <a:r>
              <a:rPr lang="fr-FR" baseline="0" dirty="0" smtClean="0"/>
              <a:t> continue et le processus de livraison continue. </a:t>
            </a:r>
          </a:p>
          <a:p>
            <a:r>
              <a:rPr lang="fr-FR" b="1" baseline="0" dirty="0" smtClean="0"/>
              <a:t>Main</a:t>
            </a:r>
            <a:r>
              <a:rPr lang="fr-FR" baseline="0" dirty="0" smtClean="0"/>
              <a:t> :créer au début du projet et maintenue tout au long du processus de développent.tagé en plusieurs commits dans le but de montré  les différentes versions du code. Le code</a:t>
            </a:r>
            <a:r>
              <a:rPr lang="fr-FR" sz="1200" b="0" dirty="0" smtClean="0"/>
              <a:t> et stable est un avantage en</a:t>
            </a:r>
            <a:r>
              <a:rPr lang="fr-FR" sz="1200" b="0" baseline="0" dirty="0" smtClean="0"/>
              <a:t> cas de problème dans les autre branches. souvent utilisé comme branche d’intégration pour la branche </a:t>
            </a:r>
            <a:r>
              <a:rPr lang="fr-FR" sz="1200" b="0" baseline="0" dirty="0" err="1" smtClean="0"/>
              <a:t>develop</a:t>
            </a:r>
            <a:r>
              <a:rPr lang="fr-FR" sz="1200" b="0" baseline="0" dirty="0" smtClean="0"/>
              <a: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La branch develop: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err="1" smtClean="0">
                <a:solidFill>
                  <a:schemeClr val="tx1"/>
                </a:solidFill>
                <a:effectLst/>
                <a:latin typeface="+mn-lt"/>
                <a:ea typeface="+mn-ea"/>
                <a:cs typeface="+mn-cs"/>
              </a:rPr>
              <a:t>depuis</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on </a:t>
            </a:r>
            <a:r>
              <a:rPr lang="en-US" sz="1200" b="0" i="0" kern="1200" baseline="0" dirty="0" err="1" smtClean="0">
                <a:solidFill>
                  <a:schemeClr val="tx1"/>
                </a:solidFill>
                <a:effectLst/>
                <a:latin typeface="+mn-lt"/>
                <a:ea typeface="+mn-ea"/>
                <a:cs typeface="+mn-cs"/>
              </a:rPr>
              <a:t>l’intègre</a:t>
            </a:r>
            <a:r>
              <a:rPr lang="en-US" sz="1200" b="0" i="0" kern="1200" baseline="0" dirty="0" smtClean="0">
                <a:solidFill>
                  <a:schemeClr val="tx1"/>
                </a:solidFill>
                <a:effectLst/>
                <a:latin typeface="+mn-lt"/>
                <a:ea typeface="+mn-ea"/>
                <a:cs typeface="+mn-cs"/>
              </a:rPr>
              <a:t>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3360771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smtClean="0"/>
              <a:t>Avantages </a:t>
            </a:r>
          </a:p>
          <a:p>
            <a:r>
              <a:rPr lang="fr-FR" b="0" baseline="0" dirty="0" smtClean="0"/>
              <a:t>Nous permet de vérifie chaque ligne de code avant qu’elle soit intégré dans les version</a:t>
            </a:r>
          </a:p>
          <a:p>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103772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1" i="0" kern="1200" baseline="0" noProof="0" dirty="0" smtClean="0">
                <a:solidFill>
                  <a:schemeClr val="tx1"/>
                </a:solidFill>
                <a:effectLst/>
                <a:latin typeface="+mn-lt"/>
                <a:ea typeface="+mn-ea"/>
                <a:cs typeface="+mn-cs"/>
              </a:rPr>
              <a:t>Hotfix: </a:t>
            </a:r>
            <a:r>
              <a:rPr lang="fr-FR" sz="1200" b="0" i="0" kern="1200" baseline="0" noProof="0" dirty="0" smtClean="0">
                <a:solidFill>
                  <a:schemeClr val="tx1"/>
                </a:solidFill>
                <a:effectLst/>
                <a:latin typeface="+mn-lt"/>
                <a:ea typeface="+mn-ea"/>
                <a:cs typeface="+mn-cs"/>
              </a:rPr>
              <a:t>bifurqué depuis master utilisé pour corrigé rapidement la release en production. À la fin de correctif il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vers « </a:t>
            </a:r>
            <a:r>
              <a:rPr lang="fr-FR" sz="1200" b="1" i="1" kern="1200" baseline="0" noProof="0" dirty="0" smtClean="0">
                <a:solidFill>
                  <a:schemeClr val="tx1"/>
                </a:solidFill>
                <a:effectLst/>
                <a:latin typeface="+mn-lt"/>
                <a:ea typeface="+mn-ea"/>
                <a:cs typeface="+mn-cs"/>
              </a:rPr>
              <a:t>main</a:t>
            </a:r>
            <a:r>
              <a:rPr lang="fr-FR" sz="1200" b="0" i="0" kern="1200" baseline="0" noProof="0" dirty="0" smtClean="0">
                <a:solidFill>
                  <a:schemeClr val="tx1"/>
                </a:solidFill>
                <a:effectLst/>
                <a:latin typeface="+mn-lt"/>
                <a:ea typeface="+mn-ea"/>
                <a:cs typeface="+mn-cs"/>
              </a:rPr>
              <a:t> » et « </a:t>
            </a:r>
            <a:r>
              <a:rPr lang="fr-FR" sz="1200" b="1" i="0" kern="1200" baseline="0" noProof="0" dirty="0" err="1" smtClean="0">
                <a:solidFill>
                  <a:schemeClr val="tx1"/>
                </a:solidFill>
                <a:effectLst/>
                <a:latin typeface="+mn-lt"/>
                <a:ea typeface="+mn-ea"/>
                <a:cs typeface="+mn-cs"/>
              </a:rPr>
              <a:t>Develop</a:t>
            </a:r>
            <a:r>
              <a:rPr lang="fr-FR" sz="1200" b="1" i="0" kern="1200" baseline="0" noProof="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 le </a:t>
            </a:r>
            <a:r>
              <a:rPr lang="fr-FR" sz="1200" b="0" i="0" kern="1200" baseline="0" noProof="0" dirty="0" err="1" smtClean="0">
                <a:solidFill>
                  <a:schemeClr val="tx1"/>
                </a:solidFill>
                <a:effectLst/>
                <a:latin typeface="+mn-lt"/>
                <a:ea typeface="+mn-ea"/>
                <a:cs typeface="+mn-cs"/>
              </a:rPr>
              <a:t>merge</a:t>
            </a:r>
            <a:r>
              <a:rPr lang="fr-FR" sz="1200" b="0" i="0" kern="1200" baseline="0" noProof="0" dirty="0" smtClean="0">
                <a:solidFill>
                  <a:schemeClr val="tx1"/>
                </a:solidFill>
                <a:effectLst/>
                <a:latin typeface="+mn-lt"/>
                <a:ea typeface="+mn-ea"/>
                <a:cs typeface="+mn-cs"/>
              </a:rPr>
              <a:t> à « </a:t>
            </a:r>
            <a:r>
              <a:rPr lang="fr-FR" sz="1200" b="0" i="0" kern="1200" baseline="0" noProof="0" dirty="0" err="1" smtClean="0">
                <a:solidFill>
                  <a:schemeClr val="tx1"/>
                </a:solidFill>
                <a:effectLst/>
                <a:latin typeface="+mn-lt"/>
                <a:ea typeface="+mn-ea"/>
                <a:cs typeface="+mn-cs"/>
              </a:rPr>
              <a:t>Develop</a:t>
            </a:r>
            <a:r>
              <a:rPr lang="fr-FR" sz="1200" b="0" i="0" kern="1200" baseline="0" noProof="0" dirty="0" smtClean="0">
                <a:solidFill>
                  <a:schemeClr val="tx1"/>
                </a:solidFill>
                <a:effectLst/>
                <a:latin typeface="+mn-lt"/>
                <a:ea typeface="+mn-ea"/>
                <a:cs typeface="+mn-cs"/>
              </a:rPr>
              <a:t> » est critique pour s’assuré que le correctif persiste dans les prochaine </a:t>
            </a:r>
            <a:r>
              <a:rPr lang="fr-FR" sz="1200" b="0" i="0" kern="1200" baseline="0" noProof="0" dirty="0" err="1" smtClean="0">
                <a:solidFill>
                  <a:schemeClr val="tx1"/>
                </a:solidFill>
                <a:effectLst/>
                <a:latin typeface="+mn-lt"/>
                <a:ea typeface="+mn-ea"/>
                <a:cs typeface="+mn-cs"/>
              </a:rPr>
              <a:t>release.avoir</a:t>
            </a:r>
            <a:r>
              <a:rPr lang="fr-FR" sz="1200" b="0" i="0" kern="1200" baseline="0" noProof="0" dirty="0" smtClean="0">
                <a:solidFill>
                  <a:schemeClr val="tx1"/>
                </a:solidFill>
                <a:effectLst/>
                <a:latin typeface="+mn-lt"/>
                <a:ea typeface="+mn-ea"/>
                <a:cs typeface="+mn-cs"/>
              </a:rPr>
              <a:t> une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28</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Pour –soft basculer vers initial commit</a:t>
            </a:r>
            <a:r>
              <a:rPr lang="fr-FR" dirty="0" smtClean="0"/>
              <a:t> </a:t>
            </a:r>
          </a:p>
          <a:p>
            <a:r>
              <a:rPr lang="fr-FR" dirty="0" smtClean="0"/>
              <a:t>1.gs</a:t>
            </a:r>
            <a:r>
              <a:rPr lang="fr-FR" baseline="0" dirty="0" smtClean="0"/>
              <a:t> &amp;&amp; git </a:t>
            </a:r>
            <a:r>
              <a:rPr lang="fr-FR" baseline="0" dirty="0" err="1" smtClean="0"/>
              <a:t>ls</a:t>
            </a:r>
            <a:r>
              <a:rPr lang="fr-FR" baseline="0" dirty="0" smtClean="0"/>
              <a:t>-files - s</a:t>
            </a:r>
            <a:endParaRPr lang="fr-FR" dirty="0" smtClean="0"/>
          </a:p>
          <a:p>
            <a:pPr marL="0" indent="0">
              <a:buFont typeface="+mj-lt"/>
              <a:buNone/>
            </a:pPr>
            <a:r>
              <a:rPr lang="fr-FR" dirty="0" smtClean="0"/>
              <a:t>2.git</a:t>
            </a:r>
            <a:r>
              <a:rPr lang="fr-FR" baseline="0" dirty="0" smtClean="0"/>
              <a:t> reset –soft </a:t>
            </a:r>
            <a:r>
              <a:rPr lang="fr-FR" baseline="0" dirty="0" err="1" smtClean="0"/>
              <a:t>commitID</a:t>
            </a:r>
            <a:endParaRPr lang="fr-FR"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aseline="0" dirty="0" smtClean="0"/>
              <a:t>3.</a:t>
            </a:r>
            <a:r>
              <a:rPr lang="fr-FR" dirty="0" smtClean="0"/>
              <a:t> 1.gs</a:t>
            </a:r>
            <a:r>
              <a:rPr lang="fr-FR" baseline="0" dirty="0" smtClean="0"/>
              <a:t> &amp;&amp; git </a:t>
            </a:r>
            <a:r>
              <a:rPr lang="fr-FR" baseline="0" dirty="0" err="1" smtClean="0"/>
              <a:t>ls</a:t>
            </a:r>
            <a:r>
              <a:rPr lang="fr-FR" baseline="0" dirty="0" smtClean="0"/>
              <a:t>-files – 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1" baseline="0" dirty="0" smtClean="0"/>
              <a:t>RQ</a:t>
            </a:r>
            <a:r>
              <a:rPr lang="fr-FR" baseline="0" dirty="0" smtClean="0"/>
              <a:t>: On voit comme quoi des ficher sont prêt pour le commit(déjà dans l’index).la deuxième command indique que l’index n’a pas changé. Exécute git log on remarque une seul commit dans le journal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33</a:t>
            </a:fld>
            <a:endParaRPr lang="fr-FR"/>
          </a:p>
        </p:txBody>
      </p:sp>
    </p:spTree>
    <p:extLst>
      <p:ext uri="{BB962C8B-B14F-4D97-AF65-F5344CB8AC3E}">
        <p14:creationId xmlns:p14="http://schemas.microsoft.com/office/powerpoint/2010/main" val="946935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37</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mécanisme est appelé</a:t>
            </a:r>
            <a:r>
              <a:rPr lang="fr-FR" baseline="0" dirty="0" smtClean="0"/>
              <a:t> 3 arbres</a:t>
            </a:r>
            <a:endParaRPr lang="fr-FR" dirty="0" smtClean="0"/>
          </a:p>
          <a:p>
            <a:r>
              <a:rPr lang="fr-FR" dirty="0" smtClean="0"/>
              <a:t>Le répertoire</a:t>
            </a:r>
            <a:r>
              <a:rPr lang="fr-FR" baseline="0" dirty="0" smtClean="0"/>
              <a:t> de travail est représenté par le système de fichier et il est représentatif des changement sur les fichiers et répertoire</a:t>
            </a:r>
          </a:p>
          <a:p>
            <a:r>
              <a:rPr lang="fr-FR" baseline="0" dirty="0" smtClean="0"/>
              <a:t>Les changement font partie de premier arbre</a:t>
            </a:r>
          </a:p>
          <a:p>
            <a:r>
              <a:rPr lang="fr-FR" baseline="0" dirty="0" smtClean="0"/>
              <a:t>2Stagging index :il track les changement de répertoire de travail promu avec git </a:t>
            </a:r>
            <a:r>
              <a:rPr lang="fr-FR" baseline="0" dirty="0" err="1" smtClean="0"/>
              <a:t>add</a:t>
            </a:r>
            <a:r>
              <a:rPr lang="fr-FR" baseline="0" dirty="0" smtClean="0"/>
              <a:t> qui vont être stocké dans le commit prochaine(second valeur est le hash de contenue du file1) </a:t>
            </a:r>
            <a:r>
              <a:rPr lang="fr-FR" baseline="0" dirty="0" err="1" smtClean="0"/>
              <a:t>mecanise</a:t>
            </a:r>
            <a:r>
              <a:rPr lang="fr-FR" baseline="0" dirty="0" smtClean="0"/>
              <a:t> de cache interne complexe</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39</a:t>
            </a:fld>
            <a:endParaRPr lang="fr-FR"/>
          </a:p>
        </p:txBody>
      </p:sp>
    </p:spTree>
    <p:extLst>
      <p:ext uri="{BB962C8B-B14F-4D97-AF65-F5344CB8AC3E}">
        <p14:creationId xmlns:p14="http://schemas.microsoft.com/office/powerpoint/2010/main" val="20812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méta-données et la base de données des objets du projet</a:t>
            </a:r>
          </a:p>
          <a:p>
            <a:r>
              <a:rPr lang="fr-FR" b="1" dirty="0" smtClean="0"/>
              <a:t>2.La zone de transit/d’index </a:t>
            </a:r>
            <a:r>
              <a:rPr lang="fr-FR" dirty="0" smtClean="0"/>
              <a:t>:fichier  </a:t>
            </a:r>
            <a:r>
              <a:rPr lang="fr-FR" b="1" dirty="0" smtClean="0"/>
              <a:t>binaire </a:t>
            </a:r>
            <a:r>
              <a:rPr lang="fr-FR" dirty="0" smtClean="0"/>
              <a:t>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a:t>
            </a:r>
            <a:r>
              <a:rPr lang="fr-FR" dirty="0" err="1" smtClean="0"/>
              <a:t>versioné</a:t>
            </a:r>
            <a:r>
              <a:rPr lang="fr-FR" baseline="0" dirty="0" smtClean="0"/>
              <a:t> et non versionné</a:t>
            </a:r>
            <a:r>
              <a:rPr lang="fr-FR" dirty="0" smtClean="0"/>
              <a:t>). on peut modifier sans affecté le travail des autres</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5</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utilise SSH pour communiqué avec dépôt distant(public key, </a:t>
            </a:r>
            <a:r>
              <a:rPr lang="fr-FR" dirty="0" err="1" smtClean="0"/>
              <a:t>private</a:t>
            </a:r>
            <a:r>
              <a:rPr lang="fr-FR" dirty="0" smtClean="0"/>
              <a:t> key)</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smtClean="0">
                <a:solidFill>
                  <a:schemeClr val="tx1"/>
                </a:solidFill>
                <a:latin typeface="+mn-lt"/>
                <a:ea typeface="+mn-ea"/>
                <a:cs typeface="+mn-cs"/>
              </a:rPr>
              <a:t>Configuration</a:t>
            </a:r>
          </a:p>
          <a:p>
            <a:r>
              <a:rPr lang="fr-FR" sz="1200" b="0" i="0" kern="1200" dirty="0" smtClean="0">
                <a:solidFill>
                  <a:schemeClr val="tx1"/>
                </a:solidFill>
                <a:effectLst/>
                <a:latin typeface="+mn-lt"/>
                <a:ea typeface="+mn-ea"/>
                <a:cs typeface="+mn-cs"/>
              </a:rPr>
              <a:t>Local/global/system</a:t>
            </a:r>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track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Git clean </a:t>
            </a:r>
            <a:r>
              <a:rPr lang="fr-FR" dirty="0" smtClean="0"/>
              <a:t>: opère sur les fichiers e</a:t>
            </a:r>
            <a:r>
              <a:rPr lang="fr-FR" baseline="0" dirty="0" smtClean="0"/>
              <a:t> répertoire untracké(non versionné)</a:t>
            </a:r>
          </a:p>
          <a:p>
            <a:pPr rtl="0"/>
            <a:r>
              <a:rPr lang="fr-FR" b="1" baseline="0" dirty="0" smtClean="0"/>
              <a:t>Git </a:t>
            </a:r>
            <a:r>
              <a:rPr lang="fr-FR" b="1" baseline="0" dirty="0" err="1" smtClean="0"/>
              <a:t>rm</a:t>
            </a:r>
            <a:r>
              <a:rPr lang="fr-FR" b="0" baseline="0" dirty="0" smtClean="0"/>
              <a:t>:  qu’on veut que git ne track plus le fichier(exemple ajouté par erreur).  pas d’option pour supprimé les fichier dans le rertoire de </a:t>
            </a:r>
            <a:r>
              <a:rPr lang="fr-FR" b="0" baseline="0" dirty="0" err="1" smtClean="0"/>
              <a:t>travail.on</a:t>
            </a:r>
            <a:r>
              <a:rPr lang="fr-FR" b="0" baseline="0" dirty="0" smtClean="0"/>
              <a:t> peut pas supprimer les fichier </a:t>
            </a:r>
            <a:r>
              <a:rPr lang="fr-FR" b="0" baseline="0" dirty="0" err="1" smtClean="0"/>
              <a:t>untracker</a:t>
            </a:r>
            <a:r>
              <a:rPr lang="fr-FR" b="0" baseline="0" dirty="0" smtClean="0"/>
              <a:t> avec git </a:t>
            </a:r>
            <a:r>
              <a:rPr lang="fr-FR" b="0" baseline="0" dirty="0" err="1" smtClean="0"/>
              <a:t>rm</a:t>
            </a:r>
            <a:endParaRPr lang="fr-FR" b="0" baseline="0" dirty="0" smtClean="0"/>
          </a:p>
          <a:p>
            <a:pPr rtl="0"/>
            <a:r>
              <a:rPr lang="fr-FR" b="1" baseline="0" dirty="0" smtClean="0"/>
              <a:t>Git </a:t>
            </a:r>
            <a:r>
              <a:rPr lang="fr-FR" b="1" baseline="0" dirty="0" err="1" smtClean="0"/>
              <a:t>add</a:t>
            </a:r>
            <a:r>
              <a:rPr lang="fr-FR" b="1" baseline="0" dirty="0" smtClean="0"/>
              <a:t>: </a:t>
            </a:r>
            <a:r>
              <a:rPr lang="fr-FR" b="0" baseline="0" dirty="0" smtClean="0"/>
              <a:t>importante pour git commit (étape pour sélectionner ce qui va être commité) marque les fichiers à inclure dans le commit suivant.la commande n’affecte pas le repo </a:t>
            </a:r>
            <a:r>
              <a:rPr lang="fr-FR" b="0" baseline="0" dirty="0" err="1" smtClean="0"/>
              <a:t>locale.git</a:t>
            </a:r>
            <a:r>
              <a:rPr lang="fr-FR" b="0" baseline="0" dirty="0" smtClean="0"/>
              <a:t> </a:t>
            </a:r>
            <a:r>
              <a:rPr lang="fr-FR" b="0" baseline="0" dirty="0" err="1" smtClean="0"/>
              <a:t>add</a:t>
            </a:r>
            <a:r>
              <a:rPr lang="fr-FR" b="0" baseline="0" dirty="0" smtClean="0"/>
              <a:t> *(ignore celui qui commence avec « </a:t>
            </a:r>
            <a:r>
              <a:rPr lang="fr-FR" b="1" baseline="0" dirty="0" smtClean="0"/>
              <a:t>. </a:t>
            </a:r>
            <a:r>
              <a:rPr lang="fr-FR" b="0" baseline="0" dirty="0" smtClean="0"/>
              <a:t>»)</a:t>
            </a:r>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 2.Les raisons de changements</a:t>
            </a:r>
          </a:p>
          <a:p>
            <a:r>
              <a:rPr lang="fr-FR" dirty="0" smtClean="0"/>
              <a:t>////</a:t>
            </a:r>
          </a:p>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a:t>
            </a:r>
            <a:r>
              <a:rPr lang="fr-FR" baseline="0" dirty="0" err="1" smtClean="0"/>
              <a:t>status</a:t>
            </a:r>
            <a:r>
              <a:rPr lang="fr-FR" baseline="0" dirty="0" smtClean="0"/>
              <a:t> affiche (non </a:t>
            </a:r>
            <a:r>
              <a:rPr lang="fr-FR" baseline="0" dirty="0" err="1" smtClean="0"/>
              <a:t>track</a:t>
            </a:r>
            <a:r>
              <a:rPr lang="fr-FR" baseline="0" dirty="0" smtClean="0"/>
              <a:t> ,indexé ,non indexé)</a:t>
            </a:r>
          </a:p>
          <a:p>
            <a:r>
              <a:rPr lang="fr-FR" baseline="0" dirty="0" smtClean="0"/>
              <a:t>/////////</a:t>
            </a:r>
          </a:p>
          <a:p>
            <a:pPr marL="571500" indent="-571500">
              <a:buFont typeface="+mj-lt"/>
              <a:buAutoNum type="romanUcPeriod"/>
            </a:pPr>
            <a:r>
              <a:rPr lang="fr-FR" dirty="0" smtClean="0"/>
              <a:t>Git </a:t>
            </a:r>
            <a:r>
              <a:rPr lang="fr-FR" dirty="0" err="1" smtClean="0"/>
              <a:t>checkout</a:t>
            </a:r>
            <a:r>
              <a:rPr lang="fr-FR" dirty="0" smtClean="0"/>
              <a:t> HASH commit.</a:t>
            </a:r>
          </a:p>
          <a:p>
            <a:pPr marL="514350" indent="-244475">
              <a:buFont typeface="+mj-lt"/>
              <a:buAutoNum type="arabicPeriod"/>
            </a:pPr>
            <a:r>
              <a:rPr lang="fr-FR" dirty="0" smtClean="0"/>
              <a:t>Va charger l’arbre de commit dans le répertoire de travail.</a:t>
            </a:r>
          </a:p>
          <a:p>
            <a:pPr marL="514350" indent="-244475">
              <a:buFont typeface="+mj-lt"/>
              <a:buAutoNum type="arabicPeriod"/>
            </a:pPr>
            <a:r>
              <a:rPr lang="fr-FR" dirty="0" smtClean="0"/>
              <a:t>Ecrire dans le fichier index(</a:t>
            </a:r>
            <a:r>
              <a:rPr lang="fr-FR" dirty="0" err="1" smtClean="0"/>
              <a:t>stagged</a:t>
            </a:r>
            <a:r>
              <a:rPr lang="fr-FR" dirty="0" smtClean="0"/>
              <a:t> area)</a:t>
            </a:r>
          </a:p>
          <a:p>
            <a:pPr marL="514350" indent="-244475">
              <a:buFont typeface="+mj-lt"/>
              <a:buAutoNum type="arabicPeriod"/>
            </a:pPr>
            <a:r>
              <a:rPr lang="fr-FR" dirty="0" smtClean="0"/>
              <a:t>Mettre à jour le fichier HEAD à cette commit ( </a:t>
            </a:r>
            <a:r>
              <a:rPr lang="fr-FR" dirty="0" err="1" smtClean="0"/>
              <a:t>detached</a:t>
            </a:r>
            <a:r>
              <a:rPr lang="fr-FR" dirty="0" smtClean="0"/>
              <a:t> </a:t>
            </a:r>
            <a:r>
              <a:rPr lang="fr-FR" dirty="0" err="1" smtClean="0"/>
              <a:t>head</a:t>
            </a:r>
            <a:r>
              <a:rPr lang="fr-FR" dirty="0" smtClean="0"/>
              <a: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59160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Git</a:t>
            </a:r>
            <a:r>
              <a:rPr lang="fr-FR" b="1" baseline="0" dirty="0" smtClean="0"/>
              <a:t> </a:t>
            </a:r>
            <a:r>
              <a:rPr lang="fr-FR" b="1" dirty="0" err="1" smtClean="0"/>
              <a:t>Stash</a:t>
            </a:r>
            <a:r>
              <a:rPr lang="fr-FR" dirty="0" smtClean="0"/>
              <a:t>: prend</a:t>
            </a:r>
            <a:r>
              <a:rPr lang="fr-FR" baseline="0" dirty="0" smtClean="0"/>
              <a:t> les changements non commuté(indexé ou bien non indexé) les sauvegarde(planque) pour le reprendre après(prend pas en charge les fichier qui non jamais été </a:t>
            </a:r>
            <a:r>
              <a:rPr lang="fr-FR" baseline="0" dirty="0" err="1" smtClean="0"/>
              <a:t>indixé</a:t>
            </a:r>
            <a:r>
              <a:rPr lang="fr-FR" baseline="0" dirty="0" smtClean="0"/>
              <a:t>).</a:t>
            </a:r>
          </a:p>
          <a:p>
            <a:r>
              <a:rPr lang="fr-FR" b="1" baseline="0" dirty="0" smtClean="0"/>
              <a:t>Git </a:t>
            </a:r>
            <a:r>
              <a:rPr lang="fr-FR" b="1" baseline="0" dirty="0" err="1" smtClean="0"/>
              <a:t>stash</a:t>
            </a:r>
            <a:r>
              <a:rPr lang="fr-FR" b="1" baseline="0" dirty="0" smtClean="0"/>
              <a:t> pop: </a:t>
            </a:r>
            <a:r>
              <a:rPr lang="fr-FR" b="0" baseline="0" dirty="0" smtClean="0"/>
              <a:t>reprendre le code </a:t>
            </a:r>
            <a:r>
              <a:rPr lang="fr-FR" b="0" baseline="0" dirty="0" err="1" smtClean="0"/>
              <a:t>cahé</a:t>
            </a:r>
            <a:r>
              <a:rPr lang="fr-FR" b="0" baseline="0" dirty="0" smtClean="0"/>
              <a:t> et le supprime dans </a:t>
            </a:r>
            <a:r>
              <a:rPr lang="fr-FR" b="0" baseline="0" dirty="0" err="1" smtClean="0"/>
              <a:t>stash</a:t>
            </a:r>
            <a:r>
              <a:rPr lang="fr-FR" b="0" baseline="0" dirty="0" smtClean="0"/>
              <a:t> </a:t>
            </a:r>
          </a:p>
          <a:p>
            <a:r>
              <a:rPr lang="fr-FR" b="1" baseline="0" dirty="0" smtClean="0"/>
              <a:t>Git </a:t>
            </a:r>
            <a:r>
              <a:rPr lang="fr-FR" b="1" baseline="0" dirty="0" err="1" smtClean="0"/>
              <a:t>stash</a:t>
            </a:r>
            <a:r>
              <a:rPr lang="fr-FR" b="1" baseline="0" dirty="0" smtClean="0"/>
              <a:t> </a:t>
            </a:r>
            <a:r>
              <a:rPr lang="fr-FR" b="1" baseline="0" dirty="0" err="1" smtClean="0"/>
              <a:t>applay:</a:t>
            </a:r>
            <a:r>
              <a:rPr lang="fr-FR" b="0" baseline="0" dirty="0" err="1" smtClean="0"/>
              <a:t>reprendre</a:t>
            </a:r>
            <a:r>
              <a:rPr lang="fr-FR" b="0" baseline="0" dirty="0" smtClean="0"/>
              <a:t> le code et le garde dans </a:t>
            </a:r>
            <a:r>
              <a:rPr lang="fr-FR" b="0" baseline="0" dirty="0" err="1" smtClean="0"/>
              <a:t>stash</a:t>
            </a:r>
            <a:r>
              <a:rPr lang="fr-FR" b="0" baseline="0" dirty="0" smtClean="0"/>
              <a:t> (utile lorsque on veut appliqué le </a:t>
            </a:r>
            <a:r>
              <a:rPr lang="fr-FR" b="0" baseline="0" dirty="0" err="1" smtClean="0"/>
              <a:t>meme</a:t>
            </a:r>
            <a:r>
              <a:rPr lang="fr-FR" b="0" baseline="0" dirty="0" smtClean="0"/>
              <a:t> code </a:t>
            </a:r>
            <a:r>
              <a:rPr lang="fr-FR" b="0" baseline="0" dirty="0" err="1" smtClean="0"/>
              <a:t>stashé</a:t>
            </a:r>
            <a:r>
              <a:rPr lang="fr-FR" b="0" baseline="0" dirty="0" smtClean="0"/>
              <a:t>)  </a:t>
            </a:r>
            <a:r>
              <a:rPr lang="en-US" sz="1200" b="0" i="0" kern="1200" dirty="0" smtClean="0">
                <a:solidFill>
                  <a:schemeClr val="tx1"/>
                </a:solidFill>
                <a:effectLst/>
                <a:latin typeface="+mn-lt"/>
                <a:ea typeface="+mn-ea"/>
                <a:cs typeface="+mn-cs"/>
              </a:rPr>
              <a:t>This is useful if you want to apply the same stashed changes to multiple branches.</a:t>
            </a:r>
          </a:p>
          <a:p>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ignore(.</a:t>
            </a:r>
            <a:r>
              <a:rPr lang="en-US" sz="1200" b="1" i="0" kern="1200" dirty="0" err="1" smtClean="0">
                <a:solidFill>
                  <a:schemeClr val="tx1"/>
                </a:solidFill>
                <a:effectLst/>
                <a:latin typeface="+mn-lt"/>
                <a:ea typeface="+mn-ea"/>
                <a:cs typeface="+mn-cs"/>
              </a:rPr>
              <a:t>gitignore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a:t>
            </a:r>
            <a:r>
              <a:rPr lang="fr-FR" sz="1200" b="0" i="0" kern="1200" noProof="0" dirty="0" smtClean="0">
                <a:solidFill>
                  <a:schemeClr val="tx1"/>
                </a:solidFill>
                <a:effectLst/>
                <a:latin typeface="+mn-lt"/>
                <a:ea typeface="+mn-ea"/>
                <a:cs typeface="+mn-cs"/>
              </a:rPr>
              <a:t>veut</a:t>
            </a:r>
            <a:r>
              <a:rPr lang="en-US" sz="1200" b="0" i="0" kern="1200" dirty="0" smtClean="0">
                <a:solidFill>
                  <a:schemeClr val="tx1"/>
                </a:solidFill>
                <a:effectLst/>
                <a:latin typeface="+mn-lt"/>
                <a:ea typeface="+mn-ea"/>
                <a:cs typeface="+mn-cs"/>
              </a:rPr>
              <a:t> que des fichiers</a:t>
            </a:r>
            <a:r>
              <a:rPr lang="en-US" sz="1200" b="0" i="0" kern="1200" baseline="0" dirty="0" smtClean="0">
                <a:solidFill>
                  <a:schemeClr val="tx1"/>
                </a:solidFill>
                <a:effectLst/>
                <a:latin typeface="+mn-lt"/>
                <a:ea typeface="+mn-ea"/>
                <a:cs typeface="+mn-cs"/>
              </a:rPr>
              <a:t> soit ignore (log,temp,.</a:t>
            </a:r>
            <a:r>
              <a:rPr lang="en-US" sz="1200" b="0" i="0" kern="1200" baseline="0" dirty="0" err="1" smtClean="0">
                <a:solidFill>
                  <a:schemeClr val="tx1"/>
                </a:solidFill>
                <a:effectLst/>
                <a:latin typeface="+mn-lt"/>
                <a:ea typeface="+mn-ea"/>
                <a:cs typeface="+mn-cs"/>
              </a:rPr>
              <a:t>tmp,code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compilé,repertoire</a:t>
            </a:r>
            <a:r>
              <a:rPr lang="en-US" sz="1200" b="0" i="0" kern="1200" baseline="0" dirty="0" smtClean="0">
                <a:solidFill>
                  <a:schemeClr val="tx1"/>
                </a:solidFill>
                <a:effectLst/>
                <a:latin typeface="+mn-lt"/>
                <a:ea typeface="+mn-ea"/>
                <a:cs typeface="+mn-cs"/>
              </a:rPr>
              <a:t> de sortie de build,).le </a:t>
            </a:r>
            <a:r>
              <a:rPr lang="en-US" sz="1200" b="0" i="0" kern="1200" baseline="0" dirty="0" err="1" smtClean="0">
                <a:solidFill>
                  <a:schemeClr val="tx1"/>
                </a:solidFill>
                <a:effectLst/>
                <a:latin typeface="+mn-lt"/>
                <a:ea typeface="+mn-ea"/>
                <a:cs typeface="+mn-cs"/>
              </a:rPr>
              <a:t>fichier</a:t>
            </a:r>
            <a:r>
              <a:rPr lang="en-US" sz="1200" b="0" i="0" kern="1200" baseline="0" dirty="0" smtClean="0">
                <a:solidFill>
                  <a:schemeClr val="tx1"/>
                </a:solidFill>
                <a:effectLst/>
                <a:latin typeface="+mn-lt"/>
                <a:ea typeface="+mn-ea"/>
                <a:cs typeface="+mn-cs"/>
              </a:rPr>
              <a:t> et </a:t>
            </a:r>
            <a:r>
              <a:rPr lang="en-US" sz="1200" b="0" i="0" kern="1200" baseline="0" dirty="0" err="1" smtClean="0">
                <a:solidFill>
                  <a:schemeClr val="tx1"/>
                </a:solidFill>
                <a:effectLst/>
                <a:latin typeface="+mn-lt"/>
                <a:ea typeface="+mn-ea"/>
                <a:cs typeface="+mn-cs"/>
              </a:rPr>
              <a:t>enregistré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dans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racine</a:t>
            </a:r>
            <a:r>
              <a:rPr lang="en-US" sz="1200" b="0" i="0" kern="1200" baseline="0" dirty="0" smtClean="0">
                <a:solidFill>
                  <a:schemeClr val="tx1"/>
                </a:solidFill>
                <a:effectLst/>
                <a:latin typeface="+mn-lt"/>
                <a:ea typeface="+mn-ea"/>
                <a:cs typeface="+mn-cs"/>
              </a:rPr>
              <a:t> de dépo locale(</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logs:un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reperoire</a:t>
            </a:r>
            <a:r>
              <a:rPr lang="fr-FR" sz="1200" b="0" i="0" kern="1200" baseline="0" dirty="0" smtClean="0">
                <a:solidFill>
                  <a:schemeClr val="tx1"/>
                </a:solidFill>
                <a:effectLst/>
                <a:latin typeface="+mn-lt"/>
                <a:ea typeface="+mn-ea"/>
                <a:cs typeface="+mn-cs"/>
              </a:rPr>
              <a:t> n’importe ou dans RL)</a:t>
            </a:r>
            <a:r>
              <a:rPr lang="fr-FR" sz="1200" b="0" i="0" kern="1200" dirty="0" smtClean="0">
                <a:solidFill>
                  <a:schemeClr val="tx1"/>
                </a:solidFill>
                <a:effectLst/>
                <a:latin typeface="+mn-lt"/>
                <a:ea typeface="+mn-ea"/>
                <a:cs typeface="+mn-cs"/>
              </a:rPr>
              <a:t> !important/*.log</a:t>
            </a:r>
          </a:p>
          <a:p>
            <a:r>
              <a:rPr lang="fr-FR" b="1" dirty="0" smtClean="0"/>
              <a:t>Git blame: </a:t>
            </a:r>
            <a:r>
              <a:rPr lang="fr-FR" b="0" dirty="0" smtClean="0"/>
              <a:t>affiche les métadonnée du l’</a:t>
            </a:r>
            <a:r>
              <a:rPr lang="fr-FR" b="0" dirty="0" err="1" smtClean="0"/>
              <a:t>autheur</a:t>
            </a:r>
            <a:r>
              <a:rPr lang="fr-FR" b="0" dirty="0" smtClean="0"/>
              <a:t> du commit, utilisé pour explorer l’historique d’un code spécifique et répondre au question quoi et comment et pourquoi un code à été ajouté a l’historique</a:t>
            </a:r>
          </a:p>
          <a:p>
            <a:r>
              <a:rPr lang="fr-FR" b="0" dirty="0" smtClean="0"/>
              <a:t>Opère sur un seule fichier affiche(l’</a:t>
            </a:r>
            <a:r>
              <a:rPr lang="fr-FR" b="0" dirty="0" err="1" smtClean="0"/>
              <a:t>autheur,date,numéro</a:t>
            </a:r>
            <a:r>
              <a:rPr lang="fr-FR" b="0" dirty="0" smtClean="0"/>
              <a:t> ligne, contenue ligne)</a:t>
            </a:r>
          </a:p>
          <a:p>
            <a:r>
              <a:rPr lang="fr-FR" b="0" dirty="0" smtClean="0"/>
              <a:t>Examine le fichier ligne par ligne pour savoir pour chaque ligne quand est la dernier modifications et qui est l’</a:t>
            </a:r>
            <a:r>
              <a:rPr lang="fr-FR" b="0" dirty="0" err="1" smtClean="0"/>
              <a:t>autheur</a:t>
            </a:r>
            <a:r>
              <a:rPr lang="fr-FR" b="0" dirty="0" smtClean="0"/>
              <a:t> de ces modification(sortie de la commande personnalisé selon les options).investigation quand et comment le bug à été introduit </a:t>
            </a:r>
            <a:r>
              <a:rPr lang="fr-FR" b="0" dirty="0" err="1" smtClean="0"/>
              <a:t>etcontacté</a:t>
            </a:r>
            <a:r>
              <a:rPr lang="fr-FR" b="0" dirty="0" smtClean="0"/>
              <a:t> l’</a:t>
            </a:r>
            <a:r>
              <a:rPr lang="fr-FR" b="0" dirty="0" err="1" smtClean="0"/>
              <a:t>autheur</a:t>
            </a:r>
            <a:r>
              <a:rPr lang="fr-FR" b="0" dirty="0" smtClean="0"/>
              <a:t> pour des explication sur un morceau de code.</a:t>
            </a:r>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4253459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 autre mécanisme pour créer des snapshot de dépôt git. Est utilisé pour créer des  numéros de versions  avec sens correspondant au cycles de production de logiciels(</a:t>
            </a:r>
            <a:r>
              <a:rPr lang="fr-FR" dirty="0" err="1" smtClean="0"/>
              <a:t>major,minor,patch</a:t>
            </a:r>
            <a:r>
              <a:rPr lang="fr-FR" dirty="0" smtClean="0"/>
              <a:t>) </a:t>
            </a:r>
          </a:p>
          <a:p>
            <a:r>
              <a:rPr lang="fr-FR" dirty="0" smtClean="0"/>
              <a:t>--tag d'annotation</a:t>
            </a:r>
          </a:p>
          <a:p>
            <a:r>
              <a:rPr lang="fr-FR" dirty="0" smtClean="0"/>
              <a:t>--</a:t>
            </a:r>
            <a:r>
              <a:rPr lang="fr-FR" dirty="0" err="1" smtClean="0"/>
              <a:t>lightweight</a:t>
            </a:r>
            <a:r>
              <a:rPr lang="fr-FR" dirty="0" smtClean="0"/>
              <a:t> tag </a:t>
            </a:r>
          </a:p>
          <a:p>
            <a:r>
              <a:rPr lang="fr-FR" dirty="0" smtClean="0"/>
              <a:t>tag utilisé comme les branches pout  pointé un commit spécifique(tag),on utilise pas les options on don juste le nom</a:t>
            </a:r>
          </a:p>
          <a:p>
            <a:r>
              <a:rPr lang="fr-FR" dirty="0" smtClean="0"/>
              <a:t>--tag d'annotation</a:t>
            </a:r>
          </a:p>
          <a:p>
            <a:r>
              <a:rPr lang="fr-FR" dirty="0" smtClean="0"/>
              <a:t>peut être utilisé pour annotation stocké </a:t>
            </a:r>
            <a:r>
              <a:rPr lang="fr-FR" dirty="0" err="1" smtClean="0"/>
              <a:t>commme</a:t>
            </a:r>
            <a:r>
              <a:rPr lang="fr-FR" dirty="0" smtClean="0"/>
              <a:t> </a:t>
            </a:r>
            <a:r>
              <a:rPr lang="fr-FR" dirty="0" err="1" smtClean="0"/>
              <a:t>ensmble</a:t>
            </a:r>
            <a:r>
              <a:rPr lang="fr-FR" dirty="0" smtClean="0"/>
              <a:t> d'objets dans la base de donnée de Git,(nom tag, </a:t>
            </a:r>
            <a:r>
              <a:rPr lang="fr-FR" dirty="0" err="1" smtClean="0"/>
              <a:t>email,date,message,signature</a:t>
            </a:r>
            <a:r>
              <a:rPr lang="fr-FR" dirty="0" smtClean="0"/>
              <a:t> GPG) </a:t>
            </a:r>
          </a:p>
          <a:p>
            <a:r>
              <a:rPr lang="fr-FR" dirty="0" smtClean="0"/>
              <a:t>pour la créer on utilise -a</a:t>
            </a:r>
          </a:p>
          <a:p>
            <a:r>
              <a:rPr lang="fr-FR" dirty="0" smtClean="0"/>
              <a:t>-m </a:t>
            </a:r>
            <a:r>
              <a:rPr lang="fr-FR" dirty="0" err="1" smtClean="0"/>
              <a:t>specifie</a:t>
            </a:r>
            <a:r>
              <a:rPr lang="fr-FR" dirty="0" smtClean="0"/>
              <a:t> un message</a:t>
            </a:r>
          </a:p>
          <a:p>
            <a:r>
              <a:rPr lang="fr-FR" dirty="0" smtClean="0"/>
              <a:t>on peut </a:t>
            </a:r>
            <a:r>
              <a:rPr lang="fr-FR" dirty="0" err="1" smtClean="0"/>
              <a:t>tagé</a:t>
            </a:r>
            <a:r>
              <a:rPr lang="fr-FR" dirty="0" smtClean="0"/>
              <a:t> un commit </a:t>
            </a:r>
            <a:r>
              <a:rPr lang="fr-FR" dirty="0" err="1" smtClean="0"/>
              <a:t>meme</a:t>
            </a:r>
            <a:r>
              <a:rPr lang="fr-FR" dirty="0" smtClean="0"/>
              <a:t> on la dépassons</a:t>
            </a:r>
          </a:p>
          <a:p>
            <a:r>
              <a:rPr lang="fr-FR" dirty="0" smtClean="0"/>
              <a:t>elle peut avoir un message l'</a:t>
            </a:r>
            <a:r>
              <a:rPr lang="fr-FR" dirty="0" err="1" smtClean="0"/>
              <a:t>autheur</a:t>
            </a:r>
            <a:r>
              <a:rPr lang="fr-FR" dirty="0" smtClean="0"/>
              <a:t>, et date </a:t>
            </a:r>
            <a:r>
              <a:rPr lang="fr-FR" dirty="0" err="1" smtClean="0"/>
              <a:t>different</a:t>
            </a:r>
            <a:r>
              <a:rPr lang="fr-FR" dirty="0" smtClean="0"/>
              <a:t> du commit sur </a:t>
            </a:r>
            <a:r>
              <a:rPr lang="fr-FR" dirty="0" err="1" smtClean="0"/>
              <a:t>laquel</a:t>
            </a:r>
            <a:r>
              <a:rPr lang="fr-FR" dirty="0" smtClean="0"/>
              <a:t> elle point(</a:t>
            </a:r>
            <a:r>
              <a:rPr lang="fr-FR" dirty="0" err="1" smtClean="0"/>
              <a:t>decrire</a:t>
            </a:r>
            <a:r>
              <a:rPr lang="fr-FR" dirty="0" smtClean="0"/>
              <a:t> un release sans créer un commit de release)</a:t>
            </a:r>
          </a:p>
          <a:p>
            <a:r>
              <a:rPr lang="fr-FR" dirty="0" smtClean="0"/>
              <a:t>/////////</a:t>
            </a:r>
          </a:p>
          <a:p>
            <a:r>
              <a:rPr lang="fr-FR" dirty="0" smtClean="0"/>
              <a:t>git push </a:t>
            </a:r>
            <a:r>
              <a:rPr lang="fr-FR" dirty="0" err="1" smtClean="0"/>
              <a:t>transfer</a:t>
            </a:r>
            <a:r>
              <a:rPr lang="fr-FR" dirty="0" smtClean="0"/>
              <a:t> pas les tags au server distant, pour transféré git push "</a:t>
            </a:r>
            <a:r>
              <a:rPr lang="fr-FR" dirty="0" err="1" smtClean="0"/>
              <a:t>tagname</a:t>
            </a:r>
            <a:r>
              <a:rPr lang="fr-FR" dirty="0" smtClean="0"/>
              <a:t>"</a:t>
            </a:r>
          </a:p>
          <a:p>
            <a:r>
              <a:rPr lang="fr-FR" sz="1200" b="1" kern="1200" dirty="0" smtClean="0">
                <a:solidFill>
                  <a:schemeClr val="tx1"/>
                </a:solidFill>
                <a:latin typeface="+mn-lt"/>
                <a:ea typeface="+mn-ea"/>
                <a:cs typeface="+mn-cs"/>
              </a:rPr>
              <a:t>git tag –n: affiche les tags</a:t>
            </a:r>
            <a:r>
              <a:rPr lang="fr-FR" sz="1200" b="1" kern="1200" baseline="0" dirty="0" smtClean="0">
                <a:solidFill>
                  <a:schemeClr val="tx1"/>
                </a:solidFill>
                <a:latin typeface="+mn-lt"/>
                <a:ea typeface="+mn-ea"/>
                <a:cs typeface="+mn-cs"/>
              </a:rPr>
              <a:t> avec les message</a:t>
            </a:r>
            <a:endParaRPr lang="fr-FR" b="1" dirty="0" smtClean="0"/>
          </a:p>
          <a:p>
            <a:r>
              <a:rPr lang="fr-FR" dirty="0" smtClean="0"/>
              <a:t>--supprimé un tag</a:t>
            </a:r>
          </a:p>
          <a:p>
            <a:r>
              <a:rPr lang="fr-FR" b="1" dirty="0" smtClean="0"/>
              <a:t>git tag -d </a:t>
            </a:r>
            <a:r>
              <a:rPr lang="fr-FR" b="1" dirty="0" err="1" smtClean="0"/>
              <a:t>tagname</a:t>
            </a:r>
            <a:endParaRPr lang="fr-FR" b="1" dirty="0" smtClean="0"/>
          </a:p>
          <a:p>
            <a:r>
              <a:rPr lang="fr-FR" b="1" dirty="0" smtClean="0"/>
              <a:t>/////////////</a:t>
            </a:r>
          </a:p>
          <a:p>
            <a:pPr rtl="0"/>
            <a:r>
              <a:rPr lang="fr-FR" b="1" baseline="0" dirty="0" smtClean="0"/>
              <a:t>Git </a:t>
            </a:r>
            <a:r>
              <a:rPr lang="fr-FR" b="1" baseline="0" dirty="0" err="1" smtClean="0"/>
              <a:t>revert</a:t>
            </a:r>
            <a:r>
              <a:rPr lang="fr-FR" b="1" baseline="0" dirty="0" smtClean="0"/>
              <a:t> (mal comprise) : </a:t>
            </a:r>
            <a:r>
              <a:rPr lang="fr-FR" b="0" baseline="0" dirty="0" smtClean="0"/>
              <a:t>s’applique uniquement sur des commits ne supprime pas le commit dans l’historique de projet(dépôt local) mail il le supprime de répertoire de travail. On détecte une erreur introduit par un commit au lieu de corrigé manuellement on peut faire git reverse pour corrigé authomatiquement.il prend le commit en question et inverse les changement(file création =&gt;file suppression, </a:t>
            </a:r>
            <a:r>
              <a:rPr lang="fr-FR" b="0" baseline="0" dirty="0" err="1" smtClean="0"/>
              <a:t>text</a:t>
            </a:r>
            <a:r>
              <a:rPr lang="fr-FR" b="0" baseline="0" dirty="0" smtClean="0"/>
              <a:t> </a:t>
            </a:r>
            <a:r>
              <a:rPr lang="fr-FR" b="0" baseline="0" dirty="0" err="1" smtClean="0"/>
              <a:t>added</a:t>
            </a:r>
            <a:r>
              <a:rPr lang="fr-FR" b="0" baseline="0" dirty="0" smtClean="0"/>
              <a:t>=&gt;</a:t>
            </a:r>
            <a:r>
              <a:rPr lang="fr-FR" b="0" baseline="0" dirty="0" err="1" smtClean="0"/>
              <a:t>text</a:t>
            </a:r>
            <a:r>
              <a:rPr lang="fr-FR" b="0" baseline="0" dirty="0" smtClean="0"/>
              <a:t> </a:t>
            </a:r>
            <a:r>
              <a:rPr lang="fr-FR" b="0" baseline="0" dirty="0" err="1" smtClean="0"/>
              <a:t>removed</a:t>
            </a:r>
            <a:r>
              <a:rPr lang="fr-FR" b="0" baseline="0" dirty="0" smtClean="0"/>
              <a:t>) puis créer un nouveau commit de reverse.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a:t>
            </a:r>
            <a:r>
              <a:rPr lang="fr-FR" b="1" baseline="0" dirty="0" smtClean="0">
                <a:solidFill>
                  <a:srgbClr val="FF0000"/>
                </a:solidFill>
              </a:rPr>
              <a:t>Quand on veut fixé un commit public on utilise </a:t>
            </a:r>
            <a:r>
              <a:rPr lang="fr-FR" b="1" baseline="0" dirty="0" err="1" smtClean="0">
                <a:solidFill>
                  <a:srgbClr val="FF0000"/>
                </a:solidFill>
              </a:rPr>
              <a:t>revert</a:t>
            </a:r>
            <a:r>
              <a:rPr lang="fr-FR" b="1" baseline="0" dirty="0" smtClean="0">
                <a:solidFill>
                  <a:srgbClr val="FF0000"/>
                </a:solidFill>
              </a:rPr>
              <a:t> on utilise pas reset</a:t>
            </a:r>
            <a:endParaRPr lang="fr-FR" b="1" dirty="0" smtClean="0">
              <a:solidFill>
                <a:srgbClr val="FF0000"/>
              </a:solidFill>
            </a:endParaRPr>
          </a:p>
          <a:p>
            <a:r>
              <a:rPr lang="fr-FR" sz="1200" b="1" kern="1200" baseline="0" dirty="0" smtClean="0">
                <a:solidFill>
                  <a:schemeClr val="tx1"/>
                </a:solidFill>
                <a:effectLst/>
                <a:latin typeface="+mn-lt"/>
                <a:ea typeface="+mn-ea"/>
                <a:cs typeface="+mn-cs"/>
              </a:rPr>
              <a:t>////////////////</a:t>
            </a:r>
          </a:p>
          <a:p>
            <a:r>
              <a:rPr lang="fr-FR" sz="1200" b="0" kern="1200" baseline="0" dirty="0" smtClean="0">
                <a:solidFill>
                  <a:schemeClr val="tx1"/>
                </a:solidFill>
                <a:effectLst/>
                <a:latin typeface="+mn-lt"/>
                <a:ea typeface="+mn-ea"/>
                <a:cs typeface="+mn-cs"/>
              </a:rPr>
              <a:t>on veut </a:t>
            </a:r>
            <a:r>
              <a:rPr lang="fr-FR" sz="1200" b="0" kern="1200" baseline="0" dirty="0" err="1" smtClean="0">
                <a:solidFill>
                  <a:schemeClr val="tx1"/>
                </a:solidFill>
                <a:effectLst/>
                <a:latin typeface="+mn-lt"/>
                <a:ea typeface="+mn-ea"/>
                <a:cs typeface="+mn-cs"/>
              </a:rPr>
              <a:t>deplacer</a:t>
            </a:r>
            <a:r>
              <a:rPr lang="fr-FR" sz="1200" b="0" kern="1200" baseline="0" dirty="0" smtClean="0">
                <a:solidFill>
                  <a:schemeClr val="tx1"/>
                </a:solidFill>
                <a:effectLst/>
                <a:latin typeface="+mn-lt"/>
                <a:ea typeface="+mn-ea"/>
                <a:cs typeface="+mn-cs"/>
              </a:rPr>
              <a:t> le pointeur la branche(</a:t>
            </a:r>
            <a:r>
              <a:rPr lang="fr-FR" sz="1200" b="0" kern="1200" baseline="0" dirty="0" err="1" smtClean="0">
                <a:solidFill>
                  <a:schemeClr val="tx1"/>
                </a:solidFill>
                <a:effectLst/>
                <a:latin typeface="+mn-lt"/>
                <a:ea typeface="+mn-ea"/>
                <a:cs typeface="+mn-cs"/>
              </a:rPr>
              <a:t>reinitialisé</a:t>
            </a:r>
            <a:r>
              <a:rPr lang="fr-FR" sz="1200" b="0" kern="1200" baseline="0" dirty="0" smtClean="0">
                <a:solidFill>
                  <a:schemeClr val="tx1"/>
                </a:solidFill>
                <a:effectLst/>
                <a:latin typeface="+mn-lt"/>
                <a:ea typeface="+mn-ea"/>
                <a:cs typeface="+mn-cs"/>
              </a:rPr>
              <a:t>  le </a:t>
            </a:r>
            <a:r>
              <a:rPr lang="fr-FR" sz="1200" b="0" kern="1200" baseline="0" dirty="0" err="1" smtClean="0">
                <a:solidFill>
                  <a:schemeClr val="tx1"/>
                </a:solidFill>
                <a:effectLst/>
                <a:latin typeface="+mn-lt"/>
                <a:ea typeface="+mn-ea"/>
                <a:cs typeface="+mn-cs"/>
              </a:rPr>
              <a:t>depot</a:t>
            </a:r>
            <a:r>
              <a:rPr lang="fr-FR" sz="1200" b="0" kern="1200" baseline="0" dirty="0" smtClean="0">
                <a:solidFill>
                  <a:schemeClr val="tx1"/>
                </a:solidFill>
                <a:effectLst/>
                <a:latin typeface="+mn-lt"/>
                <a:ea typeface="+mn-ea"/>
                <a:cs typeface="+mn-cs"/>
              </a:rPr>
              <a:t>) vers une commit postérieure, </a:t>
            </a:r>
            <a:r>
              <a:rPr lang="fr-FR" sz="1200" b="0" kern="1200" baseline="0" dirty="0" err="1" smtClean="0">
                <a:solidFill>
                  <a:schemeClr val="tx1"/>
                </a:solidFill>
                <a:effectLst/>
                <a:latin typeface="+mn-lt"/>
                <a:ea typeface="+mn-ea"/>
                <a:cs typeface="+mn-cs"/>
              </a:rPr>
              <a:t>annul</a:t>
            </a:r>
            <a:r>
              <a:rPr lang="fr-FR" sz="1200" b="0" kern="1200" baseline="0" dirty="0" smtClean="0">
                <a:solidFill>
                  <a:schemeClr val="tx1"/>
                </a:solidFill>
                <a:effectLst/>
                <a:latin typeface="+mn-lt"/>
                <a:ea typeface="+mn-ea"/>
                <a:cs typeface="+mn-cs"/>
              </a:rPr>
              <a:t> les commit qui suis cette commit mas le </a:t>
            </a:r>
            <a:r>
              <a:rPr lang="fr-FR" sz="1200" b="0" kern="1200" baseline="0" dirty="0" err="1" smtClean="0">
                <a:solidFill>
                  <a:schemeClr val="tx1"/>
                </a:solidFill>
                <a:effectLst/>
                <a:latin typeface="+mn-lt"/>
                <a:ea typeface="+mn-ea"/>
                <a:cs typeface="+mn-cs"/>
              </a:rPr>
              <a:t>répertoie</a:t>
            </a:r>
            <a:r>
              <a:rPr lang="fr-FR" sz="1200" b="0" kern="1200" baseline="0" dirty="0" smtClean="0">
                <a:solidFill>
                  <a:schemeClr val="tx1"/>
                </a:solidFill>
                <a:effectLst/>
                <a:latin typeface="+mn-lt"/>
                <a:ea typeface="+mn-ea"/>
                <a:cs typeface="+mn-cs"/>
              </a:rPr>
              <a:t> de travail reste le </a:t>
            </a:r>
            <a:r>
              <a:rPr lang="fr-FR" sz="1200" b="0" kern="1200" baseline="0" dirty="0" err="1" smtClean="0">
                <a:solidFill>
                  <a:schemeClr val="tx1"/>
                </a:solidFill>
                <a:effectLst/>
                <a:latin typeface="+mn-lt"/>
                <a:ea typeface="+mn-ea"/>
                <a:cs typeface="+mn-cs"/>
              </a:rPr>
              <a:t>meme.tout</a:t>
            </a:r>
            <a:r>
              <a:rPr lang="fr-FR" sz="1200" b="0" kern="1200" baseline="0" dirty="0" smtClean="0">
                <a:solidFill>
                  <a:schemeClr val="tx1"/>
                </a:solidFill>
                <a:effectLst/>
                <a:latin typeface="+mn-lt"/>
                <a:ea typeface="+mn-ea"/>
                <a:cs typeface="+mn-cs"/>
              </a:rPr>
              <a:t> d'abord on localise la commit ou on a envie de retourné(git log).</a:t>
            </a:r>
          </a:p>
          <a:p>
            <a:r>
              <a:rPr lang="fr-FR" sz="1200" b="0" kern="1200" baseline="0" dirty="0" smtClean="0">
                <a:solidFill>
                  <a:schemeClr val="tx1"/>
                </a:solidFill>
                <a:effectLst/>
                <a:latin typeface="+mn-lt"/>
                <a:ea typeface="+mn-ea"/>
                <a:cs typeface="+mn-cs"/>
              </a:rPr>
              <a:t>il est </a:t>
            </a:r>
            <a:r>
              <a:rPr lang="fr-FR" sz="1200" b="0" kern="1200" baseline="0" dirty="0" err="1" smtClean="0">
                <a:solidFill>
                  <a:schemeClr val="tx1"/>
                </a:solidFill>
                <a:effectLst/>
                <a:latin typeface="+mn-lt"/>
                <a:ea typeface="+mn-ea"/>
                <a:cs typeface="+mn-cs"/>
              </a:rPr>
              <a:t>tolérabble</a:t>
            </a:r>
            <a:r>
              <a:rPr lang="fr-FR" sz="1200" b="0" kern="1200" baseline="0" dirty="0" smtClean="0">
                <a:solidFill>
                  <a:schemeClr val="tx1"/>
                </a:solidFill>
                <a:effectLst/>
                <a:latin typeface="+mn-lt"/>
                <a:ea typeface="+mn-ea"/>
                <a:cs typeface="+mn-cs"/>
              </a:rPr>
              <a:t> d'</a:t>
            </a:r>
            <a:r>
              <a:rPr lang="fr-FR" sz="1200" b="0" kern="1200" baseline="0" dirty="0" err="1" smtClean="0">
                <a:solidFill>
                  <a:schemeClr val="tx1"/>
                </a:solidFill>
                <a:effectLst/>
                <a:latin typeface="+mn-lt"/>
                <a:ea typeface="+mn-ea"/>
                <a:cs typeface="+mn-cs"/>
              </a:rPr>
              <a:t>aporté</a:t>
            </a:r>
            <a:r>
              <a:rPr lang="fr-FR" sz="1200" b="0" kern="1200" baseline="0" dirty="0" smtClean="0">
                <a:solidFill>
                  <a:schemeClr val="tx1"/>
                </a:solidFill>
                <a:effectLst/>
                <a:latin typeface="+mn-lt"/>
                <a:ea typeface="+mn-ea"/>
                <a:cs typeface="+mn-cs"/>
              </a:rPr>
              <a:t> ce type de modification à notre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a:t>
            </a:r>
            <a:r>
              <a:rPr lang="fr-FR" sz="1200" b="0" kern="1200" baseline="0" dirty="0" err="1" smtClean="0">
                <a:solidFill>
                  <a:schemeClr val="tx1"/>
                </a:solidFill>
                <a:effectLst/>
                <a:latin typeface="+mn-lt"/>
                <a:ea typeface="+mn-ea"/>
                <a:cs typeface="+mn-cs"/>
              </a:rPr>
              <a:t>locale.mais</a:t>
            </a:r>
            <a:r>
              <a:rPr lang="fr-FR" sz="1200" b="0" kern="1200" baseline="0" dirty="0" smtClean="0">
                <a:solidFill>
                  <a:schemeClr val="tx1"/>
                </a:solidFill>
                <a:effectLst/>
                <a:latin typeface="+mn-lt"/>
                <a:ea typeface="+mn-ea"/>
                <a:cs typeface="+mn-cs"/>
              </a:rPr>
              <a:t> à </a:t>
            </a:r>
            <a:r>
              <a:rPr lang="fr-FR" sz="1200" b="0" kern="1200" baseline="0" dirty="0" err="1" smtClean="0">
                <a:solidFill>
                  <a:schemeClr val="tx1"/>
                </a:solidFill>
                <a:effectLst/>
                <a:latin typeface="+mn-lt"/>
                <a:ea typeface="+mn-ea"/>
                <a:cs typeface="+mn-cs"/>
              </a:rPr>
              <a:t>evité</a:t>
            </a:r>
            <a:r>
              <a:rPr lang="fr-FR" sz="1200" b="0" kern="1200" baseline="0" dirty="0" smtClean="0">
                <a:solidFill>
                  <a:schemeClr val="tx1"/>
                </a:solidFill>
                <a:effectLst/>
                <a:latin typeface="+mn-lt"/>
                <a:ea typeface="+mn-ea"/>
                <a:cs typeface="+mn-cs"/>
              </a:rPr>
              <a:t> de faire ces changement et </a:t>
            </a:r>
            <a:r>
              <a:rPr lang="fr-FR" sz="1200" b="0" kern="1200" baseline="0" dirty="0" err="1" smtClean="0">
                <a:solidFill>
                  <a:schemeClr val="tx1"/>
                </a:solidFill>
                <a:effectLst/>
                <a:latin typeface="+mn-lt"/>
                <a:ea typeface="+mn-ea"/>
                <a:cs typeface="+mn-cs"/>
              </a:rPr>
              <a:t>reécrire</a:t>
            </a:r>
            <a:r>
              <a:rPr lang="fr-FR" sz="1200" b="0" kern="1200" baseline="0" dirty="0" smtClean="0">
                <a:solidFill>
                  <a:schemeClr val="tx1"/>
                </a:solidFill>
                <a:effectLst/>
                <a:latin typeface="+mn-lt"/>
                <a:ea typeface="+mn-ea"/>
                <a:cs typeface="+mn-cs"/>
              </a:rPr>
              <a:t> l'historique de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distant surtout si d'autre </a:t>
            </a:r>
            <a:r>
              <a:rPr lang="fr-FR" sz="1200" b="0" kern="1200" baseline="0" dirty="0" err="1" smtClean="0">
                <a:solidFill>
                  <a:schemeClr val="tx1"/>
                </a:solidFill>
                <a:effectLst/>
                <a:latin typeface="+mn-lt"/>
                <a:ea typeface="+mn-ea"/>
                <a:cs typeface="+mn-cs"/>
              </a:rPr>
              <a:t>devloppeur</a:t>
            </a:r>
            <a:r>
              <a:rPr lang="fr-FR" sz="1200" b="0" kern="1200" baseline="0" dirty="0" smtClean="0">
                <a:solidFill>
                  <a:schemeClr val="tx1"/>
                </a:solidFill>
                <a:effectLst/>
                <a:latin typeface="+mn-lt"/>
                <a:ea typeface="+mn-ea"/>
                <a:cs typeface="+mn-cs"/>
              </a:rPr>
              <a:t> travail dessus.</a:t>
            </a:r>
          </a:p>
          <a:p>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si les </a:t>
            </a:r>
            <a:r>
              <a:rPr lang="fr-FR" sz="1200" b="0" kern="1200" baseline="0" dirty="0" err="1" smtClean="0">
                <a:solidFill>
                  <a:schemeClr val="tx1"/>
                </a:solidFill>
                <a:effectLst/>
                <a:latin typeface="+mn-lt"/>
                <a:ea typeface="+mn-ea"/>
                <a:cs typeface="+mn-cs"/>
              </a:rPr>
              <a:t>commits</a:t>
            </a:r>
            <a:r>
              <a:rPr lang="fr-FR" sz="1200" b="0" kern="1200" baseline="0" dirty="0" smtClean="0">
                <a:solidFill>
                  <a:schemeClr val="tx1"/>
                </a:solidFill>
                <a:effectLst/>
                <a:latin typeface="+mn-lt"/>
                <a:ea typeface="+mn-ea"/>
                <a:cs typeface="+mn-cs"/>
              </a:rPr>
              <a:t> n'apparaissent plus dans le </a:t>
            </a:r>
            <a:r>
              <a:rPr lang="fr-FR" sz="1200" b="0" kern="1200" baseline="0" dirty="0" err="1" smtClean="0">
                <a:solidFill>
                  <a:schemeClr val="tx1"/>
                </a:solidFill>
                <a:effectLst/>
                <a:latin typeface="+mn-lt"/>
                <a:ea typeface="+mn-ea"/>
                <a:cs typeface="+mn-cs"/>
              </a:rPr>
              <a:t>journal,elles</a:t>
            </a:r>
            <a:r>
              <a:rPr lang="fr-FR" sz="1200" b="0" kern="1200" baseline="0" dirty="0" smtClean="0">
                <a:solidFill>
                  <a:schemeClr val="tx1"/>
                </a:solidFill>
                <a:effectLst/>
                <a:latin typeface="+mn-lt"/>
                <a:ea typeface="+mn-ea"/>
                <a:cs typeface="+mn-cs"/>
              </a:rPr>
              <a:t> sont pas supprimé du Git (devient orphelin).avec hard </a:t>
            </a:r>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je revient au dernier commit  mais je perd les </a:t>
            </a:r>
            <a:r>
              <a:rPr lang="fr-FR" sz="1200" b="0" kern="1200" baseline="0" dirty="0" err="1" smtClean="0">
                <a:solidFill>
                  <a:schemeClr val="tx1"/>
                </a:solidFill>
                <a:effectLst/>
                <a:latin typeface="+mn-lt"/>
                <a:ea typeface="+mn-ea"/>
                <a:cs typeface="+mn-cs"/>
              </a:rPr>
              <a:t>modifications.utilise</a:t>
            </a:r>
            <a:r>
              <a:rPr lang="fr-FR" sz="1200" b="0" kern="1200" baseline="0" dirty="0" smtClean="0">
                <a:solidFill>
                  <a:schemeClr val="tx1"/>
                </a:solidFill>
                <a:effectLst/>
                <a:latin typeface="+mn-lt"/>
                <a:ea typeface="+mn-ea"/>
                <a:cs typeface="+mn-cs"/>
              </a:rPr>
              <a:t> pour </a:t>
            </a:r>
            <a:r>
              <a:rPr lang="fr-FR" sz="1200" b="0" kern="1200" baseline="0" dirty="0" err="1" smtClean="0">
                <a:solidFill>
                  <a:schemeClr val="tx1"/>
                </a:solidFill>
                <a:effectLst/>
                <a:latin typeface="+mn-lt"/>
                <a:ea typeface="+mn-ea"/>
                <a:cs typeface="+mn-cs"/>
              </a:rPr>
              <a:t>unstage</a:t>
            </a:r>
            <a:r>
              <a:rPr lang="fr-FR" sz="1200" b="0" kern="1200" baseline="0" dirty="0" smtClean="0">
                <a:solidFill>
                  <a:schemeClr val="tx1"/>
                </a:solidFill>
                <a:effectLst/>
                <a:latin typeface="+mn-lt"/>
                <a:ea typeface="+mn-ea"/>
                <a:cs typeface="+mn-cs"/>
              </a:rPr>
              <a:t> des changements rien avoir avec le commit </a:t>
            </a:r>
            <a:r>
              <a:rPr lang="fr-FR" sz="1200" b="0" kern="1200" baseline="0" dirty="0" err="1" smtClean="0">
                <a:solidFill>
                  <a:schemeClr val="tx1"/>
                </a:solidFill>
                <a:effectLst/>
                <a:latin typeface="+mn-lt"/>
                <a:ea typeface="+mn-ea"/>
                <a:cs typeface="+mn-cs"/>
              </a:rPr>
              <a:t>prochain.annulé</a:t>
            </a:r>
            <a:r>
              <a:rPr lang="fr-FR" sz="1200" b="0" kern="1200" baseline="0" dirty="0" smtClean="0">
                <a:solidFill>
                  <a:schemeClr val="tx1"/>
                </a:solidFill>
                <a:effectLst/>
                <a:latin typeface="+mn-lt"/>
                <a:ea typeface="+mn-ea"/>
                <a:cs typeface="+mn-cs"/>
              </a:rPr>
              <a:t> des </a:t>
            </a:r>
            <a:r>
              <a:rPr lang="fr-FR" sz="1200" b="0" kern="1200" baseline="0" dirty="0" err="1" smtClean="0">
                <a:solidFill>
                  <a:schemeClr val="tx1"/>
                </a:solidFill>
                <a:effectLst/>
                <a:latin typeface="+mn-lt"/>
                <a:ea typeface="+mn-ea"/>
                <a:cs typeface="+mn-cs"/>
              </a:rPr>
              <a:t>changemnt</a:t>
            </a:r>
            <a:r>
              <a:rPr lang="fr-FR" sz="1200" b="0" kern="1200" baseline="0" dirty="0" smtClean="0">
                <a:solidFill>
                  <a:schemeClr val="tx1"/>
                </a:solidFill>
                <a:effectLst/>
                <a:latin typeface="+mn-lt"/>
                <a:ea typeface="+mn-ea"/>
                <a:cs typeface="+mn-cs"/>
              </a:rPr>
              <a:t> fait dans une </a:t>
            </a:r>
            <a:r>
              <a:rPr lang="fr-FR" sz="1200" b="0" kern="1200" baseline="0" dirty="0" err="1" smtClean="0">
                <a:solidFill>
                  <a:schemeClr val="tx1"/>
                </a:solidFill>
                <a:effectLst/>
                <a:latin typeface="+mn-lt"/>
                <a:ea typeface="+mn-ea"/>
                <a:cs typeface="+mn-cs"/>
              </a:rPr>
              <a:t>experementation</a:t>
            </a:r>
            <a:r>
              <a:rPr lang="fr-FR" sz="1200" b="0" kern="1200" baseline="0" dirty="0" smtClean="0">
                <a:solidFill>
                  <a:schemeClr val="tx1"/>
                </a:solidFill>
                <a:effectLst/>
                <a:latin typeface="+mn-lt"/>
                <a:ea typeface="+mn-ea"/>
                <a:cs typeface="+mn-cs"/>
              </a:rPr>
              <a:t> locale</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staged</a:t>
            </a:r>
            <a:r>
              <a:rPr lang="fr-FR" sz="1200" b="1" kern="1200" baseline="0" dirty="0" smtClean="0">
                <a:solidFill>
                  <a:schemeClr val="tx1"/>
                </a:solidFill>
                <a:effectLst/>
                <a:latin typeface="+mn-lt"/>
                <a:ea typeface="+mn-ea"/>
                <a:cs typeface="+mn-cs"/>
              </a:rPr>
              <a:t>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endParaRPr lang="fr-FR" sz="1200" b="0" kern="1200" baseline="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80934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19/12/2022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19/12/2022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19/12/2022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19/12/2022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19/12/2022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19/12/2022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mailto:git@github.com:facebook/create-react-app.git" TargetMode="External"/><Relationship Id="rId4" Type="http://schemas.openxmlformats.org/officeDocument/2006/relationships/slide" Target="slide10.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smtClean="0"/>
              <a:t>Avantages:</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lnSpcReduction="10000"/>
          </a:bodyPr>
          <a:lstStyle/>
          <a:p>
            <a:pPr marL="719138" lvl="1" indent="-539750">
              <a:buFont typeface="+mj-lt"/>
              <a:buAutoNum type="arabicPeriod" startAt="18"/>
              <a:tabLst>
                <a:tab pos="363538" algn="l"/>
                <a:tab pos="811213" algn="l"/>
                <a:tab pos="1163638" algn="l"/>
              </a:tabLst>
            </a:pPr>
            <a:r>
              <a:rPr lang="fr-FR" sz="3000" dirty="0" smtClean="0"/>
              <a:t>Suspendre temporairement  un </a:t>
            </a:r>
            <a:r>
              <a:rPr lang="fr-FR" sz="3000" dirty="0"/>
              <a:t>travail </a:t>
            </a:r>
            <a:r>
              <a:rPr lang="fr-FR" sz="3000" dirty="0" smtClean="0"/>
              <a:t>(index&amp;  non indexé) et le cach</a:t>
            </a:r>
            <a:r>
              <a:rPr lang="fr-FR" sz="2800" dirty="0" smtClean="0"/>
              <a:t>e</a:t>
            </a:r>
          </a:p>
          <a:p>
            <a:pPr marL="819150" lvl="1" indent="-7938">
              <a:tabLst>
                <a:tab pos="363538" algn="l"/>
                <a:tab pos="811213" algn="l"/>
                <a:tab pos="1163638" algn="l"/>
              </a:tabLst>
            </a:pPr>
            <a:r>
              <a:rPr lang="fr-FR" sz="2800" b="1" i="1" dirty="0" smtClean="0"/>
              <a:t>	</a:t>
            </a:r>
            <a:r>
              <a:rPr lang="fr-FR" sz="3000" b="1" i="1" dirty="0"/>
              <a:t>git</a:t>
            </a:r>
            <a:r>
              <a:rPr lang="fr-FR" sz="3000" b="1" i="1" dirty="0" smtClean="0"/>
              <a:t> </a:t>
            </a:r>
            <a:r>
              <a:rPr lang="fr-FR" sz="3000" b="1" i="1" dirty="0" err="1"/>
              <a:t>stash</a:t>
            </a:r>
            <a:r>
              <a:rPr lang="fr-FR" sz="3000" b="1" i="1" dirty="0"/>
              <a:t> [-u]</a:t>
            </a:r>
          </a:p>
          <a:p>
            <a:pPr marL="782638" lvl="1" indent="-603250">
              <a:buFont typeface="+mj-lt"/>
              <a:buAutoNum type="arabicPeriod" startAt="19"/>
              <a:tabLst>
                <a:tab pos="363538" algn="l"/>
                <a:tab pos="811213" algn="l"/>
                <a:tab pos="1163638" algn="l"/>
              </a:tabLst>
            </a:pPr>
            <a:r>
              <a:rPr lang="fr-FR" sz="3000" dirty="0"/>
              <a:t>Reprendre  et appliqué un travail qui à été suspendu[et le gardé dans </a:t>
            </a:r>
            <a:r>
              <a:rPr lang="fr-FR" sz="3000" dirty="0" err="1"/>
              <a:t>stash</a:t>
            </a:r>
            <a:r>
              <a:rPr lang="fr-FR" sz="3000" dirty="0"/>
              <a:t>]</a:t>
            </a:r>
          </a:p>
          <a:p>
            <a:pPr marL="819150" lvl="1" indent="-7938">
              <a:tabLst>
                <a:tab pos="363538" algn="l"/>
                <a:tab pos="811213" algn="l"/>
                <a:tab pos="1163638" algn="l"/>
              </a:tabLst>
            </a:pPr>
            <a:r>
              <a:rPr lang="fr-FR" sz="3000" b="1" i="1" dirty="0"/>
              <a:t>git </a:t>
            </a:r>
            <a:r>
              <a:rPr lang="fr-FR" sz="3000" b="1" i="1" dirty="0" err="1"/>
              <a:t>stash</a:t>
            </a:r>
            <a:r>
              <a:rPr lang="fr-FR" sz="3000" b="1" i="1" dirty="0"/>
              <a:t> pop,[git </a:t>
            </a:r>
            <a:r>
              <a:rPr lang="fr-FR" sz="3000" b="1" i="1" dirty="0" err="1"/>
              <a:t>tash</a:t>
            </a:r>
            <a:r>
              <a:rPr lang="fr-FR" sz="3000" b="1" i="1" dirty="0"/>
              <a:t> </a:t>
            </a:r>
            <a:r>
              <a:rPr lang="fr-FR" sz="3000" b="1" i="1" dirty="0" err="1"/>
              <a:t>apply</a:t>
            </a:r>
            <a:r>
              <a:rPr lang="fr-FR" sz="3000" b="1" i="1" dirty="0"/>
              <a:t>]</a:t>
            </a:r>
          </a:p>
          <a:p>
            <a:pPr marL="719138" lvl="1" indent="-539750">
              <a:lnSpc>
                <a:spcPct val="100000"/>
              </a:lnSpc>
              <a:buFont typeface="+mj-lt"/>
              <a:buAutoNum type="arabicPeriod" startAt="20"/>
              <a:tabLst>
                <a:tab pos="363538" algn="l"/>
                <a:tab pos="811213" algn="l"/>
                <a:tab pos="1163638" algn="l"/>
              </a:tabLst>
            </a:pPr>
            <a:r>
              <a:rPr lang="fr-FR" sz="3000" dirty="0"/>
              <a:t>Supprimé un </a:t>
            </a:r>
            <a:r>
              <a:rPr lang="fr-FR" sz="3000" dirty="0" err="1"/>
              <a:t>stash</a:t>
            </a:r>
            <a:r>
              <a:rPr lang="fr-FR" sz="3000" dirty="0"/>
              <a:t> </a:t>
            </a:r>
          </a:p>
          <a:p>
            <a:pPr marL="819150" lvl="1" indent="-7938">
              <a:lnSpc>
                <a:spcPct val="110000"/>
              </a:lnSpc>
              <a:tabLst>
                <a:tab pos="363538" algn="l"/>
                <a:tab pos="811213" algn="l"/>
                <a:tab pos="1163638" algn="l"/>
              </a:tabLst>
            </a:pPr>
            <a:r>
              <a:rPr lang="fr-FR" sz="3000" b="1" i="1" dirty="0"/>
              <a:t>git </a:t>
            </a:r>
            <a:r>
              <a:rPr lang="fr-FR" sz="3000" b="1" i="1" dirty="0" err="1"/>
              <a:t>stash</a:t>
            </a:r>
            <a:r>
              <a:rPr lang="fr-FR" sz="3000" b="1" i="1" dirty="0"/>
              <a:t> drop</a:t>
            </a:r>
          </a:p>
          <a:p>
            <a:pPr marL="790575" lvl="1" indent="-611188">
              <a:buFont typeface="+mj-lt"/>
              <a:buAutoNum type="arabicPeriod" startAt="21"/>
            </a:pPr>
            <a:r>
              <a:rPr lang="fr-FR" sz="3000" dirty="0"/>
              <a:t>Ajouter une liste de fichiers et de répertoire à ignoré par git.</a:t>
            </a:r>
          </a:p>
          <a:p>
            <a:pPr marL="819150" lvl="1" indent="-7938">
              <a:lnSpc>
                <a:spcPct val="110000"/>
              </a:lnSpc>
              <a:tabLst>
                <a:tab pos="363538" algn="l"/>
                <a:tab pos="811213" algn="l"/>
                <a:tab pos="1163638" algn="l"/>
              </a:tabLst>
            </a:pPr>
            <a:r>
              <a:rPr lang="fr-FR" sz="3000" b="1" i="1" dirty="0" err="1"/>
              <a:t>Touch</a:t>
            </a:r>
            <a:r>
              <a:rPr lang="fr-FR" sz="3000" b="1" i="1" dirty="0"/>
              <a:t> .</a:t>
            </a:r>
            <a:r>
              <a:rPr lang="fr-FR" sz="3000" b="1" i="1" dirty="0" err="1"/>
              <a:t>gitignore</a:t>
            </a:r>
            <a:endParaRPr lang="fr-FR" sz="3000" b="1" i="1" dirty="0"/>
          </a:p>
          <a:p>
            <a:pPr marL="719138" lvl="1" indent="-539750">
              <a:buFont typeface="+mj-lt"/>
              <a:buAutoNum type="arabicPeriod" startAt="22"/>
            </a:pPr>
            <a:r>
              <a:rPr lang="fr-FR" sz="3000" dirty="0"/>
              <a:t>Afficher l’historique des commits(historique du projet):</a:t>
            </a:r>
          </a:p>
          <a:p>
            <a:pPr marL="819150" lvl="1" indent="-7938">
              <a:lnSpc>
                <a:spcPct val="110000"/>
              </a:lnSpc>
              <a:tabLst>
                <a:tab pos="363538" algn="l"/>
                <a:tab pos="811213" algn="l"/>
                <a:tab pos="1163638" algn="l"/>
              </a:tabLst>
            </a:pPr>
            <a:r>
              <a:rPr lang="fr-FR" sz="3000" b="1" i="1" dirty="0"/>
              <a:t>git log, git log –n 2 , git log –</a:t>
            </a:r>
            <a:r>
              <a:rPr lang="fr-FR" sz="3000" b="1" i="1" dirty="0" err="1"/>
              <a:t>oneline,git</a:t>
            </a:r>
            <a:r>
              <a:rPr lang="fr-FR" sz="3000" b="1" i="1" dirty="0"/>
              <a:t> log --graph, git log –p </a:t>
            </a:r>
            <a:r>
              <a:rPr lang="fr-FR" sz="3000" b="1" i="1" dirty="0" smtClean="0"/>
              <a:t>fichier</a:t>
            </a:r>
            <a:endParaRPr lang="fr-FR" sz="3000" dirty="0"/>
          </a:p>
          <a:p>
            <a:pPr marL="719138" lvl="1" indent="-539750">
              <a:lnSpc>
                <a:spcPct val="110000"/>
              </a:lnSpc>
              <a:buFont typeface="+mj-lt"/>
              <a:buAutoNum type="arabicPeriod" startAt="23"/>
              <a:tabLst>
                <a:tab pos="363538" algn="l"/>
                <a:tab pos="811213" algn="l"/>
                <a:tab pos="1163638" algn="l"/>
              </a:tabLst>
            </a:pPr>
            <a:r>
              <a:rPr lang="fr-FR" sz="3000" dirty="0" smtClean="0"/>
              <a:t>Qui </a:t>
            </a:r>
            <a:r>
              <a:rPr lang="fr-FR" sz="3000" dirty="0"/>
              <a:t>à changé </a:t>
            </a:r>
            <a:r>
              <a:rPr lang="fr-FR" sz="3000" dirty="0" smtClean="0"/>
              <a:t>la ligne ,quand </a:t>
            </a:r>
            <a:r>
              <a:rPr lang="fr-FR" sz="3000" dirty="0"/>
              <a:t>et </a:t>
            </a:r>
            <a:r>
              <a:rPr lang="fr-FR" sz="3000" dirty="0" smtClean="0"/>
              <a:t>comment(méta-données des commits) </a:t>
            </a:r>
            <a:endParaRPr lang="fr-FR" sz="3000" dirty="0"/>
          </a:p>
          <a:p>
            <a:pPr marL="1162050" lvl="1" indent="-361950">
              <a:tabLst>
                <a:tab pos="363538" algn="l"/>
                <a:tab pos="1163638" algn="l"/>
              </a:tabLst>
            </a:pPr>
            <a:r>
              <a:rPr lang="fr-FR" sz="3000" b="1" i="1" dirty="0"/>
              <a:t>git blame </a:t>
            </a:r>
            <a:r>
              <a:rPr lang="fr-FR" sz="3000" b="1" i="1" dirty="0" smtClean="0"/>
              <a:t> [</a:t>
            </a:r>
            <a:r>
              <a:rPr lang="fr-FR" sz="3200" dirty="0" smtClean="0"/>
              <a:t>-</a:t>
            </a:r>
            <a:r>
              <a:rPr lang="fr-FR" sz="3200" dirty="0"/>
              <a:t>L </a:t>
            </a:r>
            <a:r>
              <a:rPr lang="fr-FR" sz="3200" dirty="0" err="1" smtClean="0"/>
              <a:t>start,end</a:t>
            </a:r>
            <a:r>
              <a:rPr lang="fr-FR" sz="3000" b="1" i="1" dirty="0" smtClean="0"/>
              <a:t>] «</a:t>
            </a:r>
            <a:r>
              <a:rPr lang="fr-FR" sz="3000" b="1" i="1" dirty="0"/>
              <a:t> file </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dirty="0"/>
          </a:p>
        </p:txBody>
      </p:sp>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735215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a:bodyPr>
          <a:lstStyle/>
          <a:p>
            <a:pPr marL="723900" lvl="1" indent="-552450">
              <a:buFont typeface="+mj-lt"/>
              <a:buAutoNum type="arabicPeriod" startAt="24"/>
            </a:pPr>
            <a:r>
              <a:rPr lang="fr-FR" sz="2800" dirty="0"/>
              <a:t>Etiqueté </a:t>
            </a:r>
            <a:r>
              <a:rPr lang="fr-FR" sz="2800" dirty="0" smtClean="0"/>
              <a:t>(</a:t>
            </a:r>
            <a:r>
              <a:rPr lang="fr-FR" sz="2800" b="1" dirty="0" err="1" smtClean="0"/>
              <a:t>vX.Y.Z</a:t>
            </a:r>
            <a:r>
              <a:rPr lang="fr-FR" sz="2800" dirty="0" smtClean="0"/>
              <a:t>)les commits pour facilité la lecture de l’historique de dépôt </a:t>
            </a:r>
            <a:endParaRPr lang="fr-FR" sz="2800" dirty="0"/>
          </a:p>
          <a:p>
            <a:pPr marL="817563" lvl="1" indent="-457200"/>
            <a:r>
              <a:rPr lang="fr-FR" sz="2800" b="1" i="1" dirty="0" smtClean="0"/>
              <a:t>git tag  [-a] «</a:t>
            </a:r>
            <a:r>
              <a:rPr lang="fr-FR" sz="2800" b="1" i="1" dirty="0" err="1" smtClean="0"/>
              <a:t>tagname</a:t>
            </a:r>
            <a:r>
              <a:rPr lang="fr-FR" sz="2800" b="1" i="1" dirty="0" smtClean="0"/>
              <a:t>» [–m ’&lt;mes&gt;’ ], git push </a:t>
            </a:r>
            <a:r>
              <a:rPr lang="fr-FR" sz="2800" b="1" i="1" dirty="0" err="1" smtClean="0"/>
              <a:t>origin</a:t>
            </a:r>
            <a:r>
              <a:rPr lang="fr-FR" sz="2800" b="1" i="1" dirty="0" smtClean="0"/>
              <a:t> –</a:t>
            </a:r>
            <a:r>
              <a:rPr lang="fr-FR" sz="2800" b="1" i="1" dirty="0" err="1" smtClean="0"/>
              <a:t>delete</a:t>
            </a:r>
            <a:r>
              <a:rPr lang="fr-FR" sz="2800" b="1" i="1" dirty="0" smtClean="0"/>
              <a:t> «</a:t>
            </a:r>
            <a:r>
              <a:rPr lang="fr-FR" sz="2800" b="1" i="1" dirty="0" err="1" smtClean="0"/>
              <a:t>Tagname</a:t>
            </a:r>
            <a:r>
              <a:rPr lang="fr-FR" sz="2800" b="1" i="1" dirty="0" smtClean="0"/>
              <a:t>»</a:t>
            </a:r>
          </a:p>
          <a:p>
            <a:pPr marL="790575" lvl="1" indent="-611188">
              <a:buFont typeface="+mj-lt"/>
              <a:buAutoNum type="arabicPeriod" startAt="25"/>
            </a:pPr>
            <a:r>
              <a:rPr lang="fr-FR" sz="2800" dirty="0"/>
              <a:t>Annuler les </a:t>
            </a:r>
            <a:r>
              <a:rPr lang="fr-FR" sz="2800" dirty="0" smtClean="0"/>
              <a:t>changement s d’un commit  et ajout un commit opposée</a:t>
            </a:r>
          </a:p>
          <a:p>
            <a:pPr marL="1274762" lvl="1" indent="-457200"/>
            <a:r>
              <a:rPr lang="fr-FR" sz="2800" b="1" i="1" dirty="0" smtClean="0"/>
              <a:t>git </a:t>
            </a:r>
            <a:r>
              <a:rPr lang="fr-FR" sz="2800" b="1" i="1" dirty="0" err="1"/>
              <a:t>revert</a:t>
            </a:r>
            <a:r>
              <a:rPr lang="fr-FR" sz="2800" b="1" i="1" dirty="0"/>
              <a:t> « commit hash »;</a:t>
            </a:r>
            <a:r>
              <a:rPr lang="fr-FR" sz="2800" dirty="0"/>
              <a:t> </a:t>
            </a:r>
            <a:r>
              <a:rPr lang="fr-FR" sz="2800" b="1" i="1" dirty="0"/>
              <a:t>git </a:t>
            </a:r>
            <a:r>
              <a:rPr lang="fr-FR" sz="2800" b="1" i="1" dirty="0" err="1"/>
              <a:t>revert</a:t>
            </a:r>
            <a:r>
              <a:rPr lang="fr-FR" sz="2800" b="1" i="1" dirty="0"/>
              <a:t> HEAD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p>
          <a:p>
            <a:pPr marL="723900" lvl="1" indent="-552450">
              <a:buFont typeface="+mj-lt"/>
              <a:buAutoNum type="arabicPeriod" startAt="26"/>
            </a:pPr>
            <a:r>
              <a:rPr lang="fr-FR" sz="2800" dirty="0" smtClean="0"/>
              <a:t>Annuler les </a:t>
            </a:r>
            <a:r>
              <a:rPr lang="fr-FR" sz="2800" dirty="0"/>
              <a:t>changement s </a:t>
            </a:r>
            <a:r>
              <a:rPr lang="fr-FR" sz="2800" dirty="0" smtClean="0"/>
              <a:t> postérieurs </a:t>
            </a:r>
            <a:r>
              <a:rPr lang="fr-FR" sz="2800" dirty="0"/>
              <a:t>à « </a:t>
            </a:r>
            <a:r>
              <a:rPr lang="fr-FR" sz="2800" dirty="0" smtClean="0"/>
              <a:t>commit_hash</a:t>
            </a:r>
            <a:r>
              <a:rPr lang="fr-FR" sz="2800" dirty="0"/>
              <a:t> </a:t>
            </a:r>
            <a:r>
              <a:rPr lang="fr-FR" sz="2800" dirty="0" smtClean="0"/>
              <a:t>»(</a:t>
            </a:r>
            <a:r>
              <a:rPr lang="fr-FR" sz="2800" dirty="0" err="1" smtClean="0"/>
              <a:t>WD,index,Repo</a:t>
            </a:r>
            <a:r>
              <a:rPr lang="fr-FR" sz="2800" dirty="0" smtClean="0"/>
              <a:t>) </a:t>
            </a:r>
            <a:endParaRPr lang="fr-FR" sz="3000" dirty="0" smtClean="0"/>
          </a:p>
          <a:p>
            <a:pPr marL="1274762" lvl="1" indent="-457200">
              <a:lnSpc>
                <a:spcPct val="100000"/>
              </a:lnSpc>
            </a:pPr>
            <a:r>
              <a:rPr lang="fr-FR" sz="2800" b="1" i="1" dirty="0"/>
              <a:t>git reset  --[</a:t>
            </a:r>
            <a:r>
              <a:rPr lang="fr-FR" sz="2800" b="1" i="1" dirty="0" err="1"/>
              <a:t>soft|mixed|hard</a:t>
            </a:r>
            <a:r>
              <a:rPr lang="fr-FR" sz="2800" b="1" i="1" dirty="0"/>
              <a:t>]  [SHA-1] | git reset [</a:t>
            </a:r>
            <a:r>
              <a:rPr lang="fr-FR" sz="2800" b="1" i="1" dirty="0" err="1"/>
              <a:t>filename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4" action="ppaction://hlinksldjump"/>
              </a:rPr>
              <a:t>Démo</a:t>
            </a:r>
            <a:endParaRPr lang="fr-FR" sz="2800" b="1" i="1" dirty="0"/>
          </a:p>
          <a:p>
            <a:pPr marL="693737" lvl="1" indent="-514350">
              <a:lnSpc>
                <a:spcPct val="70000"/>
              </a:lnSpc>
              <a:buFont typeface="+mj-lt"/>
              <a:buAutoNum type="arabicPeriod" startAt="27"/>
            </a:pPr>
            <a:r>
              <a:rPr lang="fr-FR" sz="2800" dirty="0"/>
              <a:t>Basculé entre branche  et navigué dans l’historique des </a:t>
            </a:r>
            <a:r>
              <a:rPr lang="fr-FR" sz="2800" dirty="0" err="1" smtClean="0"/>
              <a:t>commits</a:t>
            </a:r>
            <a:endParaRPr lang="fr-FR" sz="2800" dirty="0"/>
          </a:p>
          <a:p>
            <a:pPr marL="1169988" lvl="1" indent="-365125">
              <a:tabLst>
                <a:tab pos="811213" algn="l"/>
                <a:tab pos="1169988" algn="l"/>
              </a:tabLst>
            </a:pPr>
            <a:r>
              <a:rPr lang="fr-FR" sz="2800" b="1" i="1" dirty="0"/>
              <a:t>git </a:t>
            </a:r>
            <a:r>
              <a:rPr lang="fr-FR" sz="2800" b="1" i="1" dirty="0" err="1"/>
              <a:t>checkout</a:t>
            </a:r>
            <a:r>
              <a:rPr lang="fr-FR" sz="2800" b="1" i="1" dirty="0"/>
              <a:t>  [</a:t>
            </a:r>
            <a:r>
              <a:rPr lang="fr-FR" sz="2800" b="1" i="1" dirty="0" err="1"/>
              <a:t>branch</a:t>
            </a:r>
            <a:r>
              <a:rPr lang="fr-FR" sz="2800" b="1" i="1" dirty="0"/>
              <a:t>] [ </a:t>
            </a:r>
            <a:r>
              <a:rPr lang="fr-FR" sz="2800" b="1" i="1" dirty="0" err="1"/>
              <a:t>commit_hash</a:t>
            </a:r>
            <a:r>
              <a:rPr lang="fr-FR" sz="2800" b="1" i="1" dirty="0"/>
              <a:t>] [</a:t>
            </a:r>
            <a:r>
              <a:rPr lang="fr-FR" sz="2800" b="1" i="1" dirty="0" err="1"/>
              <a:t>filename</a:t>
            </a:r>
            <a:r>
              <a:rPr lang="fr-FR" sz="2800" b="1" i="1" dirty="0"/>
              <a:t>]</a:t>
            </a:r>
          </a:p>
          <a:p>
            <a:pPr marL="809625" lvl="1" indent="-630238">
              <a:lnSpc>
                <a:spcPct val="70000"/>
              </a:lnSpc>
              <a:buFont typeface="+mj-lt"/>
              <a:buAutoNum type="arabicPeriod" startAt="28"/>
            </a:pPr>
            <a:r>
              <a:rPr lang="fr-FR" sz="2800" b="1" i="1" dirty="0" smtClean="0"/>
              <a:t>Restaurer le contenue dans l’index ou WD ou bien les deux</a:t>
            </a:r>
          </a:p>
          <a:p>
            <a:pPr marL="1274762" lvl="1" indent="-457200">
              <a:lnSpc>
                <a:spcPct val="70000"/>
              </a:lnSpc>
            </a:pPr>
            <a:r>
              <a:rPr lang="fr-FR" sz="2800" b="1" i="1" dirty="0"/>
              <a:t>git restore </a:t>
            </a:r>
            <a:r>
              <a:rPr lang="fr-FR" sz="2800" b="1" i="1" dirty="0" smtClean="0"/>
              <a:t> [--source SHA-1]  [optio</a:t>
            </a:r>
            <a:r>
              <a:rPr lang="fr-FR" sz="2800" b="1" i="1" dirty="0"/>
              <a:t>n</a:t>
            </a:r>
            <a:r>
              <a:rPr lang="fr-FR" sz="2800" b="1" i="1" dirty="0" smtClean="0"/>
              <a:t>] [</a:t>
            </a:r>
            <a:r>
              <a:rPr lang="fr-FR" sz="2800" b="1" i="1" dirty="0" err="1" smtClean="0"/>
              <a:t>filename</a:t>
            </a:r>
            <a:r>
              <a:rPr lang="fr-FR" sz="2800" b="1" i="1" dirty="0" smtClean="0"/>
              <a:t>]</a:t>
            </a:r>
            <a:endParaRPr lang="fr-FR" sz="2800" b="1" i="1" dirty="0"/>
          </a:p>
          <a:p>
            <a:pPr marL="812800" lvl="1" indent="-638175">
              <a:buFont typeface="+mj-lt"/>
              <a:buAutoNum type="arabicPeriod" startAt="29"/>
              <a:tabLst>
                <a:tab pos="174625" algn="l"/>
                <a:tab pos="811213" algn="l"/>
                <a:tab pos="1163638" algn="l"/>
              </a:tabLst>
            </a:pPr>
            <a:r>
              <a:rPr lang="fr-FR" sz="2800" dirty="0"/>
              <a:t>Voir les détails d’un commit(contribution</a:t>
            </a:r>
            <a:r>
              <a:rPr lang="fr-FR" sz="2800" dirty="0" smtClean="0"/>
              <a:t>):</a:t>
            </a:r>
            <a:endParaRPr lang="fr-FR" sz="2800" dirty="0"/>
          </a:p>
          <a:p>
            <a:pPr marL="1169988" lvl="1" indent="-365125">
              <a:tabLst>
                <a:tab pos="811213" algn="l"/>
                <a:tab pos="1169988" algn="l"/>
              </a:tabLst>
            </a:pPr>
            <a:r>
              <a:rPr lang="fr-FR" sz="2800" b="1" i="1" dirty="0" smtClean="0"/>
              <a:t>git </a:t>
            </a:r>
            <a:r>
              <a:rPr lang="fr-FR" sz="2800" b="1" i="1" dirty="0"/>
              <a:t>show « commit_hash </a:t>
            </a:r>
            <a:r>
              <a:rPr lang="fr-FR" sz="2800" b="1" i="1" dirty="0" smtClean="0"/>
              <a:t>»</a:t>
            </a:r>
            <a:endParaRPr lang="fr-FR" sz="2800" b="1" i="1" dirty="0"/>
          </a:p>
          <a:p>
            <a:pPr marL="1158875" lvl="1" indent="-347663"/>
            <a:endParaRPr lang="fr-FR" sz="3000" b="1" i="1" dirty="0"/>
          </a:p>
          <a:p>
            <a:pPr marL="1160462" lvl="1" indent="-342900"/>
            <a:endParaRPr lang="fr-FR" sz="2800" dirty="0"/>
          </a:p>
          <a:p>
            <a:pPr marL="817562" lvl="1" indent="0">
              <a:buNone/>
            </a:pPr>
            <a:endParaRPr lang="fr-FR" b="1" i="1" dirty="0" smtClean="0"/>
          </a:p>
        </p:txBody>
      </p:sp>
      <p:sp>
        <p:nvSpPr>
          <p:cNvPr id="5"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8"/>
            </a:pPr>
            <a:r>
              <a:rPr lang="fr-FR" b="1" dirty="0" smtClean="0"/>
              <a:t>Branches:</a:t>
            </a:r>
            <a:endParaRPr lang="fr-FR" b="1" dirty="0"/>
          </a:p>
          <a:p>
            <a:pPr marL="0" indent="0">
              <a:buNone/>
            </a:pPr>
            <a:r>
              <a:rPr lang="fr-FR" dirty="0" smtClean="0"/>
              <a:t>	Une autre versions de projet, une ligne de vie indépendante(linéaire)  est un ensemble de commits.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4895186"/>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628650" indent="-363538">
              <a:buFont typeface="+mj-lt"/>
              <a:buAutoNum type="arabicPeriod"/>
              <a:tabLst>
                <a:tab pos="363538" algn="l"/>
                <a:tab pos="533400" algn="l"/>
                <a:tab pos="628650" algn="l"/>
              </a:tabLst>
            </a:pPr>
            <a:r>
              <a:rPr lang="fr-FR" sz="2800" dirty="0" smtClean="0"/>
              <a:t>Lister </a:t>
            </a:r>
            <a:r>
              <a:rPr lang="fr-FR" sz="2800" dirty="0"/>
              <a:t>les branches du projet</a:t>
            </a:r>
          </a:p>
          <a:p>
            <a:pPr marL="628650" indent="-6350">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r>
              <a:rPr lang="fr-FR" sz="2800" b="1" i="1" dirty="0"/>
              <a:t>git branch </a:t>
            </a:r>
            <a:r>
              <a:rPr lang="fr-FR" sz="2800" b="1" i="1" dirty="0" smtClean="0"/>
              <a:t>–a,</a:t>
            </a:r>
            <a:r>
              <a:rPr lang="fr-FR" sz="2800" b="1" i="1" dirty="0"/>
              <a:t> git branch –r </a:t>
            </a:r>
            <a:r>
              <a:rPr lang="fr-FR" sz="2800" dirty="0"/>
              <a:t>(</a:t>
            </a:r>
            <a:r>
              <a:rPr lang="fr-FR" sz="2800" dirty="0" smtClean="0"/>
              <a:t>distantes)</a:t>
            </a:r>
            <a:endParaRPr lang="fr-FR" sz="2800" b="1" i="1" dirty="0"/>
          </a:p>
          <a:p>
            <a:pPr marL="628650" indent="-361950" defTabSz="628650">
              <a:buFont typeface="+mj-lt"/>
              <a:buAutoNum type="arabicPeriod" startAt="2"/>
              <a:tabLst>
                <a:tab pos="533400" algn="l"/>
              </a:tabLst>
            </a:pPr>
            <a:r>
              <a:rPr lang="fr-FR" sz="2800" dirty="0" smtClean="0"/>
              <a:t>Ajouter </a:t>
            </a:r>
            <a:r>
              <a:rPr lang="fr-FR" sz="2800" dirty="0"/>
              <a:t>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a:t>
            </a:r>
            <a:r>
              <a:rPr lang="fr-FR" sz="2800" b="1" i="1" dirty="0" smtClean="0"/>
              <a:t>»</a:t>
            </a:r>
            <a:endParaRPr lang="fr-FR" sz="2800" b="1" i="1" dirty="0"/>
          </a:p>
          <a:p>
            <a:pPr marL="533400" lvl="1" indent="-263525">
              <a:lnSpc>
                <a:spcPct val="90000"/>
              </a:lnSpc>
              <a:spcBef>
                <a:spcPts val="500"/>
              </a:spcBef>
              <a:buFont typeface="+mj-lt"/>
              <a:buAutoNum type="arabicPeriod" startAt="3"/>
              <a:tabLst>
                <a:tab pos="628650"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533400" lvl="1" indent="-263525">
              <a:lnSpc>
                <a:spcPct val="90000"/>
              </a:lnSpc>
              <a:spcBef>
                <a:spcPts val="500"/>
              </a:spcBef>
              <a:buFont typeface="+mj-lt"/>
              <a:buAutoNum type="arabicPeriod" startAt="4"/>
              <a:tabLst>
                <a:tab pos="363538" algn="l"/>
                <a:tab pos="533400" algn="l"/>
              </a:tabLst>
            </a:pPr>
            <a:r>
              <a:rPr lang="fr-FR" sz="2800" dirty="0"/>
              <a:t>Switcher entre deux branches</a:t>
            </a:r>
          </a:p>
          <a:p>
            <a:pPr marL="628650" lvl="1">
              <a:buFont typeface="Arial" panose="020B0604020202020204" pitchFamily="34" charset="0"/>
              <a:buChar char="•"/>
              <a:tabLst>
                <a:tab pos="457200" algn="l"/>
                <a:tab pos="533400" algn="l"/>
              </a:tabLst>
            </a:pPr>
            <a:r>
              <a:rPr lang="fr-FR" sz="2800" b="1" i="1" dirty="0"/>
              <a:t>git checkout «branch </a:t>
            </a:r>
            <a:r>
              <a:rPr lang="fr-FR" sz="2800" b="1" i="1" dirty="0" err="1"/>
              <a:t>name</a:t>
            </a:r>
            <a:r>
              <a:rPr lang="fr-FR" sz="2800" b="1" i="1" dirty="0"/>
              <a:t>  »</a:t>
            </a:r>
          </a:p>
          <a:p>
            <a:pPr marL="784225" lvl="1" indent="-514350">
              <a:lnSpc>
                <a:spcPct val="90000"/>
              </a:lnSpc>
              <a:spcBef>
                <a:spcPts val="500"/>
              </a:spcBef>
              <a:buFont typeface="+mj-lt"/>
              <a:buAutoNum type="arabicPeriod" startAt="5"/>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176279" y="0"/>
            <a:ext cx="3839441" cy="570016"/>
          </a:xfrm>
        </p:spPr>
        <p:txBody>
          <a:bodyPr>
            <a:normAutofit fontScale="90000"/>
          </a:bodyPr>
          <a:lstStyle/>
          <a:p>
            <a:pPr algn="ctr"/>
            <a:r>
              <a:rPr lang="fr-FR" b="1" dirty="0" smtClean="0"/>
              <a:t>Branches (Suite()</a:t>
            </a:r>
            <a:endParaRPr lang="fr-FR" b="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6"/>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err="1" smtClean="0"/>
              <a:t>»,git</a:t>
            </a:r>
            <a:r>
              <a:rPr lang="fr-FR" b="1" i="1" dirty="0" smtClean="0"/>
              <a: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7"/>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a:t>
            </a:r>
            <a:r>
              <a:rPr lang="fr-FR" altLang="fr-FR" b="1" i="1" dirty="0" err="1" smtClean="0"/>
              <a:t>origin</a:t>
            </a:r>
            <a:r>
              <a:rPr lang="fr-FR" altLang="fr-FR" b="1" i="1" dirty="0" smtClean="0"/>
              <a:t> </a:t>
            </a:r>
            <a:r>
              <a:rPr lang="fr-FR" altLang="fr-FR" dirty="0" smtClean="0"/>
              <a:t>(applique les commits de l’</a:t>
            </a:r>
            <a:r>
              <a:rPr lang="fr-FR" altLang="fr-FR" dirty="0" err="1" smtClean="0"/>
              <a:t>origin</a:t>
            </a:r>
            <a:r>
              <a:rPr lang="fr-FR" altLang="fr-FR" dirty="0" smtClean="0"/>
              <a:t> vers le repo local)</a:t>
            </a:r>
            <a:endParaRPr lang="fr-FR" altLang="fr-FR" dirty="0"/>
          </a:p>
          <a:p>
            <a:pPr marL="779462" lvl="1" indent="-514350">
              <a:spcBef>
                <a:spcPts val="1000"/>
              </a:spcBef>
              <a:buFont typeface="+mj-lt"/>
              <a:buAutoNum type="arabicPeriod" startAt="8"/>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9"/>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8" y="1"/>
            <a:ext cx="3553691" cy="570016"/>
          </a:xfrm>
        </p:spPr>
        <p:txBody>
          <a:bodyPr>
            <a:normAutofit fontScale="90000"/>
          </a:bodyPr>
          <a:lstStyle/>
          <a:p>
            <a:pPr algn="ctr"/>
            <a:r>
              <a:rPr lang="fr-FR" b="1" dirty="0" smtClean="0"/>
              <a:t>Branches(Suite)</a:t>
            </a:r>
            <a:endParaRPr lang="fr-FR" b="1" dirty="0"/>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0" y="909705"/>
            <a:ext cx="12192000" cy="5560497"/>
          </a:xfrm>
          <a:prstGeom prst="rect">
            <a:avLst/>
          </a:prstGeom>
          <a:noFill/>
        </p:spPr>
        <p:txBody>
          <a:bodyPr wrap="square" rtlCol="0">
            <a:spAutoFit/>
          </a:bodyPr>
          <a:lstStyle/>
          <a:p>
            <a:pPr marL="571500" indent="-571500">
              <a:lnSpc>
                <a:spcPct val="90000"/>
              </a:lnSpc>
              <a:spcBef>
                <a:spcPts val="1000"/>
              </a:spcBef>
              <a:buFont typeface="+mj-lt"/>
              <a:buAutoNum type="romanUcPeriod" startAt="9"/>
            </a:pPr>
            <a:r>
              <a:rPr lang="fr-FR" sz="2800" b="1" dirty="0" smtClean="0"/>
              <a:t>workflow </a:t>
            </a:r>
            <a:r>
              <a:rPr lang="fr-FR" sz="2800" b="1" dirty="0"/>
              <a:t>de </a:t>
            </a:r>
            <a:r>
              <a:rPr lang="fr-FR" sz="2800" b="1" dirty="0" smtClean="0"/>
              <a:t>branches:</a:t>
            </a:r>
          </a:p>
          <a:p>
            <a:pPr marL="514350" indent="-423863">
              <a:lnSpc>
                <a:spcPct val="90000"/>
              </a:lnSpc>
              <a:spcBef>
                <a:spcPts val="1000"/>
              </a:spcBef>
              <a:buFont typeface="+mj-lt"/>
              <a:buAutoNum type="alphaLcPeriod"/>
            </a:pPr>
            <a:r>
              <a:rPr lang="fr-FR" sz="2800" b="1" dirty="0" smtClean="0"/>
              <a:t>Définition:</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smtClean="0"/>
              <a:t>La taille de l’équipe et </a:t>
            </a:r>
            <a:r>
              <a:rPr lang="fr-FR" sz="2800" dirty="0"/>
              <a:t>le Type de </a:t>
            </a:r>
            <a:r>
              <a:rPr lang="fr-FR" sz="2800" dirty="0" smtClean="0"/>
              <a:t>projet</a:t>
            </a:r>
          </a:p>
          <a:p>
            <a:pPr marL="357188" indent="177800">
              <a:buFont typeface="+mj-lt"/>
              <a:buAutoNum type="arabicPeriod"/>
            </a:pPr>
            <a:r>
              <a:rPr lang="fr-FR" sz="2800" dirty="0" smtClean="0"/>
              <a:t>Comment  l’équipe gère les releases du logiciel.</a:t>
            </a:r>
          </a:p>
          <a:p>
            <a:pPr marL="606425" indent="-514350">
              <a:lnSpc>
                <a:spcPct val="90000"/>
              </a:lnSpc>
              <a:spcBef>
                <a:spcPts val="1000"/>
              </a:spcBef>
              <a:buFont typeface="+mj-lt"/>
              <a:buAutoNum type="alphaLcPeriod" startAt="4"/>
            </a:pPr>
            <a:r>
              <a:rPr lang="fr-FR" sz="2800" b="1" dirty="0" smtClean="0"/>
              <a:t>Exemple </a:t>
            </a:r>
            <a:r>
              <a:rPr lang="fr-FR" sz="2800" b="1" dirty="0"/>
              <a:t>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a:t>
            </a:r>
          </a:p>
          <a:p>
            <a:pPr marL="357188" indent="177800">
              <a:lnSpc>
                <a:spcPct val="90000"/>
              </a:lnSpc>
              <a:spcBef>
                <a:spcPts val="1000"/>
              </a:spcBef>
              <a:buFont typeface="+mj-lt"/>
              <a:buAutoNum type="arabicPeriod"/>
            </a:pPr>
            <a:r>
              <a:rPr lang="fr-FR" sz="2800" dirty="0" smtClean="0"/>
              <a:t>Workflow de branch par fonctionnalité (</a:t>
            </a:r>
            <a:r>
              <a:rPr lang="fr-FR" sz="2800" dirty="0" err="1"/>
              <a:t>Feature</a:t>
            </a:r>
            <a:r>
              <a:rPr lang="fr-FR" sz="2800" dirty="0"/>
              <a:t> Branch </a:t>
            </a:r>
            <a:r>
              <a:rPr lang="fr-FR" sz="2800" dirty="0" smtClean="0"/>
              <a:t>Workflow)</a:t>
            </a:r>
          </a:p>
          <a:p>
            <a:pPr marL="360363" indent="174625">
              <a:buFont typeface="+mj-lt"/>
              <a:buAutoNum type="arabicPeriod"/>
            </a:pPr>
            <a:r>
              <a:rPr lang="en-US" sz="2800" dirty="0"/>
              <a:t> </a:t>
            </a:r>
            <a:r>
              <a:rPr lang="fr-FR" sz="2800" dirty="0"/>
              <a:t> Workflow </a:t>
            </a:r>
            <a:r>
              <a:rPr lang="fr-FR" sz="2800" dirty="0" smtClean="0"/>
              <a:t> GitFlow </a:t>
            </a:r>
            <a:r>
              <a:rPr lang="fr-FR" sz="2800" dirty="0"/>
              <a:t>(non adapté pour les petit projet</a:t>
            </a:r>
            <a:r>
              <a:rPr lang="fr-FR" sz="2800" dirty="0" smtClean="0"/>
              <a:t>).</a:t>
            </a:r>
          </a:p>
          <a:p>
            <a:pPr marL="360363" indent="174625">
              <a:buFont typeface="+mj-lt"/>
              <a:buAutoNum type="arabicPeriod"/>
            </a:pP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0" y="0"/>
            <a:ext cx="6250010"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69428"/>
            <a:ext cx="12192000" cy="5988571"/>
          </a:xfrm>
        </p:spPr>
        <p:txBody>
          <a:bodyPr>
            <a:normAutofit lnSpcReduction="10000"/>
          </a:bodyPr>
          <a:lstStyle/>
          <a:p>
            <a:pPr marL="514350" indent="-514350">
              <a:buFont typeface="+mj-lt"/>
              <a:buAutoNum type="arabicPeriod" startAt="3"/>
            </a:pPr>
            <a:r>
              <a:rPr lang="fr-FR" b="1" dirty="0" smtClean="0"/>
              <a:t>Workflow  GitFlow :</a:t>
            </a:r>
          </a:p>
          <a:p>
            <a:pPr marL="449263" indent="0">
              <a:tabLst>
                <a:tab pos="449263" algn="l"/>
              </a:tabLst>
            </a:pPr>
            <a:r>
              <a:rPr lang="fr-FR" dirty="0" smtClean="0"/>
              <a:t>Un modèle de branchement stricte.</a:t>
            </a:r>
          </a:p>
          <a:p>
            <a:pPr marL="449263" indent="0"/>
            <a:r>
              <a:rPr lang="fr-FR" dirty="0" smtClean="0"/>
              <a:t>Branches </a:t>
            </a:r>
            <a:r>
              <a:rPr lang="fr-FR" dirty="0"/>
              <a:t>de fonctions sont bifurqué depuis la branche </a:t>
            </a:r>
            <a:r>
              <a:rPr lang="fr-FR" dirty="0" smtClean="0"/>
              <a:t>«</a:t>
            </a:r>
            <a:r>
              <a:rPr lang="fr-FR" b="1" dirty="0" smtClean="0"/>
              <a:t>develop</a:t>
            </a:r>
            <a:r>
              <a:rPr lang="fr-FR" dirty="0" smtClean="0"/>
              <a:t>»</a:t>
            </a:r>
            <a:endParaRPr lang="fr-FR" dirty="0"/>
          </a:p>
          <a:p>
            <a:pPr marL="449263" indent="0"/>
            <a:r>
              <a:rPr lang="fr-FR" dirty="0" smtClean="0"/>
              <a:t>«</a:t>
            </a:r>
            <a:r>
              <a:rPr lang="fr-FR" b="1" dirty="0" smtClean="0"/>
              <a:t>Main</a:t>
            </a:r>
            <a:r>
              <a:rPr lang="fr-FR" dirty="0" smtClean="0"/>
              <a:t>» contient le code  prêt à la production qui peu être publié .</a:t>
            </a:r>
          </a:p>
          <a:p>
            <a:pPr marL="449263" indent="0"/>
            <a:r>
              <a:rPr lang="fr-FR" dirty="0" smtClean="0"/>
              <a:t>«</a:t>
            </a:r>
            <a:r>
              <a:rPr lang="fr-FR" b="1" dirty="0" smtClean="0"/>
              <a:t>develop</a:t>
            </a:r>
            <a:r>
              <a:rPr lang="fr-FR" dirty="0" smtClean="0"/>
              <a:t>» branche de développement et d’intégration(zone de transit). </a:t>
            </a:r>
          </a:p>
          <a:p>
            <a:pPr marL="449263" indent="0"/>
            <a:r>
              <a:rPr lang="fr-FR" dirty="0" smtClean="0"/>
              <a:t>Chaque fonction à sa propre branche à la fin sera intégré à «</a:t>
            </a:r>
            <a:r>
              <a:rPr lang="fr-FR" b="1" dirty="0" smtClean="0"/>
              <a:t>develop</a:t>
            </a:r>
            <a:r>
              <a:rPr lang="fr-FR" dirty="0" smtClean="0"/>
              <a:t>» </a:t>
            </a:r>
          </a:p>
          <a:p>
            <a:pPr marL="449263" indent="0"/>
            <a:r>
              <a:rPr lang="fr-FR" dirty="0" smtClean="0"/>
              <a:t>Branches de versions sert à séparé un code préparé pour un déploiement bifurqué depuis </a:t>
            </a:r>
            <a:r>
              <a:rPr lang="fr-FR" dirty="0"/>
              <a:t>« </a:t>
            </a:r>
            <a:r>
              <a:rPr lang="fr-FR" b="1" dirty="0"/>
              <a:t>develop</a:t>
            </a:r>
            <a:r>
              <a:rPr lang="fr-FR" dirty="0"/>
              <a:t> </a:t>
            </a:r>
            <a:r>
              <a:rPr lang="fr-FR" dirty="0" smtClean="0"/>
              <a:t>» et déployé dans un environnement de teste.</a:t>
            </a:r>
          </a:p>
          <a:p>
            <a:pPr marL="449263" indent="0"/>
            <a:r>
              <a:rPr lang="fr-FR" dirty="0" smtClean="0"/>
              <a:t>Merger le release vers «</a:t>
            </a:r>
            <a:r>
              <a:rPr lang="fr-FR" b="1" dirty="0" smtClean="0"/>
              <a:t>develop</a:t>
            </a:r>
            <a:r>
              <a:rPr lang="fr-FR" dirty="0" smtClean="0"/>
              <a:t> »</a:t>
            </a:r>
            <a:r>
              <a:rPr lang="fr-FR" dirty="0"/>
              <a:t> </a:t>
            </a:r>
            <a:r>
              <a:rPr lang="fr-FR" dirty="0" smtClean="0"/>
              <a:t> et master à la fin des testes.</a:t>
            </a:r>
          </a:p>
          <a:p>
            <a:pPr marL="449263" indent="0"/>
            <a:r>
              <a:rPr lang="fr-FR" dirty="0" smtClean="0"/>
              <a:t>La branche «</a:t>
            </a:r>
            <a:r>
              <a:rPr lang="fr-FR" b="1" dirty="0"/>
              <a:t>Main</a:t>
            </a:r>
            <a:r>
              <a:rPr lang="fr-FR" dirty="0" smtClean="0"/>
              <a:t>» suit uniquement les releases(les commits vers «</a:t>
            </a:r>
            <a:r>
              <a:rPr lang="fr-FR" b="1" dirty="0" smtClean="0"/>
              <a:t>Main</a:t>
            </a:r>
            <a:r>
              <a:rPr lang="fr-FR" dirty="0" smtClean="0"/>
              <a:t>» sont des merges des branches « </a:t>
            </a:r>
            <a:r>
              <a:rPr lang="fr-FR" b="1" dirty="0" smtClean="0"/>
              <a:t>release</a:t>
            </a:r>
            <a:r>
              <a:rPr lang="fr-FR" dirty="0" smtClean="0"/>
              <a:t>» et «</a:t>
            </a:r>
            <a:r>
              <a:rPr lang="fr-FR" b="1" dirty="0" smtClean="0"/>
              <a:t>hotfix</a:t>
            </a:r>
            <a:r>
              <a:rPr lang="fr-FR" dirty="0" smtClean="0"/>
              <a:t>») après contrôles et testes. </a:t>
            </a:r>
          </a:p>
          <a:p>
            <a:pPr marL="449263" indent="0"/>
            <a:r>
              <a:rPr lang="fr-FR" dirty="0" smtClean="0"/>
              <a:t>Branche  correctif« </a:t>
            </a:r>
            <a:r>
              <a:rPr lang="fr-FR" b="1" dirty="0" smtClean="0"/>
              <a:t>hotfix</a:t>
            </a:r>
            <a:r>
              <a:rPr lang="fr-FR" dirty="0" smtClean="0"/>
              <a:t> » bifurqué depuis master pour fixer un bug dans « </a:t>
            </a:r>
            <a:r>
              <a:rPr lang="fr-FR" b="1" dirty="0" smtClean="0"/>
              <a:t>Main</a:t>
            </a:r>
            <a:r>
              <a:rPr lang="fr-FR" dirty="0" smtClean="0"/>
              <a:t>» . Chaque changement est mergé vers «</a:t>
            </a:r>
            <a:r>
              <a:rPr lang="fr-FR" b="1" dirty="0" smtClean="0"/>
              <a:t>Main</a:t>
            </a:r>
            <a:r>
              <a:rPr lang="fr-FR" dirty="0" smtClean="0"/>
              <a:t>» et « </a:t>
            </a:r>
            <a:r>
              <a:rPr lang="fr-FR" b="1" dirty="0" smtClean="0"/>
              <a:t>develop</a:t>
            </a:r>
            <a:r>
              <a:rPr lang="fr-FR" dirty="0" smtClean="0"/>
              <a:t> ».</a:t>
            </a:r>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814607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07886"/>
            <a:ext cx="12192000" cy="6150114"/>
          </a:xfrm>
        </p:spPr>
        <p:txBody>
          <a:bodyPr/>
          <a:lstStyle/>
          <a:p>
            <a:pPr marL="514350" indent="-334963">
              <a:buFont typeface="+mj-lt"/>
              <a:buAutoNum type="alphaLcPeriod"/>
            </a:pPr>
            <a:r>
              <a:rPr lang="fr-FR" b="1" dirty="0"/>
              <a:t> Avantages:</a:t>
            </a:r>
          </a:p>
          <a:p>
            <a:pPr marL="539750" indent="-179388">
              <a:tabLst>
                <a:tab pos="449263" algn="l"/>
              </a:tabLst>
            </a:pPr>
            <a:r>
              <a:rPr lang="fr-FR" dirty="0"/>
              <a:t>Vérification du code avant l’intégration dans les versions.</a:t>
            </a:r>
          </a:p>
          <a:p>
            <a:pPr marL="539750" indent="-179388"/>
            <a:r>
              <a:rPr lang="fr-FR" dirty="0" smtClean="0"/>
              <a:t>Facilite la publication de nouvelle version de logiciel et la planification </a:t>
            </a:r>
            <a:r>
              <a:rPr lang="fr-FR" dirty="0"/>
              <a:t>des </a:t>
            </a:r>
            <a:r>
              <a:rPr lang="fr-FR" dirty="0" smtClean="0"/>
              <a:t>versions</a:t>
            </a:r>
            <a:endParaRPr lang="fr-FR" dirty="0"/>
          </a:p>
          <a:p>
            <a:pPr marL="636587" indent="-457200"/>
            <a:r>
              <a:rPr lang="fr-FR" dirty="0"/>
              <a:t>Adapté  quand on à plusieurs versions en production</a:t>
            </a:r>
            <a:r>
              <a:rPr lang="fr-FR" dirty="0" smtClean="0"/>
              <a:t>.</a:t>
            </a:r>
          </a:p>
          <a:p>
            <a:pPr marL="636587" indent="-457200"/>
            <a:r>
              <a:rPr lang="fr-FR" dirty="0" smtClean="0"/>
              <a:t>Séparer </a:t>
            </a:r>
            <a:r>
              <a:rPr lang="fr-FR" dirty="0"/>
              <a:t>le nouveau </a:t>
            </a:r>
            <a:r>
              <a:rPr lang="fr-FR" dirty="0" smtClean="0"/>
              <a:t>développement </a:t>
            </a:r>
            <a:r>
              <a:rPr lang="fr-FR" dirty="0"/>
              <a:t>de travail </a:t>
            </a:r>
            <a:r>
              <a:rPr lang="fr-FR" dirty="0" smtClean="0"/>
              <a:t>achevé(</a:t>
            </a:r>
            <a:r>
              <a:rPr lang="fr-FR" dirty="0"/>
              <a:t>développement </a:t>
            </a:r>
            <a:r>
              <a:rPr lang="fr-FR" dirty="0" smtClean="0"/>
              <a:t> parallèle).</a:t>
            </a:r>
            <a:endParaRPr lang="fr-FR" dirty="0"/>
          </a:p>
          <a:p>
            <a:pPr marL="514350" indent="-514350">
              <a:buFont typeface="+mj-lt"/>
              <a:buAutoNum type="alphaLcPeriod" startAt="2"/>
            </a:pPr>
            <a:r>
              <a:rPr lang="fr-FR" b="1" dirty="0" smtClean="0"/>
              <a:t>Inconvénients:</a:t>
            </a:r>
          </a:p>
          <a:p>
            <a:pPr marL="636587" indent="-457200"/>
            <a:r>
              <a:rPr lang="fr-FR" dirty="0" smtClean="0"/>
              <a:t>Ralentir le développement lorsque on à de grandes demande d’</a:t>
            </a:r>
            <a:r>
              <a:rPr lang="fr-FR" dirty="0"/>
              <a:t>e</a:t>
            </a:r>
            <a:r>
              <a:rPr lang="fr-FR" dirty="0" smtClean="0"/>
              <a:t>xtraction (pull request).</a:t>
            </a:r>
          </a:p>
          <a:p>
            <a:pPr marL="636587" indent="-457200"/>
            <a:r>
              <a:rPr lang="fr-FR" dirty="0" smtClean="0"/>
              <a:t>Perte du Temps dans l’intégration des grandes fonctionnalité  </a:t>
            </a:r>
            <a:r>
              <a:rPr lang="fr-FR" dirty="0"/>
              <a:t>e</a:t>
            </a:r>
            <a:r>
              <a:rPr lang="fr-FR" dirty="0" smtClean="0"/>
              <a:t>t la résolution des conflits et exécution de plusieurs cycle de teste (deploy, test, fix).</a:t>
            </a:r>
          </a:p>
          <a:p>
            <a:pPr marL="636587" indent="-457200"/>
            <a:r>
              <a:rPr lang="fr-FR" dirty="0" smtClean="0"/>
              <a:t>L’historique de projet est rempli de commits de merge</a:t>
            </a:r>
            <a:endParaRPr lang="fr-FR" dirty="0"/>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619270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47675" y="242887"/>
            <a:ext cx="11296650" cy="63722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10"/>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308613" y="0"/>
            <a:ext cx="3680790" cy="628788"/>
          </a:xfrm>
        </p:spPr>
        <p:txBody>
          <a:bodyPr>
            <a:normAutofit fontScale="90000"/>
          </a:bodyPr>
          <a:lstStyle/>
          <a:p>
            <a:r>
              <a:rPr lang="fr-FR" b="1" dirty="0" smtClean="0"/>
              <a:t>Conflits </a:t>
            </a:r>
            <a:r>
              <a:rPr lang="fr-FR" dirty="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0"/>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016859" y="38100"/>
            <a:ext cx="4065518" cy="742122"/>
          </a:xfrm>
        </p:spPr>
        <p:txBody>
          <a:bodyPr>
            <a:normAutofit fontScale="90000"/>
          </a:bodyPr>
          <a:lstStyle/>
          <a:p>
            <a:r>
              <a:rPr lang="fr-FR" sz="4000" b="1" dirty="0" smtClean="0"/>
              <a:t>Collaboration(Suite)</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085188" y="19050"/>
            <a:ext cx="4114387" cy="715618"/>
          </a:xfrm>
        </p:spPr>
        <p:txBody>
          <a:bodyPr>
            <a:normAutofit fontScale="90000"/>
          </a:bodyPr>
          <a:lstStyle/>
          <a:p>
            <a:r>
              <a:rPr lang="fr-FR" sz="4000" b="1" dirty="0" smtClean="0"/>
              <a:t>Collaboration (Suite)</a:t>
            </a:r>
            <a:endParaRPr lang="fr-FR" sz="4000" b="1" dirty="0"/>
          </a:p>
        </p:txBody>
      </p:sp>
    </p:spTree>
    <p:extLst>
      <p:ext uri="{BB962C8B-B14F-4D97-AF65-F5344CB8AC3E}">
        <p14:creationId xmlns:p14="http://schemas.microsoft.com/office/powerpoint/2010/main" val="2616827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781051"/>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0994" y="-1"/>
            <a:ext cx="7890014" cy="954156"/>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8239" y="2683239"/>
            <a:ext cx="10515600" cy="1004341"/>
          </a:xfrm>
        </p:spPr>
        <p:txBody>
          <a:bodyPr>
            <a:normAutofit/>
          </a:bodyPr>
          <a:lstStyle/>
          <a:p>
            <a:pPr marL="0" indent="0" algn="ctr">
              <a:buNone/>
            </a:pPr>
            <a:r>
              <a:rPr lang="fr-FR" sz="6000" dirty="0" smtClean="0"/>
              <a:t>MERCI</a:t>
            </a:r>
            <a:endParaRPr lang="fr-FR" sz="6000" dirty="0"/>
          </a:p>
        </p:txBody>
      </p:sp>
    </p:spTree>
    <p:extLst>
      <p:ext uri="{BB962C8B-B14F-4D97-AF65-F5344CB8AC3E}">
        <p14:creationId xmlns:p14="http://schemas.microsoft.com/office/powerpoint/2010/main" val="225061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77189" y="362292"/>
            <a:ext cx="12037621" cy="6495708"/>
          </a:xfrm>
        </p:spPr>
        <p:txBody>
          <a:bodyPr>
            <a:normAutofit/>
          </a:bodyPr>
          <a:lstStyle/>
          <a:p>
            <a:pPr marL="571500" indent="-571500" algn="l">
              <a:buFont typeface="+mj-lt"/>
              <a:buAutoNum type="romanUcPeriod" startAt="4"/>
            </a:pPr>
            <a:r>
              <a:rPr lang="fr-FR" sz="2800" b="1" dirty="0" smtClean="0"/>
              <a:t>Git:</a:t>
            </a:r>
          </a:p>
          <a:p>
            <a:pPr marL="514350" indent="-514350" algn="l">
              <a:buFont typeface="+mj-lt"/>
              <a:buAutoNum type="alphaLcPeriod"/>
            </a:pPr>
            <a:r>
              <a:rPr lang="fr-FR" sz="2800" b="1" dirty="0"/>
              <a:t>Définition: </a:t>
            </a:r>
            <a:r>
              <a:rPr lang="fr-FR" sz="2800" dirty="0" smtClean="0"/>
              <a:t>est un logiciel qui  enregistre les  modifications (versions) d’un ensemble de fichiers d’un projet souvent  utilisé pour la collaboration . </a:t>
            </a:r>
            <a:r>
              <a:rPr lang="fr-FR" dirty="0" smtClean="0"/>
              <a:t>.</a:t>
            </a:r>
          </a:p>
          <a:p>
            <a:pPr marL="514350" indent="-514350" algn="l">
              <a:buFont typeface="+mj-lt"/>
              <a:buAutoNum type="alphaLcPeriod"/>
            </a:pPr>
            <a:r>
              <a:rPr lang="fr-FR" sz="2800" b="1" dirty="0" smtClean="0"/>
              <a:t>Architecture:</a:t>
            </a:r>
            <a:endParaRPr lang="fr-FR" sz="2800" b="1" dirty="0"/>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Dépôt locale(HEAD)&lt;--</a:t>
            </a:r>
            <a:r>
              <a:rPr lang="fr-FR" sz="2800" dirty="0" smtClean="0">
                <a:hlinkClick r:id="rId3" action="ppaction://hlinksldjump"/>
              </a:rPr>
              <a:t>Démo</a:t>
            </a:r>
            <a:r>
              <a:rPr lang="fr-FR" sz="2800" dirty="0" smtClean="0"/>
              <a:t>.</a:t>
            </a:r>
            <a:endParaRPr lang="fr-FR" sz="2800" dirty="0"/>
          </a:p>
          <a:p>
            <a:pPr marL="514350" indent="-514350" algn="l">
              <a:buFont typeface="+mj-lt"/>
              <a:buAutoNum type="alphaLcPeriod" startAt="3"/>
            </a:pPr>
            <a:r>
              <a:rPr lang="fr-FR" sz="2800" b="1" dirty="0"/>
              <a:t>Différentes Etats d’un </a:t>
            </a:r>
            <a:r>
              <a:rPr lang="fr-FR" sz="2800" b="1" dirty="0" smtClean="0"/>
              <a:t>fichier(répertoire):</a:t>
            </a:r>
            <a:endParaRPr lang="fr-FR" sz="2800" b="1" dirty="0"/>
          </a:p>
          <a:p>
            <a:pPr marL="685800" indent="-342900" algn="l">
              <a:buFont typeface="Arial" panose="020B0604020202020204" pitchFamily="34" charset="0"/>
              <a:buChar char="•"/>
            </a:pPr>
            <a:r>
              <a:rPr lang="fr-FR" sz="2800" dirty="0"/>
              <a:t>Non versionnés (</a:t>
            </a:r>
            <a:r>
              <a:rPr lang="fr-FR" sz="2800" dirty="0" smtClean="0"/>
              <a:t>untracked)</a:t>
            </a:r>
            <a:endParaRPr lang="fr-FR" sz="2800" dirty="0"/>
          </a:p>
          <a:p>
            <a:pPr marL="685800" indent="-342900" algn="l">
              <a:buFont typeface="Arial" panose="020B0604020202020204" pitchFamily="34" charset="0"/>
              <a:buChar char="•"/>
            </a:pPr>
            <a:r>
              <a:rPr lang="fr-FR" sz="2800" dirty="0" smtClean="0"/>
              <a:t>Versionnés </a:t>
            </a:r>
            <a:r>
              <a:rPr lang="fr-FR" sz="2800" dirty="0"/>
              <a:t>non modifié </a:t>
            </a:r>
            <a:endParaRPr lang="fr-FR" sz="2800" dirty="0" smtClean="0"/>
          </a:p>
          <a:p>
            <a:pPr marL="685800" indent="-342900" algn="l">
              <a:buFont typeface="Arial" panose="020B0604020202020204" pitchFamily="34" charset="0"/>
              <a:buChar char="•"/>
            </a:pPr>
            <a:r>
              <a:rPr lang="fr-FR" sz="2800" dirty="0" smtClean="0"/>
              <a:t>Versionnés modifié  (non prêt pour le prochaine commit)</a:t>
            </a:r>
          </a:p>
          <a:p>
            <a:pPr marL="685800" indent="-342900" algn="l">
              <a:buFont typeface="Arial" panose="020B0604020202020204" pitchFamily="34" charset="0"/>
              <a:buChar char="•"/>
            </a:pPr>
            <a:r>
              <a:rPr lang="fr-FR" sz="2800" dirty="0" smtClean="0"/>
              <a:t>Indexé </a:t>
            </a:r>
            <a:r>
              <a:rPr lang="fr-FR" sz="2800" dirty="0"/>
              <a:t>(staged)  (prêt pour le prochaine commit</a:t>
            </a:r>
            <a:r>
              <a:rPr lang="fr-FR" sz="2800" dirty="0" smtClean="0"/>
              <a:t>)</a:t>
            </a:r>
          </a:p>
          <a:p>
            <a:pPr marL="685800" indent="-342900" algn="l">
              <a:buFont typeface="Arial" panose="020B0604020202020204" pitchFamily="34" charset="0"/>
              <a:buChar char="•"/>
            </a:pPr>
            <a:r>
              <a:rPr lang="fr-FR" sz="2800" dirty="0" smtClean="0"/>
              <a:t>ignorée</a:t>
            </a:r>
            <a:endParaRPr lang="fr-FR" sz="2800" dirty="0"/>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stretch>
            <a:fillRect/>
          </a:stretch>
        </p:blipFill>
        <p:spPr>
          <a:xfrm>
            <a:off x="1123950" y="721278"/>
            <a:ext cx="9734550" cy="5362106"/>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hlinkClick r:id="rId2" action="ppaction://hlinksldjump"/>
          </p:cNvPr>
          <p:cNvSpPr txBox="1"/>
          <p:nvPr/>
        </p:nvSpPr>
        <p:spPr>
          <a:xfrm>
            <a:off x="0" y="46106"/>
            <a:ext cx="4838700" cy="3323987"/>
          </a:xfrm>
          <a:prstGeom prst="rect">
            <a:avLst/>
          </a:prstGeom>
          <a:noFill/>
        </p:spPr>
        <p:txBody>
          <a:bodyPr wrap="square" rtlCol="0">
            <a:spAutoFit/>
          </a:bodyPr>
          <a:lstStyle/>
          <a:p>
            <a:r>
              <a:rPr lang="fr-FR" sz="2400" b="1" dirty="0" smtClean="0"/>
              <a:t>Démo CLEAN</a:t>
            </a:r>
          </a:p>
          <a:p>
            <a:pPr marL="342900" indent="-342900">
              <a:buFont typeface="+mj-lt"/>
              <a:buAutoNum type="arabicPeriod"/>
            </a:pPr>
            <a:r>
              <a:rPr lang="fr-FR" sz="2400" dirty="0" smtClean="0"/>
              <a:t>Créer repo local</a:t>
            </a:r>
          </a:p>
          <a:p>
            <a:pPr marL="342900" indent="-342900">
              <a:buFont typeface="+mj-lt"/>
              <a:buAutoNum type="arabicPeriod"/>
            </a:pPr>
            <a:r>
              <a:rPr lang="en-US" sz="2400" dirty="0"/>
              <a:t>echo "tracked" &gt; ./</a:t>
            </a:r>
            <a:r>
              <a:rPr lang="en-US" sz="2400" dirty="0" err="1"/>
              <a:t>tracked_file</a:t>
            </a:r>
            <a:r>
              <a:rPr lang="en-US" sz="2400" dirty="0"/>
              <a:t> </a:t>
            </a:r>
            <a:endParaRPr lang="en-US" sz="2400" dirty="0" smtClean="0"/>
          </a:p>
          <a:p>
            <a:pPr marL="342900" indent="-342900">
              <a:buFont typeface="+mj-lt"/>
              <a:buAutoNum type="arabicPeriod"/>
            </a:pPr>
            <a:r>
              <a:rPr lang="en-US" sz="2400" dirty="0"/>
              <a:t> </a:t>
            </a:r>
            <a:r>
              <a:rPr lang="en-US" sz="2400" dirty="0" err="1"/>
              <a:t>git</a:t>
            </a:r>
            <a:r>
              <a:rPr lang="en-US" sz="2400" dirty="0"/>
              <a:t> add ./</a:t>
            </a:r>
            <a:r>
              <a:rPr lang="en-US" sz="2400" dirty="0" err="1" smtClean="0"/>
              <a:t>tracked_file</a:t>
            </a:r>
            <a:endParaRPr lang="en-US" sz="2400" dirty="0" smtClean="0"/>
          </a:p>
          <a:p>
            <a:pPr marL="342900" indent="-342900">
              <a:buFont typeface="+mj-lt"/>
              <a:buAutoNum type="arabicPeriod"/>
            </a:pPr>
            <a:r>
              <a:rPr lang="fr-FR" sz="2400" dirty="0"/>
              <a:t> </a:t>
            </a:r>
            <a:r>
              <a:rPr lang="fr-FR" sz="2400" dirty="0" err="1"/>
              <a:t>echo</a:t>
            </a:r>
            <a:r>
              <a:rPr lang="fr-FR" sz="2400" dirty="0"/>
              <a:t> "</a:t>
            </a:r>
            <a:r>
              <a:rPr lang="fr-FR" sz="2400" dirty="0" err="1"/>
              <a:t>untracked</a:t>
            </a:r>
            <a:r>
              <a:rPr lang="fr-FR" sz="2400" dirty="0"/>
              <a:t>" &gt; ./</a:t>
            </a:r>
            <a:r>
              <a:rPr lang="fr-FR" sz="2400" dirty="0" err="1" smtClean="0"/>
              <a:t>untracked_file</a:t>
            </a:r>
            <a:endParaRPr lang="fr-FR" sz="2400" dirty="0" smtClean="0"/>
          </a:p>
          <a:p>
            <a:pPr marL="342900" indent="-342900">
              <a:buFont typeface="+mj-lt"/>
              <a:buAutoNum type="arabicPeriod"/>
            </a:pPr>
            <a:r>
              <a:rPr lang="fr-FR" sz="2400" dirty="0"/>
              <a:t> git </a:t>
            </a:r>
            <a:r>
              <a:rPr lang="fr-FR" sz="2400" dirty="0" err="1" smtClean="0"/>
              <a:t>status</a:t>
            </a:r>
            <a:endParaRPr lang="fr-FR" sz="2400" dirty="0" smtClean="0"/>
          </a:p>
          <a:p>
            <a:pPr marL="342900" indent="-342900">
              <a:buFont typeface="+mj-lt"/>
              <a:buAutoNum type="arabicPeriod"/>
            </a:pPr>
            <a:r>
              <a:rPr lang="fr-FR" sz="2400" dirty="0" smtClean="0"/>
              <a:t>Git clean -f</a:t>
            </a:r>
          </a:p>
          <a:p>
            <a:pPr marL="342900" indent="-342900">
              <a:buFont typeface="+mj-lt"/>
              <a:buAutoNum type="arabicPeriod"/>
            </a:pPr>
            <a:endParaRPr lang="fr-FR" dirty="0"/>
          </a:p>
        </p:txBody>
      </p:sp>
      <p:sp>
        <p:nvSpPr>
          <p:cNvPr id="5" name="ZoneTexte 4">
            <a:hlinkClick r:id="rId2" action="ppaction://hlinksldjump"/>
          </p:cNvPr>
          <p:cNvSpPr txBox="1"/>
          <p:nvPr/>
        </p:nvSpPr>
        <p:spPr>
          <a:xfrm>
            <a:off x="6096000" y="46106"/>
            <a:ext cx="5924550" cy="3046988"/>
          </a:xfrm>
          <a:prstGeom prst="rect">
            <a:avLst/>
          </a:prstGeom>
          <a:noFill/>
        </p:spPr>
        <p:txBody>
          <a:bodyPr wrap="square" rtlCol="0">
            <a:spAutoFit/>
          </a:bodyPr>
          <a:lstStyle/>
          <a:p>
            <a:r>
              <a:rPr lang="fr-FR" sz="2400" b="1" dirty="0" err="1" smtClean="0"/>
              <a:t>Demo</a:t>
            </a:r>
            <a:r>
              <a:rPr lang="fr-FR" sz="2400" b="1" dirty="0" smtClean="0"/>
              <a:t> RM</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file1 file2</a:t>
            </a:r>
          </a:p>
          <a:p>
            <a:pPr marL="342900" indent="-342900">
              <a:buFont typeface="+mj-lt"/>
              <a:buAutoNum type="arabicPeriod"/>
            </a:pPr>
            <a:r>
              <a:rPr lang="fr-FR" sz="2400" dirty="0" smtClean="0"/>
              <a:t>Git </a:t>
            </a:r>
            <a:r>
              <a:rPr lang="fr-FR" sz="2400" dirty="0" err="1" smtClean="0"/>
              <a:t>add</a:t>
            </a:r>
            <a:r>
              <a:rPr lang="fr-FR" sz="2400" dirty="0" smtClean="0"/>
              <a:t> .</a:t>
            </a:r>
          </a:p>
          <a:p>
            <a:pPr marL="342900" indent="-342900">
              <a:buFont typeface="+mj-lt"/>
              <a:buAutoNum type="arabicPeriod"/>
            </a:pPr>
            <a:r>
              <a:rPr lang="fr-FR" sz="2400" dirty="0" smtClean="0"/>
              <a:t>Git </a:t>
            </a:r>
            <a:r>
              <a:rPr lang="fr-FR" sz="2400" dirty="0" err="1" smtClean="0"/>
              <a:t>rm</a:t>
            </a:r>
            <a:r>
              <a:rPr lang="fr-FR" sz="2400" dirty="0" smtClean="0"/>
              <a:t> file1 (</a:t>
            </a:r>
            <a:r>
              <a:rPr lang="fr-FR" sz="2400" dirty="0" err="1" smtClean="0">
                <a:solidFill>
                  <a:srgbClr val="FF0000"/>
                </a:solidFill>
              </a:rPr>
              <a:t>error</a:t>
            </a:r>
            <a:r>
              <a:rPr lang="fr-FR" sz="2400" dirty="0" smtClean="0">
                <a:solidFill>
                  <a:srgbClr val="FF0000"/>
                </a:solidFill>
              </a:rPr>
              <a:t> il faut commité</a:t>
            </a:r>
            <a:r>
              <a:rPr lang="fr-FR" sz="2400" dirty="0" smtClean="0"/>
              <a:t>)</a:t>
            </a:r>
          </a:p>
          <a:p>
            <a:pPr marL="342900" indent="-342900">
              <a:buFont typeface="+mj-lt"/>
              <a:buAutoNum type="arabicPeriod"/>
            </a:pPr>
            <a:r>
              <a:rPr lang="fr-FR" sz="2400" dirty="0" smtClean="0"/>
              <a:t>Git commit –m « </a:t>
            </a:r>
            <a:r>
              <a:rPr lang="fr-FR" sz="2400" dirty="0" err="1" smtClean="0"/>
              <a:t>inital</a:t>
            </a:r>
            <a:r>
              <a:rPr lang="fr-FR" sz="2400" dirty="0" smtClean="0"/>
              <a:t> commit »</a:t>
            </a:r>
          </a:p>
          <a:p>
            <a:pPr marL="342900" indent="-342900">
              <a:buFont typeface="+mj-lt"/>
              <a:buAutoNum type="arabicPeriod"/>
            </a:pPr>
            <a:r>
              <a:rPr lang="fr-FR" sz="2400" dirty="0" smtClean="0"/>
              <a:t>Git </a:t>
            </a:r>
            <a:r>
              <a:rPr lang="fr-FR" sz="2400" dirty="0" err="1" smtClean="0"/>
              <a:t>rm</a:t>
            </a:r>
            <a:r>
              <a:rPr lang="fr-FR" sz="2400" dirty="0" smtClean="0"/>
              <a:t> file 1</a:t>
            </a:r>
          </a:p>
          <a:p>
            <a:pPr marL="342900" indent="-342900">
              <a:buFont typeface="+mj-lt"/>
              <a:buAutoNum type="arabicPeriod"/>
            </a:pPr>
            <a:r>
              <a:rPr lang="fr-FR" sz="2400" dirty="0" smtClean="0"/>
              <a:t>Git </a:t>
            </a:r>
            <a:r>
              <a:rPr lang="fr-FR" sz="2400" dirty="0" err="1" smtClean="0"/>
              <a:t>status</a:t>
            </a:r>
            <a:endParaRPr lang="fr-FR" sz="2400" dirty="0"/>
          </a:p>
        </p:txBody>
      </p:sp>
      <p:sp>
        <p:nvSpPr>
          <p:cNvPr id="6" name="ZoneTexte 5">
            <a:hlinkClick r:id="rId2" action="ppaction://hlinksldjump"/>
          </p:cNvPr>
          <p:cNvSpPr txBox="1"/>
          <p:nvPr/>
        </p:nvSpPr>
        <p:spPr>
          <a:xfrm>
            <a:off x="0" y="3093094"/>
            <a:ext cx="4338367" cy="3816429"/>
          </a:xfrm>
          <a:prstGeom prst="rect">
            <a:avLst/>
          </a:prstGeom>
          <a:noFill/>
        </p:spPr>
        <p:txBody>
          <a:bodyPr wrap="none" rtlCol="0">
            <a:spAutoFit/>
          </a:bodyPr>
          <a:lstStyle/>
          <a:p>
            <a:r>
              <a:rPr lang="fr-FR" sz="2600" b="1" dirty="0" err="1" smtClean="0"/>
              <a:t>Demo</a:t>
            </a:r>
            <a:r>
              <a:rPr lang="fr-FR" sz="2600" b="1" dirty="0" smtClean="0"/>
              <a:t> </a:t>
            </a:r>
            <a:r>
              <a:rPr lang="fr-FR" sz="2600" b="1" dirty="0" err="1" smtClean="0"/>
              <a:t>Status</a:t>
            </a:r>
            <a:endParaRPr lang="fr-FR" sz="2600" b="1" dirty="0" smtClean="0"/>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 –m ’initial commit’</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rm</a:t>
            </a:r>
            <a:r>
              <a:rPr lang="fr-FR" sz="2400" dirty="0" smtClean="0"/>
              <a:t> index.html</a:t>
            </a:r>
          </a:p>
          <a:p>
            <a:pPr marL="342900" indent="-342900">
              <a:buFont typeface="+mj-lt"/>
              <a:buAutoNum type="arabicPeriod"/>
            </a:pPr>
            <a:r>
              <a:rPr lang="fr-FR" sz="2400" dirty="0" err="1" smtClean="0"/>
              <a:t>gs</a:t>
            </a:r>
            <a:endParaRPr lang="fr-FR" dirty="0"/>
          </a:p>
        </p:txBody>
      </p:sp>
      <p:sp>
        <p:nvSpPr>
          <p:cNvPr id="7" name="ZoneTexte 6">
            <a:hlinkClick r:id="rId2" action="ppaction://hlinksldjump"/>
          </p:cNvPr>
          <p:cNvSpPr txBox="1"/>
          <p:nvPr/>
        </p:nvSpPr>
        <p:spPr>
          <a:xfrm>
            <a:off x="6220190" y="3093094"/>
            <a:ext cx="3085140" cy="3416320"/>
          </a:xfrm>
          <a:prstGeom prst="rect">
            <a:avLst/>
          </a:prstGeom>
          <a:noFill/>
        </p:spPr>
        <p:txBody>
          <a:bodyPr wrap="none" rtlCol="0">
            <a:spAutoFit/>
          </a:bodyPr>
          <a:lstStyle/>
          <a:p>
            <a:r>
              <a:rPr lang="fr-FR" sz="2400" b="1" dirty="0" smtClean="0"/>
              <a:t>Démo commit</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a:t>
            </a:r>
          </a:p>
          <a:p>
            <a:pPr marL="342900" indent="-342900">
              <a:buFont typeface="+mj-lt"/>
              <a:buAutoNum type="arabicPeriod"/>
            </a:pPr>
            <a:r>
              <a:rPr lang="fr-FR" sz="2400" dirty="0" smtClean="0"/>
              <a:t>Git log</a:t>
            </a:r>
          </a:p>
          <a:p>
            <a:pPr marL="342900" indent="-342900">
              <a:buFont typeface="+mj-lt"/>
              <a:buAutoNum type="arabicPeriod"/>
            </a:pPr>
            <a:r>
              <a:rPr lang="fr-FR" sz="2400" dirty="0" smtClean="0"/>
              <a:t>Changer index.html</a:t>
            </a:r>
          </a:p>
          <a:p>
            <a:pPr marL="342900" indent="-342900">
              <a:buFont typeface="+mj-lt"/>
              <a:buAutoNum type="arabicPeriod"/>
            </a:pPr>
            <a:r>
              <a:rPr lang="fr-FR" sz="2400" dirty="0" smtClean="0"/>
              <a:t>Git </a:t>
            </a:r>
            <a:r>
              <a:rPr lang="fr-FR" sz="2400" dirty="0" err="1" smtClean="0"/>
              <a:t>commiy</a:t>
            </a:r>
            <a:r>
              <a:rPr lang="fr-FR" sz="2400" dirty="0" smtClean="0"/>
              <a:t> --</a:t>
            </a:r>
            <a:r>
              <a:rPr lang="fr-FR" sz="2400" dirty="0" err="1" smtClean="0"/>
              <a:t>amend</a:t>
            </a:r>
            <a:endParaRPr lang="fr-FR" sz="2400" dirty="0"/>
          </a:p>
        </p:txBody>
      </p:sp>
    </p:spTree>
    <p:extLst>
      <p:ext uri="{BB962C8B-B14F-4D97-AF65-F5344CB8AC3E}">
        <p14:creationId xmlns:p14="http://schemas.microsoft.com/office/powerpoint/2010/main" val="21325429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7061745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3001454370"/>
              </p:ext>
            </p:extLst>
          </p:nvPr>
        </p:nvGraphicFramePr>
        <p:xfrm>
          <a:off x="269822" y="3870960"/>
          <a:ext cx="11922178" cy="2987040"/>
        </p:xfrm>
        <a:graphic>
          <a:graphicData uri="http://schemas.openxmlformats.org/drawingml/2006/table">
            <a:tbl>
              <a:tblPr firstRow="1" bandRow="1">
                <a:tableStyleId>{35758FB7-9AC5-4552-8A53-C91805E547FA}</a:tableStyleId>
              </a:tblPr>
              <a:tblGrid>
                <a:gridCol w="1486361"/>
                <a:gridCol w="1329902"/>
                <a:gridCol w="9105915"/>
              </a:tblGrid>
              <a:tr h="404585">
                <a:tc>
                  <a:txBody>
                    <a:bodyPr/>
                    <a:lstStyle/>
                    <a:p>
                      <a:pPr algn="ctr"/>
                      <a:r>
                        <a:rPr lang="fr-FR" sz="2200" dirty="0" smtClean="0"/>
                        <a:t>CMD</a:t>
                      </a:r>
                      <a:endParaRPr lang="fr-FR" sz="2200" dirty="0"/>
                    </a:p>
                  </a:txBody>
                  <a:tcPr/>
                </a:tc>
                <a:tc>
                  <a:txBody>
                    <a:bodyPr/>
                    <a:lstStyle/>
                    <a:p>
                      <a:pPr algn="ctr"/>
                      <a:r>
                        <a:rPr lang="fr-FR" sz="2200" dirty="0" smtClean="0"/>
                        <a:t>Objet</a:t>
                      </a:r>
                      <a:endParaRPr lang="fr-FR" sz="2200" dirty="0"/>
                    </a:p>
                  </a:txBody>
                  <a:tcPr/>
                </a:tc>
                <a:tc>
                  <a:txBody>
                    <a:bodyPr/>
                    <a:lstStyle/>
                    <a:p>
                      <a:r>
                        <a:rPr lang="fr-FR" sz="2200" b="0" i="0" kern="1200" dirty="0" smtClean="0">
                          <a:solidFill>
                            <a:schemeClr val="lt1"/>
                          </a:solidFill>
                          <a:effectLst/>
                          <a:latin typeface="+mn-lt"/>
                          <a:ea typeface="+mn-ea"/>
                          <a:cs typeface="+mn-cs"/>
                        </a:rPr>
                        <a:t>Cas d'utilisation courants</a:t>
                      </a:r>
                      <a:endParaRPr lang="fr-FR" sz="2200" dirty="0"/>
                    </a:p>
                  </a:txBody>
                  <a:tcPr/>
                </a:tc>
              </a:tr>
              <a:tr h="404585">
                <a:tc>
                  <a:txBody>
                    <a:bodyPr/>
                    <a:lstStyle/>
                    <a:p>
                      <a:pPr algn="ctr"/>
                      <a:r>
                        <a:rPr lang="fr-FR" sz="2200" dirty="0" smtClean="0"/>
                        <a:t>reset</a:t>
                      </a:r>
                      <a:endParaRPr lang="fr-FR" sz="2200" dirty="0"/>
                    </a:p>
                  </a:txBody>
                  <a:tcPr/>
                </a:tc>
                <a:tc>
                  <a:txBody>
                    <a:bodyPr/>
                    <a:lstStyle/>
                    <a:p>
                      <a:pPr algn="ctr"/>
                      <a:r>
                        <a:rPr lang="fr-FR" sz="2200" dirty="0" smtClean="0"/>
                        <a:t>Commit</a:t>
                      </a:r>
                      <a:endParaRPr lang="fr-FR" sz="2200" dirty="0"/>
                    </a:p>
                  </a:txBody>
                  <a:tcPr/>
                </a:tc>
                <a:tc>
                  <a:txBody>
                    <a:bodyPr/>
                    <a:lstStyle/>
                    <a:p>
                      <a:endParaRPr lang="fr-FR" dirty="0"/>
                    </a:p>
                  </a:txBody>
                  <a:tcPr/>
                </a:tc>
              </a:tr>
              <a:tr h="404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reset</a:t>
                      </a:r>
                    </a:p>
                  </a:txBody>
                  <a:tcPr/>
                </a:tc>
                <a:tc>
                  <a:txBody>
                    <a:bodyPr/>
                    <a:lstStyle/>
                    <a:p>
                      <a:pPr algn="ctr"/>
                      <a:r>
                        <a:rPr lang="fr-FR" sz="2200" b="0" dirty="0" smtClean="0"/>
                        <a:t>File</a:t>
                      </a:r>
                      <a:endParaRPr lang="fr-FR" sz="2200" b="0" dirty="0"/>
                    </a:p>
                  </a:txBody>
                  <a:tcPr/>
                </a:tc>
                <a:tc>
                  <a:txBody>
                    <a:bodyPr/>
                    <a:lstStyle/>
                    <a:p>
                      <a:r>
                        <a:rPr lang="fr-FR" sz="2200" b="0" dirty="0" smtClean="0"/>
                        <a:t>Supprimer les changements</a:t>
                      </a:r>
                      <a:r>
                        <a:rPr lang="fr-FR" sz="2200" b="0" baseline="0" dirty="0" smtClean="0"/>
                        <a:t> de fichier de l’index (</a:t>
                      </a:r>
                      <a:r>
                        <a:rPr lang="fr-FR" sz="2200" b="0" kern="1200" dirty="0" err="1" smtClean="0">
                          <a:solidFill>
                            <a:schemeClr val="dk1"/>
                          </a:solidFill>
                          <a:latin typeface="+mn-lt"/>
                          <a:ea typeface="+mn-ea"/>
                          <a:cs typeface="+mn-cs"/>
                        </a:rPr>
                        <a:t>Unstaged</a:t>
                      </a:r>
                      <a:r>
                        <a:rPr lang="fr-FR" sz="2200" b="0" kern="1200" dirty="0" smtClean="0">
                          <a:solidFill>
                            <a:schemeClr val="dk1"/>
                          </a:solidFill>
                          <a:latin typeface="+mn-lt"/>
                          <a:ea typeface="+mn-ea"/>
                          <a:cs typeface="+mn-cs"/>
                        </a:rPr>
                        <a:t> changes)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Basculer entre branches ou inspecté les anciens commits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algn="ctr"/>
                      <a:r>
                        <a:rPr lang="fr-FR" sz="2200" b="0" kern="1200" dirty="0" smtClean="0">
                          <a:solidFill>
                            <a:schemeClr val="dk1"/>
                          </a:solidFill>
                          <a:latin typeface="+mn-lt"/>
                          <a:ea typeface="+mn-ea"/>
                          <a:cs typeface="+mn-cs"/>
                        </a:rPr>
                        <a:t>File</a:t>
                      </a:r>
                      <a:endParaRPr lang="fr-FR" sz="2200" b="0" kern="1200" dirty="0">
                        <a:solidFill>
                          <a:schemeClr val="dk1"/>
                        </a:solidFill>
                        <a:latin typeface="+mn-lt"/>
                        <a:ea typeface="+mn-ea"/>
                        <a:cs typeface="+mn-cs"/>
                      </a:endParaRPr>
                    </a:p>
                  </a:txBody>
                  <a:tcPr/>
                </a:tc>
                <a:tc>
                  <a:txBody>
                    <a:bodyPr/>
                    <a:lstStyle/>
                    <a:p>
                      <a:r>
                        <a:rPr lang="fr-FR" sz="2200" b="0" kern="1200" dirty="0" smtClean="0">
                          <a:solidFill>
                            <a:schemeClr val="dk1"/>
                          </a:solidFill>
                          <a:latin typeface="+mn-lt"/>
                          <a:ea typeface="+mn-ea"/>
                          <a:cs typeface="+mn-cs"/>
                        </a:rPr>
                        <a:t>Supprime</a:t>
                      </a:r>
                      <a:r>
                        <a:rPr lang="fr-FR" sz="2200" b="0" kern="1200" baseline="0" dirty="0" smtClean="0">
                          <a:solidFill>
                            <a:schemeClr val="dk1"/>
                          </a:solidFill>
                          <a:latin typeface="+mn-lt"/>
                          <a:ea typeface="+mn-ea"/>
                          <a:cs typeface="+mn-cs"/>
                        </a:rPr>
                        <a:t> </a:t>
                      </a:r>
                      <a:r>
                        <a:rPr lang="fr-FR" sz="2200" b="0" kern="1200" dirty="0" smtClean="0">
                          <a:solidFill>
                            <a:schemeClr val="dk1"/>
                          </a:solidFill>
                          <a:latin typeface="+mn-lt"/>
                          <a:ea typeface="+mn-ea"/>
                          <a:cs typeface="+mn-cs"/>
                        </a:rPr>
                        <a:t>les modifications dans le Répertoire de travail</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Annule les commits dans une branche</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algn="ctr"/>
                      <a:r>
                        <a:rPr lang="fr-FR" sz="2200" b="0" dirty="0" smtClean="0"/>
                        <a:t>File</a:t>
                      </a:r>
                      <a:endParaRPr lang="fr-FR" sz="2200" b="0" dirty="0"/>
                    </a:p>
                  </a:txBody>
                  <a:tcPr/>
                </a:tc>
                <a:tc>
                  <a:txBody>
                    <a:bodyPr/>
                    <a:lstStyle/>
                    <a:p>
                      <a:r>
                        <a:rPr lang="fr-FR" b="0" dirty="0" smtClean="0"/>
                        <a:t>/</a:t>
                      </a:r>
                      <a:endParaRPr lang="fr-FR" b="0" dirty="0"/>
                    </a:p>
                  </a:txBody>
                  <a:tcPr/>
                </a:tc>
              </a:tr>
            </a:tbl>
          </a:graphicData>
        </a:graphic>
      </p:graphicFrame>
      <p:sp>
        <p:nvSpPr>
          <p:cNvPr id="6" name="ZoneTexte 5">
            <a:hlinkClick r:id="rId3" action="ppaction://hlinksldjump"/>
          </p:cNvPr>
          <p:cNvSpPr txBox="1"/>
          <p:nvPr/>
        </p:nvSpPr>
        <p:spPr>
          <a:xfrm>
            <a:off x="299802" y="164891"/>
            <a:ext cx="11392526" cy="3754874"/>
          </a:xfrm>
          <a:prstGeom prst="rect">
            <a:avLst/>
          </a:prstGeom>
          <a:noFill/>
        </p:spPr>
        <p:txBody>
          <a:bodyPr wrap="square" rtlCol="0">
            <a:spAutoFit/>
          </a:bodyPr>
          <a:lstStyle/>
          <a:p>
            <a:r>
              <a:rPr lang="fr-FR" sz="2200" b="1" u="sng" dirty="0" smtClean="0"/>
              <a:t>Démo reset</a:t>
            </a:r>
          </a:p>
          <a:p>
            <a:pPr marL="269875" indent="-269875">
              <a:buFont typeface="+mj-lt"/>
              <a:buAutoNum type="arabicPeriod"/>
            </a:pPr>
            <a:r>
              <a:rPr lang="fr-FR" sz="2200" dirty="0" smtClean="0"/>
              <a:t>Echo ‘reset’ &gt;&gt;</a:t>
            </a:r>
            <a:r>
              <a:rPr lang="fr-FR" sz="2400" dirty="0" smtClean="0"/>
              <a:t> a.txt		                   8.	</a:t>
            </a:r>
            <a:r>
              <a:rPr lang="fr-FR" sz="2400" dirty="0"/>
              <a:t>git </a:t>
            </a:r>
            <a:r>
              <a:rPr lang="fr-FR" sz="2400" dirty="0" err="1"/>
              <a:t>ls</a:t>
            </a:r>
            <a:r>
              <a:rPr lang="fr-FR" sz="2400" dirty="0"/>
              <a:t>-files –</a:t>
            </a:r>
            <a:r>
              <a:rPr lang="fr-FR" sz="2400" dirty="0" smtClean="0"/>
              <a:t>s		</a:t>
            </a:r>
          </a:p>
          <a:p>
            <a:pPr marL="269875" indent="-269875">
              <a:buFont typeface="+mj-lt"/>
              <a:buAutoNum type="arabicPeriod"/>
            </a:pPr>
            <a:r>
              <a:rPr lang="fr-FR" sz="2400" dirty="0"/>
              <a:t>git </a:t>
            </a:r>
            <a:r>
              <a:rPr lang="fr-FR" sz="2400" dirty="0" err="1"/>
              <a:t>ls</a:t>
            </a:r>
            <a:r>
              <a:rPr lang="fr-FR" sz="2400" dirty="0"/>
              <a:t>-files –</a:t>
            </a:r>
            <a:r>
              <a:rPr lang="fr-FR" sz="2400" dirty="0" smtClean="0"/>
              <a:t>s				</a:t>
            </a:r>
            <a:r>
              <a:rPr lang="fr-FR" sz="2400" dirty="0"/>
              <a:t>     9.gs	</a:t>
            </a:r>
            <a:r>
              <a:rPr lang="fr-FR" sz="2400" dirty="0" smtClean="0"/>
              <a:t>				</a:t>
            </a:r>
          </a:p>
          <a:p>
            <a:pPr marL="269875" indent="-269875">
              <a:buFont typeface="+mj-lt"/>
              <a:buAutoNum type="arabicPeriod"/>
            </a:pPr>
            <a:r>
              <a:rPr lang="fr-FR" sz="2400" dirty="0" smtClean="0"/>
              <a:t>Git </a:t>
            </a:r>
            <a:r>
              <a:rPr lang="fr-FR" sz="2400" dirty="0" err="1" smtClean="0"/>
              <a:t>add</a:t>
            </a:r>
            <a:r>
              <a:rPr lang="fr-FR" sz="2400" dirty="0" smtClean="0"/>
              <a:t> a.txt				    10.</a:t>
            </a:r>
            <a:r>
              <a:rPr lang="fr-FR" sz="2400" dirty="0"/>
              <a:t> git reset --</a:t>
            </a:r>
            <a:r>
              <a:rPr lang="fr-FR" sz="2400" dirty="0" smtClean="0"/>
              <a:t>hard	</a:t>
            </a:r>
          </a:p>
          <a:p>
            <a:pPr marL="269875" indent="-269875">
              <a:buFont typeface="+mj-lt"/>
              <a:buAutoNum type="arabicPeriod"/>
            </a:pPr>
            <a:r>
              <a:rPr lang="fr-FR" sz="2400" dirty="0"/>
              <a:t>git </a:t>
            </a:r>
            <a:r>
              <a:rPr lang="fr-FR" sz="2400" dirty="0" err="1"/>
              <a:t>ls</a:t>
            </a:r>
            <a:r>
              <a:rPr lang="fr-FR" sz="2400" dirty="0"/>
              <a:t>-files </a:t>
            </a:r>
            <a:r>
              <a:rPr lang="fr-FR" sz="2400" dirty="0" smtClean="0"/>
              <a:t>–s</a:t>
            </a:r>
          </a:p>
          <a:p>
            <a:pPr marL="269875" indent="-269875">
              <a:buFont typeface="+mj-lt"/>
              <a:buAutoNum type="arabicPeriod"/>
            </a:pPr>
            <a:r>
              <a:rPr lang="en-US" sz="2400" dirty="0" err="1"/>
              <a:t>git</a:t>
            </a:r>
            <a:r>
              <a:rPr lang="en-US" sz="2400" dirty="0"/>
              <a:t> commit -</a:t>
            </a:r>
            <a:r>
              <a:rPr lang="en-US" sz="2400" dirty="0" err="1"/>
              <a:t>am"update</a:t>
            </a:r>
            <a:r>
              <a:rPr lang="en-US" sz="2400" dirty="0"/>
              <a:t> content </a:t>
            </a:r>
            <a:r>
              <a:rPr lang="en-US" sz="2400" dirty="0" smtClean="0"/>
              <a:t>of a.txt“   </a:t>
            </a:r>
          </a:p>
          <a:p>
            <a:r>
              <a:rPr lang="en-US" sz="2400" u="sng" dirty="0" smtClean="0"/>
              <a:t>//--hard                                                           //soft </a:t>
            </a:r>
          </a:p>
          <a:p>
            <a:pPr marL="457200" indent="-457200">
              <a:buFont typeface="+mj-lt"/>
              <a:buAutoNum type="arabicPeriod" startAt="5"/>
            </a:pPr>
            <a:r>
              <a:rPr lang="en-US" sz="2400" dirty="0" smtClean="0"/>
              <a:t>echo</a:t>
            </a:r>
            <a:r>
              <a:rPr lang="en-US" sz="2400" dirty="0"/>
              <a:t> 'new file content' </a:t>
            </a:r>
            <a:r>
              <a:rPr lang="en-US" sz="2400" dirty="0" smtClean="0"/>
              <a:t>&gt;&gt;</a:t>
            </a:r>
            <a:r>
              <a:rPr lang="en-US" sz="2400" dirty="0"/>
              <a:t> </a:t>
            </a:r>
            <a:r>
              <a:rPr lang="en-US" sz="2400" dirty="0" err="1" smtClean="0"/>
              <a:t>new_file</a:t>
            </a:r>
            <a:r>
              <a:rPr lang="en-US" sz="2400" dirty="0" smtClean="0"/>
              <a:t>   --11.     5 et 6 et 7 +</a:t>
            </a:r>
            <a:endParaRPr lang="fr-FR" sz="2200" u="sng" dirty="0" smtClean="0"/>
          </a:p>
          <a:p>
            <a:pPr marL="457200" indent="-457200">
              <a:buFont typeface="+mj-lt"/>
              <a:buAutoNum type="arabicPeriod" startAt="5"/>
            </a:pPr>
            <a:r>
              <a:rPr lang="fr-FR" sz="2400" dirty="0"/>
              <a:t>git </a:t>
            </a:r>
            <a:r>
              <a:rPr lang="fr-FR" sz="2400" dirty="0" err="1"/>
              <a:t>add</a:t>
            </a:r>
            <a:r>
              <a:rPr lang="fr-FR" sz="2400" dirty="0"/>
              <a:t> </a:t>
            </a:r>
            <a:r>
              <a:rPr lang="fr-FR" sz="2400" dirty="0" err="1" smtClean="0"/>
              <a:t>new_file</a:t>
            </a:r>
            <a:r>
              <a:rPr lang="fr-FR" sz="2400" dirty="0" smtClean="0"/>
              <a:t>                                     12.</a:t>
            </a:r>
            <a:r>
              <a:rPr lang="fr-FR" sz="2400" dirty="0"/>
              <a:t> git </a:t>
            </a:r>
            <a:r>
              <a:rPr lang="fr-FR" sz="2400" dirty="0" err="1"/>
              <a:t>add</a:t>
            </a:r>
            <a:r>
              <a:rPr lang="fr-FR" sz="2400" dirty="0"/>
              <a:t> </a:t>
            </a:r>
            <a:r>
              <a:rPr lang="fr-FR" sz="2400" dirty="0" smtClean="0"/>
              <a:t>a.txt</a:t>
            </a:r>
          </a:p>
          <a:p>
            <a:pPr marL="457200" indent="-457200">
              <a:buFont typeface="+mj-lt"/>
              <a:buAutoNum type="arabicPeriod" startAt="5"/>
            </a:pPr>
            <a:r>
              <a:rPr lang="fr-FR" sz="2400" dirty="0" err="1"/>
              <a:t>echo</a:t>
            </a:r>
            <a:r>
              <a:rPr lang="fr-FR" sz="2400" dirty="0"/>
              <a:t> '</a:t>
            </a:r>
            <a:r>
              <a:rPr lang="fr-FR" sz="2400" dirty="0" err="1"/>
              <a:t>changed</a:t>
            </a:r>
            <a:r>
              <a:rPr lang="fr-FR" sz="2400" dirty="0"/>
              <a:t> content' &gt;&gt; </a:t>
            </a:r>
            <a:r>
              <a:rPr lang="fr-FR" sz="2400" dirty="0" smtClean="0"/>
              <a:t>a.txt         13. </a:t>
            </a:r>
            <a:r>
              <a:rPr lang="fr-FR" sz="2400" dirty="0"/>
              <a:t>git </a:t>
            </a:r>
            <a:r>
              <a:rPr lang="fr-FR" sz="2400" dirty="0" err="1"/>
              <a:t>ls</a:t>
            </a:r>
            <a:r>
              <a:rPr lang="fr-FR" sz="2400" dirty="0"/>
              <a:t>-files –s</a:t>
            </a:r>
          </a:p>
        </p:txBody>
      </p:sp>
    </p:spTree>
    <p:extLst>
      <p:ext uri="{BB962C8B-B14F-4D97-AF65-F5344CB8AC3E}">
        <p14:creationId xmlns:p14="http://schemas.microsoft.com/office/powerpoint/2010/main" val="11907275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11381" y="0"/>
            <a:ext cx="4198495" cy="579255"/>
          </a:xfrm>
        </p:spPr>
        <p:txBody>
          <a:bodyPr>
            <a:normAutofit fontScale="90000"/>
          </a:bodyPr>
          <a:lstStyle/>
          <a:p>
            <a:r>
              <a:rPr lang="fr-FR" dirty="0" err="1" smtClean="0"/>
              <a:t>Revert</a:t>
            </a:r>
            <a:r>
              <a:rPr lang="fr-FR" dirty="0" smtClean="0"/>
              <a:t> Commande</a:t>
            </a:r>
            <a:endParaRPr lang="fr-FR" dirty="0"/>
          </a:p>
        </p:txBody>
      </p:sp>
      <p:sp>
        <p:nvSpPr>
          <p:cNvPr id="4" name="ZoneTexte 3">
            <a:hlinkClick r:id="rId2" action="ppaction://hlinksldjump"/>
          </p:cNvPr>
          <p:cNvSpPr txBox="1"/>
          <p:nvPr/>
        </p:nvSpPr>
        <p:spPr>
          <a:xfrm>
            <a:off x="182379" y="803828"/>
            <a:ext cx="8504421" cy="4412490"/>
          </a:xfrm>
          <a:prstGeom prst="rect">
            <a:avLst/>
          </a:prstGeom>
          <a:noFill/>
        </p:spPr>
        <p:txBody>
          <a:bodyPr wrap="square" rtlCol="0">
            <a:spAutoFit/>
          </a:bodyPr>
          <a:lstStyle/>
          <a:p>
            <a:r>
              <a:rPr lang="fr-FR" sz="2800" b="1" u="sng" dirty="0" smtClean="0"/>
              <a:t>récupère un </a:t>
            </a:r>
            <a:r>
              <a:rPr lang="fr-FR" sz="2800" b="1" u="sng" dirty="0"/>
              <a:t>fichier </a:t>
            </a:r>
            <a:r>
              <a:rPr lang="fr-FR" sz="2800" b="1" u="sng" dirty="0" smtClean="0"/>
              <a:t>supprimé(</a:t>
            </a:r>
            <a:r>
              <a:rPr lang="fr-FR" sz="2800" b="1" u="sng" dirty="0" err="1" smtClean="0"/>
              <a:t>Revert</a:t>
            </a:r>
            <a:r>
              <a:rPr lang="fr-FR" sz="2800" b="1" u="sng" dirty="0" smtClean="0"/>
              <a:t>)</a:t>
            </a:r>
          </a:p>
          <a:p>
            <a:pPr marL="514350" indent="-514350">
              <a:lnSpc>
                <a:spcPct val="90000"/>
              </a:lnSpc>
              <a:spcBef>
                <a:spcPts val="1000"/>
              </a:spcBef>
              <a:buFont typeface="+mj-lt"/>
              <a:buAutoNum type="arabicPeriod"/>
            </a:pPr>
            <a:r>
              <a:rPr lang="fr-FR" sz="2800" dirty="0"/>
              <a:t>1.Git </a:t>
            </a:r>
            <a:r>
              <a:rPr lang="fr-FR" sz="2800" dirty="0" smtClean="0"/>
              <a:t>init</a:t>
            </a:r>
          </a:p>
          <a:p>
            <a:pPr marL="514350" indent="-514350">
              <a:lnSpc>
                <a:spcPct val="90000"/>
              </a:lnSpc>
              <a:spcBef>
                <a:spcPts val="1000"/>
              </a:spcBef>
              <a:buFont typeface="+mj-lt"/>
              <a:buAutoNum type="arabicPeriod"/>
            </a:pPr>
            <a:r>
              <a:rPr lang="fr-FR" sz="2800" dirty="0" smtClean="0"/>
              <a:t>Faire des </a:t>
            </a:r>
            <a:r>
              <a:rPr lang="fr-FR" sz="2800" dirty="0" err="1" smtClean="0"/>
              <a:t>comit</a:t>
            </a:r>
            <a:r>
              <a:rPr lang="fr-FR" sz="2800" dirty="0" smtClean="0"/>
              <a:t> s</a:t>
            </a:r>
          </a:p>
          <a:p>
            <a:pPr marL="514350" indent="-514350">
              <a:lnSpc>
                <a:spcPct val="90000"/>
              </a:lnSpc>
              <a:spcBef>
                <a:spcPts val="1000"/>
              </a:spcBef>
              <a:buFont typeface="+mj-lt"/>
              <a:buAutoNum type="arabicPeriod"/>
            </a:pPr>
            <a:r>
              <a:rPr lang="fr-FR" sz="2800" dirty="0" smtClean="0"/>
              <a:t>Supprimer un fichier + commit</a:t>
            </a:r>
          </a:p>
          <a:p>
            <a:pPr marL="514350" indent="-514350">
              <a:lnSpc>
                <a:spcPct val="90000"/>
              </a:lnSpc>
              <a:spcBef>
                <a:spcPts val="1000"/>
              </a:spcBef>
              <a:buFont typeface="+mj-lt"/>
              <a:buAutoNum type="arabicPeriod"/>
            </a:pPr>
            <a:r>
              <a:rPr lang="fr-FR" sz="2800" dirty="0" smtClean="0"/>
              <a:t>Faire des </a:t>
            </a:r>
            <a:r>
              <a:rPr lang="fr-FR" sz="2800" dirty="0" err="1" smtClean="0"/>
              <a:t>commits</a:t>
            </a:r>
            <a:endParaRPr lang="fr-FR" sz="2800" dirty="0" smtClean="0"/>
          </a:p>
          <a:p>
            <a:pPr marL="514350" indent="-514350">
              <a:lnSpc>
                <a:spcPct val="90000"/>
              </a:lnSpc>
              <a:spcBef>
                <a:spcPts val="1000"/>
              </a:spcBef>
              <a:buFont typeface="+mj-lt"/>
              <a:buAutoNum type="arabicPeriod"/>
            </a:pPr>
            <a:r>
              <a:rPr lang="fr-FR" sz="2800" dirty="0" err="1" smtClean="0"/>
              <a:t>Recherch</a:t>
            </a:r>
            <a:r>
              <a:rPr lang="fr-FR" sz="2800" dirty="0" smtClean="0"/>
              <a:t> commit qui a supprimer le fich</a:t>
            </a:r>
          </a:p>
          <a:p>
            <a:pPr marL="342900" indent="-342900">
              <a:lnSpc>
                <a:spcPct val="90000"/>
              </a:lnSpc>
              <a:spcBef>
                <a:spcPts val="1000"/>
              </a:spcBef>
              <a:buFont typeface="Arial" panose="020B0604020202020204" pitchFamily="34" charset="0"/>
              <a:buChar char="•"/>
            </a:pPr>
            <a:r>
              <a:rPr lang="fr-FR" sz="2800" dirty="0"/>
              <a:t>g</a:t>
            </a:r>
            <a:r>
              <a:rPr lang="fr-FR" sz="2800" dirty="0" smtClean="0"/>
              <a:t>it log  --</a:t>
            </a:r>
            <a:r>
              <a:rPr lang="fr-FR" sz="2800" dirty="0" err="1" smtClean="0"/>
              <a:t>diff-filter</a:t>
            </a:r>
            <a:r>
              <a:rPr lang="fr-FR" sz="2800" dirty="0" smtClean="0"/>
              <a:t>=D –</a:t>
            </a:r>
            <a:r>
              <a:rPr lang="fr-FR" sz="2800" dirty="0" err="1" smtClean="0"/>
              <a:t>summary</a:t>
            </a:r>
            <a:endParaRPr lang="fr-FR" sz="2800" dirty="0" smtClean="0"/>
          </a:p>
          <a:p>
            <a:pPr marL="342900" indent="-342900">
              <a:lnSpc>
                <a:spcPct val="90000"/>
              </a:lnSpc>
              <a:spcBef>
                <a:spcPts val="1000"/>
              </a:spcBef>
              <a:buFont typeface="Arial" panose="020B0604020202020204" pitchFamily="34" charset="0"/>
              <a:buChar char="•"/>
            </a:pPr>
            <a:r>
              <a:rPr lang="fr-FR" sz="2800" dirty="0" smtClean="0"/>
              <a:t>git </a:t>
            </a:r>
            <a:r>
              <a:rPr lang="fr-FR" sz="2800" dirty="0" err="1" smtClean="0"/>
              <a:t>revert</a:t>
            </a:r>
            <a:r>
              <a:rPr lang="fr-FR" sz="2800" dirty="0" smtClean="0"/>
              <a:t> SHA-1</a:t>
            </a:r>
          </a:p>
          <a:p>
            <a:endParaRPr lang="fr-FR" dirty="0"/>
          </a:p>
        </p:txBody>
      </p:sp>
      <p:sp>
        <p:nvSpPr>
          <p:cNvPr id="6" name="ZoneTexte 5"/>
          <p:cNvSpPr txBox="1"/>
          <p:nvPr/>
        </p:nvSpPr>
        <p:spPr>
          <a:xfrm>
            <a:off x="6715905" y="1117760"/>
            <a:ext cx="5266543" cy="3784626"/>
          </a:xfrm>
          <a:prstGeom prst="rect">
            <a:avLst/>
          </a:prstGeom>
          <a:noFill/>
        </p:spPr>
        <p:txBody>
          <a:bodyPr wrap="square" rtlCol="0">
            <a:spAutoFit/>
          </a:bodyPr>
          <a:lstStyle/>
          <a:p>
            <a:r>
              <a:rPr lang="fr-FR" sz="2400" b="1" u="sng" dirty="0" smtClean="0"/>
              <a:t>Démo </a:t>
            </a:r>
            <a:r>
              <a:rPr lang="fr-FR" sz="2400" b="1" u="sng" dirty="0" err="1" smtClean="0"/>
              <a:t>Revert</a:t>
            </a:r>
            <a:endParaRPr lang="fr-FR" sz="2400" b="1" u="sng" dirty="0" smtClean="0"/>
          </a:p>
          <a:p>
            <a:pPr marL="514350" indent="-514350">
              <a:lnSpc>
                <a:spcPct val="90000"/>
              </a:lnSpc>
              <a:spcBef>
                <a:spcPts val="1000"/>
              </a:spcBef>
              <a:buFont typeface="+mj-lt"/>
              <a:buAutoNum type="arabicPeriod"/>
            </a:pPr>
            <a:r>
              <a:rPr lang="fr-FR" sz="2400" dirty="0"/>
              <a:t>1.Git </a:t>
            </a:r>
            <a:r>
              <a:rPr lang="fr-FR" sz="2400" dirty="0" smtClean="0"/>
              <a:t>init</a:t>
            </a:r>
          </a:p>
          <a:p>
            <a:pPr marL="457200" indent="-457200">
              <a:buFont typeface="+mj-lt"/>
              <a:buAutoNum type="arabicPeriod"/>
            </a:pPr>
            <a:r>
              <a:rPr lang="fr-FR" sz="2400" dirty="0" err="1" smtClean="0"/>
              <a:t>echo</a:t>
            </a:r>
            <a:r>
              <a:rPr lang="fr-FR" sz="2400" dirty="0" smtClean="0"/>
              <a:t>(</a:t>
            </a:r>
            <a:r>
              <a:rPr lang="fr-FR" sz="2400" dirty="0" err="1" smtClean="0"/>
              <a:t>some</a:t>
            </a:r>
            <a:r>
              <a:rPr lang="fr-FR" sz="2400" dirty="0" smtClean="0"/>
              <a:t> </a:t>
            </a:r>
            <a:r>
              <a:rPr lang="fr-FR" sz="2400" dirty="0" err="1" smtClean="0"/>
              <a:t>text</a:t>
            </a:r>
            <a:r>
              <a:rPr lang="fr-FR" sz="2400" dirty="0" smtClean="0"/>
              <a:t>) &gt;&gt; README.md</a:t>
            </a:r>
          </a:p>
          <a:p>
            <a:pPr marL="457200" indent="-457200">
              <a:buFont typeface="+mj-lt"/>
              <a:buAutoNum type="arabicPeriod"/>
            </a:pPr>
            <a:r>
              <a:rPr lang="fr-FR" sz="2400" dirty="0" smtClean="0"/>
              <a:t>git </a:t>
            </a:r>
            <a:r>
              <a:rPr lang="fr-FR" sz="2400" dirty="0" err="1" smtClean="0"/>
              <a:t>add</a:t>
            </a:r>
            <a:r>
              <a:rPr lang="fr-FR" sz="2400" dirty="0" smtClean="0"/>
              <a:t> .</a:t>
            </a:r>
          </a:p>
          <a:p>
            <a:pPr marL="457200" indent="-457200">
              <a:buFont typeface="+mj-lt"/>
              <a:buAutoNum type="arabicPeriod"/>
            </a:pPr>
            <a:r>
              <a:rPr lang="fr-FR" sz="2400" dirty="0" smtClean="0"/>
              <a:t>Git commit –m « </a:t>
            </a:r>
            <a:r>
              <a:rPr lang="fr-FR" sz="2400" dirty="0" err="1" smtClean="0"/>
              <a:t>iniyial</a:t>
            </a:r>
            <a:r>
              <a:rPr lang="fr-FR" sz="2400" dirty="0" smtClean="0"/>
              <a:t> commit »</a:t>
            </a:r>
          </a:p>
          <a:p>
            <a:pPr marL="457200" indent="-457200">
              <a:buFont typeface="+mj-lt"/>
              <a:buAutoNum type="arabicPeriod"/>
            </a:pPr>
            <a:r>
              <a:rPr lang="fr-FR" sz="2400" dirty="0"/>
              <a:t>Echo ‘bas update’ &gt;&gt; README.md</a:t>
            </a:r>
          </a:p>
          <a:p>
            <a:pPr marL="457200" indent="-457200">
              <a:buFont typeface="+mj-lt"/>
              <a:buAutoNum type="arabicPeriod"/>
            </a:pPr>
            <a:r>
              <a:rPr lang="fr-FR" sz="2400" dirty="0"/>
              <a:t>git commit –m ’’ bas update’’</a:t>
            </a:r>
          </a:p>
          <a:p>
            <a:pPr marL="457200" indent="-457200">
              <a:buFont typeface="+mj-lt"/>
              <a:buAutoNum type="arabicPeriod"/>
            </a:pPr>
            <a:r>
              <a:rPr lang="fr-FR" sz="2400" dirty="0" smtClean="0"/>
              <a:t>git </a:t>
            </a:r>
            <a:r>
              <a:rPr lang="fr-FR" sz="2400" dirty="0" err="1"/>
              <a:t>revert</a:t>
            </a:r>
            <a:r>
              <a:rPr lang="fr-FR" sz="2400" dirty="0"/>
              <a:t> </a:t>
            </a:r>
            <a:r>
              <a:rPr lang="fr-FR" sz="2400" dirty="0" smtClean="0"/>
              <a:t>SHA-1(faire le changement)</a:t>
            </a:r>
            <a:endParaRPr lang="fr-FR" sz="2400" dirty="0"/>
          </a:p>
          <a:p>
            <a:pPr marL="457200" indent="-457200">
              <a:buFont typeface="+mj-lt"/>
              <a:buAutoNum type="arabicPeriod"/>
            </a:pPr>
            <a:r>
              <a:rPr lang="fr-FR" sz="2400" dirty="0"/>
              <a:t>Git commit -a</a:t>
            </a:r>
          </a:p>
          <a:p>
            <a:endParaRPr lang="fr-FR" dirty="0"/>
          </a:p>
        </p:txBody>
      </p:sp>
    </p:spTree>
    <p:extLst>
      <p:ext uri="{BB962C8B-B14F-4D97-AF65-F5344CB8AC3E}">
        <p14:creationId xmlns:p14="http://schemas.microsoft.com/office/powerpoint/2010/main" val="18853468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76350" y="735383"/>
            <a:ext cx="8648700" cy="3896451"/>
          </a:xfrm>
          <a:prstGeom prst="rect">
            <a:avLst/>
          </a:prstGeom>
          <a:noFill/>
        </p:spPr>
        <p:txBody>
          <a:bodyPr wrap="square" rtlCol="0">
            <a:spAutoFit/>
          </a:bodyPr>
          <a:lstStyle/>
          <a:p>
            <a:r>
              <a:rPr lang="fr-FR" sz="2800" b="1" u="sng" dirty="0" err="1" smtClean="0"/>
              <a:t>recupere</a:t>
            </a:r>
            <a:r>
              <a:rPr lang="fr-FR" sz="2800" b="1" u="sng" dirty="0" smtClean="0"/>
              <a:t> un </a:t>
            </a:r>
            <a:r>
              <a:rPr lang="fr-FR" sz="2800" b="1" u="sng" dirty="0"/>
              <a:t>fichier </a:t>
            </a:r>
            <a:r>
              <a:rPr lang="fr-FR" sz="2800" b="1" u="sng" dirty="0" smtClean="0"/>
              <a:t>supprimé(</a:t>
            </a:r>
            <a:r>
              <a:rPr lang="fr-FR" sz="2800" b="1" u="sng" dirty="0" err="1" smtClean="0"/>
              <a:t>Checkout</a:t>
            </a:r>
            <a:r>
              <a:rPr lang="fr-FR" sz="2800" b="1" u="sng" dirty="0" smtClean="0"/>
              <a:t>)</a:t>
            </a:r>
          </a:p>
          <a:p>
            <a:pPr marL="514350" indent="-514350">
              <a:lnSpc>
                <a:spcPct val="90000"/>
              </a:lnSpc>
              <a:spcBef>
                <a:spcPts val="1000"/>
              </a:spcBef>
              <a:buFont typeface="+mj-lt"/>
              <a:buAutoNum type="arabicPeriod"/>
            </a:pPr>
            <a:r>
              <a:rPr lang="fr-FR" sz="2800" dirty="0" smtClean="0"/>
              <a:t>Faire des </a:t>
            </a:r>
            <a:r>
              <a:rPr lang="fr-FR" sz="2800" dirty="0" err="1" smtClean="0"/>
              <a:t>comit</a:t>
            </a:r>
            <a:r>
              <a:rPr lang="fr-FR" sz="2800" dirty="0" smtClean="0"/>
              <a:t> s</a:t>
            </a:r>
          </a:p>
          <a:p>
            <a:pPr marL="514350" indent="-514350">
              <a:lnSpc>
                <a:spcPct val="90000"/>
              </a:lnSpc>
              <a:spcBef>
                <a:spcPts val="1000"/>
              </a:spcBef>
              <a:buFont typeface="+mj-lt"/>
              <a:buAutoNum type="arabicPeriod"/>
            </a:pPr>
            <a:r>
              <a:rPr lang="fr-FR" sz="2800" dirty="0" smtClean="0"/>
              <a:t>Supprimer un fichier + commit</a:t>
            </a:r>
          </a:p>
          <a:p>
            <a:pPr marL="514350" indent="-514350">
              <a:lnSpc>
                <a:spcPct val="90000"/>
              </a:lnSpc>
              <a:spcBef>
                <a:spcPts val="1000"/>
              </a:spcBef>
              <a:buFont typeface="+mj-lt"/>
              <a:buAutoNum type="arabicPeriod"/>
            </a:pPr>
            <a:r>
              <a:rPr lang="fr-FR" sz="2800" dirty="0" smtClean="0"/>
              <a:t>Faire des </a:t>
            </a:r>
            <a:r>
              <a:rPr lang="fr-FR" sz="2800" dirty="0" err="1" smtClean="0"/>
              <a:t>commits</a:t>
            </a:r>
            <a:endParaRPr lang="fr-FR" sz="2800" dirty="0" smtClean="0"/>
          </a:p>
          <a:p>
            <a:pPr marL="514350" indent="-514350">
              <a:lnSpc>
                <a:spcPct val="90000"/>
              </a:lnSpc>
              <a:spcBef>
                <a:spcPts val="1000"/>
              </a:spcBef>
              <a:buFont typeface="+mj-lt"/>
              <a:buAutoNum type="arabicPeriod"/>
            </a:pPr>
            <a:r>
              <a:rPr lang="fr-FR" sz="2800" dirty="0" err="1" smtClean="0"/>
              <a:t>Recherch</a:t>
            </a:r>
            <a:r>
              <a:rPr lang="fr-FR" sz="2800" dirty="0" smtClean="0"/>
              <a:t> commit qui a supprimer le fich</a:t>
            </a:r>
          </a:p>
          <a:p>
            <a:pPr marL="342900" indent="-342900">
              <a:lnSpc>
                <a:spcPct val="90000"/>
              </a:lnSpc>
              <a:spcBef>
                <a:spcPts val="1000"/>
              </a:spcBef>
              <a:buFont typeface="Arial" panose="020B0604020202020204" pitchFamily="34" charset="0"/>
              <a:buChar char="•"/>
            </a:pPr>
            <a:r>
              <a:rPr lang="fr-FR" sz="2800" dirty="0"/>
              <a:t>g</a:t>
            </a:r>
            <a:r>
              <a:rPr lang="fr-FR" sz="2800" dirty="0" smtClean="0"/>
              <a:t>it log  --</a:t>
            </a:r>
            <a:r>
              <a:rPr lang="fr-FR" sz="2800" dirty="0" err="1" smtClean="0"/>
              <a:t>diff-filter</a:t>
            </a:r>
            <a:r>
              <a:rPr lang="fr-FR" sz="2800" dirty="0" smtClean="0"/>
              <a:t>=D –</a:t>
            </a:r>
            <a:r>
              <a:rPr lang="fr-FR" sz="2800" dirty="0" err="1" smtClean="0"/>
              <a:t>summary</a:t>
            </a:r>
            <a:r>
              <a:rPr lang="fr-FR" sz="2800" dirty="0" smtClean="0"/>
              <a:t> / git log  -n 5</a:t>
            </a:r>
          </a:p>
          <a:p>
            <a:pPr marL="342900" indent="-342900">
              <a:lnSpc>
                <a:spcPct val="90000"/>
              </a:lnSpc>
              <a:spcBef>
                <a:spcPts val="1000"/>
              </a:spcBef>
              <a:buFont typeface="Arial" panose="020B0604020202020204" pitchFamily="34" charset="0"/>
              <a:buChar char="•"/>
            </a:pPr>
            <a:r>
              <a:rPr lang="fr-FR" sz="2800" dirty="0" smtClean="0"/>
              <a:t>git  </a:t>
            </a:r>
            <a:r>
              <a:rPr lang="fr-FR" sz="2800" dirty="0" err="1" smtClean="0"/>
              <a:t>checkout</a:t>
            </a:r>
            <a:r>
              <a:rPr lang="fr-FR" sz="2800" dirty="0" smtClean="0"/>
              <a:t> SHA-1~1 </a:t>
            </a:r>
            <a:r>
              <a:rPr lang="fr-FR" sz="2800" dirty="0" err="1" smtClean="0"/>
              <a:t>filename</a:t>
            </a:r>
            <a:endParaRPr lang="fr-FR" sz="2800" dirty="0" smtClean="0"/>
          </a:p>
          <a:p>
            <a:endParaRPr lang="fr-FR" dirty="0"/>
          </a:p>
        </p:txBody>
      </p:sp>
    </p:spTree>
    <p:extLst>
      <p:ext uri="{BB962C8B-B14F-4D97-AF65-F5344CB8AC3E}">
        <p14:creationId xmlns:p14="http://schemas.microsoft.com/office/powerpoint/2010/main" val="2042150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15391" y="1730693"/>
            <a:ext cx="3372786" cy="4154984"/>
          </a:xfrm>
          <a:prstGeom prst="rect">
            <a:avLst/>
          </a:prstGeom>
          <a:noFill/>
        </p:spPr>
        <p:txBody>
          <a:bodyPr wrap="square" rtlCol="0">
            <a:spAutoFit/>
          </a:bodyPr>
          <a:lstStyle/>
          <a:p>
            <a:r>
              <a:rPr lang="fr-FR" sz="2200" dirty="0"/>
              <a:t>/</a:t>
            </a:r>
            <a:r>
              <a:rPr lang="fr-FR" sz="2200" dirty="0" err="1"/>
              <a:t>node_modules</a:t>
            </a:r>
            <a:endParaRPr lang="fr-FR" sz="2200" dirty="0"/>
          </a:p>
          <a:p>
            <a:r>
              <a:rPr lang="fr-FR" sz="2200" dirty="0"/>
              <a:t>/public/hot</a:t>
            </a:r>
          </a:p>
          <a:p>
            <a:r>
              <a:rPr lang="fr-FR" sz="2200" dirty="0"/>
              <a:t>/public/</a:t>
            </a:r>
            <a:r>
              <a:rPr lang="fr-FR" sz="2200" dirty="0" err="1"/>
              <a:t>storage</a:t>
            </a:r>
            <a:endParaRPr lang="fr-FR" sz="2200" dirty="0"/>
          </a:p>
          <a:p>
            <a:r>
              <a:rPr lang="fr-FR" sz="2200" dirty="0"/>
              <a:t>/</a:t>
            </a:r>
            <a:r>
              <a:rPr lang="fr-FR" sz="2200" dirty="0" err="1"/>
              <a:t>storage</a:t>
            </a:r>
            <a:r>
              <a:rPr lang="fr-FR" sz="2200" dirty="0"/>
              <a:t>/*.key</a:t>
            </a:r>
          </a:p>
          <a:p>
            <a:r>
              <a:rPr lang="fr-FR" sz="2200" dirty="0"/>
              <a:t>/</a:t>
            </a:r>
            <a:r>
              <a:rPr lang="fr-FR" sz="2200" dirty="0" err="1"/>
              <a:t>vendor</a:t>
            </a:r>
            <a:endParaRPr lang="fr-FR" sz="2200" dirty="0"/>
          </a:p>
          <a:p>
            <a:r>
              <a:rPr lang="fr-FR" sz="2200" dirty="0"/>
              <a:t>.</a:t>
            </a:r>
            <a:r>
              <a:rPr lang="fr-FR" sz="2200" dirty="0" err="1"/>
              <a:t>env</a:t>
            </a:r>
            <a:endParaRPr lang="fr-FR" sz="2200" dirty="0"/>
          </a:p>
          <a:p>
            <a:r>
              <a:rPr lang="fr-FR" sz="2200" dirty="0"/>
              <a:t>.</a:t>
            </a:r>
            <a:r>
              <a:rPr lang="fr-FR" sz="2200" dirty="0" err="1"/>
              <a:t>env.backup</a:t>
            </a:r>
            <a:endParaRPr lang="fr-FR" sz="2200" dirty="0"/>
          </a:p>
          <a:p>
            <a:r>
              <a:rPr lang="fr-FR" sz="2200" dirty="0"/>
              <a:t>.</a:t>
            </a:r>
            <a:r>
              <a:rPr lang="fr-FR" sz="2200" dirty="0" err="1"/>
              <a:t>phpunit.result.cache</a:t>
            </a:r>
            <a:endParaRPr lang="fr-FR" sz="2200" dirty="0"/>
          </a:p>
          <a:p>
            <a:r>
              <a:rPr lang="fr-FR" sz="2200" dirty="0" err="1"/>
              <a:t>Homestead.json</a:t>
            </a:r>
            <a:endParaRPr lang="fr-FR" sz="2200" dirty="0"/>
          </a:p>
          <a:p>
            <a:r>
              <a:rPr lang="fr-FR" sz="2200" dirty="0" err="1"/>
              <a:t>Homestead.yaml</a:t>
            </a:r>
            <a:endParaRPr lang="fr-FR" sz="2200" dirty="0"/>
          </a:p>
          <a:p>
            <a:r>
              <a:rPr lang="fr-FR" sz="2200" dirty="0"/>
              <a:t>npm-debug.log</a:t>
            </a:r>
          </a:p>
          <a:p>
            <a:r>
              <a:rPr lang="fr-FR" sz="2200" dirty="0"/>
              <a:t>yarn-error.log</a:t>
            </a:r>
          </a:p>
        </p:txBody>
      </p:sp>
      <p:sp>
        <p:nvSpPr>
          <p:cNvPr id="8" name="ZoneTexte 7"/>
          <p:cNvSpPr txBox="1"/>
          <p:nvPr/>
        </p:nvSpPr>
        <p:spPr>
          <a:xfrm>
            <a:off x="385316" y="1014116"/>
            <a:ext cx="1616468" cy="523220"/>
          </a:xfrm>
          <a:prstGeom prst="rect">
            <a:avLst/>
          </a:prstGeom>
          <a:noFill/>
        </p:spPr>
        <p:txBody>
          <a:bodyPr wrap="none" rtlCol="0">
            <a:spAutoFit/>
          </a:bodyPr>
          <a:lstStyle/>
          <a:p>
            <a:r>
              <a:rPr lang="fr-FR" sz="2800" b="1" dirty="0" smtClean="0"/>
              <a:t>.</a:t>
            </a:r>
            <a:r>
              <a:rPr lang="fr-FR" sz="2800" b="1" dirty="0" err="1" smtClean="0"/>
              <a:t>gitignore</a:t>
            </a:r>
            <a:endParaRPr lang="fr-FR" sz="2800" b="1" dirty="0"/>
          </a:p>
        </p:txBody>
      </p:sp>
      <p:sp>
        <p:nvSpPr>
          <p:cNvPr id="3" name="ZoneTexte 2">
            <a:hlinkClick r:id="rId2" action="ppaction://hlinksldjump"/>
          </p:cNvPr>
          <p:cNvSpPr txBox="1"/>
          <p:nvPr/>
        </p:nvSpPr>
        <p:spPr>
          <a:xfrm>
            <a:off x="6000750" y="244674"/>
            <a:ext cx="5543550" cy="3062377"/>
          </a:xfrm>
          <a:prstGeom prst="rect">
            <a:avLst/>
          </a:prstGeom>
          <a:noFill/>
        </p:spPr>
        <p:txBody>
          <a:bodyPr wrap="square" rtlCol="0">
            <a:spAutoFit/>
          </a:bodyPr>
          <a:lstStyle/>
          <a:p>
            <a:r>
              <a:rPr lang="fr-FR" sz="2500" b="1" dirty="0" smtClean="0"/>
              <a:t>Démo </a:t>
            </a:r>
            <a:r>
              <a:rPr lang="fr-FR" sz="2500" b="1" dirty="0" err="1" smtClean="0"/>
              <a:t>diff</a:t>
            </a:r>
            <a:endParaRPr lang="fr-FR" sz="2500" b="1" dirty="0" smtClean="0"/>
          </a:p>
          <a:p>
            <a:pPr marL="342900" indent="-342900">
              <a:buFont typeface="+mj-lt"/>
              <a:buAutoNum type="arabicPeriod"/>
            </a:pPr>
            <a:r>
              <a:rPr lang="fr-FR" sz="2500" dirty="0" smtClean="0"/>
              <a:t>créer un </a:t>
            </a:r>
            <a:r>
              <a:rPr lang="fr-FR" sz="2500" dirty="0" err="1" smtClean="0"/>
              <a:t>remo</a:t>
            </a:r>
            <a:r>
              <a:rPr lang="fr-FR" sz="2500" dirty="0" smtClean="0"/>
              <a:t> local</a:t>
            </a:r>
          </a:p>
          <a:p>
            <a:pPr marL="342900" indent="-342900">
              <a:buFont typeface="+mj-lt"/>
              <a:buAutoNum type="arabicPeriod"/>
            </a:pPr>
            <a:r>
              <a:rPr lang="fr-FR" sz="2500" dirty="0" smtClean="0"/>
              <a:t>Créer un fichier </a:t>
            </a:r>
            <a:r>
              <a:rPr lang="fr-FR" sz="2500" dirty="0" err="1" smtClean="0"/>
              <a:t>text</a:t>
            </a:r>
            <a:r>
              <a:rPr lang="fr-FR" sz="2500" dirty="0" smtClean="0"/>
              <a:t> et on le </a:t>
            </a:r>
            <a:r>
              <a:rPr lang="fr-FR" sz="2500" dirty="0" err="1" smtClean="0"/>
              <a:t>ommit</a:t>
            </a:r>
            <a:endParaRPr lang="fr-FR" sz="2500" dirty="0" smtClean="0"/>
          </a:p>
          <a:p>
            <a:pPr marL="342900" indent="-342900">
              <a:buFont typeface="+mj-lt"/>
              <a:buAutoNum type="arabicPeriod"/>
            </a:pPr>
            <a:r>
              <a:rPr lang="fr-FR" sz="2500" dirty="0" smtClean="0"/>
              <a:t>Exécuté </a:t>
            </a:r>
            <a:r>
              <a:rPr lang="fr-FR" sz="2500" dirty="0" err="1" smtClean="0"/>
              <a:t>diff</a:t>
            </a:r>
            <a:r>
              <a:rPr lang="fr-FR" sz="2500" dirty="0" smtClean="0"/>
              <a:t> commande (rien e s’affiche)</a:t>
            </a:r>
          </a:p>
          <a:p>
            <a:pPr marL="342900" indent="-342900">
              <a:buFont typeface="+mj-lt"/>
              <a:buAutoNum type="arabicPeriod"/>
            </a:pPr>
            <a:r>
              <a:rPr lang="fr-FR" sz="2500" dirty="0" smtClean="0"/>
              <a:t>Modifié le fichier </a:t>
            </a:r>
            <a:r>
              <a:rPr lang="fr-FR" sz="2500" dirty="0" err="1" smtClean="0"/>
              <a:t>text</a:t>
            </a:r>
            <a:endParaRPr lang="fr-FR" sz="2500" dirty="0" smtClean="0"/>
          </a:p>
          <a:p>
            <a:pPr marL="342900" indent="-342900">
              <a:buFont typeface="+mj-lt"/>
              <a:buAutoNum type="arabicPeriod"/>
            </a:pPr>
            <a:r>
              <a:rPr lang="fr-FR" sz="2500" dirty="0" smtClean="0"/>
              <a:t>Exécuté la commande </a:t>
            </a:r>
            <a:r>
              <a:rPr lang="fr-FR" sz="2500" dirty="0" err="1" smtClean="0"/>
              <a:t>dif</a:t>
            </a:r>
            <a:endParaRPr lang="fr-FR" sz="2500" dirty="0" smtClean="0"/>
          </a:p>
          <a:p>
            <a:endParaRPr lang="fr-FR" dirty="0"/>
          </a:p>
        </p:txBody>
      </p:sp>
    </p:spTree>
    <p:extLst>
      <p:ext uri="{BB962C8B-B14F-4D97-AF65-F5344CB8AC3E}">
        <p14:creationId xmlns:p14="http://schemas.microsoft.com/office/powerpoint/2010/main" val="1627218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11586"/>
            <a:ext cx="6625652" cy="3741314"/>
          </a:xfrm>
        </p:spPr>
        <p:txBody>
          <a:bodyPr>
            <a:noAutofit/>
          </a:bodyPr>
          <a:lstStyle/>
          <a:p>
            <a:pPr marL="0" indent="0">
              <a:buNone/>
            </a:pPr>
            <a:r>
              <a:rPr lang="fr-FR" sz="2400" b="1" u="sng" dirty="0"/>
              <a:t>Démo</a:t>
            </a:r>
            <a:r>
              <a:rPr lang="fr-FR" sz="2400" b="1" dirty="0"/>
              <a:t> </a:t>
            </a:r>
            <a:r>
              <a:rPr lang="fr-FR" sz="2400" b="1" u="sng" dirty="0" err="1"/>
              <a:t>rebase</a:t>
            </a:r>
            <a:endParaRPr lang="fr-FR" sz="2400" u="sng" dirty="0" smtClean="0"/>
          </a:p>
          <a:p>
            <a:pPr marL="514350" indent="-514350">
              <a:buFont typeface="+mj-lt"/>
              <a:buAutoNum type="arabicPeriod"/>
            </a:pPr>
            <a:r>
              <a:rPr lang="fr-FR" sz="2400" dirty="0" smtClean="0"/>
              <a:t>cloner </a:t>
            </a:r>
            <a:r>
              <a:rPr lang="fr-FR" sz="2400" dirty="0" err="1" smtClean="0">
                <a:hlinkClick r:id="rId3"/>
              </a:rPr>
              <a:t>git@github.com:cameronmcnz</a:t>
            </a:r>
            <a:r>
              <a:rPr lang="fr-FR" sz="2400" dirty="0" smtClean="0">
                <a:hlinkClick r:id="rId3"/>
              </a:rPr>
              <a:t>/</a:t>
            </a:r>
            <a:r>
              <a:rPr lang="fr-FR" sz="2400" dirty="0" err="1" smtClean="0">
                <a:hlinkClick r:id="rId3"/>
              </a:rPr>
              <a:t>rebase-github.git</a:t>
            </a:r>
            <a:endParaRPr lang="fr-FR" sz="2400" dirty="0" smtClean="0"/>
          </a:p>
          <a:p>
            <a:pPr marL="514350" indent="-514350">
              <a:buFont typeface="+mj-lt"/>
              <a:buAutoNum type="arabicPeriod"/>
            </a:pPr>
            <a:r>
              <a:rPr lang="fr-FR" sz="2400" dirty="0"/>
              <a:t>Switcher vers la </a:t>
            </a:r>
            <a:r>
              <a:rPr lang="fr-FR" sz="2400" dirty="0" smtClean="0"/>
              <a:t>branche feature</a:t>
            </a:r>
            <a:endParaRPr lang="fr-FR" sz="2400" dirty="0"/>
          </a:p>
          <a:p>
            <a:pPr marL="514350" indent="-514350">
              <a:buFont typeface="+mj-lt"/>
              <a:buAutoNum type="arabicPeriod"/>
            </a:pPr>
            <a:r>
              <a:rPr lang="fr-FR" sz="2400" dirty="0"/>
              <a:t>Afficher le </a:t>
            </a:r>
            <a:r>
              <a:rPr lang="fr-FR" sz="2400" dirty="0" smtClean="0"/>
              <a:t>log</a:t>
            </a:r>
          </a:p>
          <a:p>
            <a:pPr marL="514350" indent="-514350">
              <a:buFont typeface="+mj-lt"/>
              <a:buAutoNum type="arabicPeriod"/>
            </a:pPr>
            <a:r>
              <a:rPr lang="fr-FR" sz="2400" dirty="0" err="1" smtClean="0"/>
              <a:t>ls</a:t>
            </a:r>
            <a:r>
              <a:rPr lang="fr-FR" sz="2400" dirty="0" smtClean="0"/>
              <a:t> voir les fichier</a:t>
            </a:r>
          </a:p>
          <a:p>
            <a:pPr marL="514350" indent="-514350">
              <a:buFont typeface="+mj-lt"/>
              <a:buAutoNum type="arabicPeriod"/>
            </a:pPr>
            <a:r>
              <a:rPr lang="fr-FR" sz="2400" dirty="0"/>
              <a:t>Rebase master dans </a:t>
            </a:r>
            <a:r>
              <a:rPr lang="fr-FR" sz="2400" dirty="0" smtClean="0"/>
              <a:t>feature</a:t>
            </a:r>
          </a:p>
          <a:p>
            <a:pPr marL="514350" indent="-514350">
              <a:buFont typeface="+mj-lt"/>
              <a:buAutoNum type="arabicPeriod"/>
            </a:pPr>
            <a:r>
              <a:rPr lang="fr-FR" sz="2400" dirty="0"/>
              <a:t>Rebase </a:t>
            </a:r>
            <a:r>
              <a:rPr lang="fr-FR" sz="2400" dirty="0" smtClean="0"/>
              <a:t>feature Dans master</a:t>
            </a:r>
            <a:endParaRPr lang="fr-FR" sz="2400" dirty="0"/>
          </a:p>
        </p:txBody>
      </p:sp>
      <p:sp>
        <p:nvSpPr>
          <p:cNvPr id="5" name="ZoneTexte 4">
            <a:hlinkClick r:id="rId4" action="ppaction://hlinksldjump"/>
          </p:cNvPr>
          <p:cNvSpPr txBox="1"/>
          <p:nvPr/>
        </p:nvSpPr>
        <p:spPr>
          <a:xfrm>
            <a:off x="152400" y="4152900"/>
            <a:ext cx="7715250" cy="1846659"/>
          </a:xfrm>
          <a:prstGeom prst="rect">
            <a:avLst/>
          </a:prstGeom>
          <a:noFill/>
        </p:spPr>
        <p:txBody>
          <a:bodyPr wrap="square" rtlCol="0">
            <a:spAutoFit/>
          </a:bodyPr>
          <a:lstStyle/>
          <a:p>
            <a:r>
              <a:rPr lang="fr-FR" sz="2400" dirty="0" smtClean="0"/>
              <a:t>Démo blame</a:t>
            </a:r>
          </a:p>
          <a:p>
            <a:pPr marL="342900" indent="-342900">
              <a:buFont typeface="+mj-lt"/>
              <a:buAutoNum type="arabicPeriod"/>
            </a:pPr>
            <a:r>
              <a:rPr lang="fr-FR" sz="2400" dirty="0"/>
              <a:t>cloner </a:t>
            </a:r>
            <a:r>
              <a:rPr lang="fr-FR" sz="2400" dirty="0" smtClean="0"/>
              <a:t> </a:t>
            </a:r>
            <a:r>
              <a:rPr lang="fr-FR" sz="2400" dirty="0" err="1" smtClean="0">
                <a:hlinkClick r:id="rId5"/>
              </a:rPr>
              <a:t>git@github.com:facebook</a:t>
            </a:r>
            <a:r>
              <a:rPr lang="fr-FR" sz="2400" dirty="0" smtClean="0">
                <a:hlinkClick r:id="rId5"/>
              </a:rPr>
              <a:t>/</a:t>
            </a:r>
            <a:r>
              <a:rPr lang="fr-FR" sz="2400" dirty="0" err="1" smtClean="0">
                <a:hlinkClick r:id="rId5"/>
              </a:rPr>
              <a:t>create-react-app.git</a:t>
            </a:r>
            <a:endParaRPr lang="fr-FR" sz="2400" dirty="0" smtClean="0"/>
          </a:p>
          <a:p>
            <a:pPr marL="342900" indent="-342900">
              <a:buFont typeface="+mj-lt"/>
              <a:buAutoNum type="arabicPeriod"/>
            </a:pPr>
            <a:r>
              <a:rPr lang="fr-FR" sz="2400" dirty="0" smtClean="0"/>
              <a:t>git blame file</a:t>
            </a:r>
          </a:p>
          <a:p>
            <a:pPr marL="342900" indent="-342900">
              <a:buFont typeface="+mj-lt"/>
              <a:buAutoNum type="arabicPeriod"/>
            </a:pPr>
            <a:r>
              <a:rPr lang="fr-FR" sz="2400" dirty="0"/>
              <a:t>g</a:t>
            </a:r>
            <a:r>
              <a:rPr lang="fr-FR" sz="2400" dirty="0" smtClean="0"/>
              <a:t>it log –p « </a:t>
            </a:r>
            <a:r>
              <a:rPr lang="fr-FR" sz="2400" dirty="0" err="1" smtClean="0"/>
              <a:t>commit_id</a:t>
            </a:r>
            <a:r>
              <a:rPr lang="fr-FR" sz="2400" dirty="0" smtClean="0"/>
              <a:t> »</a:t>
            </a:r>
          </a:p>
          <a:p>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405992" y="0"/>
            <a:ext cx="5524500" cy="1781175"/>
          </a:xfrm>
          <a:prstGeom prst="rect">
            <a:avLst/>
          </a:prstGeom>
        </p:spPr>
      </p:pic>
      <p:pic>
        <p:nvPicPr>
          <p:cNvPr id="6" name="Image 5"/>
          <p:cNvPicPr>
            <a:picLocks noChangeAspect="1"/>
          </p:cNvPicPr>
          <p:nvPr/>
        </p:nvPicPr>
        <p:blipFill>
          <a:blip r:embed="rId3"/>
          <a:stretch>
            <a:fillRect/>
          </a:stretch>
        </p:blipFill>
        <p:spPr>
          <a:xfrm>
            <a:off x="920567" y="2880531"/>
            <a:ext cx="8733099" cy="3705225"/>
          </a:xfrm>
          <a:prstGeom prst="rect">
            <a:avLst/>
          </a:prstGeom>
        </p:spPr>
      </p:pic>
    </p:spTree>
    <p:extLst>
      <p:ext uri="{BB962C8B-B14F-4D97-AF65-F5344CB8AC3E}">
        <p14:creationId xmlns:p14="http://schemas.microsoft.com/office/powerpoint/2010/main" val="16740796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14793" y="0"/>
            <a:ext cx="11602387" cy="605642"/>
          </a:xfrm>
        </p:spPr>
        <p:txBody>
          <a:bodyPr>
            <a:normAutofit fontScale="90000"/>
          </a:bodyPr>
          <a:lstStyle/>
          <a:p>
            <a:pPr algn="ctr"/>
            <a:r>
              <a:rPr lang="fr-FR" b="1" dirty="0" smtClean="0"/>
              <a:t>Démo Système de gestion des états  interne</a:t>
            </a:r>
            <a:endParaRPr lang="fr-FR" b="1" dirty="0"/>
          </a:p>
        </p:txBody>
      </p:sp>
      <p:sp>
        <p:nvSpPr>
          <p:cNvPr id="2" name="ZoneTexte 1"/>
          <p:cNvSpPr txBox="1"/>
          <p:nvPr/>
        </p:nvSpPr>
        <p:spPr>
          <a:xfrm>
            <a:off x="-1" y="884420"/>
            <a:ext cx="5906126" cy="2677656"/>
          </a:xfrm>
          <a:prstGeom prst="rect">
            <a:avLst/>
          </a:prstGeom>
          <a:noFill/>
        </p:spPr>
        <p:txBody>
          <a:bodyPr wrap="square" rtlCol="0">
            <a:spAutoFit/>
          </a:bodyPr>
          <a:lstStyle/>
          <a:p>
            <a:pPr marL="342900" indent="-342900">
              <a:buFont typeface="+mj-lt"/>
              <a:buAutoNum type="alphaLcPeriod"/>
            </a:pPr>
            <a:r>
              <a:rPr lang="fr-FR" sz="2800" dirty="0" smtClean="0"/>
              <a:t>Créer un dépôt avec un fichier vide:</a:t>
            </a:r>
          </a:p>
          <a:p>
            <a:pPr marL="342900" indent="-163513">
              <a:buFont typeface="+mj-lt"/>
              <a:buAutoNum type="arabicPeriod"/>
            </a:pPr>
            <a:r>
              <a:rPr lang="fr-FR" sz="2800" b="1" i="1" dirty="0" err="1" smtClean="0"/>
              <a:t>mkdir</a:t>
            </a:r>
            <a:r>
              <a:rPr lang="fr-FR" sz="2800" b="1" i="1" dirty="0" smtClean="0"/>
              <a:t> prj1</a:t>
            </a:r>
          </a:p>
          <a:p>
            <a:pPr marL="342900" indent="-163513">
              <a:buFont typeface="+mj-lt"/>
              <a:buAutoNum type="arabicPeriod"/>
            </a:pPr>
            <a:r>
              <a:rPr lang="fr-FR" sz="2800" b="1" i="1" dirty="0"/>
              <a:t>g</a:t>
            </a:r>
            <a:r>
              <a:rPr lang="fr-FR" sz="2800" b="1" i="1" dirty="0" smtClean="0"/>
              <a:t>it init</a:t>
            </a:r>
          </a:p>
          <a:p>
            <a:pPr marL="342900" indent="-163513">
              <a:buFont typeface="+mj-lt"/>
              <a:buAutoNum type="arabicPeriod"/>
            </a:pPr>
            <a:r>
              <a:rPr lang="fr-FR" sz="2800" b="1" i="1" dirty="0" err="1" smtClean="0"/>
              <a:t>touch</a:t>
            </a:r>
            <a:r>
              <a:rPr lang="fr-FR" sz="2800" b="1" i="1" dirty="0" smtClean="0"/>
              <a:t> file1  </a:t>
            </a:r>
          </a:p>
          <a:p>
            <a:pPr marL="342900" indent="-163513">
              <a:buFont typeface="+mj-lt"/>
              <a:buAutoNum type="arabicPeriod"/>
            </a:pPr>
            <a:r>
              <a:rPr lang="fr-FR" sz="2800" b="1" i="1" dirty="0" smtClean="0"/>
              <a:t>git </a:t>
            </a:r>
            <a:r>
              <a:rPr lang="fr-FR" sz="2800" b="1" i="1" dirty="0" err="1" smtClean="0"/>
              <a:t>add</a:t>
            </a:r>
            <a:r>
              <a:rPr lang="fr-FR" sz="2800" b="1" i="1" dirty="0" smtClean="0"/>
              <a:t> file1</a:t>
            </a:r>
          </a:p>
          <a:p>
            <a:pPr marL="342900" indent="-163513">
              <a:buFont typeface="+mj-lt"/>
              <a:buAutoNum type="arabicPeriod"/>
            </a:pPr>
            <a:r>
              <a:rPr lang="fr-FR" sz="2800" b="1" i="1" dirty="0" smtClean="0"/>
              <a:t>git commit –m «init </a:t>
            </a:r>
            <a:r>
              <a:rPr lang="fr-FR" sz="2800" b="1" i="1" dirty="0" err="1" smtClean="0"/>
              <a:t>ial</a:t>
            </a:r>
            <a:r>
              <a:rPr lang="fr-FR" sz="2800" b="1" i="1" dirty="0" smtClean="0"/>
              <a:t> commit»</a:t>
            </a:r>
          </a:p>
        </p:txBody>
      </p:sp>
      <p:sp>
        <p:nvSpPr>
          <p:cNvPr id="3" name="ZoneTexte 2"/>
          <p:cNvSpPr txBox="1"/>
          <p:nvPr/>
        </p:nvSpPr>
        <p:spPr>
          <a:xfrm>
            <a:off x="6115986" y="719528"/>
            <a:ext cx="5921116" cy="2246769"/>
          </a:xfrm>
          <a:prstGeom prst="rect">
            <a:avLst/>
          </a:prstGeom>
          <a:noFill/>
        </p:spPr>
        <p:txBody>
          <a:bodyPr wrap="square" rtlCol="0">
            <a:spAutoFit/>
          </a:bodyPr>
          <a:lstStyle/>
          <a:p>
            <a:pPr marL="449263" indent="-271463">
              <a:buFont typeface="+mj-lt"/>
              <a:buAutoNum type="romanUcPeriod"/>
            </a:pPr>
            <a:r>
              <a:rPr lang="fr-FR" sz="2800" b="1" dirty="0" smtClean="0">
                <a:solidFill>
                  <a:srgbClr val="FF0000"/>
                </a:solidFill>
              </a:rPr>
              <a:t>Répertoire de travail</a:t>
            </a:r>
          </a:p>
          <a:p>
            <a:pPr marL="636587" indent="-457200">
              <a:buFont typeface="+mj-lt"/>
              <a:buAutoNum type="alphaLcPeriod" startAt="2"/>
            </a:pPr>
            <a:r>
              <a:rPr lang="fr-FR" sz="2800" dirty="0" smtClean="0"/>
              <a:t>Modification </a:t>
            </a:r>
            <a:r>
              <a:rPr lang="fr-FR" sz="2800" dirty="0"/>
              <a:t>du fichier</a:t>
            </a:r>
          </a:p>
          <a:p>
            <a:pPr marL="342900" indent="-163513">
              <a:buFont typeface="+mj-lt"/>
              <a:buAutoNum type="arabicPeriod"/>
            </a:pPr>
            <a:r>
              <a:rPr lang="fr-FR" sz="2800" b="1" i="1" dirty="0" err="1" smtClean="0"/>
              <a:t>echo</a:t>
            </a:r>
            <a:r>
              <a:rPr lang="fr-FR" sz="2800" b="1" i="1" dirty="0" smtClean="0"/>
              <a:t> </a:t>
            </a:r>
            <a:r>
              <a:rPr lang="fr-FR" sz="2800" b="1" i="1" dirty="0"/>
              <a:t>‘Hello’ &gt;&gt; file1  </a:t>
            </a:r>
            <a:endParaRPr lang="fr-FR" sz="2800" b="1" i="1" dirty="0" smtClean="0"/>
          </a:p>
          <a:p>
            <a:pPr marL="342900" indent="-163513">
              <a:buFont typeface="+mj-lt"/>
              <a:buAutoNum type="arabicPeriod"/>
            </a:pPr>
            <a:r>
              <a:rPr lang="fr-FR" sz="2800" b="1" i="1" dirty="0" smtClean="0"/>
              <a:t>git </a:t>
            </a:r>
            <a:r>
              <a:rPr lang="fr-FR" sz="2800" b="1" i="1" dirty="0" err="1" smtClean="0"/>
              <a:t>status</a:t>
            </a:r>
            <a:endParaRPr lang="fr-FR" sz="2800" b="1" i="1" dirty="0" smtClean="0"/>
          </a:p>
          <a:p>
            <a:pPr marL="342900" indent="-163513">
              <a:buFont typeface="+mj-lt"/>
              <a:buAutoNum type="arabicPeriod"/>
            </a:pPr>
            <a:r>
              <a:rPr lang="fr-FR" sz="2800" b="1" i="1" dirty="0" smtClean="0"/>
              <a:t>Git </a:t>
            </a:r>
            <a:r>
              <a:rPr lang="fr-FR" sz="2800" b="1" i="1" dirty="0" err="1" smtClean="0"/>
              <a:t>add</a:t>
            </a:r>
            <a:r>
              <a:rPr lang="fr-FR" sz="2800" b="1" i="1" dirty="0" smtClean="0"/>
              <a:t> file1</a:t>
            </a:r>
            <a:endParaRPr lang="fr-FR" sz="2800" b="1" i="1" dirty="0"/>
          </a:p>
        </p:txBody>
      </p:sp>
      <p:pic>
        <p:nvPicPr>
          <p:cNvPr id="6" name="Image 5"/>
          <p:cNvPicPr>
            <a:picLocks noChangeAspect="1"/>
          </p:cNvPicPr>
          <p:nvPr/>
        </p:nvPicPr>
        <p:blipFill>
          <a:blip r:embed="rId3"/>
          <a:stretch>
            <a:fillRect/>
          </a:stretch>
        </p:blipFill>
        <p:spPr>
          <a:xfrm>
            <a:off x="8494348" y="2099544"/>
            <a:ext cx="1952625" cy="295275"/>
          </a:xfrm>
          <a:prstGeom prst="rect">
            <a:avLst/>
          </a:prstGeom>
        </p:spPr>
      </p:pic>
      <p:sp>
        <p:nvSpPr>
          <p:cNvPr id="7" name="ZoneTexte 6"/>
          <p:cNvSpPr txBox="1"/>
          <p:nvPr/>
        </p:nvSpPr>
        <p:spPr>
          <a:xfrm>
            <a:off x="314793" y="4324587"/>
            <a:ext cx="5336500" cy="1815882"/>
          </a:xfrm>
          <a:prstGeom prst="rect">
            <a:avLst/>
          </a:prstGeom>
          <a:noFill/>
        </p:spPr>
        <p:txBody>
          <a:bodyPr wrap="square" rtlCol="0">
            <a:spAutoFit/>
          </a:bodyPr>
          <a:lstStyle/>
          <a:p>
            <a:pPr marL="269875" indent="-269875">
              <a:buFont typeface="+mj-lt"/>
              <a:buAutoNum type="romanUcPeriod" startAt="2"/>
            </a:pPr>
            <a:r>
              <a:rPr lang="fr-FR" sz="2800" b="1" dirty="0" smtClean="0">
                <a:solidFill>
                  <a:srgbClr val="FF0000"/>
                </a:solidFill>
              </a:rPr>
              <a:t>Staging</a:t>
            </a:r>
            <a:r>
              <a:rPr lang="fr-FR" sz="2800" b="1" dirty="0" smtClean="0"/>
              <a:t> </a:t>
            </a:r>
            <a:r>
              <a:rPr lang="fr-FR" sz="2800" b="1" dirty="0" smtClean="0">
                <a:solidFill>
                  <a:srgbClr val="FF0000"/>
                </a:solidFill>
              </a:rPr>
              <a:t>index(.git/index)</a:t>
            </a:r>
          </a:p>
          <a:p>
            <a:pPr marL="342900" indent="-163513">
              <a:buFont typeface="+mj-lt"/>
              <a:buAutoNum type="arabicPeriod"/>
            </a:pPr>
            <a:r>
              <a:rPr lang="fr-FR" sz="2800" b="1" i="1" dirty="0"/>
              <a:t>git </a:t>
            </a:r>
            <a:r>
              <a:rPr lang="fr-FR" sz="2800" b="1" i="1" dirty="0" err="1" smtClean="0"/>
              <a:t>ls</a:t>
            </a:r>
            <a:r>
              <a:rPr lang="fr-FR" sz="2800" b="1" i="1" dirty="0" smtClean="0"/>
              <a:t>-files –s/m/o</a:t>
            </a:r>
          </a:p>
          <a:p>
            <a:pPr marL="342900" indent="-163513">
              <a:buFont typeface="+mj-lt"/>
              <a:buAutoNum type="arabicPeriod"/>
            </a:pPr>
            <a:endParaRPr lang="fr-FR" sz="2800" b="1" i="1" dirty="0"/>
          </a:p>
          <a:p>
            <a:pPr marL="342900" indent="-163513">
              <a:buFont typeface="+mj-lt"/>
              <a:buAutoNum type="arabicPeriod"/>
            </a:pPr>
            <a:r>
              <a:rPr lang="fr-FR" sz="2800" b="1" i="1" dirty="0" smtClean="0"/>
              <a:t>Git commit –m ‘’message’’</a:t>
            </a:r>
            <a:endParaRPr lang="fr-FR" sz="2800" b="1" i="1" dirty="0"/>
          </a:p>
        </p:txBody>
      </p:sp>
      <p:pic>
        <p:nvPicPr>
          <p:cNvPr id="8" name="Image 7"/>
          <p:cNvPicPr>
            <a:picLocks noChangeAspect="1"/>
          </p:cNvPicPr>
          <p:nvPr/>
        </p:nvPicPr>
        <p:blipFill>
          <a:blip r:embed="rId4"/>
          <a:stretch>
            <a:fillRect/>
          </a:stretch>
        </p:blipFill>
        <p:spPr>
          <a:xfrm>
            <a:off x="419724" y="5276538"/>
            <a:ext cx="5126637" cy="359763"/>
          </a:xfrm>
          <a:prstGeom prst="rect">
            <a:avLst/>
          </a:prstGeom>
        </p:spPr>
      </p:pic>
      <p:sp>
        <p:nvSpPr>
          <p:cNvPr id="9" name="ZoneTexte 8"/>
          <p:cNvSpPr txBox="1"/>
          <p:nvPr/>
        </p:nvSpPr>
        <p:spPr>
          <a:xfrm>
            <a:off x="6115987" y="3392206"/>
            <a:ext cx="5801194" cy="523220"/>
          </a:xfrm>
          <a:prstGeom prst="rect">
            <a:avLst/>
          </a:prstGeom>
          <a:noFill/>
        </p:spPr>
        <p:txBody>
          <a:bodyPr wrap="square" rtlCol="0">
            <a:spAutoFit/>
          </a:bodyPr>
          <a:lstStyle/>
          <a:p>
            <a:pPr marL="571500" indent="-571500">
              <a:buFont typeface="+mj-lt"/>
              <a:buAutoNum type="romanUcPeriod" startAt="3"/>
            </a:pPr>
            <a:r>
              <a:rPr lang="fr-FR" sz="2800" b="1" dirty="0">
                <a:solidFill>
                  <a:srgbClr val="FF0000"/>
                </a:solidFill>
              </a:rPr>
              <a:t>HEAD (commit </a:t>
            </a:r>
            <a:r>
              <a:rPr lang="fr-FR" sz="2800" b="1" dirty="0" err="1">
                <a:solidFill>
                  <a:srgbClr val="FF0000"/>
                </a:solidFill>
              </a:rPr>
              <a:t>history</a:t>
            </a:r>
            <a:r>
              <a:rPr lang="fr-FR" sz="2800" b="1" dirty="0">
                <a:solidFill>
                  <a:srgbClr val="FF0000"/>
                </a:solidFill>
              </a:rPr>
              <a:t>) </a:t>
            </a:r>
          </a:p>
        </p:txBody>
      </p:sp>
    </p:spTree>
    <p:extLst>
      <p:ext uri="{BB962C8B-B14F-4D97-AF65-F5344CB8AC3E}">
        <p14:creationId xmlns:p14="http://schemas.microsoft.com/office/powerpoint/2010/main" val="4228237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28850" y="109537"/>
            <a:ext cx="7734300" cy="6638925"/>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461656" y="1227486"/>
            <a:ext cx="7244443" cy="3623831"/>
          </a:xfrm>
          <a:prstGeom prst="rect">
            <a:avLst/>
          </a:prstGeom>
        </p:spPr>
      </p:pic>
    </p:spTree>
    <p:extLst>
      <p:ext uri="{BB962C8B-B14F-4D97-AF65-F5344CB8AC3E}">
        <p14:creationId xmlns:p14="http://schemas.microsoft.com/office/powerpoint/2010/main" val="32626990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78718" y="955448"/>
            <a:ext cx="10941731" cy="3971925"/>
          </a:xfrm>
          <a:prstGeom prst="rect">
            <a:avLst/>
          </a:prstGeom>
        </p:spPr>
      </p:pic>
    </p:spTree>
    <p:extLst>
      <p:ext uri="{BB962C8B-B14F-4D97-AF65-F5344CB8AC3E}">
        <p14:creationId xmlns:p14="http://schemas.microsoft.com/office/powerpoint/2010/main" val="366007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normAutofit/>
          </a:bodyPr>
          <a:lstStyle/>
          <a:p>
            <a:pPr algn="ctr"/>
            <a:r>
              <a:rPr lang="fr-FR" sz="2800" b="1" dirty="0"/>
              <a:t>Utilisation</a:t>
            </a:r>
            <a:endParaRPr lang="fr-FR" sz="2800" dirty="0"/>
          </a:p>
        </p:txBody>
      </p:sp>
      <p:sp>
        <p:nvSpPr>
          <p:cNvPr id="3" name="Espace réservé du contenu 2"/>
          <p:cNvSpPr>
            <a:spLocks noGrp="1"/>
          </p:cNvSpPr>
          <p:nvPr>
            <p:ph idx="1"/>
          </p:nvPr>
        </p:nvSpPr>
        <p:spPr>
          <a:xfrm>
            <a:off x="59633" y="1083961"/>
            <a:ext cx="12192000" cy="5774039"/>
          </a:xfrm>
        </p:spPr>
        <p:txBody>
          <a:bodyPr>
            <a:normAutofit lnSpcReduction="10000"/>
          </a:bodyPr>
          <a:lstStyle/>
          <a:p>
            <a:pPr marL="571500" indent="-571500">
              <a:buFont typeface="+mj-lt"/>
              <a:buAutoNum type="romanUcPeriod" startAt="5"/>
            </a:pPr>
            <a:r>
              <a:rPr lang="fr-FR" b="1" dirty="0" smtClean="0"/>
              <a:t>Utilisation:</a:t>
            </a:r>
          </a:p>
          <a:p>
            <a:pPr marL="514350" indent="-328613">
              <a:lnSpc>
                <a:spcPct val="110000"/>
              </a:lnSpc>
              <a:buFont typeface="+mj-lt"/>
              <a:buAutoNum type="arabicPeriod"/>
            </a:pPr>
            <a:r>
              <a:rPr lang="fr-FR" dirty="0"/>
              <a:t>Téléchargé et Installer git (</a:t>
            </a:r>
            <a:r>
              <a:rPr lang="fr-FR" dirty="0">
                <a:hlinkClick r:id="rId3"/>
              </a:rPr>
              <a:t>https://git-scm.com/downloads</a:t>
            </a:r>
            <a:r>
              <a:rPr lang="fr-FR" dirty="0"/>
              <a:t>) </a:t>
            </a:r>
            <a:endParaRPr lang="fr-FR" dirty="0" smtClean="0"/>
          </a:p>
          <a:p>
            <a:pPr marL="514350" indent="-328613">
              <a:lnSpc>
                <a:spcPct val="110000"/>
              </a:lnSpc>
              <a:buFont typeface="+mj-lt"/>
              <a:buAutoNum type="arabicPeriod"/>
            </a:pPr>
            <a:r>
              <a:rPr lang="fr-FR" dirty="0" smtClean="0"/>
              <a:t>Créer </a:t>
            </a:r>
            <a:r>
              <a:rPr lang="fr-FR" dirty="0"/>
              <a:t>un dépôt ( </a:t>
            </a:r>
            <a:r>
              <a:rPr lang="fr-FR" dirty="0" err="1"/>
              <a:t>repository</a:t>
            </a:r>
            <a:r>
              <a:rPr lang="fr-FR" dirty="0"/>
              <a:t> ) distant(</a:t>
            </a:r>
            <a:r>
              <a:rPr lang="fr-FR" dirty="0" err="1"/>
              <a:t>github</a:t>
            </a:r>
            <a:r>
              <a:rPr lang="fr-FR" dirty="0"/>
              <a:t>, </a:t>
            </a:r>
            <a:r>
              <a:rPr lang="fr-FR" dirty="0" err="1"/>
              <a:t>bitbucket</a:t>
            </a:r>
            <a:r>
              <a:rPr lang="fr-FR" dirty="0"/>
              <a:t>, </a:t>
            </a:r>
            <a:r>
              <a:rPr lang="fr-FR" dirty="0" err="1"/>
              <a:t>gitlab</a:t>
            </a:r>
            <a:r>
              <a:rPr lang="fr-FR" dirty="0"/>
              <a:t>,...)</a:t>
            </a:r>
          </a:p>
          <a:p>
            <a:pPr marL="642937" indent="-457200">
              <a:lnSpc>
                <a:spcPct val="110000"/>
              </a:lnSpc>
              <a:buFont typeface="Wingdings" panose="05000000000000000000" pitchFamily="2" charset="2"/>
              <a:buChar char="Ø"/>
            </a:pPr>
            <a:r>
              <a:rPr lang="fr-FR" dirty="0" smtClean="0"/>
              <a:t>Cas nouveau projet</a:t>
            </a:r>
          </a:p>
          <a:p>
            <a:pPr marL="533400" indent="-349250">
              <a:lnSpc>
                <a:spcPct val="110000"/>
              </a:lnSpc>
              <a:buFont typeface="+mj-lt"/>
              <a:buAutoNum type="arabicPeriod" startAt="3"/>
            </a:pPr>
            <a:r>
              <a:rPr lang="fr-FR" dirty="0" smtClean="0"/>
              <a:t>Créer un dépôt local(</a:t>
            </a:r>
            <a:r>
              <a:rPr lang="fr-FR" b="1" i="1" dirty="0" smtClean="0"/>
              <a:t>git init</a:t>
            </a:r>
            <a:r>
              <a:rPr lang="fr-FR" dirty="0" smtClean="0"/>
              <a:t>)</a:t>
            </a:r>
            <a:endParaRPr lang="fr-FR" dirty="0"/>
          </a:p>
          <a:p>
            <a:pPr marL="514350" indent="-328613">
              <a:lnSpc>
                <a:spcPct val="110000"/>
              </a:lnSpc>
              <a:buFont typeface="+mj-lt"/>
              <a:buAutoNum type="arabicPeriod" startAt="3"/>
            </a:pPr>
            <a:r>
              <a:rPr lang="fr-FR" dirty="0" smtClean="0"/>
              <a:t>Relier le dépôt locale au dépôt distant (</a:t>
            </a:r>
            <a:r>
              <a:rPr lang="fr-FR" b="1" i="1" dirty="0" smtClean="0"/>
              <a:t>git </a:t>
            </a:r>
            <a:r>
              <a:rPr lang="fr-FR" b="1" i="1" dirty="0" err="1" smtClean="0"/>
              <a:t>remote</a:t>
            </a:r>
            <a:r>
              <a:rPr lang="fr-FR" b="1" i="1" dirty="0" smtClean="0"/>
              <a:t> </a:t>
            </a:r>
            <a:r>
              <a:rPr lang="fr-FR" b="1" i="1" dirty="0" err="1" smtClean="0"/>
              <a:t>add</a:t>
            </a:r>
            <a:r>
              <a:rPr lang="fr-FR" b="1" i="1" dirty="0" smtClean="0"/>
              <a:t> </a:t>
            </a:r>
            <a:r>
              <a:rPr lang="fr-FR" b="1" i="1" dirty="0" err="1" smtClean="0"/>
              <a:t>origin</a:t>
            </a:r>
            <a:r>
              <a:rPr lang="fr-FR" dirty="0" smtClean="0"/>
              <a:t>)</a:t>
            </a:r>
          </a:p>
          <a:p>
            <a:pPr marL="514350" indent="-328613">
              <a:lnSpc>
                <a:spcPct val="110000"/>
              </a:lnSpc>
              <a:buFont typeface="+mj-lt"/>
              <a:buAutoNum type="arabicPeriod" startAt="3"/>
            </a:pPr>
            <a:r>
              <a:rPr lang="fr-FR" dirty="0" smtClean="0"/>
              <a:t>Créer un premier commit et pusher.</a:t>
            </a:r>
          </a:p>
          <a:p>
            <a:pPr marL="642937" indent="-457200">
              <a:lnSpc>
                <a:spcPct val="110000"/>
              </a:lnSpc>
              <a:buFont typeface="Wingdings" panose="05000000000000000000" pitchFamily="2" charset="2"/>
              <a:buChar char="Ø"/>
            </a:pPr>
            <a:r>
              <a:rPr lang="fr-FR" dirty="0"/>
              <a:t>Cas </a:t>
            </a:r>
            <a:r>
              <a:rPr lang="fr-FR" dirty="0" smtClean="0"/>
              <a:t>projet existant</a:t>
            </a:r>
            <a:endParaRPr lang="fr-FR" dirty="0"/>
          </a:p>
          <a:p>
            <a:pPr marL="700087" indent="-514350">
              <a:lnSpc>
                <a:spcPct val="110000"/>
              </a:lnSpc>
              <a:buFont typeface="+mj-lt"/>
              <a:buAutoNum type="arabicPeriod" startAt="3"/>
            </a:pPr>
            <a:r>
              <a:rPr lang="fr-FR" dirty="0"/>
              <a:t>Relier le dépôt locale au dépôt distant (</a:t>
            </a:r>
            <a:r>
              <a:rPr lang="fr-FR" b="1" i="1" dirty="0"/>
              <a:t>git </a:t>
            </a:r>
            <a:r>
              <a:rPr lang="fr-FR" b="1" i="1" dirty="0" err="1"/>
              <a:t>remote</a:t>
            </a:r>
            <a:r>
              <a:rPr lang="fr-FR" b="1" i="1" dirty="0"/>
              <a:t> </a:t>
            </a:r>
            <a:r>
              <a:rPr lang="fr-FR" b="1" i="1" dirty="0" err="1"/>
              <a:t>add</a:t>
            </a:r>
            <a:r>
              <a:rPr lang="fr-FR" b="1" i="1" dirty="0"/>
              <a:t> </a:t>
            </a:r>
            <a:r>
              <a:rPr lang="fr-FR" b="1" i="1" dirty="0" err="1"/>
              <a:t>origin</a:t>
            </a:r>
            <a:r>
              <a:rPr lang="fr-FR" dirty="0" smtClean="0"/>
              <a:t>)</a:t>
            </a:r>
          </a:p>
          <a:p>
            <a:pPr marL="700087" indent="-514350">
              <a:lnSpc>
                <a:spcPct val="110000"/>
              </a:lnSpc>
              <a:buFont typeface="+mj-lt"/>
              <a:buAutoNum type="arabicPeriod" startAt="3"/>
            </a:pPr>
            <a:r>
              <a:rPr lang="fr-FR" dirty="0" smtClean="0"/>
              <a:t>Pusher le projet(git push </a:t>
            </a:r>
            <a:r>
              <a:rPr lang="fr-FR" dirty="0" err="1" smtClean="0"/>
              <a:t>origin</a:t>
            </a:r>
            <a:r>
              <a:rPr lang="fr-FR" dirty="0" smtClean="0"/>
              <a:t> master)</a:t>
            </a:r>
            <a:endParaRPr lang="fr-FR"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929793"/>
            <a:ext cx="12192000" cy="5699607"/>
          </a:xfrm>
        </p:spPr>
        <p:txBody>
          <a:bodyPr>
            <a:normAutofit/>
          </a:bodyPr>
          <a:lstStyle/>
          <a:p>
            <a:pPr marL="757237" indent="-571500" fontAlgn="base">
              <a:lnSpc>
                <a:spcPct val="100000"/>
              </a:lnSpc>
              <a:buFont typeface="+mj-lt"/>
              <a:buAutoNum type="romanUcPeriod" startAt="6"/>
              <a:tabLst>
                <a:tab pos="622300" algn="l"/>
              </a:tabLst>
            </a:pPr>
            <a:r>
              <a:rPr lang="fr-FR" b="1" dirty="0"/>
              <a:t>Génération des clés SSH:</a:t>
            </a:r>
          </a:p>
          <a:p>
            <a:pPr marL="514350" lvl="0" indent="-328613">
              <a:lnSpc>
                <a:spcPct val="110000"/>
              </a:lnSpc>
              <a:buFont typeface="+mj-lt"/>
              <a:buAutoNum type="arabicPeriod"/>
            </a:pPr>
            <a:r>
              <a:rPr lang="fr-FR" dirty="0"/>
              <a:t>Vérifié si les Clés SSH(public et privé) existantes dans le PC.</a:t>
            </a:r>
          </a:p>
          <a:p>
            <a:pPr marL="622300" lvl="0" indent="314325" fontAlgn="base">
              <a:tabLst>
                <a:tab pos="622300" algn="l"/>
              </a:tabLst>
            </a:pPr>
            <a:r>
              <a:rPr lang="fr-FR" b="1" i="1" dirty="0" err="1"/>
              <a:t>ls</a:t>
            </a:r>
            <a:r>
              <a:rPr lang="fr-FR" b="1" i="1" dirty="0"/>
              <a:t> -al ~/.</a:t>
            </a:r>
            <a:r>
              <a:rPr lang="fr-FR" b="1" i="1" dirty="0" err="1" smtClean="0"/>
              <a:t>ssh</a:t>
            </a:r>
            <a:endParaRPr lang="fr-FR" b="1" i="1" dirty="0" smtClean="0"/>
          </a:p>
          <a:p>
            <a:pPr marL="457200" lvl="0" indent="-285750" fontAlgn="base">
              <a:buFont typeface="+mj-lt"/>
              <a:buAutoNum type="arabicPeriod" startAt="2"/>
              <a:tabLst>
                <a:tab pos="622300" algn="l"/>
              </a:tabLst>
            </a:pPr>
            <a:r>
              <a:rPr lang="fr-FR" dirty="0"/>
              <a:t>généré les clés SSH on utilise la </a:t>
            </a:r>
            <a:r>
              <a:rPr lang="fr-FR" dirty="0" smtClean="0"/>
              <a:t>commande</a:t>
            </a:r>
          </a:p>
          <a:p>
            <a:pPr marL="628650" indent="-457200" fontAlgn="base">
              <a:tabLst>
                <a:tab pos="622300" algn="l"/>
              </a:tabLst>
            </a:pPr>
            <a:r>
              <a:rPr lang="de-DE" b="1" i="1" dirty="0" err="1"/>
              <a:t>ssh-keygen</a:t>
            </a:r>
            <a:r>
              <a:rPr lang="de-DE" b="1" i="1" dirty="0"/>
              <a:t> -t </a:t>
            </a:r>
            <a:r>
              <a:rPr lang="de-DE" b="1" i="1" dirty="0" err="1"/>
              <a:t>rsa</a:t>
            </a:r>
            <a:r>
              <a:rPr lang="de-DE" b="1" i="1" dirty="0"/>
              <a:t> -b 4096 -C your@email.com</a:t>
            </a:r>
            <a:endParaRPr lang="fr-FR" b="1" i="1" dirty="0"/>
          </a:p>
          <a:p>
            <a:pPr marL="700087" lvl="0" indent="-514350" fontAlgn="base">
              <a:lnSpc>
                <a:spcPct val="100000"/>
              </a:lnSpc>
              <a:buFont typeface="+mj-lt"/>
              <a:buAutoNum type="arabicPeriod" startAt="3"/>
              <a:tabLst>
                <a:tab pos="622300" algn="l"/>
              </a:tabLst>
            </a:pPr>
            <a:r>
              <a:rPr lang="fr-FR" dirty="0" smtClean="0"/>
              <a:t>Lancé </a:t>
            </a:r>
            <a:r>
              <a:rPr lang="fr-FR" dirty="0"/>
              <a:t>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4"/>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5"/>
              <a:tabLst>
                <a:tab pos="622300" algn="l"/>
              </a:tabLst>
            </a:pPr>
            <a:r>
              <a:rPr lang="fr-FR" dirty="0"/>
              <a:t>Copier la clé public dans le système distant(</a:t>
            </a:r>
            <a:r>
              <a:rPr lang="fr-FR" dirty="0" err="1"/>
              <a:t>github</a:t>
            </a:r>
            <a:r>
              <a:rPr lang="fr-FR" dirty="0"/>
              <a:t>, </a:t>
            </a:r>
            <a:r>
              <a:rPr lang="fr-FR" dirty="0" err="1"/>
              <a:t>gitlab</a:t>
            </a:r>
            <a:r>
              <a:rPr lang="fr-FR" dirty="0"/>
              <a:t>, </a:t>
            </a:r>
            <a:r>
              <a:rPr lang="fr-FR" dirty="0" err="1"/>
              <a:t>bitbucket</a:t>
            </a:r>
            <a:r>
              <a:rPr lang="fr-FR" dirty="0" smtClean="0"/>
              <a:t>,…)</a:t>
            </a:r>
            <a:endParaRPr lang="fr-FR" b="1" i="1" dirty="0" smtClean="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5" name="Titre 1"/>
          <p:cNvSpPr>
            <a:spLocks noGrp="1"/>
          </p:cNvSpPr>
          <p:nvPr>
            <p:ph type="title"/>
          </p:nvPr>
        </p:nvSpPr>
        <p:spPr>
          <a:xfrm>
            <a:off x="4112516" y="0"/>
            <a:ext cx="3966968" cy="253215"/>
          </a:xfrm>
        </p:spPr>
        <p:txBody>
          <a:bodyPr>
            <a:normAutofit fontScale="90000"/>
          </a:bodyPr>
          <a:lstStyle/>
          <a:p>
            <a:pPr algn="ctr"/>
            <a:r>
              <a:rPr lang="fr-FR" sz="4000" b="1" dirty="0" smtClean="0"/>
              <a:t/>
            </a:r>
            <a:br>
              <a:rPr lang="fr-FR" sz="4000" b="1" dirty="0" smtClean="0"/>
            </a:br>
            <a:r>
              <a:rPr lang="fr-FR" sz="4000" b="1" dirty="0" smtClean="0"/>
              <a:t>SSH</a:t>
            </a:r>
            <a:endParaRPr lang="fr-FR" sz="4000" dirty="0"/>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0" y="795855"/>
            <a:ext cx="12192000" cy="6062145"/>
          </a:xfrm>
        </p:spPr>
        <p:txBody>
          <a:bodyPr>
            <a:normAutofit fontScale="92500" lnSpcReduction="20000"/>
          </a:bodyPr>
          <a:lstStyle/>
          <a:p>
            <a:pPr marL="571500" indent="-571500">
              <a:buFont typeface="+mj-lt"/>
              <a:buAutoNum type="romanUcPeriod" startAt="7"/>
            </a:pPr>
            <a:r>
              <a:rPr lang="fr-FR" sz="3000" b="1" dirty="0" smtClean="0"/>
              <a:t>Les commandes :</a:t>
            </a:r>
          </a:p>
          <a:p>
            <a:pPr marL="700087" indent="-514350" fontAlgn="base">
              <a:lnSpc>
                <a:spcPct val="120000"/>
              </a:lnSpc>
              <a:buFont typeface="+mj-lt"/>
              <a:buAutoNum type="arabicPeriod"/>
              <a:tabLst>
                <a:tab pos="622300" algn="l"/>
              </a:tabLst>
            </a:pPr>
            <a:r>
              <a:rPr lang="fr-FR" sz="3000" dirty="0"/>
              <a:t> Initialisé  un  dépôt</a:t>
            </a:r>
          </a:p>
          <a:p>
            <a:pPr marL="1079500" lvl="1" indent="-263525"/>
            <a:r>
              <a:rPr lang="fr-FR" sz="3000" b="1" i="1" dirty="0"/>
              <a:t>git init, </a:t>
            </a:r>
            <a:r>
              <a:rPr lang="fr-FR" altLang="fr-FR" sz="3000" b="1" i="1" dirty="0"/>
              <a:t>git </a:t>
            </a:r>
            <a:r>
              <a:rPr lang="fr-FR" altLang="fr-FR" sz="3000" b="1" i="1" dirty="0" smtClean="0"/>
              <a:t>clone url, git clone –b «</a:t>
            </a:r>
            <a:r>
              <a:rPr lang="fr-FR" altLang="fr-FR" sz="3000" b="1" i="1" dirty="0" err="1" smtClean="0"/>
              <a:t>branch</a:t>
            </a:r>
            <a:r>
              <a:rPr lang="fr-FR" altLang="fr-FR" sz="3000" b="1" i="1" dirty="0" smtClean="0"/>
              <a:t>» url </a:t>
            </a:r>
            <a:endParaRPr lang="fr-FR" altLang="fr-FR" sz="3000" dirty="0"/>
          </a:p>
          <a:p>
            <a:pPr marL="700087" lvl="1" indent="-514350" fontAlgn="base">
              <a:lnSpc>
                <a:spcPct val="120000"/>
              </a:lnSpc>
              <a:spcBef>
                <a:spcPts val="1000"/>
              </a:spcBef>
              <a:buFont typeface="+mj-lt"/>
              <a:buAutoNum type="arabicPeriod" startAt="2"/>
              <a:tabLst>
                <a:tab pos="622300" algn="l"/>
              </a:tabLst>
            </a:pPr>
            <a:r>
              <a:rPr lang="fr-FR" sz="3000" dirty="0" smtClean="0"/>
              <a:t>Lié le dépôt locale au dépôt distant</a:t>
            </a:r>
          </a:p>
          <a:p>
            <a:pPr marL="1160462" lvl="1" indent="-342900"/>
            <a:r>
              <a:rPr lang="fr-FR" sz="3000" b="1" i="1" dirty="0"/>
              <a:t>git remote add </a:t>
            </a:r>
            <a:r>
              <a:rPr lang="fr-FR" sz="3000" b="1" i="1" dirty="0" err="1"/>
              <a:t>origin</a:t>
            </a:r>
            <a:r>
              <a:rPr lang="fr-FR" sz="3000" b="1" i="1" dirty="0"/>
              <a:t> </a:t>
            </a:r>
            <a:r>
              <a:rPr lang="fr-FR" sz="3000" b="1" i="1" dirty="0" smtClean="0"/>
              <a:t>url </a:t>
            </a:r>
          </a:p>
          <a:p>
            <a:pPr marL="700087" lvl="1" indent="-514350" fontAlgn="base">
              <a:lnSpc>
                <a:spcPct val="120000"/>
              </a:lnSpc>
              <a:spcBef>
                <a:spcPts val="1000"/>
              </a:spcBef>
              <a:buFont typeface="+mj-lt"/>
              <a:buAutoNum type="arabicPeriod" startAt="3"/>
              <a:tabLst>
                <a:tab pos="622300" algn="l"/>
              </a:tabLst>
            </a:pPr>
            <a:r>
              <a:rPr lang="fr-FR" sz="3000" dirty="0" smtClean="0"/>
              <a:t>Afficher </a:t>
            </a:r>
            <a:r>
              <a:rPr lang="fr-FR" sz="3000" dirty="0"/>
              <a:t>l’url de </a:t>
            </a:r>
            <a:r>
              <a:rPr lang="fr-FR" sz="3000" dirty="0" smtClean="0"/>
              <a:t>dépôt </a:t>
            </a:r>
            <a:r>
              <a:rPr lang="fr-FR" sz="3000" dirty="0"/>
              <a:t>distant </a:t>
            </a:r>
            <a:endParaRPr lang="fr-FR" sz="3000" dirty="0" smtClean="0"/>
          </a:p>
          <a:p>
            <a:pPr marL="1160462" lvl="1" indent="-342900" fontAlgn="base">
              <a:tabLst>
                <a:tab pos="622300" algn="l"/>
              </a:tabLst>
            </a:pPr>
            <a:r>
              <a:rPr lang="fr-FR" sz="3000" b="1" i="1" dirty="0"/>
              <a:t>Git </a:t>
            </a:r>
            <a:r>
              <a:rPr lang="fr-FR" sz="3000" b="1" i="1" dirty="0" err="1"/>
              <a:t>remote</a:t>
            </a:r>
            <a:r>
              <a:rPr lang="fr-FR" sz="3000" b="1" i="1" dirty="0"/>
              <a:t> –v, git </a:t>
            </a:r>
            <a:r>
              <a:rPr lang="fr-FR" sz="3000" b="1" i="1" dirty="0" err="1"/>
              <a:t>remote</a:t>
            </a:r>
            <a:r>
              <a:rPr lang="fr-FR" sz="3000" b="1" i="1" dirty="0"/>
              <a:t> show </a:t>
            </a:r>
            <a:r>
              <a:rPr lang="fr-FR" sz="3000" b="1" i="1" dirty="0" err="1"/>
              <a:t>orign</a:t>
            </a:r>
            <a:r>
              <a:rPr lang="fr-FR" sz="3000" b="1" i="1" dirty="0"/>
              <a:t>, git </a:t>
            </a:r>
            <a:r>
              <a:rPr lang="fr-FR" sz="3000" b="1" i="1" dirty="0" err="1" smtClean="0"/>
              <a:t>ls-remote</a:t>
            </a:r>
            <a:endParaRPr lang="fr-FR" sz="3000" b="1" i="1" dirty="0" smtClean="0"/>
          </a:p>
          <a:p>
            <a:pPr marL="700087" lvl="1" indent="-514350" fontAlgn="base">
              <a:lnSpc>
                <a:spcPct val="120000"/>
              </a:lnSpc>
              <a:spcBef>
                <a:spcPts val="1000"/>
              </a:spcBef>
              <a:buFont typeface="+mj-lt"/>
              <a:buAutoNum type="arabicPeriod" startAt="4"/>
              <a:tabLst>
                <a:tab pos="622300" algn="l"/>
              </a:tabLst>
            </a:pPr>
            <a:r>
              <a:rPr lang="fr-FR" sz="3000" dirty="0"/>
              <a:t>Changer l’url  du pointeur vers le dépôt  distant </a:t>
            </a:r>
          </a:p>
          <a:p>
            <a:pPr marL="1274762" lvl="1" indent="-457200" fontAlgn="base">
              <a:tabLst>
                <a:tab pos="622300" algn="l"/>
              </a:tabLst>
            </a:pPr>
            <a:r>
              <a:rPr lang="en-US" sz="3000" b="1" i="1" dirty="0" err="1"/>
              <a:t>git</a:t>
            </a:r>
            <a:r>
              <a:rPr lang="en-US" sz="3000" b="1" i="1" dirty="0"/>
              <a:t> remote set-</a:t>
            </a:r>
            <a:r>
              <a:rPr lang="en-US" sz="3000" b="1" i="1" dirty="0" err="1"/>
              <a:t>url</a:t>
            </a:r>
            <a:r>
              <a:rPr lang="en-US" sz="3000" b="1" i="1" dirty="0"/>
              <a:t> origin </a:t>
            </a:r>
            <a:r>
              <a:rPr lang="en-US" sz="3000" b="1" i="1" dirty="0" err="1" smtClean="0"/>
              <a:t>url</a:t>
            </a:r>
            <a:endParaRPr lang="fr-FR" sz="3000" b="1" i="1" dirty="0"/>
          </a:p>
          <a:p>
            <a:pPr marL="700087" lvl="1" indent="-514350" fontAlgn="base">
              <a:lnSpc>
                <a:spcPct val="120000"/>
              </a:lnSpc>
              <a:spcBef>
                <a:spcPts val="1000"/>
              </a:spcBef>
              <a:buFont typeface="+mj-lt"/>
              <a:buAutoNum type="arabicPeriod" startAt="5"/>
              <a:tabLst>
                <a:tab pos="622300" algn="l"/>
              </a:tabLst>
            </a:pPr>
            <a:r>
              <a:rPr lang="fr-FR" sz="3000" dirty="0" smtClean="0"/>
              <a:t>Supprimé le pointeur vers le dépôt  distant </a:t>
            </a:r>
          </a:p>
          <a:p>
            <a:pPr marL="1160462" lvl="1" indent="-342900" fontAlgn="base">
              <a:tabLst>
                <a:tab pos="622300" algn="l"/>
              </a:tabLst>
            </a:pPr>
            <a:r>
              <a:rPr lang="en-US" sz="3000" b="1" dirty="0" smtClean="0"/>
              <a:t> </a:t>
            </a:r>
            <a:r>
              <a:rPr lang="en-US" sz="3000" b="1" i="1" dirty="0" err="1"/>
              <a:t>git</a:t>
            </a:r>
            <a:r>
              <a:rPr lang="en-US" sz="3000" b="1" i="1" dirty="0"/>
              <a:t> remote remove origin</a:t>
            </a:r>
            <a:endParaRPr lang="fr-FR" sz="3000" b="1" i="1" dirty="0"/>
          </a:p>
          <a:p>
            <a:pPr marL="700087" lvl="1" indent="-514350" fontAlgn="base">
              <a:lnSpc>
                <a:spcPct val="120000"/>
              </a:lnSpc>
              <a:spcBef>
                <a:spcPts val="1000"/>
              </a:spcBef>
              <a:buFont typeface="+mj-lt"/>
              <a:buAutoNum type="arabicPeriod" startAt="6"/>
              <a:tabLst>
                <a:tab pos="622300" algn="l"/>
              </a:tabLst>
            </a:pPr>
            <a:r>
              <a:rPr lang="fr-FR" sz="3000" dirty="0" smtClean="0"/>
              <a:t>figuration nom utilisateur pour envoyé sur dépôt distant</a:t>
            </a:r>
          </a:p>
          <a:p>
            <a:pPr marL="1160462" lvl="1" indent="-342900"/>
            <a:r>
              <a:rPr lang="fr-FR" sz="3000" b="1" i="1" dirty="0" smtClean="0"/>
              <a:t>git config –</a:t>
            </a:r>
            <a:r>
              <a:rPr lang="fr-FR" sz="3000" b="1" i="1" dirty="0" err="1" smtClean="0"/>
              <a:t>level</a:t>
            </a:r>
            <a:r>
              <a:rPr lang="fr-FR" sz="3000" b="1" i="1" dirty="0" smtClean="0"/>
              <a:t> user.name  ‘’ </a:t>
            </a:r>
            <a:r>
              <a:rPr lang="fr-FR" sz="3000" b="1" i="1" dirty="0" err="1" smtClean="0"/>
              <a:t>name</a:t>
            </a:r>
            <a:r>
              <a:rPr lang="fr-FR" sz="3000" b="1" i="1" dirty="0" smtClean="0"/>
              <a:t>’’</a:t>
            </a:r>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738229" y="0"/>
            <a:ext cx="6715539"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(Suite)</a:t>
            </a:r>
            <a:endParaRPr lang="fr-FR" sz="4000" b="1" dirty="0"/>
          </a:p>
        </p:txBody>
      </p:sp>
      <p:sp>
        <p:nvSpPr>
          <p:cNvPr id="5" name="Rectangle 4"/>
          <p:cNvSpPr/>
          <p:nvPr/>
        </p:nvSpPr>
        <p:spPr>
          <a:xfrm>
            <a:off x="0" y="1327529"/>
            <a:ext cx="12192000" cy="5689763"/>
          </a:xfrm>
          <a:prstGeom prst="rect">
            <a:avLst/>
          </a:prstGeom>
        </p:spPr>
        <p:txBody>
          <a:bodyPr wrap="square">
            <a:spAutoFit/>
          </a:bodyPr>
          <a:lstStyle/>
          <a:p>
            <a:pPr marL="698500" lvl="1" indent="-520700" fontAlgn="base">
              <a:lnSpc>
                <a:spcPct val="120000"/>
              </a:lnSpc>
              <a:spcBef>
                <a:spcPts val="1000"/>
              </a:spcBef>
              <a:buFont typeface="+mj-lt"/>
              <a:buAutoNum type="arabicPeriod" startAt="7"/>
              <a:tabLst>
                <a:tab pos="622300" algn="l"/>
              </a:tabLst>
            </a:pPr>
            <a:r>
              <a:rPr lang="fr-FR" sz="2800" dirty="0"/>
              <a:t>Configuration email utilisateur pour envoyé sur dépôt distant</a:t>
            </a:r>
          </a:p>
          <a:p>
            <a:pPr marL="1085850" lvl="1" indent="-190500">
              <a:buFont typeface="Arial" panose="020B0604020202020204" pitchFamily="34" charset="0"/>
              <a:buChar char="•"/>
            </a:pPr>
            <a:r>
              <a:rPr lang="fr-FR" sz="2800" b="1" i="1" dirty="0"/>
              <a:t>git config –</a:t>
            </a:r>
            <a:r>
              <a:rPr lang="fr-FR" sz="2800" b="1" i="1" dirty="0" err="1"/>
              <a:t>level</a:t>
            </a:r>
            <a:r>
              <a:rPr lang="fr-FR" sz="2800" b="1" i="1" dirty="0"/>
              <a:t> user. email ‘’email’’ </a:t>
            </a:r>
            <a:endParaRPr lang="fr-FR" sz="2800" dirty="0" smtClean="0"/>
          </a:p>
          <a:p>
            <a:pPr marL="698500" lvl="1" indent="-520700" fontAlgn="base">
              <a:lnSpc>
                <a:spcPct val="120000"/>
              </a:lnSpc>
              <a:spcBef>
                <a:spcPts val="1000"/>
              </a:spcBef>
              <a:buFont typeface="+mj-lt"/>
              <a:buAutoNum type="arabicPeriod" startAt="8"/>
              <a:tabLst>
                <a:tab pos="622300" algn="l"/>
              </a:tabLst>
            </a:pPr>
            <a:r>
              <a:rPr lang="fr-FR" sz="2800" dirty="0" smtClean="0"/>
              <a:t>Configurer </a:t>
            </a:r>
            <a:r>
              <a:rPr lang="fr-FR" sz="2800" dirty="0"/>
              <a:t>l’</a:t>
            </a:r>
            <a:r>
              <a:rPr lang="fr-FR" sz="2800" dirty="0" err="1"/>
              <a:t>editeur</a:t>
            </a:r>
            <a:r>
              <a:rPr lang="fr-FR" sz="2800" dirty="0"/>
              <a:t> de texte à utilisé par git</a:t>
            </a:r>
          </a:p>
          <a:p>
            <a:pPr marL="1085850" lvl="1" indent="-190500" fontAlgn="base">
              <a:buFont typeface="Arial" panose="020B0604020202020204" pitchFamily="34" charset="0"/>
              <a:buChar char="•"/>
              <a:tabLst>
                <a:tab pos="622300" algn="l"/>
              </a:tabLst>
            </a:pPr>
            <a:r>
              <a:rPr lang="fr-FR" sz="2800" b="1" i="1" dirty="0"/>
              <a:t>git config --</a:t>
            </a:r>
            <a:r>
              <a:rPr lang="fr-FR" sz="2800" b="1" i="1" dirty="0" err="1"/>
              <a:t>level</a:t>
            </a:r>
            <a:r>
              <a:rPr lang="fr-FR" sz="2800" b="1" i="1" dirty="0"/>
              <a:t> </a:t>
            </a:r>
            <a:r>
              <a:rPr lang="fr-FR" sz="2800" b="1" i="1" dirty="0" err="1"/>
              <a:t>core.editor</a:t>
            </a:r>
            <a:r>
              <a:rPr lang="fr-FR" sz="2800" b="1" i="1" dirty="0"/>
              <a:t> </a:t>
            </a:r>
            <a:r>
              <a:rPr lang="fr-FR" sz="2800" b="1" i="1" dirty="0" err="1" smtClean="0"/>
              <a:t>Vim</a:t>
            </a:r>
            <a:endParaRPr lang="fr-FR" sz="2800" dirty="0" smtClean="0"/>
          </a:p>
          <a:p>
            <a:pPr marL="698500" lvl="1" indent="-520700" fontAlgn="base">
              <a:lnSpc>
                <a:spcPct val="120000"/>
              </a:lnSpc>
              <a:spcBef>
                <a:spcPts val="1000"/>
              </a:spcBef>
              <a:buFont typeface="+mj-lt"/>
              <a:buAutoNum type="arabicPeriod" startAt="9"/>
              <a:tabLst>
                <a:tab pos="622300" algn="l"/>
              </a:tabLst>
            </a:pPr>
            <a:r>
              <a:rPr lang="fr-FR" sz="2800" dirty="0" smtClean="0"/>
              <a:t>Créer </a:t>
            </a:r>
            <a:r>
              <a:rPr lang="fr-FR" sz="2800" dirty="0"/>
              <a:t>des alias (raccourcis) au commande</a:t>
            </a:r>
          </a:p>
          <a:p>
            <a:pPr marL="1085850" lvl="1" indent="-190500" fontAlgn="base">
              <a:buFont typeface="Arial" panose="020B0604020202020204" pitchFamily="34" charset="0"/>
              <a:buChar char="•"/>
              <a:tabLst>
                <a:tab pos="622300" algn="l"/>
              </a:tabLst>
            </a:pPr>
            <a:r>
              <a:rPr lang="en-US" sz="2800" b="1" i="1" dirty="0" err="1"/>
              <a:t>git</a:t>
            </a:r>
            <a:r>
              <a:rPr lang="en-US" sz="2800" b="1" i="1" dirty="0"/>
              <a:t> </a:t>
            </a:r>
            <a:r>
              <a:rPr lang="en-US" sz="2800" b="1" i="1" dirty="0" err="1"/>
              <a:t>config</a:t>
            </a:r>
            <a:r>
              <a:rPr lang="en-US" sz="2800" b="1" i="1" dirty="0"/>
              <a:t> --level </a:t>
            </a:r>
            <a:r>
              <a:rPr lang="en-US" sz="2800" b="1" i="1" dirty="0" err="1"/>
              <a:t>alias.raccourcis</a:t>
            </a:r>
            <a:r>
              <a:rPr lang="en-US" sz="2800" b="1" i="1" dirty="0"/>
              <a:t>  </a:t>
            </a:r>
            <a:r>
              <a:rPr lang="en-US" sz="2800" b="1" i="1" dirty="0" err="1"/>
              <a:t>commande</a:t>
            </a:r>
            <a:r>
              <a:rPr lang="en-US" sz="2800" b="1" i="1" dirty="0"/>
              <a:t> </a:t>
            </a:r>
            <a:r>
              <a:rPr lang="en-US" sz="2800" dirty="0"/>
              <a:t>(</a:t>
            </a:r>
            <a:r>
              <a:rPr lang="en-US" sz="2800" dirty="0" err="1"/>
              <a:t>git</a:t>
            </a:r>
            <a:r>
              <a:rPr lang="en-US" sz="2800" dirty="0"/>
              <a:t> </a:t>
            </a:r>
            <a:r>
              <a:rPr lang="en-US" sz="2800" dirty="0" err="1"/>
              <a:t>config</a:t>
            </a:r>
            <a:r>
              <a:rPr lang="en-US" sz="2800" dirty="0"/>
              <a:t>  alias.st status </a:t>
            </a:r>
            <a:r>
              <a:rPr lang="en-US" sz="2800" b="1" dirty="0" smtClean="0"/>
              <a:t>)</a:t>
            </a:r>
          </a:p>
          <a:p>
            <a:pPr marL="698500" lvl="1" indent="-520700" fontAlgn="base">
              <a:lnSpc>
                <a:spcPct val="120000"/>
              </a:lnSpc>
              <a:spcBef>
                <a:spcPts val="1000"/>
              </a:spcBef>
              <a:buFont typeface="+mj-lt"/>
              <a:buAutoNum type="arabicPeriod" startAt="10"/>
              <a:tabLst>
                <a:tab pos="622300" algn="l"/>
              </a:tabLst>
            </a:pPr>
            <a:r>
              <a:rPr lang="fr-FR" sz="2800" dirty="0" smtClean="0"/>
              <a:t>Afficher</a:t>
            </a:r>
            <a:r>
              <a:rPr lang="en-US" sz="2800" dirty="0" smtClean="0"/>
              <a:t> </a:t>
            </a:r>
            <a:r>
              <a:rPr lang="fr-FR" sz="2800" dirty="0" smtClean="0"/>
              <a:t>une</a:t>
            </a:r>
            <a:r>
              <a:rPr lang="en-US" sz="2800" dirty="0" smtClean="0"/>
              <a:t> </a:t>
            </a:r>
            <a:r>
              <a:rPr lang="en-US" sz="2800" dirty="0"/>
              <a:t>variable </a:t>
            </a:r>
            <a:r>
              <a:rPr lang="en-US" sz="2800" dirty="0" smtClean="0"/>
              <a:t>de </a:t>
            </a:r>
            <a:r>
              <a:rPr lang="en-US" sz="2800" dirty="0"/>
              <a:t>configuration </a:t>
            </a:r>
          </a:p>
          <a:p>
            <a:pPr marL="1085850" lvl="1" indent="-190500" fontAlgn="base">
              <a:buFont typeface="Arial" panose="020B0604020202020204" pitchFamily="34" charset="0"/>
              <a:buChar char="•"/>
              <a:tabLst>
                <a:tab pos="622300" algn="l"/>
              </a:tabLst>
            </a:pPr>
            <a:r>
              <a:rPr lang="en-US" sz="2800" b="1" i="1" dirty="0"/>
              <a:t> </a:t>
            </a:r>
            <a:r>
              <a:rPr lang="en-US" sz="2800" b="1" i="1" dirty="0" err="1"/>
              <a:t>git</a:t>
            </a:r>
            <a:r>
              <a:rPr lang="en-US" sz="2800" b="1" i="1" dirty="0"/>
              <a:t> </a:t>
            </a:r>
            <a:r>
              <a:rPr lang="en-US" sz="2800" b="1" i="1" dirty="0" err="1"/>
              <a:t>config</a:t>
            </a:r>
            <a:r>
              <a:rPr lang="en-US" sz="2800" b="1" i="1" dirty="0"/>
              <a:t> --get </a:t>
            </a:r>
            <a:r>
              <a:rPr lang="en-US" sz="2800" b="1" i="1" dirty="0" smtClean="0"/>
              <a:t>user.name</a:t>
            </a:r>
            <a:endParaRPr lang="en-US" sz="2800" b="1" dirty="0" smtClean="0"/>
          </a:p>
          <a:p>
            <a:pPr marL="712788" lvl="1" indent="-534988">
              <a:spcBef>
                <a:spcPts val="1000"/>
              </a:spcBef>
              <a:buFont typeface="+mj-lt"/>
              <a:buAutoNum type="arabicPeriod" startAt="11"/>
            </a:pPr>
            <a:r>
              <a:rPr lang="fr-FR" sz="2800" dirty="0"/>
              <a:t>Lister  Les variables de configuration</a:t>
            </a:r>
          </a:p>
          <a:p>
            <a:pPr marL="1085850" lvl="1" indent="-285750">
              <a:buFont typeface="Arial" panose="020B0604020202020204" pitchFamily="34" charset="0"/>
              <a:buChar char="•"/>
            </a:pPr>
            <a:r>
              <a:rPr lang="fr-FR" sz="2800" b="1" i="1" dirty="0"/>
              <a:t>git config --</a:t>
            </a:r>
            <a:r>
              <a:rPr lang="fr-FR" sz="2800" b="1" i="1" dirty="0" err="1"/>
              <a:t>list</a:t>
            </a:r>
            <a:r>
              <a:rPr lang="fr-FR" sz="2800" b="1" i="1" dirty="0"/>
              <a:t> –</a:t>
            </a:r>
            <a:r>
              <a:rPr lang="fr-FR" sz="2800" b="1" i="1" dirty="0" err="1"/>
              <a:t>level</a:t>
            </a:r>
            <a:r>
              <a:rPr lang="fr-FR" sz="2800" b="1" i="1" dirty="0"/>
              <a:t>()</a:t>
            </a:r>
            <a:endParaRPr lang="fr-FR" sz="2800" dirty="0"/>
          </a:p>
          <a:p>
            <a:pPr marL="1160462" lvl="1" indent="-342900" fontAlgn="base">
              <a:tabLst>
                <a:tab pos="622300" algn="l"/>
              </a:tabLst>
            </a:pPr>
            <a:endParaRPr lang="fr-FR" sz="2800" b="1" dirty="0"/>
          </a:p>
        </p:txBody>
      </p:sp>
    </p:spTree>
    <p:extLst>
      <p:ext uri="{BB962C8B-B14F-4D97-AF65-F5344CB8AC3E}">
        <p14:creationId xmlns:p14="http://schemas.microsoft.com/office/powerpoint/2010/main" val="1455135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6" name="Espace réservé du contenu 2"/>
          <p:cNvSpPr>
            <a:spLocks noGrp="1"/>
          </p:cNvSpPr>
          <p:nvPr>
            <p:ph idx="1"/>
          </p:nvPr>
        </p:nvSpPr>
        <p:spPr>
          <a:xfrm>
            <a:off x="0" y="926379"/>
            <a:ext cx="12192000" cy="5931621"/>
          </a:xfrm>
        </p:spPr>
        <p:txBody>
          <a:bodyPr>
            <a:normAutofit/>
          </a:bodyPr>
          <a:lstStyle/>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7" name="ZoneTexte 6"/>
          <p:cNvSpPr txBox="1"/>
          <p:nvPr/>
        </p:nvSpPr>
        <p:spPr>
          <a:xfrm>
            <a:off x="36818" y="655085"/>
            <a:ext cx="12155182" cy="6252994"/>
          </a:xfrm>
          <a:prstGeom prst="rect">
            <a:avLst/>
          </a:prstGeom>
          <a:noFill/>
        </p:spPr>
        <p:txBody>
          <a:bodyPr wrap="square" rtlCol="0">
            <a:spAutoFit/>
          </a:bodyPr>
          <a:lstStyle/>
          <a:p>
            <a:pPr marL="696913" lvl="1" indent="-517525">
              <a:buFont typeface="+mj-lt"/>
              <a:buAutoNum type="arabicPeriod" startAt="12"/>
            </a:pPr>
            <a:r>
              <a:rPr lang="fr-FR" sz="2800" dirty="0" smtClean="0"/>
              <a:t>Supprimer </a:t>
            </a:r>
            <a:r>
              <a:rPr lang="fr-FR" sz="2800" dirty="0"/>
              <a:t>les </a:t>
            </a:r>
            <a:r>
              <a:rPr lang="fr-FR" sz="2800" dirty="0" smtClean="0"/>
              <a:t>fichiers </a:t>
            </a:r>
            <a:r>
              <a:rPr lang="fr-FR" sz="2800" dirty="0"/>
              <a:t>et répertoire non versionnés (untracked state</a:t>
            </a:r>
            <a:r>
              <a:rPr lang="fr-FR" sz="2800" dirty="0" smtClean="0"/>
              <a:t>) du WD</a:t>
            </a:r>
            <a:endParaRPr lang="fr-FR" sz="2800" dirty="0"/>
          </a:p>
          <a:p>
            <a:pPr marL="1274762" lvl="1" indent="-457200">
              <a:buFont typeface="Arial" panose="020B0604020202020204" pitchFamily="34" charset="0"/>
              <a:buChar char="•"/>
            </a:pPr>
            <a:r>
              <a:rPr lang="fr-FR" sz="2800" b="1" i="1" dirty="0"/>
              <a:t>Git clean –</a:t>
            </a:r>
            <a:r>
              <a:rPr lang="fr-FR" sz="2800" b="1" i="1" dirty="0" smtClean="0"/>
              <a:t>f  file1 file2,…</a:t>
            </a:r>
            <a:r>
              <a:rPr lang="fr-FR" sz="2800" b="1" i="1" dirty="0" err="1" smtClean="0"/>
              <a:t>filen</a:t>
            </a:r>
            <a:r>
              <a:rPr lang="fr-FR" sz="2800" b="1" i="1" dirty="0" smtClean="0">
                <a:sym typeface="Wingdings" panose="05000000000000000000" pitchFamily="2" charset="2"/>
              </a:rPr>
              <a:t> </a:t>
            </a:r>
            <a:r>
              <a:rPr lang="fr-FR" sz="2800" b="1" i="1" dirty="0" smtClean="0">
                <a:sym typeface="Wingdings" panose="05000000000000000000" pitchFamily="2" charset="2"/>
                <a:hlinkClick r:id="rId3" action="ppaction://hlinksldjump"/>
              </a:rPr>
              <a:t>Démo</a:t>
            </a:r>
            <a:r>
              <a:rPr lang="fr-FR" sz="2800" b="1" i="1" dirty="0" smtClean="0">
                <a:hlinkClick r:id="rId3" action="ppaction://hlinksldjump"/>
              </a:rPr>
              <a:t> </a:t>
            </a:r>
            <a:endParaRPr lang="fr-FR" sz="2800" b="1" i="1" dirty="0" smtClean="0"/>
          </a:p>
          <a:p>
            <a:pPr marL="719138" lvl="1" indent="-539750">
              <a:buFont typeface="+mj-lt"/>
              <a:buAutoNum type="arabicPeriod" startAt="13"/>
            </a:pPr>
            <a:r>
              <a:rPr lang="fr-FR" sz="2800" dirty="0"/>
              <a:t>Ajouter les changement du répertoire de travail vers l’index(</a:t>
            </a:r>
            <a:r>
              <a:rPr lang="fr-FR" sz="2800" dirty="0" err="1"/>
              <a:t>stagging</a:t>
            </a:r>
            <a:r>
              <a:rPr lang="fr-FR" sz="2800" dirty="0"/>
              <a:t> area)</a:t>
            </a:r>
          </a:p>
          <a:p>
            <a:pPr marL="819150" lvl="1" indent="-9525">
              <a:buFont typeface="Arial" panose="020B0604020202020204" pitchFamily="34" charset="0"/>
              <a:buChar char="•"/>
            </a:pPr>
            <a:r>
              <a:rPr lang="fr-FR" sz="2800" b="1" i="1" dirty="0"/>
              <a:t>git </a:t>
            </a:r>
            <a:r>
              <a:rPr lang="fr-FR" sz="2800" b="1" i="1" dirty="0" err="1"/>
              <a:t>add</a:t>
            </a:r>
            <a:r>
              <a:rPr lang="fr-FR" sz="2800" b="1" i="1" dirty="0"/>
              <a:t>  file1 file2, git </a:t>
            </a:r>
            <a:r>
              <a:rPr lang="fr-FR" sz="2800" b="1" i="1" dirty="0" err="1"/>
              <a:t>add</a:t>
            </a:r>
            <a:r>
              <a:rPr lang="fr-FR" sz="2800" b="1" i="1" dirty="0"/>
              <a:t> «  </a:t>
            </a:r>
            <a:r>
              <a:rPr lang="fr-FR" sz="2800" b="1" i="1" dirty="0" err="1"/>
              <a:t>Folder</a:t>
            </a:r>
            <a:r>
              <a:rPr lang="fr-FR" sz="2800" b="1" i="1" dirty="0"/>
              <a:t>/»,git </a:t>
            </a:r>
            <a:r>
              <a:rPr lang="fr-FR" sz="2800" b="1" i="1" dirty="0" err="1"/>
              <a:t>add</a:t>
            </a:r>
            <a:r>
              <a:rPr lang="fr-FR" sz="2800" b="1" i="1" dirty="0"/>
              <a:t> A, git </a:t>
            </a:r>
            <a:r>
              <a:rPr lang="fr-FR" sz="2800" b="1" i="1" dirty="0" err="1"/>
              <a:t>add</a:t>
            </a:r>
            <a:r>
              <a:rPr lang="fr-FR" sz="2800" b="1" i="1" dirty="0"/>
              <a:t> </a:t>
            </a:r>
            <a:r>
              <a:rPr lang="fr-FR" sz="2800" b="1" i="1" dirty="0" smtClean="0"/>
              <a:t>.</a:t>
            </a:r>
            <a:endParaRPr lang="fr-FR" sz="2800" b="1" i="1" dirty="0"/>
          </a:p>
          <a:p>
            <a:pPr marL="696913" lvl="1" indent="-517525">
              <a:buFont typeface="+mj-lt"/>
              <a:buAutoNum type="arabicPeriod" startAt="14"/>
              <a:tabLst>
                <a:tab pos="630238" algn="l"/>
              </a:tabLst>
            </a:pPr>
            <a:r>
              <a:rPr lang="fr-FR" sz="2800" dirty="0"/>
              <a:t>Supprimer les fichiers </a:t>
            </a:r>
            <a:r>
              <a:rPr lang="fr-FR" sz="2800" dirty="0" smtClean="0"/>
              <a:t> tracké de l’index</a:t>
            </a:r>
            <a:r>
              <a:rPr lang="fr-FR" sz="2800" dirty="0"/>
              <a:t>(non permanent)</a:t>
            </a:r>
            <a:r>
              <a:rPr lang="fr-FR" sz="2800" dirty="0" smtClean="0"/>
              <a:t>:</a:t>
            </a:r>
            <a:endParaRPr lang="fr-FR" sz="2800" dirty="0"/>
          </a:p>
          <a:p>
            <a:pPr marL="1274762" lvl="1" indent="-457200">
              <a:buFont typeface="Arial" panose="020B0604020202020204" pitchFamily="34" charset="0"/>
              <a:buChar char="•"/>
            </a:pPr>
            <a:r>
              <a:rPr lang="fr-FR" sz="2800" b="1" i="1" dirty="0"/>
              <a:t>git </a:t>
            </a:r>
            <a:r>
              <a:rPr lang="fr-FR" sz="2800" b="1" i="1" dirty="0" err="1"/>
              <a:t>rm</a:t>
            </a:r>
            <a:r>
              <a:rPr lang="fr-FR" sz="2800" b="1" i="1" dirty="0"/>
              <a:t> </a:t>
            </a:r>
            <a:r>
              <a:rPr lang="fr-FR" sz="2800" b="1" i="1" dirty="0" smtClean="0"/>
              <a:t>[–</a:t>
            </a:r>
            <a:r>
              <a:rPr lang="fr-FR" sz="2800" b="1" i="1" dirty="0" err="1" smtClean="0"/>
              <a:t>cached</a:t>
            </a:r>
            <a:r>
              <a:rPr lang="fr-FR" sz="2800" b="1" i="1" dirty="0" smtClean="0"/>
              <a:t>]  </a:t>
            </a:r>
            <a:r>
              <a:rPr lang="fr-FR" sz="2800" b="1" i="1" dirty="0"/>
              <a:t>« fichier»(s</a:t>
            </a:r>
            <a:r>
              <a:rPr lang="fr-FR" sz="2800" dirty="0"/>
              <a:t>upprime de </a:t>
            </a:r>
            <a:r>
              <a:rPr lang="fr-FR" sz="2800" dirty="0" smtClean="0"/>
              <a:t>l’index)</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sym typeface="Wingdings" panose="05000000000000000000" pitchFamily="2" charset="2"/>
            </a:endParaRPr>
          </a:p>
          <a:p>
            <a:pPr marL="900113" lvl="1" indent="-720725">
              <a:buFont typeface="+mj-lt"/>
              <a:buAutoNum type="arabicPeriod" startAt="13"/>
            </a:pPr>
            <a:r>
              <a:rPr lang="fr-FR" sz="2800" dirty="0">
                <a:sym typeface="Wingdings" panose="05000000000000000000" pitchFamily="2" charset="2"/>
              </a:rPr>
              <a:t>Afficher  l’aide de la commande </a:t>
            </a:r>
            <a:endParaRPr lang="fr-FR" sz="2800" dirty="0" smtClean="0">
              <a:sym typeface="Wingdings" panose="05000000000000000000" pitchFamily="2" charset="2"/>
            </a:endParaRPr>
          </a:p>
          <a:p>
            <a:pPr marL="1169988" lvl="1" indent="-269875">
              <a:buFont typeface="Arial" panose="020B0604020202020204" pitchFamily="34" charset="0"/>
              <a:buChar char="•"/>
            </a:pPr>
            <a:r>
              <a:rPr lang="fr-FR" sz="2800" b="1" i="1" dirty="0">
                <a:sym typeface="Wingdings" panose="05000000000000000000" pitchFamily="2" charset="2"/>
              </a:rPr>
              <a:t>git commande --help </a:t>
            </a:r>
            <a:r>
              <a:rPr lang="fr-FR" sz="2800" b="1" i="1" dirty="0" smtClean="0">
                <a:sym typeface="Wingdings" panose="05000000000000000000" pitchFamily="2" charset="2"/>
              </a:rPr>
              <a:t>;</a:t>
            </a:r>
            <a:r>
              <a:rPr lang="fr-FR" sz="2800" dirty="0"/>
              <a:t> </a:t>
            </a:r>
            <a:r>
              <a:rPr lang="fr-FR" sz="2800" b="1" i="1" dirty="0"/>
              <a:t>git help --all</a:t>
            </a:r>
          </a:p>
          <a:p>
            <a:pPr marL="712788" lvl="1" indent="-534988">
              <a:spcBef>
                <a:spcPts val="1000"/>
              </a:spcBef>
              <a:buFont typeface="+mj-lt"/>
              <a:buAutoNum type="arabicPeriod" startAt="15"/>
            </a:pPr>
            <a:r>
              <a:rPr lang="fr-FR" sz="2800" dirty="0" smtClean="0"/>
              <a:t>Affiches </a:t>
            </a:r>
            <a:r>
              <a:rPr lang="fr-FR" sz="2800" dirty="0"/>
              <a:t>l’état du répertoire de </a:t>
            </a:r>
            <a:r>
              <a:rPr lang="fr-FR" sz="2800" dirty="0" smtClean="0"/>
              <a:t>travail et de l’index</a:t>
            </a:r>
            <a:r>
              <a:rPr lang="fr-FR" sz="2400" dirty="0" smtClean="0"/>
              <a:t>:</a:t>
            </a:r>
            <a:endParaRPr lang="fr-FR" sz="2400" dirty="0"/>
          </a:p>
          <a:p>
            <a:pPr marL="1274762" lvl="1" indent="-457200">
              <a:buFont typeface="Arial" panose="020B0604020202020204" pitchFamily="34" charset="0"/>
              <a:buChar char="•"/>
            </a:pPr>
            <a:r>
              <a:rPr lang="fr-FR" sz="2800" b="1" i="1" dirty="0"/>
              <a:t>git </a:t>
            </a:r>
            <a:r>
              <a:rPr lang="fr-FR" sz="2800" b="1" i="1" dirty="0" err="1" smtClean="0"/>
              <a:t>status</a:t>
            </a:r>
            <a:r>
              <a:rPr lang="fr-FR" sz="2800" b="1" i="1" dirty="0" smtClean="0"/>
              <a:t> [-s]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p>
          <a:p>
            <a:pPr marL="719138" lvl="1" indent="-539750">
              <a:buFont typeface="+mj-lt"/>
              <a:buAutoNum type="arabicPeriod" startAt="16"/>
              <a:tabLst>
                <a:tab pos="719138" algn="l"/>
              </a:tabLst>
            </a:pPr>
            <a:r>
              <a:rPr lang="fr-FR" sz="2800" dirty="0" smtClean="0"/>
              <a:t>Enregistre </a:t>
            </a:r>
            <a:r>
              <a:rPr lang="fr-FR" sz="2800" dirty="0"/>
              <a:t>les modification indexés(snapshot) </a:t>
            </a:r>
            <a:r>
              <a:rPr lang="fr-FR" sz="2800" dirty="0" smtClean="0"/>
              <a:t> vers le dépôt locale(backup</a:t>
            </a:r>
            <a:r>
              <a:rPr lang="fr-FR" sz="2800" dirty="0"/>
              <a:t>):</a:t>
            </a:r>
          </a:p>
          <a:p>
            <a:pPr marL="1268412" lvl="1" indent="-457200">
              <a:buFont typeface="Arial" panose="020B0604020202020204" pitchFamily="34" charset="0"/>
              <a:buChar char="•"/>
            </a:pPr>
            <a:r>
              <a:rPr lang="fr-FR" sz="2800" b="1" i="1" dirty="0"/>
              <a:t>git commit –m «  message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smtClean="0"/>
          </a:p>
          <a:p>
            <a:pPr marL="719138" lvl="1" indent="-539750">
              <a:buFont typeface="+mj-lt"/>
              <a:buAutoNum type="arabicPeriod" startAt="17"/>
              <a:tabLst>
                <a:tab pos="811213" algn="l"/>
              </a:tabLst>
            </a:pPr>
            <a:r>
              <a:rPr lang="fr-FR" sz="2800" dirty="0"/>
              <a:t>Afficher la différence entre les deux versions  </a:t>
            </a:r>
            <a:r>
              <a:rPr lang="fr-FR" sz="2800" dirty="0" smtClean="0"/>
              <a:t>WD-index [</a:t>
            </a:r>
            <a:r>
              <a:rPr lang="fr-FR" sz="2800" dirty="0"/>
              <a:t>index-HEAD</a:t>
            </a:r>
            <a:r>
              <a:rPr lang="fr-FR" sz="2800" dirty="0" smtClean="0"/>
              <a:t>]:</a:t>
            </a:r>
            <a:endParaRPr lang="fr-FR" sz="2800" dirty="0"/>
          </a:p>
          <a:p>
            <a:pPr marL="1268412" lvl="1" indent="-457200">
              <a:buFont typeface="Arial" panose="020B0604020202020204" pitchFamily="34" charset="0"/>
              <a:buChar char="•"/>
            </a:pPr>
            <a:r>
              <a:rPr lang="fr-FR" sz="2800" b="1" i="1" dirty="0"/>
              <a:t>git </a:t>
            </a:r>
            <a:r>
              <a:rPr lang="fr-FR" sz="2800" b="1" i="1" dirty="0" err="1" smtClean="0"/>
              <a:t>diff</a:t>
            </a:r>
            <a:r>
              <a:rPr lang="fr-FR" sz="2800" b="1" i="1" dirty="0" smtClean="0"/>
              <a:t> [</a:t>
            </a:r>
            <a:r>
              <a:rPr lang="fr-FR" sz="2800" b="1" i="1" dirty="0"/>
              <a:t>--</a:t>
            </a:r>
            <a:r>
              <a:rPr lang="fr-FR" sz="2800" b="1" i="1" dirty="0" err="1"/>
              <a:t>staged</a:t>
            </a:r>
            <a:r>
              <a:rPr lang="fr-FR" sz="2800" b="1" i="1" dirty="0" smtClean="0"/>
              <a:t>] , git </a:t>
            </a:r>
            <a:r>
              <a:rPr lang="fr-FR" sz="2800" b="1" i="1" dirty="0" err="1" smtClean="0"/>
              <a:t>diff</a:t>
            </a:r>
            <a:r>
              <a:rPr lang="fr-FR" sz="2800" b="1" i="1" dirty="0" smtClean="0"/>
              <a:t> «com1» «com2»</a:t>
            </a:r>
            <a:r>
              <a:rPr lang="fr-FR" sz="2800" b="1" i="1" dirty="0" smtClean="0">
                <a:sym typeface="Wingdings" panose="05000000000000000000" pitchFamily="2" charset="2"/>
              </a:rPr>
              <a:t> </a:t>
            </a:r>
            <a:r>
              <a:rPr lang="fr-FR" sz="2800" b="1" i="1" dirty="0" smtClean="0">
                <a:sym typeface="Wingdings" panose="05000000000000000000" pitchFamily="2" charset="2"/>
                <a:hlinkClick r:id="rId4" action="ppaction://hlinksldjump"/>
              </a:rPr>
              <a:t>Démo</a:t>
            </a:r>
            <a:r>
              <a:rPr lang="fr-FR" sz="2800" b="1" i="1" dirty="0" smtClean="0">
                <a:hlinkClick r:id="rId4" action="ppaction://hlinksldjump"/>
              </a:rPr>
              <a:t> </a:t>
            </a:r>
            <a:endParaRPr lang="fr-FR" sz="2800" dirty="0"/>
          </a:p>
        </p:txBody>
      </p:sp>
    </p:spTree>
    <p:extLst>
      <p:ext uri="{BB962C8B-B14F-4D97-AF65-F5344CB8AC3E}">
        <p14:creationId xmlns:p14="http://schemas.microsoft.com/office/powerpoint/2010/main" val="1739954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8746</TotalTime>
  <Words>4892</Words>
  <Application>Microsoft Office PowerPoint</Application>
  <PresentationFormat>Grand écran</PresentationFormat>
  <Paragraphs>676</Paragraphs>
  <Slides>42</Slides>
  <Notes>27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42</vt:i4>
      </vt:variant>
    </vt:vector>
  </HeadingPairs>
  <TitlesOfParts>
    <vt:vector size="47" baseType="lpstr">
      <vt:lpstr>Arial</vt:lpstr>
      <vt:lpstr>Calibri</vt:lpstr>
      <vt:lpstr>Calibri Light</vt:lpstr>
      <vt:lpstr>Wingdings</vt:lpstr>
      <vt:lpstr>Thème Office</vt:lpstr>
      <vt:lpstr>Système de contrôle de version(SCV)</vt:lpstr>
      <vt:lpstr>Type de SCV </vt:lpstr>
      <vt:lpstr>Git </vt:lpstr>
      <vt:lpstr>Architecture de Git</vt:lpstr>
      <vt:lpstr>Utilisation</vt:lpstr>
      <vt:lpstr> SSH</vt:lpstr>
      <vt:lpstr>Les commandes de base</vt:lpstr>
      <vt:lpstr>Présentation PowerPoint</vt:lpstr>
      <vt:lpstr>Les commandes de base (Suite)</vt:lpstr>
      <vt:lpstr>Les commandes de base (Suite)</vt:lpstr>
      <vt:lpstr>Les commandes de base (Suite)</vt:lpstr>
      <vt:lpstr>Branches</vt:lpstr>
      <vt:lpstr>Branches (Suite()</vt:lpstr>
      <vt:lpstr>Branches(Suite)</vt:lpstr>
      <vt:lpstr>Présentation PowerPoint</vt:lpstr>
      <vt:lpstr>Présentation PowerPoint</vt:lpstr>
      <vt:lpstr>Présentation PowerPoint</vt:lpstr>
      <vt:lpstr>Présentation PowerPoint</vt:lpstr>
      <vt:lpstr>Présentation PowerPoint</vt:lpstr>
      <vt:lpstr>Présentation PowerPoint</vt:lpstr>
      <vt:lpstr>Conflits(Suite)</vt:lpstr>
      <vt:lpstr>Conflits (suite )</vt:lpstr>
      <vt:lpstr>Collaboration</vt:lpstr>
      <vt:lpstr>Collaboration(Suite)</vt:lpstr>
      <vt:lpstr>Collaboration (Suite)</vt:lpstr>
      <vt:lpstr>Collaboration dans un open source</vt:lpstr>
      <vt:lpstr>Collaboration dans un open source</vt:lpstr>
      <vt:lpstr>Collaboration dans un open source</vt:lpstr>
      <vt:lpstr>Présentation PowerPoint</vt:lpstr>
      <vt:lpstr>Présentation PowerPoint</vt:lpstr>
      <vt:lpstr>Présentation PowerPoint</vt:lpstr>
      <vt:lpstr>Présentation PowerPoint</vt:lpstr>
      <vt:lpstr>Présentation PowerPoint</vt:lpstr>
      <vt:lpstr>Revert Commande</vt:lpstr>
      <vt:lpstr>Présentation PowerPoint</vt:lpstr>
      <vt:lpstr>Présentation PowerPoint</vt:lpstr>
      <vt:lpstr>Présentation PowerPoint</vt:lpstr>
      <vt:lpstr>Présentation PowerPoint</vt:lpstr>
      <vt:lpstr>Démo Système de gestion des états  interne</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1920</cp:revision>
  <dcterms:created xsi:type="dcterms:W3CDTF">2022-11-12T10:47:31Z</dcterms:created>
  <dcterms:modified xsi:type="dcterms:W3CDTF">2022-12-19T12:27:23Z</dcterms:modified>
</cp:coreProperties>
</file>