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9" r:id="rId3"/>
    <p:sldId id="261" r:id="rId4"/>
    <p:sldId id="289" r:id="rId5"/>
    <p:sldId id="274" r:id="rId6"/>
    <p:sldId id="264" r:id="rId7"/>
    <p:sldId id="284" r:id="rId8"/>
    <p:sldId id="263" r:id="rId9"/>
    <p:sldId id="268" r:id="rId10"/>
    <p:sldId id="266" r:id="rId11"/>
    <p:sldId id="267" r:id="rId12"/>
    <p:sldId id="277" r:id="rId13"/>
    <p:sldId id="270" r:id="rId14"/>
    <p:sldId id="272" r:id="rId15"/>
    <p:sldId id="278" r:id="rId16"/>
    <p:sldId id="291" r:id="rId17"/>
    <p:sldId id="279" r:id="rId18"/>
    <p:sldId id="282" r:id="rId19"/>
    <p:sldId id="280" r:id="rId20"/>
    <p:sldId id="281" r:id="rId21"/>
    <p:sldId id="283" r:id="rId22"/>
    <p:sldId id="290" r:id="rId23"/>
    <p:sldId id="288" r:id="rId24"/>
    <p:sldId id="286" r:id="rId25"/>
    <p:sldId id="287" r:id="rId26"/>
    <p:sldId id="285" r:id="rId27"/>
    <p:sldId id="271"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p:scale>
          <a:sx n="75" d="100"/>
          <a:sy n="75" d="100"/>
        </p:scale>
        <p:origin x="1872" y="20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27/11/2022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smtClean="0"/>
          </a:p>
          <a:p>
            <a:endParaRPr lang="fr-FR" b="1" dirty="0" smtClean="0"/>
          </a:p>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Fetch est inoffensive on doit faire merge pour </a:t>
            </a:r>
            <a:r>
              <a:rPr lang="fr-FR" dirty="0" err="1" smtClean="0"/>
              <a:t>répurqueté</a:t>
            </a:r>
            <a:r>
              <a:rPr lang="fr-FR" baseline="0" dirty="0" smtClean="0"/>
              <a:t> les changement dans le  répertoire de travail</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Fetch:ous</a:t>
            </a:r>
            <a:r>
              <a:rPr lang="fr-FR" dirty="0" smtClean="0"/>
              <a:t> pouvez être assuré : fetch ne manipulera, ne détruira ou ne bousillera jamais quoi que ce soit.</a:t>
            </a:r>
          </a:p>
          <a:p>
            <a:pPr rtl="0"/>
            <a:r>
              <a:rPr lang="fr-FR" dirty="0" smtClean="0"/>
              <a:t>Pull ; </a:t>
            </a:r>
            <a:r>
              <a:rPr lang="fr-FR" dirty="0" err="1" smtClean="0"/>
              <a:t>modifé</a:t>
            </a:r>
            <a:r>
              <a:rPr lang="fr-FR" dirty="0" smtClean="0"/>
              <a:t> le HEAD on</a:t>
            </a:r>
            <a:r>
              <a:rPr lang="fr-FR" baseline="0" dirty="0" smtClean="0"/>
              <a:t> plus de téléchargement il </a:t>
            </a:r>
            <a:r>
              <a:rPr lang="fr-FR" baseline="0" dirty="0" err="1" smtClean="0"/>
              <a:t>intégre</a:t>
            </a:r>
            <a:r>
              <a:rPr lang="fr-FR" baseline="0" dirty="0" smtClean="0"/>
              <a:t> les changement dans l’espace de travail (peut généré des conflits)(pull doit </a:t>
            </a:r>
            <a:r>
              <a:rPr lang="fr-FR" baseline="0" dirty="0" err="1" smtClean="0"/>
              <a:t>étre</a:t>
            </a:r>
            <a:r>
              <a:rPr lang="fr-FR" baseline="0" dirty="0" smtClean="0"/>
              <a:t> utilisé avec une copie local propre </a:t>
            </a:r>
            <a:r>
              <a:rPr lang="fr-FR" baseline="0" dirty="0" err="1" smtClean="0"/>
              <a:t>san</a:t>
            </a:r>
            <a:r>
              <a:rPr lang="fr-FR" baseline="0" dirty="0" smtClean="0"/>
              <a:t> changement </a:t>
            </a:r>
            <a:r>
              <a:rPr lang="fr-FR" baseline="0" dirty="0" err="1" smtClean="0"/>
              <a:t>uncommité</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200" b="0" dirty="0" smtClean="0"/>
          </a:p>
          <a:p>
            <a:r>
              <a:rPr lang="fr-FR" sz="1200" b="0" dirty="0" smtClean="0"/>
              <a:t>-</a:t>
            </a:r>
            <a:r>
              <a:rPr lang="fr-FR" sz="1200" b="0" dirty="0" smtClean="0"/>
              <a:t>La branche </a:t>
            </a:r>
            <a:r>
              <a:rPr lang="fr-FR" sz="1200" b="0" dirty="0" err="1" smtClean="0"/>
              <a:t>mester</a:t>
            </a:r>
            <a:r>
              <a:rPr lang="fr-FR" sz="1200" b="0" dirty="0" smtClean="0"/>
              <a:t> et la branch </a:t>
            </a:r>
            <a:r>
              <a:rPr lang="fr-FR" sz="1200" b="0" dirty="0" err="1" smtClean="0"/>
              <a:t>devlop</a:t>
            </a:r>
            <a:r>
              <a:rPr lang="fr-FR" sz="1200" b="0" dirty="0" smtClean="0"/>
              <a:t> ont une existence long jusqu’à la fin de projet</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a:t>
            </a:r>
            <a:r>
              <a:rPr lang="fr-FR" b="0" dirty="0" err="1" smtClean="0"/>
              <a:t>develop</a:t>
            </a:r>
            <a:r>
              <a:rPr lang="fr-FR" b="0" dirty="0" smtClean="0"/>
              <a:t>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a:t>
            </a:r>
            <a:r>
              <a:rPr lang="fr-FR" b="0" baseline="0" dirty="0" smtClean="0"/>
              <a:t>(inconvénient </a:t>
            </a:r>
            <a:r>
              <a:rPr lang="fr-FR" b="0" baseline="0" dirty="0" smtClean="0"/>
              <a:t>on peut pas développer plusieurs fonctionnalité en parallèle- il y’à qu’un seule ou deux </a:t>
            </a:r>
            <a:r>
              <a:rPr lang="fr-FR" b="0" baseline="0" dirty="0" err="1" smtClean="0"/>
              <a:t>developer</a:t>
            </a:r>
            <a:r>
              <a:rPr lang="fr-FR" b="0" baseline="0" dirty="0" smtClean="0"/>
              <a:t> peut travailler activement sur le projet, supprimer ou restore une fonctionnalité est un challenge</a:t>
            </a:r>
            <a:r>
              <a:rPr lang="fr-FR" b="0" baseline="0" dirty="0" smtClean="0"/>
              <a:t>)</a:t>
            </a:r>
          </a:p>
          <a:p>
            <a:endParaRPr lang="fr-FR" b="0" baseline="0" dirty="0" smtClean="0"/>
          </a:p>
          <a:p>
            <a:r>
              <a:rPr lang="fr-FR" sz="1200" b="1" dirty="0" smtClean="0"/>
              <a:t>workflow de branch par fonctionnalité :</a:t>
            </a:r>
          </a:p>
          <a:p>
            <a:r>
              <a:rPr lang="fr-FR" sz="1200" b="0" baseline="0" dirty="0" smtClean="0"/>
              <a:t>Master est l’historique officiel du projet.il y’à toujours un dépôt centralisé .mais au lieu de pusher dans la branche </a:t>
            </a:r>
            <a:r>
              <a:rPr lang="fr-FR" sz="1200" b="0" baseline="0" dirty="0" err="1" smtClean="0"/>
              <a:t>master.le</a:t>
            </a:r>
            <a:r>
              <a:rPr lang="fr-FR" sz="1200" b="0" baseline="0" dirty="0" smtClean="0"/>
              <a:t> </a:t>
            </a:r>
            <a:r>
              <a:rPr lang="fr-FR" sz="1200" b="0" baseline="0" dirty="0" err="1" smtClean="0"/>
              <a:t>developpeur</a:t>
            </a:r>
            <a:r>
              <a:rPr lang="fr-FR" sz="1200" b="0" baseline="0" dirty="0" smtClean="0"/>
              <a:t> créer une nouvelle branche à chaque fois qu’il commencent de créer une nouvelle fonctionnalité.</a:t>
            </a:r>
          </a:p>
          <a:p>
            <a:r>
              <a:rPr lang="fr-FR" sz="1200" b="0" baseline="0" dirty="0" smtClean="0"/>
              <a:t>La branche fonctionnelle doit avoir un nom descriptive. Une fois la fonctionne est terminé est prête à être met en développement. Cette branche doit être merge vers master avec un pull request</a:t>
            </a:r>
          </a:p>
          <a:p>
            <a:endParaRPr lang="fr-FR" sz="1200" b="0" baseline="0" dirty="0" smtClean="0"/>
          </a:p>
          <a:p>
            <a:r>
              <a:rPr lang="fr-FR" sz="1200" b="0" baseline="0" dirty="0" smtClean="0"/>
              <a:t>On peut applique à n’importe qu’elle moment un </a:t>
            </a:r>
            <a:r>
              <a:rPr lang="en-US" dirty="0" smtClean="0"/>
              <a:t>hotfix à </a:t>
            </a:r>
            <a:r>
              <a:rPr lang="fr-FR" sz="1200" b="0" baseline="0" dirty="0" smtClean="0"/>
              <a:t> la branch master en cas de bug, les développer font le pull de la dernière version du master avant de mergé leur branch </a:t>
            </a:r>
            <a:r>
              <a:rPr lang="fr-FR" sz="1200" b="1" baseline="0" dirty="0" smtClean="0"/>
              <a:t>fonctionnalité </a:t>
            </a:r>
            <a:r>
              <a:rPr lang="fr-FR" sz="1200" b="0" baseline="0" dirty="0" smtClean="0"/>
              <a:t>à la branch master</a:t>
            </a:r>
          </a:p>
          <a:p>
            <a:r>
              <a:rPr lang="fr-FR" sz="1200" b="1" baseline="0" dirty="0" smtClean="0"/>
              <a:t>Inconvignen</a:t>
            </a:r>
            <a:r>
              <a:rPr lang="fr-FR" sz="1200" b="0" baseline="0" dirty="0" smtClean="0"/>
              <a:t>t: le développement de fonctionnalités en parallèle n’est pas toujours faisable (pour les taches interdépendantes)</a:t>
            </a:r>
          </a:p>
          <a:p>
            <a:endParaRPr lang="fr-FR" sz="1200" b="0" baseline="0" dirty="0" smtClean="0"/>
          </a:p>
          <a:p>
            <a:r>
              <a:rPr lang="fr-FR" baseline="0" dirty="0" smtClean="0"/>
              <a:t>Stratégie </a:t>
            </a:r>
            <a:r>
              <a:rPr lang="fr-FR" baseline="0" dirty="0" smtClean="0"/>
              <a:t>(stratégie 0 branch( petit projet  1 </a:t>
            </a:r>
            <a:r>
              <a:rPr lang="fr-FR" baseline="0" dirty="0" err="1" smtClean="0"/>
              <a:t>devloper</a:t>
            </a:r>
            <a:r>
              <a:rPr lang="fr-FR" baseline="0" dirty="0" smtClean="0"/>
              <a:t>)</a:t>
            </a:r>
          </a:p>
          <a:p>
            <a:r>
              <a:rPr lang="fr-FR" baseline="0" dirty="0" smtClean="0"/>
              <a:t>-</a:t>
            </a:r>
            <a:r>
              <a:rPr lang="fr-FR" baseline="0" dirty="0" err="1" smtClean="0"/>
              <a:t>inconvignent</a:t>
            </a:r>
            <a:r>
              <a:rPr lang="fr-FR" baseline="0" dirty="0" smtClean="0"/>
              <a:t>: </a:t>
            </a:r>
            <a:r>
              <a:rPr lang="fr-FR" baseline="0" dirty="0" err="1" smtClean="0"/>
              <a:t>bouceaup</a:t>
            </a:r>
            <a:r>
              <a:rPr lang="fr-FR" baseline="0" dirty="0" smtClean="0"/>
              <a:t> de conflits, développé d’autre fonctionnalité et réglé les problème</a:t>
            </a:r>
          </a:p>
          <a:p>
            <a:r>
              <a:rPr lang="fr-FR" baseline="0" dirty="0" smtClean="0"/>
              <a:t>-difficile de supprimé et de restauré des fonctionnaliste</a:t>
            </a:r>
          </a:p>
          <a:p>
            <a:r>
              <a:rPr lang="fr-FR" baseline="0" dirty="0" smtClean="0"/>
              <a:t>-Perte de temps dans le </a:t>
            </a:r>
            <a:r>
              <a:rPr lang="fr-FR" baseline="0" dirty="0" err="1" smtClean="0"/>
              <a:t>reglage</a:t>
            </a:r>
            <a:r>
              <a:rPr lang="fr-FR" baseline="0" dirty="0" smtClean="0"/>
              <a:t> de conflit au lieu le développement</a:t>
            </a:r>
            <a:endParaRPr lang="fr-FR" dirty="0" smtClean="0"/>
          </a:p>
          <a:p>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dirty="0" smtClean="0"/>
              <a:t>Centralisé</a:t>
            </a:r>
            <a:r>
              <a:rPr lang="fr-FR" sz="1200" b="0" baseline="0" dirty="0" smtClean="0"/>
              <a:t> : travail sur master au lieu de travailler sur une autre branche puis la mergé une fois </a:t>
            </a:r>
            <a:r>
              <a:rPr lang="fr-FR" sz="1200" b="0" baseline="0" dirty="0" err="1" smtClean="0"/>
              <a:t>terminé.les</a:t>
            </a:r>
            <a:r>
              <a:rPr lang="fr-FR" sz="1200" b="0" baseline="0" dirty="0" smtClean="0"/>
              <a:t> cas de figure ou il est adapté</a:t>
            </a:r>
          </a:p>
          <a:p>
            <a:r>
              <a:rPr lang="fr-FR" sz="1200" b="0" baseline="0" dirty="0" smtClean="0"/>
              <a:t>1.Le code n’à pas besoin d’</a:t>
            </a:r>
            <a:r>
              <a:rPr lang="fr-FR" sz="1200" b="0" baseline="0" dirty="0" err="1" smtClean="0"/>
              <a:t>etre</a:t>
            </a:r>
            <a:r>
              <a:rPr lang="fr-FR" sz="1200" b="0" baseline="0" dirty="0" smtClean="0"/>
              <a:t> contrôlé (on travail </a:t>
            </a:r>
            <a:r>
              <a:rPr lang="fr-FR" sz="1200" b="0" baseline="0" dirty="0" err="1" smtClean="0"/>
              <a:t>seule,une</a:t>
            </a:r>
            <a:r>
              <a:rPr lang="fr-FR" sz="1200" b="0" baseline="0" dirty="0" smtClean="0"/>
              <a:t> petite </a:t>
            </a:r>
            <a:r>
              <a:rPr lang="fr-FR" sz="1200" b="0" baseline="0" dirty="0" err="1" smtClean="0"/>
              <a:t>equipe</a:t>
            </a:r>
            <a:r>
              <a:rPr lang="fr-FR" sz="1200" b="0" baseline="0" dirty="0" smtClean="0"/>
              <a:t> </a:t>
            </a:r>
            <a:r>
              <a:rPr lang="fr-FR" sz="1200" b="0" baseline="0" dirty="0" err="1" smtClean="0"/>
              <a:t>chaq’un</a:t>
            </a:r>
            <a:r>
              <a:rPr lang="fr-FR" sz="1200" b="0" baseline="0" dirty="0" smtClean="0"/>
              <a:t> </a:t>
            </a:r>
            <a:r>
              <a:rPr lang="fr-FR" sz="1200" b="0" baseline="0" dirty="0" err="1" smtClean="0"/>
              <a:t>specialisé</a:t>
            </a:r>
            <a:r>
              <a:rPr lang="fr-FR" sz="1200" b="0" baseline="0" dirty="0" smtClean="0"/>
              <a:t> dans un </a:t>
            </a:r>
            <a:r>
              <a:rPr lang="fr-FR" sz="1200" b="0" baseline="0" dirty="0" err="1" smtClean="0"/>
              <a:t>dommun</a:t>
            </a:r>
            <a:r>
              <a:rPr lang="fr-FR" sz="1200" b="0" baseline="0" dirty="0" smtClean="0"/>
              <a:t> (back-end, front -end),qu’on veut livré rapidement parce que </a:t>
            </a:r>
          </a:p>
          <a:p>
            <a:r>
              <a:rPr lang="fr-FR" sz="1200" b="0" baseline="0" dirty="0" smtClean="0"/>
              <a:t>La revue de code prend du temps)</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Workflow de branch par fonctionnalité: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permet de travailler sans perturbé le code de base et la branche principale ne contient pas d’erreur.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Pusher au </a:t>
            </a:r>
            <a:r>
              <a:rPr lang="fr-FR" dirty="0" err="1" smtClean="0"/>
              <a:t>depo</a:t>
            </a:r>
            <a:r>
              <a:rPr lang="fr-FR" dirty="0" smtClean="0"/>
              <a:t> distant pour partagé</a:t>
            </a:r>
            <a:r>
              <a:rPr lang="fr-FR" baseline="0" dirty="0" smtClean="0"/>
              <a:t> la fonctionnalité avec les autres développeurs sans touche au </a:t>
            </a:r>
            <a:r>
              <a:rPr lang="fr-FR" baseline="0" smtClean="0"/>
              <a:t>code officiel</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a:t>
            </a:r>
            <a:r>
              <a:rPr lang="fr-FR" baseline="0" dirty="0" smtClean="0"/>
              <a:t>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a:t>
            </a:r>
            <a:r>
              <a:rPr lang="fr-FR" baseline="0" dirty="0" smtClean="0"/>
              <a:t>sur toute les </a:t>
            </a:r>
            <a:r>
              <a:rPr lang="fr-FR" baseline="0" dirty="0" smtClean="0"/>
              <a:t>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a:t>
            </a:r>
            <a:r>
              <a:rPr lang="fr-FR" dirty="0" err="1" smtClean="0"/>
              <a:t>méta-données</a:t>
            </a:r>
            <a:r>
              <a:rPr lang="fr-FR" dirty="0" smtClean="0"/>
              <a:t>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 on peut modifier sans affecté le travail des autres</a:t>
            </a:r>
            <a:endParaRPr lang="fr-FR" b="1" baseline="0" dirty="0" smtClean="0"/>
          </a:p>
          <a:p>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-exécuté git checkout « </a:t>
            </a:r>
            <a:r>
              <a:rPr lang="fr-FR" dirty="0" err="1" smtClean="0"/>
              <a:t>commit_id</a:t>
            </a:r>
            <a:r>
              <a:rPr lang="fr-FR" dirty="0" smtClean="0"/>
              <a:t> » pour</a:t>
            </a:r>
            <a:r>
              <a:rPr lang="fr-FR" baseline="0" dirty="0" smtClean="0"/>
              <a:t> voir </a:t>
            </a:r>
            <a:r>
              <a:rPr lang="fr-FR" baseline="0" dirty="0" err="1" smtClean="0"/>
              <a:t>detached</a:t>
            </a:r>
            <a:r>
              <a:rPr lang="fr-FR" baseline="0" dirty="0" smtClean="0"/>
              <a:t>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add</a:t>
            </a:r>
            <a:r>
              <a:rPr lang="fr-FR" baseline="0" dirty="0" smtClean="0"/>
              <a:t> mettre à jour l’index </a:t>
            </a:r>
          </a:p>
          <a:p>
            <a:r>
              <a:rPr lang="fr-FR" baseline="0" dirty="0" smtClean="0"/>
              <a:t>Git </a:t>
            </a:r>
            <a:r>
              <a:rPr lang="fr-FR" baseline="0" dirty="0" err="1" smtClean="0"/>
              <a:t>add</a:t>
            </a:r>
            <a:r>
              <a:rPr lang="fr-FR" baseline="0" dirty="0" smtClean="0"/>
              <a:t> –p « filename » qu’elle partie va </a:t>
            </a:r>
            <a:r>
              <a:rPr lang="fr-FR" baseline="0" dirty="0" err="1" smtClean="0"/>
              <a:t>étre</a:t>
            </a:r>
            <a:r>
              <a:rPr lang="fr-FR" baseline="0" dirty="0" smtClean="0"/>
              <a:t> intégré à la prochaine commit</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21267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a:t>
            </a:r>
            <a:r>
              <a:rPr lang="fr-FR" baseline="0" dirty="0" err="1" smtClean="0"/>
              <a:t>track</a:t>
            </a:r>
            <a:r>
              <a:rPr lang="fr-FR" baseline="0" dirty="0" smtClean="0"/>
              <a:t>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a:t>
            </a:r>
            <a:r>
              <a:rPr lang="fr-FR" sz="1200" kern="1200" baseline="0" dirty="0" err="1" smtClean="0">
                <a:solidFill>
                  <a:schemeClr val="tx1"/>
                </a:solidFill>
                <a:effectLst/>
                <a:latin typeface="+mn-lt"/>
                <a:ea typeface="+mn-ea"/>
                <a:cs typeface="+mn-cs"/>
              </a:rPr>
              <a:t>ponteur</a:t>
            </a:r>
            <a:r>
              <a:rPr lang="fr-FR" sz="1200" kern="1200" baseline="0" dirty="0" smtClean="0">
                <a:solidFill>
                  <a:schemeClr val="tx1"/>
                </a:solidFill>
                <a:effectLst/>
                <a:latin typeface="+mn-lt"/>
                <a:ea typeface="+mn-ea"/>
                <a:cs typeface="+mn-cs"/>
              </a:rPr>
              <a:t> HEAD à cette commit ()</a:t>
            </a:r>
            <a:endParaRPr lang="fr-FR"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Revert</a:t>
            </a:r>
            <a:r>
              <a:rPr lang="fr-FR" sz="1200" kern="1200" dirty="0" smtClean="0">
                <a:solidFill>
                  <a:schemeClr val="tx1"/>
                </a:solidFill>
                <a:effectLst/>
                <a:latin typeface="+mn-lt"/>
                <a:ea typeface="+mn-ea"/>
                <a:cs typeface="+mn-cs"/>
              </a:rPr>
              <a:t> :</a:t>
            </a:r>
            <a:r>
              <a:rPr lang="fr-FR" sz="1200" dirty="0" err="1" smtClean="0"/>
              <a:t>revert</a:t>
            </a:r>
            <a:r>
              <a:rPr lang="fr-FR" sz="1200" dirty="0" smtClean="0"/>
              <a:t> et ajouté à l’historique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Blame</a:t>
            </a:r>
            <a:r>
              <a:rPr lang="fr-FR" sz="1200" kern="1200" dirty="0" smtClean="0">
                <a:solidFill>
                  <a:schemeClr val="tx1"/>
                </a:solidFill>
                <a:effectLst/>
                <a:latin typeface="+mn-lt"/>
                <a:ea typeface="+mn-ea"/>
                <a:cs typeface="+mn-cs"/>
              </a:rPr>
              <a:t>:</a:t>
            </a:r>
            <a:r>
              <a:rPr lang="fr-FR" sz="1200" kern="1200" baseline="0" dirty="0" smtClean="0">
                <a:solidFill>
                  <a:schemeClr val="tx1"/>
                </a:solidFill>
                <a:effectLst/>
                <a:latin typeface="+mn-lt"/>
                <a:ea typeface="+mn-ea"/>
                <a:cs typeface="+mn-cs"/>
              </a:rPr>
              <a:t> commande de  débogage ajout des annotation a chaque ligne de fichier avec les métadonnées du dénier utilisateur qui modifier la ligne plus  la date de ce commit.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Sans pas en ordre chronologique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161621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27/11/2022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27/11/2022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27/11/2022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27/11/2022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27/11/2022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27/11/2022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27/11/2022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27/11/2022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27/11/2022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a:t>Les bénéfices</a:t>
            </a:r>
            <a:r>
              <a:rPr lang="fr-FR" b="1" dirty="0" smtClean="0"/>
              <a:t>:</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employés,</a:t>
            </a:r>
          </a:p>
          <a:p>
            <a:pPr lvl="0"/>
            <a:r>
              <a:rPr lang="fr-FR" dirty="0" smtClean="0"/>
              <a:t>Facilite le télétravail( différents zone géographique des développeurs),</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38230" y="78787"/>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914399"/>
            <a:ext cx="12192000" cy="5943601"/>
          </a:xfrm>
        </p:spPr>
        <p:txBody>
          <a:bodyPr>
            <a:normAutofit fontScale="92500" lnSpcReduction="20000"/>
          </a:bodyPr>
          <a:lstStyle/>
          <a:p>
            <a:pPr marL="877888" lvl="1" indent="-514350">
              <a:lnSpc>
                <a:spcPct val="110000"/>
              </a:lnSpc>
              <a:buFont typeface="+mj-lt"/>
              <a:buAutoNum type="arabicPeriod" startAt="11"/>
            </a:pPr>
            <a:r>
              <a:rPr lang="fr-FR" sz="3000" dirty="0" smtClean="0"/>
              <a:t>indexer </a:t>
            </a:r>
            <a:r>
              <a:rPr lang="fr-FR" sz="3000" dirty="0"/>
              <a:t>la suppression d’un fichier:</a:t>
            </a:r>
          </a:p>
          <a:p>
            <a:pPr marL="1158875" lvl="1" indent="-347663"/>
            <a:r>
              <a:rPr lang="fr-FR" sz="3000" b="1" i="1" dirty="0"/>
              <a:t>git </a:t>
            </a:r>
            <a:r>
              <a:rPr lang="fr-FR" sz="3000" b="1" i="1" dirty="0" err="1"/>
              <a:t>rm</a:t>
            </a:r>
            <a:r>
              <a:rPr lang="fr-FR" sz="3000" b="1" i="1" dirty="0"/>
              <a:t> «  fichier»</a:t>
            </a:r>
          </a:p>
          <a:p>
            <a:pPr marL="877887" lvl="1" indent="-514350">
              <a:lnSpc>
                <a:spcPct val="110000"/>
              </a:lnSpc>
              <a:buFont typeface="+mj-lt"/>
              <a:buAutoNum type="arabicPeriod" startAt="12"/>
            </a:pPr>
            <a:r>
              <a:rPr lang="fr-FR" sz="3000" dirty="0"/>
              <a:t>Annuler les modifications indexes ( le contraire de git add file):</a:t>
            </a:r>
          </a:p>
          <a:p>
            <a:pPr marL="1158875" lvl="1" indent="-347663"/>
            <a:r>
              <a:rPr lang="fr-FR" sz="3000" b="1" i="1" dirty="0"/>
              <a:t>git reset --  « fichier »</a:t>
            </a:r>
          </a:p>
          <a:p>
            <a:pPr marL="874712" indent="-514350" defTabSz="447675">
              <a:buFont typeface="+mj-lt"/>
              <a:buAutoNum type="arabicPeriod" startAt="13"/>
              <a:tabLst>
                <a:tab pos="811213" algn="l"/>
              </a:tabLst>
            </a:pPr>
            <a:r>
              <a:rPr lang="fr-FR" dirty="0"/>
              <a:t>	Afficher le détail des modifications non </a:t>
            </a:r>
            <a:r>
              <a:rPr lang="fr-FR" dirty="0" smtClean="0"/>
              <a:t>indexées (work directory-index):</a:t>
            </a:r>
          </a:p>
          <a:p>
            <a:pPr marL="1158875" lvl="1" indent="-347663"/>
            <a:r>
              <a:rPr lang="fr-FR" sz="3000" b="1" i="1" dirty="0"/>
              <a:t>git </a:t>
            </a:r>
            <a:r>
              <a:rPr lang="fr-FR" sz="3000" b="1" i="1" dirty="0" err="1"/>
              <a:t>diff</a:t>
            </a:r>
            <a:endParaRPr lang="fr-FR" sz="3000" b="1" i="1" dirty="0"/>
          </a:p>
          <a:p>
            <a:pPr marL="877888" lvl="1" indent="-514350">
              <a:buFont typeface="+mj-lt"/>
              <a:buAutoNum type="arabicPeriod" startAt="14"/>
              <a:tabLst>
                <a:tab pos="811213" algn="l"/>
              </a:tabLst>
            </a:pPr>
            <a:r>
              <a:rPr lang="fr-FR" sz="3000" dirty="0"/>
              <a:t>Afficher le détail des modifications </a:t>
            </a:r>
            <a:r>
              <a:rPr lang="fr-FR" sz="3000" dirty="0" smtClean="0"/>
              <a:t>indexées(index-HEAD):</a:t>
            </a:r>
            <a:endParaRPr lang="fr-FR" sz="3000" dirty="0"/>
          </a:p>
          <a:p>
            <a:pPr marL="1158875" lvl="1" indent="-347663"/>
            <a:r>
              <a:rPr lang="fr-FR" sz="3000" b="1" i="1" dirty="0"/>
              <a:t>git </a:t>
            </a:r>
            <a:r>
              <a:rPr lang="fr-FR" sz="3000" b="1" i="1" dirty="0" err="1"/>
              <a:t>diff</a:t>
            </a:r>
            <a:r>
              <a:rPr lang="fr-FR" sz="3000" b="1" i="1" dirty="0"/>
              <a:t> --cached</a:t>
            </a:r>
          </a:p>
          <a:p>
            <a:pPr marL="877887" lvl="1" indent="-514350">
              <a:buFont typeface="+mj-lt"/>
              <a:buAutoNum type="arabicPeriod" startAt="15"/>
            </a:pPr>
            <a:r>
              <a:rPr lang="fr-FR" sz="3000" dirty="0"/>
              <a:t>Envoyer les modification </a:t>
            </a:r>
            <a:r>
              <a:rPr lang="fr-FR" sz="3000" dirty="0" smtClean="0"/>
              <a:t>indexés(</a:t>
            </a:r>
            <a:r>
              <a:rPr lang="fr-FR" sz="3000" dirty="0" err="1" smtClean="0"/>
              <a:t>snapshot</a:t>
            </a:r>
            <a:r>
              <a:rPr lang="fr-FR" sz="3000" dirty="0" smtClean="0"/>
              <a:t>) </a:t>
            </a:r>
            <a:r>
              <a:rPr lang="fr-FR" sz="3000" dirty="0"/>
              <a:t>en zone de </a:t>
            </a:r>
            <a:r>
              <a:rPr lang="fr-FR" sz="3000" dirty="0" smtClean="0"/>
              <a:t>transit(backup):</a:t>
            </a:r>
            <a:endParaRPr lang="fr-FR" sz="3000" dirty="0"/>
          </a:p>
          <a:p>
            <a:pPr marL="1158875" lvl="1" indent="-347663"/>
            <a:r>
              <a:rPr lang="fr-FR" sz="3000" b="1" i="1" dirty="0"/>
              <a:t>git commit –m «  message»</a:t>
            </a:r>
          </a:p>
          <a:p>
            <a:pPr marL="877887" lvl="1" indent="-514350">
              <a:buFont typeface="+mj-lt"/>
              <a:buAutoNum type="arabicPeriod" startAt="16"/>
            </a:pPr>
            <a:r>
              <a:rPr lang="fr-FR" sz="3000" dirty="0"/>
              <a:t>Afficher l’historique des commits:</a:t>
            </a:r>
          </a:p>
          <a:p>
            <a:pPr marL="1158875" lvl="1" indent="-347663"/>
            <a:r>
              <a:rPr lang="fr-FR" sz="3000" b="1" i="1" dirty="0"/>
              <a:t>git log, git log –n 2 , git log –</a:t>
            </a:r>
            <a:r>
              <a:rPr lang="fr-FR" sz="3000" b="1" i="1" dirty="0" err="1"/>
              <a:t>oneline</a:t>
            </a:r>
            <a:r>
              <a:rPr lang="fr-FR" sz="3000" b="1" i="1" dirty="0"/>
              <a:t>, « git log –p fichier »</a:t>
            </a:r>
          </a:p>
          <a:p>
            <a:pPr marL="877887" lvl="1" indent="-514350">
              <a:buFont typeface="+mj-lt"/>
              <a:buAutoNum type="arabicPeriod" startAt="17"/>
            </a:pPr>
            <a:r>
              <a:rPr lang="fr-FR" sz="3000" dirty="0"/>
              <a:t>supprimer toutes les </a:t>
            </a:r>
            <a:r>
              <a:rPr lang="fr-FR" sz="3000" dirty="0" smtClean="0"/>
              <a:t>commites (historique) </a:t>
            </a:r>
            <a:r>
              <a:rPr lang="fr-FR" sz="3000" dirty="0"/>
              <a:t>postérieurs à « </a:t>
            </a:r>
            <a:r>
              <a:rPr lang="fr-FR" sz="3000" dirty="0" err="1" smtClean="0"/>
              <a:t>commit_hash</a:t>
            </a:r>
            <a:r>
              <a:rPr lang="fr-FR" sz="3000" dirty="0"/>
              <a:t> » 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a:t>)</a:t>
            </a:r>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4856" y="-9115"/>
            <a:ext cx="6702287"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3" name="Espace réservé du contenu 2"/>
          <p:cNvSpPr>
            <a:spLocks noGrp="1"/>
          </p:cNvSpPr>
          <p:nvPr>
            <p:ph idx="1"/>
          </p:nvPr>
        </p:nvSpPr>
        <p:spPr>
          <a:xfrm>
            <a:off x="0" y="1116280"/>
            <a:ext cx="12192000" cy="5533902"/>
          </a:xfrm>
        </p:spPr>
        <p:txBody>
          <a:bodyPr>
            <a:normAutofit lnSpcReduction="10000"/>
          </a:bodyPr>
          <a:lstStyle/>
          <a:p>
            <a:pPr marL="877887" lvl="1" indent="-514350">
              <a:lnSpc>
                <a:spcPct val="70000"/>
              </a:lnSpc>
              <a:buFont typeface="+mj-lt"/>
              <a:buAutoNum type="arabicPeriod" startAt="18"/>
            </a:pPr>
            <a:r>
              <a:rPr lang="fr-FR" sz="2800" dirty="0" smtClean="0"/>
              <a:t>Navigué </a:t>
            </a:r>
            <a:r>
              <a:rPr lang="fr-FR" sz="2800" dirty="0"/>
              <a:t>dans l’historique des </a:t>
            </a:r>
            <a:r>
              <a:rPr lang="fr-FR" sz="2800" dirty="0" smtClean="0"/>
              <a:t>commit (voir le contenu avent un commit ):</a:t>
            </a:r>
            <a:endParaRPr lang="fr-FR" sz="2800" dirty="0"/>
          </a:p>
          <a:p>
            <a:pPr marL="1158875" lvl="1" indent="-347663">
              <a:lnSpc>
                <a:spcPct val="70000"/>
              </a:lnSpc>
            </a:pPr>
            <a:r>
              <a:rPr lang="fr-FR" sz="2600" b="1" i="1" dirty="0"/>
              <a:t>git checkout « </a:t>
            </a:r>
            <a:r>
              <a:rPr lang="fr-FR" sz="2600" b="1" i="1" dirty="0" err="1" smtClean="0"/>
              <a:t>commit_hash</a:t>
            </a:r>
            <a:r>
              <a:rPr lang="fr-FR" sz="2600" b="1" i="1" dirty="0"/>
              <a:t> », </a:t>
            </a:r>
            <a:r>
              <a:rPr lang="fr-FR" sz="2600" b="1" i="1" dirty="0" smtClean="0"/>
              <a:t>git checkout «  </a:t>
            </a:r>
            <a:r>
              <a:rPr lang="fr-FR" sz="2600" b="1" i="1" dirty="0" err="1" smtClean="0"/>
              <a:t>commit_hash</a:t>
            </a:r>
            <a:r>
              <a:rPr lang="fr-FR" sz="2600" b="1" i="1" dirty="0" smtClean="0"/>
              <a:t>» «</a:t>
            </a:r>
            <a:r>
              <a:rPr lang="fr-FR" sz="2600" b="1" i="1" dirty="0"/>
              <a:t> </a:t>
            </a:r>
            <a:r>
              <a:rPr lang="fr-FR" sz="2600" b="1" i="1" dirty="0" smtClean="0"/>
              <a:t>fichier</a:t>
            </a:r>
            <a:r>
              <a:rPr lang="fr-FR" sz="2600" b="1" i="1" dirty="0"/>
              <a:t> »</a:t>
            </a:r>
          </a:p>
          <a:p>
            <a:pPr marL="893763" lvl="1" indent="-530225">
              <a:buFont typeface="+mj-lt"/>
              <a:buAutoNum type="arabicPeriod" startAt="19"/>
            </a:pPr>
            <a:r>
              <a:rPr lang="fr-FR" sz="2800" dirty="0"/>
              <a:t>défit un commit (supprimer les changements de ce commit</a:t>
            </a:r>
            <a:r>
              <a:rPr lang="fr-FR" sz="2800" dirty="0" smtClean="0"/>
              <a:t>)</a:t>
            </a:r>
          </a:p>
          <a:p>
            <a:pPr marL="820738" lvl="1" indent="-9525">
              <a:tabLst>
                <a:tab pos="811213" algn="l"/>
                <a:tab pos="1163638" algn="l"/>
              </a:tabLst>
            </a:pPr>
            <a:r>
              <a:rPr lang="fr-FR" sz="2800" dirty="0" smtClean="0"/>
              <a:t>	</a:t>
            </a:r>
            <a:r>
              <a:rPr lang="fr-FR" sz="2600" b="1" i="1" dirty="0"/>
              <a:t>git </a:t>
            </a:r>
            <a:r>
              <a:rPr lang="fr-FR" sz="2600" b="1" i="1" dirty="0" err="1"/>
              <a:t>revert</a:t>
            </a:r>
            <a:r>
              <a:rPr lang="fr-FR" sz="2600" b="1" i="1" dirty="0"/>
              <a:t> </a:t>
            </a:r>
            <a:r>
              <a:rPr lang="fr-FR" sz="2600" b="1" i="1" dirty="0" err="1" smtClean="0"/>
              <a:t>commit_hash</a:t>
            </a:r>
            <a:r>
              <a:rPr lang="fr-FR" sz="2600" b="1" i="1" dirty="0"/>
              <a:t> </a:t>
            </a:r>
            <a:endParaRPr lang="fr-FR" sz="2600" b="1" i="1" dirty="0" smtClean="0"/>
          </a:p>
          <a:p>
            <a:pPr marL="962025" lvl="1" indent="-598488">
              <a:buFont typeface="+mj-lt"/>
              <a:buAutoNum type="arabicPeriod" startAt="20"/>
              <a:tabLst>
                <a:tab pos="811213" algn="l"/>
                <a:tab pos="1163638" algn="l"/>
              </a:tabLst>
            </a:pPr>
            <a:r>
              <a:rPr lang="fr-FR" sz="2800" dirty="0"/>
              <a:t>Voir les détails d’un commit(contribution)</a:t>
            </a:r>
          </a:p>
          <a:p>
            <a:pPr marL="1169988" lvl="1" indent="-365125">
              <a:tabLst>
                <a:tab pos="811213" algn="l"/>
                <a:tab pos="1169988" algn="l"/>
              </a:tabLst>
            </a:pPr>
            <a:r>
              <a:rPr lang="fr-FR" sz="2600" b="1" i="1" dirty="0"/>
              <a:t>git show « </a:t>
            </a:r>
            <a:r>
              <a:rPr lang="fr-FR" sz="2600" b="1" i="1" dirty="0" err="1"/>
              <a:t>commit_hash</a:t>
            </a:r>
            <a:r>
              <a:rPr lang="fr-FR" sz="2600" b="1" i="1" dirty="0"/>
              <a:t> »</a:t>
            </a:r>
          </a:p>
          <a:p>
            <a:pPr marL="811213" lvl="1" indent="-447675">
              <a:buNone/>
              <a:tabLst>
                <a:tab pos="363538" algn="l"/>
                <a:tab pos="1163638" algn="l"/>
              </a:tabLst>
            </a:pPr>
            <a:r>
              <a:rPr lang="fr-FR" sz="2800" dirty="0" smtClean="0"/>
              <a:t>21 </a:t>
            </a:r>
            <a:r>
              <a:rPr lang="fr-FR" sz="2800" dirty="0"/>
              <a:t>qui à changé le </a:t>
            </a:r>
            <a:r>
              <a:rPr lang="fr-FR" sz="2800" dirty="0" err="1" smtClean="0"/>
              <a:t>fichierest</a:t>
            </a:r>
            <a:r>
              <a:rPr lang="fr-FR" sz="2800" dirty="0" smtClean="0"/>
              <a:t> quand et quoi </a:t>
            </a:r>
          </a:p>
          <a:p>
            <a:pPr marL="1162050" lvl="1" indent="-361950">
              <a:tabLst>
                <a:tab pos="363538" algn="l"/>
                <a:tab pos="1163638" algn="l"/>
              </a:tabLst>
            </a:pPr>
            <a:r>
              <a:rPr lang="fr-FR" sz="2800" b="1" i="1" dirty="0" smtClean="0"/>
              <a:t>git </a:t>
            </a:r>
            <a:r>
              <a:rPr lang="fr-FR" sz="2800" b="1" i="1" dirty="0" err="1" smtClean="0"/>
              <a:t>blame</a:t>
            </a:r>
            <a:r>
              <a:rPr lang="fr-FR" sz="2800" b="1" i="1" dirty="0" smtClean="0"/>
              <a:t> « file »</a:t>
            </a:r>
            <a:endParaRPr lang="fr-FR" sz="2600" b="1" i="1" dirty="0" smtClean="0"/>
          </a:p>
          <a:p>
            <a:pPr marL="962025" lvl="1" indent="-598488">
              <a:buFont typeface="+mj-lt"/>
              <a:buAutoNum type="arabicPeriod" startAt="20"/>
              <a:tabLst>
                <a:tab pos="363538" algn="l"/>
                <a:tab pos="811213" algn="l"/>
                <a:tab pos="1163638" algn="l"/>
              </a:tabLst>
            </a:pPr>
            <a:r>
              <a:rPr lang="fr-FR" sz="2800" dirty="0" smtClean="0"/>
              <a:t>Sauvegardé </a:t>
            </a:r>
            <a:r>
              <a:rPr lang="fr-FR" sz="2800" dirty="0"/>
              <a:t>un travail puis le </a:t>
            </a:r>
            <a:r>
              <a:rPr lang="fr-FR" sz="2800" dirty="0" smtClean="0"/>
              <a:t>reprendre</a:t>
            </a:r>
          </a:p>
          <a:p>
            <a:pPr marL="819150" lvl="1" indent="-7938">
              <a:tabLst>
                <a:tab pos="363538" algn="l"/>
                <a:tab pos="811213" algn="l"/>
                <a:tab pos="1163638" algn="l"/>
              </a:tabLst>
            </a:pPr>
            <a:r>
              <a:rPr lang="fr-FR" sz="2600" b="1" i="1" dirty="0"/>
              <a:t>	git </a:t>
            </a:r>
            <a:r>
              <a:rPr lang="fr-FR" sz="2600" b="1" i="1" dirty="0" err="1" smtClean="0"/>
              <a:t>stash</a:t>
            </a:r>
            <a:endParaRPr lang="fr-FR" sz="2600" b="1" i="1" dirty="0" smtClean="0"/>
          </a:p>
          <a:p>
            <a:pPr marL="962025" lvl="1" indent="-598488">
              <a:buFont typeface="+mj-lt"/>
              <a:buAutoNum type="arabicPeriod" startAt="20"/>
              <a:tabLst>
                <a:tab pos="363538" algn="l"/>
                <a:tab pos="811213" algn="l"/>
                <a:tab pos="1163638" algn="l"/>
              </a:tabLst>
            </a:pPr>
            <a:r>
              <a:rPr lang="fr-FR" sz="2800" dirty="0"/>
              <a:t>Reprendre un travail qui à été suspendu</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pop</a:t>
            </a:r>
          </a:p>
          <a:p>
            <a:pPr marL="962025" lvl="1" indent="-598488">
              <a:lnSpc>
                <a:spcPct val="100000"/>
              </a:lnSpc>
              <a:buFont typeface="+mj-lt"/>
              <a:buAutoNum type="arabicPeriod" startAt="20"/>
              <a:tabLst>
                <a:tab pos="363538" algn="l"/>
                <a:tab pos="811213" algn="l"/>
                <a:tab pos="1163638" algn="l"/>
              </a:tabLst>
            </a:pPr>
            <a:r>
              <a:rPr lang="fr-FR" sz="2800" dirty="0"/>
              <a:t>Supprimé un </a:t>
            </a:r>
            <a:r>
              <a:rPr lang="fr-FR" sz="2800" dirty="0" err="1"/>
              <a:t>stash</a:t>
            </a:r>
            <a:r>
              <a:rPr lang="fr-FR" sz="2800" dirty="0"/>
              <a:t> </a:t>
            </a:r>
          </a:p>
          <a:p>
            <a:pPr marL="819150" lvl="1" indent="-7938">
              <a:tabLst>
                <a:tab pos="363538" algn="l"/>
                <a:tab pos="811213" algn="l"/>
                <a:tab pos="1163638" algn="l"/>
              </a:tabLst>
            </a:pPr>
            <a:r>
              <a:rPr lang="fr-FR" sz="2600" b="1" i="1" dirty="0" smtClean="0"/>
              <a:t>Git </a:t>
            </a:r>
            <a:r>
              <a:rPr lang="fr-FR" sz="2600" b="1" i="1" dirty="0" err="1" smtClean="0"/>
              <a:t>stash</a:t>
            </a:r>
            <a:r>
              <a:rPr lang="fr-FR" sz="2600" b="1" i="1" dirty="0" smtClean="0"/>
              <a:t> drop</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790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7"/>
            </a:pPr>
            <a:r>
              <a:rPr lang="fr-FR" b="1" dirty="0" smtClean="0"/>
              <a:t>Branches:</a:t>
            </a:r>
            <a:endParaRPr lang="fr-FR" b="1" dirty="0"/>
          </a:p>
          <a:p>
            <a:pPr marL="0" indent="0">
              <a:buNone/>
            </a:pPr>
            <a:r>
              <a:rPr lang="fr-FR" dirty="0" smtClean="0"/>
              <a:t>	Une autre versions de projet, une ligne de vie indépendante(linéaire).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Assuré que les normes de codage sont maintenue, et facilite la collaboration quelque soit la taille de l’équipe.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62595"/>
            <a:ext cx="12192000" cy="5695405"/>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r>
              <a:rPr lang="fr-FR" sz="2800" b="1" dirty="0" smtClean="0"/>
              <a:t>:</a:t>
            </a:r>
            <a:endParaRPr lang="fr-FR" sz="2800" b="1" dirty="0" smtClean="0"/>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p>
          <a:p>
            <a:pPr marL="804863" indent="-182563">
              <a:buFont typeface="Arial" panose="020B0604020202020204" pitchFamily="34" charset="0"/>
              <a:buChar char="•"/>
              <a:tabLst>
                <a:tab pos="901700" algn="l"/>
              </a:tabLst>
            </a:pPr>
            <a:r>
              <a:rPr lang="fr-FR" sz="2800" b="1" i="1" dirty="0" smtClean="0"/>
              <a:t>git branch –r </a:t>
            </a:r>
            <a:r>
              <a:rPr lang="fr-FR" sz="2800" dirty="0"/>
              <a:t>(distantes)</a:t>
            </a:r>
            <a:endParaRPr lang="fr-FR" sz="2800" dirty="0"/>
          </a:p>
          <a:p>
            <a:pPr marL="622300" indent="-357188">
              <a:buFont typeface="+mj-lt"/>
              <a:buAutoNum type="arabicPeriod" startAt="2"/>
              <a:tabLst>
                <a:tab pos="363538" algn="l"/>
                <a:tab pos="623888" algn="l"/>
              </a:tabLst>
            </a:pPr>
            <a:r>
              <a:rPr lang="fr-FR" sz="2400" dirty="0" smtClean="0"/>
              <a:t> </a:t>
            </a:r>
            <a:r>
              <a:rPr lang="fr-FR" sz="2800" dirty="0"/>
              <a:t>Ajouter 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branche local</a:t>
            </a:r>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400" b="1" i="1" dirty="0"/>
              <a:t>git checkout «branch </a:t>
            </a:r>
            <a:r>
              <a:rPr lang="fr-FR" sz="2400" b="1" i="1" dirty="0" err="1"/>
              <a:t>name</a:t>
            </a:r>
            <a:r>
              <a:rPr lang="fr-FR" sz="2400" b="1" i="1" dirty="0"/>
              <a:t>  </a:t>
            </a:r>
            <a:r>
              <a:rPr lang="fr-FR" sz="2400" b="1" i="1" dirty="0" smtClean="0"/>
              <a:t>»</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err="1"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09700"/>
            <a:ext cx="12192000" cy="5257800"/>
          </a:xfrm>
        </p:spPr>
        <p:txBody>
          <a:bodyPr/>
          <a:lstStyle/>
          <a:p>
            <a:pPr marL="514350" indent="-514350">
              <a:buFont typeface="+mj-lt"/>
              <a:buAutoNum type="arabicPeriod"/>
            </a:pPr>
            <a:endParaRPr lang="fr-FR" dirty="0" smtClean="0"/>
          </a:p>
          <a:p>
            <a:pPr marL="784225" lvl="1" indent="-514350">
              <a:buFont typeface="+mj-lt"/>
              <a:buAutoNum type="arabicPeriod" startAt="7"/>
              <a:tabLst>
                <a:tab pos="363538" algn="l"/>
                <a:tab pos="623888" algn="l"/>
              </a:tabLst>
            </a:pPr>
            <a:r>
              <a:rPr lang="fr-FR" sz="2800" dirty="0"/>
              <a:t>Uploader (pusher) les changement dans une autre branche</a:t>
            </a:r>
          </a:p>
          <a:p>
            <a:pPr marL="804863" indent="-182563">
              <a:tabLst>
                <a:tab pos="901700" algn="l"/>
              </a:tabLst>
            </a:pPr>
            <a:r>
              <a:rPr lang="fr-FR" b="1" i="1" dirty="0"/>
              <a:t>git push </a:t>
            </a:r>
            <a:r>
              <a:rPr lang="fr-FR" b="1" i="1" dirty="0" err="1"/>
              <a:t>origin</a:t>
            </a:r>
            <a:r>
              <a:rPr lang="fr-FR" b="1" i="1" dirty="0"/>
              <a:t> «  </a:t>
            </a:r>
            <a:r>
              <a:rPr lang="fr-FR" b="1" i="1" dirty="0" err="1"/>
              <a:t>brancheName</a:t>
            </a:r>
            <a:r>
              <a:rPr lang="fr-FR" b="1" i="1" dirty="0"/>
              <a:t>»,</a:t>
            </a:r>
          </a:p>
          <a:p>
            <a:pPr marL="804863" indent="-182563">
              <a:tabLst>
                <a:tab pos="901700" algn="l"/>
              </a:tabLst>
            </a:pPr>
            <a:r>
              <a:rPr lang="fr-FR" b="1" i="1" dirty="0"/>
              <a:t>git push </a:t>
            </a:r>
            <a:r>
              <a:rPr lang="fr-FR" b="1" i="1" dirty="0" err="1"/>
              <a:t>origin</a:t>
            </a:r>
            <a:r>
              <a:rPr lang="fr-FR" b="1" i="1" dirty="0"/>
              <a:t> </a:t>
            </a:r>
            <a:r>
              <a:rPr lang="fr-FR" b="1" i="1" dirty="0" err="1"/>
              <a:t>localbranche</a:t>
            </a:r>
            <a:r>
              <a:rPr lang="fr-FR" b="1" i="1" dirty="0"/>
              <a:t> :</a:t>
            </a:r>
            <a:r>
              <a:rPr lang="fr-FR" b="1" i="1" dirty="0" err="1"/>
              <a:t>rembranche</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pull</a:t>
            </a:r>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courante </a:t>
            </a:r>
          </a:p>
          <a:p>
            <a:pPr marL="804863" lvl="1" indent="-182563">
              <a:spcBef>
                <a:spcPts val="1000"/>
              </a:spcBef>
              <a:tabLst>
                <a:tab pos="901700" algn="l"/>
              </a:tabLst>
            </a:pPr>
            <a:r>
              <a:rPr lang="fr-FR" sz="2800" b="1" i="1" dirty="0"/>
              <a:t>git merge </a:t>
            </a:r>
            <a:r>
              <a:rPr lang="fr-FR" sz="2800" b="1" i="1" dirty="0" smtClean="0"/>
              <a:t>branch</a:t>
            </a:r>
            <a:endParaRPr lang="fr-FR" sz="2800" b="1" i="1" dirty="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 y="1627456"/>
            <a:ext cx="12192000" cy="5001369"/>
          </a:xfrm>
          <a:prstGeom prst="rect">
            <a:avLst/>
          </a:prstGeom>
          <a:noFill/>
        </p:spPr>
        <p:txBody>
          <a:bodyPr wrap="square" rtlCol="0">
            <a:spAutoFit/>
          </a:bodyPr>
          <a:lstStyle/>
          <a:p>
            <a:pPr marL="571500" indent="-571500">
              <a:lnSpc>
                <a:spcPct val="90000"/>
              </a:lnSpc>
              <a:spcBef>
                <a:spcPts val="1000"/>
              </a:spcBef>
              <a:buFont typeface="+mj-lt"/>
              <a:buAutoNum type="romanUcPeriod" startAt="8"/>
            </a:pPr>
            <a:r>
              <a:rPr lang="fr-FR" sz="2800" b="1" dirty="0"/>
              <a:t>workflow de </a:t>
            </a:r>
            <a:r>
              <a:rPr lang="fr-FR" sz="2800" b="1" dirty="0" smtClean="0"/>
              <a:t>branches:</a:t>
            </a:r>
            <a:endParaRPr lang="fr-FR" sz="2800" b="1" dirty="0"/>
          </a:p>
          <a:p>
            <a:pPr defTabSz="715963"/>
            <a:r>
              <a:rPr lang="fr-FR" sz="2800" dirty="0" smtClean="0"/>
              <a:t>	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a:t>La taille de l’équipe</a:t>
            </a:r>
          </a:p>
          <a:p>
            <a:pPr marL="357188" indent="177800">
              <a:buFont typeface="+mj-lt"/>
              <a:buAutoNum type="arabicPeriod"/>
            </a:pPr>
            <a:r>
              <a:rPr lang="fr-FR" sz="2800" dirty="0"/>
              <a:t>Type de projet</a:t>
            </a:r>
          </a:p>
          <a:p>
            <a:pPr marL="357188" indent="177800">
              <a:buFont typeface="+mj-lt"/>
              <a:buAutoNum type="arabicPeriod"/>
            </a:pPr>
            <a:r>
              <a:rPr lang="fr-FR" sz="2800" dirty="0"/>
              <a:t>Comment  l’équipe gère les releases du logiciel.</a:t>
            </a:r>
          </a:p>
          <a:p>
            <a:pPr marL="606425" indent="-514350">
              <a:lnSpc>
                <a:spcPct val="90000"/>
              </a:lnSpc>
              <a:spcBef>
                <a:spcPts val="1000"/>
              </a:spcBef>
              <a:buFont typeface="+mj-lt"/>
              <a:buAutoNum type="alphaLcPeriod" startAt="4"/>
            </a:pPr>
            <a:r>
              <a:rPr lang="fr-FR" sz="2800" b="1" dirty="0"/>
              <a:t>Exemple 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centralisé(travail sur master)</a:t>
            </a:r>
          </a:p>
          <a:p>
            <a:pPr marL="357188" indent="177800">
              <a:lnSpc>
                <a:spcPct val="90000"/>
              </a:lnSpc>
              <a:spcBef>
                <a:spcPts val="1000"/>
              </a:spcBef>
              <a:buFont typeface="+mj-lt"/>
              <a:buAutoNum type="arabicPeriod"/>
            </a:pPr>
            <a:r>
              <a:rPr lang="fr-FR" sz="2800" dirty="0"/>
              <a:t>Workflow </a:t>
            </a:r>
            <a:r>
              <a:rPr lang="fr-FR" sz="2800" dirty="0" smtClean="0"/>
              <a:t>de </a:t>
            </a:r>
            <a:r>
              <a:rPr lang="fr-FR" sz="2800" dirty="0"/>
              <a:t>branch par fonctionnalité (branch master +branch par fonctionnalité</a:t>
            </a:r>
            <a:r>
              <a:rPr lang="fr-FR" sz="2800" dirty="0" smtClean="0"/>
              <a:t>).</a:t>
            </a:r>
            <a:endParaRPr lang="fr-FR" sz="2800" dirty="0"/>
          </a:p>
          <a:p>
            <a:pPr marL="357188" indent="177800">
              <a:buFont typeface="+mj-lt"/>
              <a:buAutoNum type="arabicPeriod"/>
            </a:pPr>
            <a:r>
              <a:rPr lang="fr-FR" sz="2800" dirty="0"/>
              <a:t>stratégie de branch « </a:t>
            </a:r>
            <a:r>
              <a:rPr lang="fr-FR" sz="2800" dirty="0" err="1"/>
              <a:t>devlop</a:t>
            </a:r>
            <a:r>
              <a:rPr lang="fr-FR" sz="2800" dirty="0"/>
              <a:t> »</a:t>
            </a:r>
          </a:p>
          <a:p>
            <a:pPr marL="357188" indent="177800">
              <a:buFont typeface="+mj-lt"/>
              <a:buAutoNum type="arabicPeriod"/>
            </a:pPr>
            <a:r>
              <a:rPr lang="en-US" sz="2800" dirty="0"/>
              <a:t> </a:t>
            </a:r>
            <a:r>
              <a:rPr lang="fr-FR" sz="2800" dirty="0"/>
              <a:t> stratégie de branch </a:t>
            </a:r>
            <a:r>
              <a:rPr lang="fr-FR" sz="2800" dirty="0" err="1"/>
              <a:t>GitFlow</a:t>
            </a:r>
            <a:r>
              <a:rPr lang="fr-FR" sz="2800" dirty="0"/>
              <a:t> (non adapté pour les petit projet</a:t>
            </a:r>
            <a:r>
              <a:rPr lang="fr-FR" sz="2800" dirty="0" smtClean="0"/>
              <a:t>).</a:t>
            </a: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a:t>
            </a:r>
            <a:r>
              <a:rPr lang="fr-FR" dirty="0"/>
              <a:t>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a:t>
            </a:r>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327543" y="2129644"/>
            <a:ext cx="10800644" cy="3439883"/>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utilisations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meure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a:t>
            </a:r>
            <a:r>
              <a:rPr lang="fr-FR" dirty="0" smtClean="0">
                <a:sym typeface="Wingdings" panose="05000000000000000000" pitchFamily="2" charset="2"/>
              </a:rPr>
              <a:t>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endParaRPr lang="fr-FR" dirty="0" smtClean="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Partage de savoir entre  les membre de l’équipe</a:t>
            </a:r>
            <a:r>
              <a:rPr lang="fr-FR" dirty="0" smtClean="0">
                <a:sym typeface="Wingdings" panose="05000000000000000000" pitchFamily="2" charset="2"/>
              </a:rPr>
              <a:t>.</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endParaRPr lang="fr-FR" dirty="0" smtClean="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partage du sentiment </a:t>
            </a:r>
            <a:r>
              <a:rPr lang="fr-FR" dirty="0" smtClean="0">
                <a:sym typeface="Wingdings" panose="05000000000000000000" pitchFamily="2" charset="2"/>
              </a:rPr>
              <a:t>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a:t>
            </a:r>
            <a:r>
              <a:rPr lang="fr-FR" dirty="0" smtClean="0"/>
              <a:t>projet mais le processus en général est comme suit.</a:t>
            </a:r>
            <a:endParaRPr lang="fr-FR" dirty="0" smtClean="0"/>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a:t>
            </a:r>
            <a:r>
              <a:rPr lang="fr-FR" sz="2800" dirty="0" smtClean="0"/>
              <a:t>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a:t>
            </a:r>
            <a:r>
              <a:rPr lang="fr-FR" sz="2800" dirty="0"/>
              <a:t>« </a:t>
            </a:r>
            <a:r>
              <a:rPr lang="fr-FR" sz="2800" dirty="0"/>
              <a:t>newFeature </a:t>
            </a:r>
            <a:r>
              <a:rPr lang="fr-FR" sz="2800" dirty="0"/>
              <a:t>»)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a:t>
            </a:r>
            <a:r>
              <a:rPr lang="fr-FR" sz="2800" dirty="0"/>
              <a:t>vers </a:t>
            </a:r>
            <a:r>
              <a:rPr lang="fr-FR" sz="2800" dirty="0"/>
              <a:t>le dépôt bifurqué (dans la </a:t>
            </a:r>
            <a:r>
              <a:rPr lang="fr-FR" sz="2800" dirty="0"/>
              <a:t>branche </a:t>
            </a:r>
            <a:r>
              <a:rPr lang="fr-FR" sz="2800" dirty="0"/>
              <a:t>« </a:t>
            </a:r>
            <a:r>
              <a:rPr lang="fr-FR" sz="2800" dirty="0"/>
              <a:t>newFeature </a:t>
            </a:r>
            <a:r>
              <a:rPr lang="fr-FR" sz="2800" dirty="0"/>
              <a:t>»)</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a:t>
            </a:r>
            <a:r>
              <a:rPr lang="fr-FR" sz="2800" dirty="0"/>
              <a:t>) </a:t>
            </a:r>
            <a:r>
              <a:rPr lang="fr-FR" sz="2800" dirty="0"/>
              <a:t>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a:t>
            </a:r>
            <a:r>
              <a:rPr lang="fr-FR" sz="2600" b="1" i="1" dirty="0" err="1" smtClean="0"/>
              <a:t>rebase</a:t>
            </a:r>
            <a:r>
              <a:rPr lang="fr-FR" sz="2600" b="1" i="1" dirty="0" smtClean="0"/>
              <a:t>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a:t>
            </a:r>
            <a:r>
              <a:rPr lang="fr-FR" sz="2600" b="1" i="1" dirty="0" err="1" smtClean="0"/>
              <a:t>origin</a:t>
            </a:r>
            <a:r>
              <a:rPr lang="fr-FR" sz="2600" b="1" i="1" dirty="0" smtClean="0"/>
              <a:t>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148949"/>
            <a:ext cx="4254901" cy="2405262"/>
          </a:xfrm>
          <a:prstGeom prst="rect">
            <a:avLst/>
          </a:prstGeom>
        </p:spPr>
      </p:pic>
      <p:sp>
        <p:nvSpPr>
          <p:cNvPr id="3" name="Rectangle 1"/>
          <p:cNvSpPr>
            <a:spLocks noChangeArrowheads="1"/>
          </p:cNvSpPr>
          <p:nvPr/>
        </p:nvSpPr>
        <p:spPr bwMode="auto">
          <a:xfrm>
            <a:off x="316923" y="6301047"/>
            <a:ext cx="12192000" cy="457200"/>
          </a:xfrm>
          <a:prstGeom prst="rect">
            <a:avLst/>
          </a:prstGeom>
          <a:solidFill>
            <a:srgbClr val="292D3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BFC7D5"/>
                </a:solidFill>
                <a:effectLst/>
                <a:latin typeface="Consolas" panose="020B0609020204030204" pitchFamily="49" charset="0"/>
              </a:rPr>
              <a:t>git log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BFC7D5"/>
                </a:solidFill>
                <a:effectLst/>
                <a:latin typeface="Consolas" panose="020B0609020204030204" pitchFamily="49" charset="0"/>
              </a:rPr>
              <a:t>graph </a:t>
            </a:r>
            <a:r>
              <a:rPr kumimoji="0" lang="fr-FR" altLang="fr-FR" sz="1000" b="0" i="0" u="none" strike="noStrike" cap="none" normalizeH="0" baseline="0" dirty="0" smtClean="0">
                <a:ln>
                  <a:noFill/>
                </a:ln>
                <a:solidFill>
                  <a:srgbClr val="89DDFF"/>
                </a:solidFill>
                <a:effectLst/>
                <a:latin typeface="Consolas" panose="020B0609020204030204" pitchFamily="49" charset="0"/>
              </a:rPr>
              <a:t>--</a:t>
            </a:r>
            <a:r>
              <a:rPr kumimoji="0" lang="fr-FR" altLang="fr-FR" sz="1000" b="0" i="0" u="none" strike="noStrike" cap="none" normalizeH="0" baseline="0" dirty="0" smtClean="0">
                <a:ln>
                  <a:noFill/>
                </a:ln>
                <a:solidFill>
                  <a:srgbClr val="82AAFF"/>
                </a:solidFill>
                <a:effectLst/>
                <a:latin typeface="Consolas" panose="020B0609020204030204" pitchFamily="49" charset="0"/>
              </a:rPr>
              <a:t>all</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26" name="Image 25"/>
          <p:cNvPicPr>
            <a:picLocks noChangeAspect="1"/>
          </p:cNvPicPr>
          <p:nvPr/>
        </p:nvPicPr>
        <p:blipFill>
          <a:blip r:embed="rId3"/>
          <a:stretch>
            <a:fillRect/>
          </a:stretch>
        </p:blipFill>
        <p:spPr>
          <a:xfrm>
            <a:off x="593148" y="3668795"/>
            <a:ext cx="10177771" cy="1666875"/>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154379" y="890649"/>
            <a:ext cx="12037621" cy="6192981"/>
          </a:xfrm>
        </p:spPr>
        <p:txBody>
          <a:bodyPr>
            <a:normAutofit/>
          </a:bodyPr>
          <a:lstStyle/>
          <a:p>
            <a:pPr marL="514350" indent="-514350" algn="l">
              <a:buFont typeface="+mj-lt"/>
              <a:buAutoNum type="romanUcPeriod"/>
            </a:pPr>
            <a:r>
              <a:rPr lang="fr-FR" sz="2800" b="1" dirty="0" smtClean="0"/>
              <a:t>Historique:</a:t>
            </a:r>
          </a:p>
          <a:p>
            <a:pPr marL="514350" indent="-514350" algn="l">
              <a:buFont typeface="+mj-lt"/>
              <a:buAutoNum type="romanUcPeriod"/>
            </a:pPr>
            <a:r>
              <a:rPr lang="fr-FR" sz="2800" b="1" dirty="0"/>
              <a:t>Définition: </a:t>
            </a:r>
            <a:r>
              <a:rPr lang="fr-FR" sz="2800" dirty="0" smtClean="0"/>
              <a:t>système de fichier enregistrant les versions des fichiers d’un projet à des moments précis</a:t>
            </a:r>
            <a:r>
              <a:rPr lang="fr-FR" dirty="0" smtClean="0"/>
              <a:t>.</a:t>
            </a:r>
          </a:p>
          <a:p>
            <a:pPr marL="514350" indent="-514350" algn="l">
              <a:buFont typeface="+mj-lt"/>
              <a:buAutoNum type="romanUcPeriod"/>
            </a:pPr>
            <a:r>
              <a:rPr lang="fr-FR" sz="2800" b="1" dirty="0"/>
              <a:t>Fonctionnement:</a:t>
            </a:r>
          </a:p>
          <a:p>
            <a:pPr marL="342900" indent="17463" algn="l">
              <a:buFont typeface="Arial" panose="020B0604020202020204" pitchFamily="34" charset="0"/>
              <a:buChar char="•"/>
            </a:pPr>
            <a:r>
              <a:rPr lang="fr-FR" sz="2800" dirty="0" smtClean="0"/>
              <a:t>Répertoire de travail (</a:t>
            </a:r>
            <a:r>
              <a:rPr lang="fr-FR" sz="2800" dirty="0" err="1" smtClean="0"/>
              <a:t>Workspace</a:t>
            </a:r>
            <a:r>
              <a:rPr lang="fr-FR" sz="2800" dirty="0" smtClean="0"/>
              <a:t>,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a:t>Répertoire Git ( </a:t>
            </a:r>
            <a:r>
              <a:rPr lang="fr-FR" sz="2800" dirty="0" err="1"/>
              <a:t>Repository</a:t>
            </a:r>
            <a:r>
              <a:rPr lang="fr-FR" sz="2800" dirty="0"/>
              <a:t>).</a:t>
            </a:r>
          </a:p>
          <a:p>
            <a:pPr marL="571500" indent="-571500" algn="l">
              <a:buFont typeface="+mj-lt"/>
              <a:buAutoNum type="romanUcPeriod" startAt="4"/>
            </a:pPr>
            <a:r>
              <a:rPr lang="fr-FR" sz="2800" b="1" dirty="0"/>
              <a:t>Différentes Etats d’un fichier:</a:t>
            </a:r>
          </a:p>
          <a:p>
            <a:pPr marL="685800" indent="-342900" algn="l">
              <a:buFont typeface="Arial" panose="020B0604020202020204" pitchFamily="34" charset="0"/>
              <a:buChar char="•"/>
            </a:pPr>
            <a:r>
              <a:rPr lang="fr-FR" sz="2800" dirty="0"/>
              <a:t>Non versionnés (untracked)</a:t>
            </a:r>
          </a:p>
          <a:p>
            <a:pPr marL="685800" indent="-342900" algn="l">
              <a:buFont typeface="Arial" panose="020B0604020202020204" pitchFamily="34" charset="0"/>
              <a:buChar char="•"/>
            </a:pPr>
            <a:r>
              <a:rPr lang="fr-FR" sz="2800" dirty="0"/>
              <a:t>versionnés non modifié (commit contient ce qui a été changé)</a:t>
            </a:r>
          </a:p>
          <a:p>
            <a:pPr marL="685800" indent="-342900" algn="l">
              <a:buFont typeface="Arial" panose="020B0604020202020204" pitchFamily="34" charset="0"/>
              <a:buChar char="•"/>
            </a:pPr>
            <a:r>
              <a:rPr lang="fr-FR" sz="2800" dirty="0"/>
              <a:t>versionnés modifié  (non prêt pour le prochaine commit)</a:t>
            </a:r>
          </a:p>
          <a:p>
            <a:pPr marL="685800" indent="-342900" algn="l">
              <a:buFont typeface="Arial" panose="020B0604020202020204" pitchFamily="34" charset="0"/>
              <a:buChar char="•"/>
            </a:pPr>
            <a:r>
              <a:rPr lang="fr-FR" sz="2800" dirty="0"/>
              <a:t>Indexé (staged)  (prêt pour le prochaine commit)</a:t>
            </a:r>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42559" y="103868"/>
            <a:ext cx="3222667" cy="584901"/>
          </a:xfrm>
        </p:spPr>
        <p:txBody>
          <a:bodyPr>
            <a:normAutofit fontScale="90000"/>
          </a:bodyPr>
          <a:lstStyle/>
          <a:p>
            <a:pPr algn="ctr"/>
            <a:r>
              <a:rPr lang="fr-FR" b="1" dirty="0" smtClean="0"/>
              <a:t>HEAD &amp; Index</a:t>
            </a:r>
            <a:endParaRPr lang="fr-FR" b="1" dirty="0"/>
          </a:p>
        </p:txBody>
      </p:sp>
      <p:sp>
        <p:nvSpPr>
          <p:cNvPr id="3" name="Espace réservé du contenu 2"/>
          <p:cNvSpPr>
            <a:spLocks noGrp="1"/>
          </p:cNvSpPr>
          <p:nvPr>
            <p:ph idx="1"/>
          </p:nvPr>
        </p:nvSpPr>
        <p:spPr>
          <a:xfrm>
            <a:off x="410689" y="973778"/>
            <a:ext cx="11595264" cy="5723905"/>
          </a:xfrm>
        </p:spPr>
        <p:txBody>
          <a:bodyPr/>
          <a:lstStyle/>
          <a:p>
            <a:r>
              <a:rPr lang="fr-FR" dirty="0" smtClean="0"/>
              <a:t>Fichier texte  pointe vers le dernier commit référencé par le nom de la branche.</a:t>
            </a:r>
          </a:p>
          <a:p>
            <a:r>
              <a:rPr lang="fr-FR" dirty="0" smtClean="0"/>
              <a:t>Index fichier binaire qui représente le stagged area (sous forme d’un arbre)</a:t>
            </a:r>
          </a:p>
          <a:p>
            <a:endParaRPr lang="fr-FR" dirty="0" smtClean="0"/>
          </a:p>
          <a:p>
            <a:endParaRPr lang="fr-FR" dirty="0"/>
          </a:p>
          <a:p>
            <a:endParaRPr lang="fr-FR" dirty="0" smtClean="0"/>
          </a:p>
          <a:p>
            <a:endParaRPr lang="fr-FR" dirty="0"/>
          </a:p>
          <a:p>
            <a:pPr marL="571500" indent="-571500">
              <a:buFont typeface="+mj-lt"/>
              <a:buAutoNum type="romanUcPeriod"/>
            </a:pPr>
            <a:r>
              <a:rPr lang="fr-FR" dirty="0" smtClean="0"/>
              <a:t>git checkout HASH commit:</a:t>
            </a:r>
          </a:p>
          <a:p>
            <a:pPr marL="514350" indent="-514350">
              <a:buFont typeface="+mj-lt"/>
              <a:buAutoNum type="arabicPeriod"/>
            </a:pPr>
            <a:r>
              <a:rPr lang="fr-FR" dirty="0" smtClean="0"/>
              <a:t>Va charger l’arbre de commit dans le répertoire de travail.</a:t>
            </a:r>
          </a:p>
          <a:p>
            <a:pPr marL="514350" indent="-514350">
              <a:buFont typeface="+mj-lt"/>
              <a:buAutoNum type="arabicPeriod"/>
            </a:pPr>
            <a:r>
              <a:rPr lang="fr-FR" dirty="0" smtClean="0"/>
              <a:t>Ecrire dans le fichier index(stagged area)</a:t>
            </a:r>
          </a:p>
          <a:p>
            <a:pPr marL="514350" indent="-514350">
              <a:buFont typeface="+mj-lt"/>
              <a:buAutoNum type="arabicPeriod"/>
            </a:pPr>
            <a:r>
              <a:rPr lang="fr-FR" dirty="0" smtClean="0"/>
              <a:t>Mettre à jour le fichier HEAD à cette commit (</a:t>
            </a:r>
            <a:r>
              <a:rPr lang="fr-FR" dirty="0" err="1"/>
              <a:t>detached</a:t>
            </a:r>
            <a:r>
              <a:rPr lang="fr-FR" dirty="0"/>
              <a:t> </a:t>
            </a:r>
            <a:r>
              <a:rPr lang="fr-FR" dirty="0" err="1"/>
              <a:t>head</a:t>
            </a:r>
            <a:r>
              <a:rPr lang="fr-FR" dirty="0" smtClean="0"/>
              <a:t>)</a:t>
            </a:r>
          </a:p>
          <a:p>
            <a:pPr marL="514350" indent="-514350">
              <a:buFont typeface="+mj-lt"/>
              <a:buAutoNum type="arabicPeriod"/>
            </a:pPr>
            <a:endParaRPr lang="fr-FR" dirty="0" smtClean="0"/>
          </a:p>
          <a:p>
            <a:endParaRPr lang="fr-FR" dirty="0" smtClean="0"/>
          </a:p>
          <a:p>
            <a:endParaRPr lang="fr-FR" dirty="0"/>
          </a:p>
        </p:txBody>
      </p:sp>
      <p:pic>
        <p:nvPicPr>
          <p:cNvPr id="13" name="Image 12"/>
          <p:cNvPicPr>
            <a:picLocks noChangeAspect="1"/>
          </p:cNvPicPr>
          <p:nvPr/>
        </p:nvPicPr>
        <p:blipFill>
          <a:blip r:embed="rId3"/>
          <a:stretch>
            <a:fillRect/>
          </a:stretch>
        </p:blipFill>
        <p:spPr>
          <a:xfrm>
            <a:off x="3333750" y="2538412"/>
            <a:ext cx="5524500" cy="1781175"/>
          </a:xfrm>
          <a:prstGeom prst="rect">
            <a:avLst/>
          </a:prstGeom>
        </p:spPr>
      </p:pic>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14562" y="57150"/>
            <a:ext cx="7762875" cy="6743700"/>
          </a:xfrm>
          <a:prstGeom prst="rect">
            <a:avLst/>
          </a:prstGeom>
        </p:spPr>
      </p:pic>
    </p:spTree>
    <p:extLst>
      <p:ext uri="{BB962C8B-B14F-4D97-AF65-F5344CB8AC3E}">
        <p14:creationId xmlns:p14="http://schemas.microsoft.com/office/powerpoint/2010/main" val="381660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5"/>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5"/>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sz="2900"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sz="2900" dirty="0"/>
              <a:t>Ajouté la clé privé </a:t>
            </a:r>
            <a:r>
              <a:rPr lang="fr-FR" sz="2900" dirty="0" smtClean="0"/>
              <a:t>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7"/>
              <a:tabLst>
                <a:tab pos="622300" algn="l"/>
              </a:tabLst>
            </a:pPr>
            <a:r>
              <a:rPr lang="fr-FR" sz="2900" dirty="0" smtClean="0"/>
              <a:t>Copier </a:t>
            </a:r>
            <a:r>
              <a:rPr lang="fr-FR" sz="2900" dirty="0"/>
              <a:t>la clé public dans le système </a:t>
            </a:r>
            <a:r>
              <a:rPr lang="fr-FR" sz="2900" dirty="0" smtClean="0"/>
              <a:t>distant(</a:t>
            </a:r>
            <a:r>
              <a:rPr lang="fr-FR" sz="2900" dirty="0" err="1" smtClean="0"/>
              <a:t>github</a:t>
            </a:r>
            <a:r>
              <a:rPr lang="fr-FR" sz="2900" dirty="0" smtClean="0"/>
              <a:t>, </a:t>
            </a:r>
            <a:r>
              <a:rPr lang="fr-FR" sz="2900" dirty="0" err="1" smtClean="0"/>
              <a:t>gitlab</a:t>
            </a:r>
            <a:r>
              <a:rPr lang="fr-FR" sz="2900" dirty="0" smtClean="0"/>
              <a:t>, bitbucket,…)</a:t>
            </a:r>
          </a:p>
          <a:p>
            <a:pPr marL="700087" indent="-514350" fontAlgn="base">
              <a:lnSpc>
                <a:spcPct val="110000"/>
              </a:lnSpc>
              <a:buFont typeface="+mj-lt"/>
              <a:buAutoNum type="arabicPeriod" startAt="7"/>
              <a:tabLst>
                <a:tab pos="622300" algn="l"/>
              </a:tabLst>
            </a:pPr>
            <a:r>
              <a:rPr lang="fr-FR" sz="2900" dirty="0" smtClean="0"/>
              <a:t>Testé la connexion avec </a:t>
            </a:r>
            <a:r>
              <a:rPr lang="fr-FR" sz="2900" dirty="0"/>
              <a:t>le système </a:t>
            </a:r>
            <a:r>
              <a:rPr lang="fr-FR" sz="2900" dirty="0" smtClean="0"/>
              <a:t>distant(exemple </a:t>
            </a:r>
            <a:r>
              <a:rPr lang="fr-FR" sz="2900" dirty="0" err="1" smtClean="0"/>
              <a:t>gihub</a:t>
            </a:r>
            <a:r>
              <a:rPr lang="fr-FR" sz="2900" dirty="0" smtClean="0"/>
              <a:t>)</a:t>
            </a:r>
          </a:p>
          <a:p>
            <a:pPr marL="622300" indent="314325" fontAlgn="base">
              <a:tabLst>
                <a:tab pos="622300" algn="l"/>
              </a:tabLst>
            </a:pPr>
            <a:r>
              <a:rPr lang="en-US" b="1" i="1" dirty="0" err="1"/>
              <a:t>ssh</a:t>
            </a:r>
            <a:r>
              <a:rPr lang="en-US" b="1" i="1" dirty="0"/>
              <a:t> -v </a:t>
            </a:r>
            <a:r>
              <a:rPr lang="en-US" b="1" i="1" dirty="0">
                <a:hlinkClick r:id="rId2"/>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Génération </a:t>
            </a:r>
            <a:r>
              <a:rPr lang="fr-FR" sz="4000" b="1" dirty="0" smtClean="0"/>
              <a:t>&amp; SSH</a:t>
            </a:r>
            <a:endParaRPr lang="fr-FR" sz="4000" b="1" dirty="0"/>
          </a:p>
        </p:txBody>
      </p:sp>
    </p:spTree>
    <p:extLst>
      <p:ext uri="{BB962C8B-B14F-4D97-AF65-F5344CB8AC3E}">
        <p14:creationId xmlns:p14="http://schemas.microsoft.com/office/powerpoint/2010/main" val="269629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96443"/>
            <a:ext cx="12061199" cy="6061557"/>
          </a:xfrm>
        </p:spPr>
        <p:txBody>
          <a:bodyPr>
            <a:normAutofit fontScale="92500" lnSpcReduction="20000"/>
          </a:bodyPr>
          <a:lstStyle/>
          <a:p>
            <a:pPr marL="571500" indent="-571500">
              <a:buFont typeface="+mj-lt"/>
              <a:buAutoNum type="romanUcPeriod" startAt="6"/>
            </a:pPr>
            <a:r>
              <a:rPr lang="fr-FR" sz="3000" b="1" dirty="0" smtClean="0"/>
              <a:t>Les commandes :</a:t>
            </a:r>
          </a:p>
          <a:p>
            <a:pPr marL="514350" indent="-153988">
              <a:buFont typeface="+mj-lt"/>
              <a:buAutoNum type="arabicPeriod"/>
            </a:pPr>
            <a:r>
              <a:rPr lang="fr-FR" dirty="0" smtClean="0"/>
              <a:t> </a:t>
            </a:r>
            <a:r>
              <a:rPr lang="fr-FR" sz="3000" dirty="0" smtClean="0"/>
              <a:t>Initialisé  un  dépôt</a:t>
            </a:r>
          </a:p>
          <a:p>
            <a:pPr marL="1160462" lvl="1" indent="-342900"/>
            <a:r>
              <a:rPr lang="fr-FR" sz="3000" b="1" i="1" dirty="0" smtClean="0"/>
              <a:t>git </a:t>
            </a:r>
            <a:r>
              <a:rPr lang="fr-FR" sz="3000" b="1" i="1" dirty="0" err="1" smtClean="0"/>
              <a:t>init</a:t>
            </a:r>
            <a:endParaRPr lang="fr-FR" sz="3000" b="1" i="1" dirty="0"/>
          </a:p>
          <a:p>
            <a:pPr marL="514350" lvl="1" indent="-153988">
              <a:spcBef>
                <a:spcPts val="1000"/>
              </a:spcBef>
              <a:buFont typeface="+mj-lt"/>
              <a:buAutoNum type="arabicPeriod"/>
            </a:pPr>
            <a:r>
              <a:rPr lang="fr-FR" sz="3000" dirty="0"/>
              <a:t>Lié le dépôt locale au dépôt distant</a:t>
            </a:r>
          </a:p>
          <a:p>
            <a:pPr marL="1160462" lvl="1" indent="-342900"/>
            <a:r>
              <a:rPr lang="fr-FR" sz="3000" b="1" i="1" dirty="0"/>
              <a:t>git remote add </a:t>
            </a:r>
            <a:r>
              <a:rPr lang="fr-FR" sz="3000" b="1" i="1" dirty="0" err="1"/>
              <a:t>origin</a:t>
            </a:r>
            <a:r>
              <a:rPr lang="fr-FR" sz="3000" b="1" i="1" dirty="0"/>
              <a:t> url ou bien  </a:t>
            </a:r>
          </a:p>
          <a:p>
            <a:pPr marL="1160462" lvl="1" indent="-342900"/>
            <a:r>
              <a:rPr lang="fr-FR" altLang="fr-FR" sz="3000" b="1" i="1" dirty="0"/>
              <a:t>git clone https://github.com/my_git_project.git </a:t>
            </a:r>
          </a:p>
          <a:p>
            <a:pPr marL="514350" lvl="1" indent="-153988">
              <a:spcBef>
                <a:spcPts val="1000"/>
              </a:spcBef>
              <a:buFont typeface="+mj-lt"/>
              <a:buAutoNum type="arabicPeriod"/>
            </a:pPr>
            <a:r>
              <a:rPr lang="fr-FR" sz="3000" dirty="0"/>
              <a:t>Configuration nom utilisateur pour envoyé sur dépôt distant:</a:t>
            </a:r>
          </a:p>
          <a:p>
            <a:pPr marL="1160462" lvl="1" indent="-342900"/>
            <a:r>
              <a:rPr lang="fr-FR" sz="3000" b="1" i="1" dirty="0" smtClean="0"/>
              <a:t>git </a:t>
            </a:r>
            <a:r>
              <a:rPr lang="fr-FR" sz="3000" b="1" i="1" dirty="0"/>
              <a:t>config –global user.name «  </a:t>
            </a:r>
            <a:r>
              <a:rPr lang="fr-FR" sz="3000" b="1" i="1" dirty="0" err="1"/>
              <a:t>name</a:t>
            </a:r>
            <a:r>
              <a:rPr lang="fr-FR" sz="3000" b="1" i="1" dirty="0"/>
              <a:t>»</a:t>
            </a:r>
          </a:p>
          <a:p>
            <a:pPr marL="514350" lvl="1" indent="-153988">
              <a:spcBef>
                <a:spcPts val="1000"/>
              </a:spcBef>
              <a:buFont typeface="+mj-lt"/>
              <a:buAutoNum type="arabicPeriod"/>
            </a:pPr>
            <a:r>
              <a:rPr lang="fr-FR" sz="3000" dirty="0"/>
              <a:t>Configuration email utilisateur pour envoyé sur dépôt distant:</a:t>
            </a:r>
          </a:p>
          <a:p>
            <a:pPr marL="1158875" lvl="1" indent="-350838" defTabSz="584200"/>
            <a:r>
              <a:rPr lang="fr-FR" b="1" i="1" dirty="0" smtClean="0"/>
              <a:t>	</a:t>
            </a:r>
            <a:r>
              <a:rPr lang="fr-FR" sz="3000" b="1" i="1" dirty="0" smtClean="0"/>
              <a:t>git </a:t>
            </a:r>
            <a:r>
              <a:rPr lang="fr-FR" sz="3000" b="1" i="1" dirty="0"/>
              <a:t>config –global user. email «  email» (global local, system)</a:t>
            </a:r>
          </a:p>
          <a:p>
            <a:pPr marL="514350" lvl="1" indent="-153988">
              <a:spcBef>
                <a:spcPts val="1000"/>
              </a:spcBef>
              <a:buFont typeface="+mj-lt"/>
              <a:buAutoNum type="arabicPeriod"/>
            </a:pPr>
            <a:r>
              <a:rPr lang="fr-FR" sz="3000" dirty="0"/>
              <a:t>Affiches l’état du répertoire de travail:</a:t>
            </a:r>
          </a:p>
          <a:p>
            <a:pPr marL="1160462" lvl="1" indent="-342900"/>
            <a:r>
              <a:rPr lang="fr-FR" sz="3000" b="1" i="1" dirty="0"/>
              <a:t>git status</a:t>
            </a:r>
          </a:p>
          <a:p>
            <a:pPr marL="514350" lvl="1" indent="-153988">
              <a:spcBef>
                <a:spcPts val="1000"/>
              </a:spcBef>
              <a:buFont typeface="+mj-lt"/>
              <a:buAutoNum type="arabicPeriod"/>
            </a:pPr>
            <a:r>
              <a:rPr lang="fr-FR" sz="3000" dirty="0"/>
              <a:t>Lister  Les variables de configuration</a:t>
            </a:r>
          </a:p>
          <a:p>
            <a:pPr marL="1160462" lvl="1" indent="-342900"/>
            <a:r>
              <a:rPr lang="fr-FR" sz="3000" b="1" i="1" dirty="0"/>
              <a:t>git config --list –</a:t>
            </a:r>
            <a:r>
              <a:rPr lang="fr-FR" sz="3000" b="1" i="1" dirty="0" err="1"/>
              <a:t>level</a:t>
            </a:r>
            <a:r>
              <a:rPr lang="fr-FR" sz="3000" b="1" i="1" dirty="0"/>
              <a:t>()</a:t>
            </a:r>
          </a:p>
          <a:p>
            <a:pPr marL="363538" lvl="1" indent="0">
              <a:buNone/>
            </a:pPr>
            <a:r>
              <a:rPr lang="fr-FR" sz="2800" dirty="0" smtClean="0"/>
              <a:t> </a:t>
            </a:r>
            <a:endParaRPr lang="fr-FR" sz="2800"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830869" y="0"/>
            <a:ext cx="6596270"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a:t>
            </a:r>
            <a:r>
              <a:rPr lang="fr-FR" b="1" dirty="0" smtClean="0"/>
              <a:t>te)</a:t>
            </a:r>
            <a:endParaRPr lang="fr-FR" b="1" dirty="0"/>
          </a:p>
        </p:txBody>
      </p:sp>
      <p:sp>
        <p:nvSpPr>
          <p:cNvPr id="6" name="Espace réservé du contenu 2"/>
          <p:cNvSpPr>
            <a:spLocks noGrp="1"/>
          </p:cNvSpPr>
          <p:nvPr>
            <p:ph idx="1"/>
          </p:nvPr>
        </p:nvSpPr>
        <p:spPr>
          <a:xfrm>
            <a:off x="164620" y="1045133"/>
            <a:ext cx="11928768" cy="5687361"/>
          </a:xfrm>
        </p:spPr>
        <p:txBody>
          <a:bodyPr>
            <a:normAutofit/>
          </a:bodyPr>
          <a:lstStyle/>
          <a:p>
            <a:pPr marL="876300" lvl="1" indent="-514350">
              <a:buFont typeface="+mj-lt"/>
              <a:buAutoNum type="arabicPeriod" startAt="7"/>
            </a:pPr>
            <a:r>
              <a:rPr lang="fr-FR" sz="2800" dirty="0" smtClean="0"/>
              <a:t>Indexé </a:t>
            </a:r>
            <a:r>
              <a:rPr lang="fr-FR" sz="2800" dirty="0"/>
              <a:t>l’ajout ou la modification d’un fichier:</a:t>
            </a:r>
          </a:p>
          <a:p>
            <a:pPr marL="1160462" lvl="1" indent="-342900">
              <a:lnSpc>
                <a:spcPct val="70000"/>
              </a:lnSpc>
            </a:pPr>
            <a:r>
              <a:rPr lang="fr-FR" sz="2800" b="1" i="1" dirty="0"/>
              <a:t>git </a:t>
            </a:r>
            <a:r>
              <a:rPr lang="fr-FR" sz="2800" b="1" i="1" dirty="0" err="1"/>
              <a:t>add</a:t>
            </a:r>
            <a:r>
              <a:rPr lang="fr-FR" sz="2800" b="1" i="1" dirty="0"/>
              <a:t> « fichier », git </a:t>
            </a:r>
            <a:r>
              <a:rPr lang="fr-FR" sz="2800" b="1" i="1" dirty="0" err="1"/>
              <a:t>add</a:t>
            </a:r>
            <a:r>
              <a:rPr lang="fr-FR" sz="2800" b="1" i="1" dirty="0"/>
              <a:t> .,  git </a:t>
            </a:r>
            <a:r>
              <a:rPr lang="fr-FR" sz="2800" b="1" i="1" dirty="0" err="1"/>
              <a:t>add</a:t>
            </a:r>
            <a:r>
              <a:rPr lang="fr-FR" sz="2800" b="1" i="1" dirty="0"/>
              <a:t>  « *.</a:t>
            </a:r>
            <a:r>
              <a:rPr lang="fr-FR" sz="2800" b="1" i="1" dirty="0" err="1"/>
              <a:t>ext</a:t>
            </a:r>
            <a:r>
              <a:rPr lang="fr-FR" sz="2800" b="1" i="1" dirty="0"/>
              <a:t> », git </a:t>
            </a:r>
            <a:r>
              <a:rPr lang="fr-FR" sz="2800" b="1" i="1" dirty="0" err="1"/>
              <a:t>add</a:t>
            </a:r>
            <a:r>
              <a:rPr lang="fr-FR" sz="2800" b="1" i="1" dirty="0"/>
              <a:t> –p</a:t>
            </a:r>
          </a:p>
          <a:p>
            <a:pPr marL="877887" lvl="1" indent="-514350">
              <a:buFont typeface="+mj-lt"/>
              <a:buAutoNum type="arabicPeriod" startAt="7"/>
            </a:pPr>
            <a:r>
              <a:rPr lang="fr-FR" sz="2800" dirty="0" smtClean="0"/>
              <a:t>Annuler </a:t>
            </a:r>
            <a:r>
              <a:rPr lang="fr-FR" sz="2800" dirty="0"/>
              <a:t>les modification dans le Répertoire de travail (non indexe):</a:t>
            </a:r>
          </a:p>
          <a:p>
            <a:pPr marL="1160462" lvl="1" indent="-342900">
              <a:lnSpc>
                <a:spcPct val="70000"/>
              </a:lnSpc>
            </a:pPr>
            <a:r>
              <a:rPr lang="fr-FR" sz="2800" b="1" i="1" dirty="0"/>
              <a:t>git checkout « fichier », git restore « fichier »</a:t>
            </a:r>
          </a:p>
          <a:p>
            <a:pPr marL="877887" lvl="1" indent="-514350">
              <a:buFont typeface="+mj-lt"/>
              <a:buAutoNum type="arabicPeriod" startAt="8"/>
            </a:pPr>
            <a:r>
              <a:rPr lang="fr-FR" sz="2800" dirty="0"/>
              <a:t>Supprimer un fichier de versionning (untracked state):</a:t>
            </a:r>
          </a:p>
          <a:p>
            <a:pPr marL="1160462" lvl="1" indent="-342900">
              <a:lnSpc>
                <a:spcPct val="70000"/>
              </a:lnSpc>
            </a:pPr>
            <a:r>
              <a:rPr lang="fr-FR" sz="2800" b="1" i="1" dirty="0"/>
              <a:t>git </a:t>
            </a:r>
            <a:r>
              <a:rPr lang="fr-FR" sz="2800" b="1" i="1" dirty="0" err="1"/>
              <a:t>rm</a:t>
            </a:r>
            <a:r>
              <a:rPr lang="fr-FR" sz="2800" b="1" i="1" dirty="0"/>
              <a:t> –cached « fichier»</a:t>
            </a:r>
          </a:p>
          <a:p>
            <a:pPr marL="1160462" lvl="1" indent="-342900"/>
            <a:endParaRPr lang="fr-FR" sz="2800" b="1" i="1" dirty="0"/>
          </a:p>
          <a:p>
            <a:pPr marL="877887" lvl="1" indent="-514350">
              <a:buFont typeface="+mj-lt"/>
              <a:buAutoNum type="arabicPeriod" startAt="9"/>
            </a:pPr>
            <a:r>
              <a:rPr lang="fr-FR" sz="2800" dirty="0" smtClean="0"/>
              <a:t>Supprimer </a:t>
            </a:r>
            <a:r>
              <a:rPr lang="fr-FR" sz="2800" dirty="0"/>
              <a:t>un fichier de versionning (untracked state</a:t>
            </a:r>
            <a:r>
              <a:rPr lang="fr-FR" sz="2800" dirty="0" smtClean="0"/>
              <a:t>):</a:t>
            </a:r>
          </a:p>
          <a:p>
            <a:pPr marL="1160462" lvl="1" indent="-342900">
              <a:lnSpc>
                <a:spcPct val="70000"/>
              </a:lnSpc>
            </a:pPr>
            <a:r>
              <a:rPr lang="fr-FR" sz="2800" b="1" i="1" dirty="0"/>
              <a:t>git </a:t>
            </a:r>
            <a:r>
              <a:rPr lang="fr-FR" sz="2800" b="1" i="1" dirty="0" err="1"/>
              <a:t>rm</a:t>
            </a:r>
            <a:r>
              <a:rPr lang="fr-FR" sz="2800" b="1" i="1" dirty="0"/>
              <a:t> –cached « fichier»</a:t>
            </a:r>
          </a:p>
          <a:p>
            <a:pPr marL="877887" lvl="1" indent="-514350">
              <a:buFont typeface="+mj-lt"/>
              <a:buAutoNum type="arabicPeriod" startAt="10"/>
            </a:pPr>
            <a:r>
              <a:rPr lang="fr-FR" sz="2800" dirty="0"/>
              <a:t>Annuler les </a:t>
            </a:r>
            <a:r>
              <a:rPr lang="fr-FR" sz="2800" dirty="0" smtClean="0"/>
              <a:t>modification dans </a:t>
            </a:r>
            <a:r>
              <a:rPr lang="fr-FR" sz="2800" dirty="0"/>
              <a:t>le Répertoire de travail </a:t>
            </a:r>
            <a:r>
              <a:rPr lang="fr-FR" sz="2800" dirty="0" smtClean="0"/>
              <a:t>(non </a:t>
            </a:r>
            <a:r>
              <a:rPr lang="fr-FR" sz="2800" dirty="0"/>
              <a:t>indexe</a:t>
            </a:r>
            <a:r>
              <a:rPr lang="fr-FR" sz="2800" dirty="0" smtClean="0"/>
              <a:t>):</a:t>
            </a:r>
            <a:endParaRPr lang="fr-FR" sz="2800" dirty="0"/>
          </a:p>
          <a:p>
            <a:pPr marL="1160462" lvl="1" indent="-342900">
              <a:lnSpc>
                <a:spcPct val="70000"/>
              </a:lnSpc>
            </a:pPr>
            <a:r>
              <a:rPr lang="fr-FR" sz="2800" b="1" i="1" dirty="0"/>
              <a:t>git checkout « fichier », git restore « fichier »</a:t>
            </a:r>
          </a:p>
          <a:p>
            <a:pPr marL="1160462" lvl="1" indent="-342900">
              <a:lnSpc>
                <a:spcPct val="70000"/>
              </a:lnSpc>
            </a:pPr>
            <a:r>
              <a:rPr lang="fr-FR" sz="2800" b="1" i="1" dirty="0"/>
              <a:t>Git clean</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Tree>
    <p:extLst>
      <p:ext uri="{BB962C8B-B14F-4D97-AF65-F5344CB8AC3E}">
        <p14:creationId xmlns:p14="http://schemas.microsoft.com/office/powerpoint/2010/main" val="673011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4306</TotalTime>
  <Words>2392</Words>
  <Application>Microsoft Office PowerPoint</Application>
  <PresentationFormat>Grand écran</PresentationFormat>
  <Paragraphs>425</Paragraphs>
  <Slides>27</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Calibri Light</vt:lpstr>
      <vt:lpstr>Consolas</vt:lpstr>
      <vt:lpstr>Wingdings</vt:lpstr>
      <vt:lpstr>Thème Office</vt:lpstr>
      <vt:lpstr>Système de contrôle de version(SCV)</vt:lpstr>
      <vt:lpstr>Type de SCV </vt:lpstr>
      <vt:lpstr>Git </vt:lpstr>
      <vt:lpstr>HEAD &amp; Index</vt:lpstr>
      <vt:lpstr>Architecture de Git</vt:lpstr>
      <vt:lpstr>Utilisation</vt:lpstr>
      <vt:lpstr>Génération &amp; SSH</vt:lpstr>
      <vt:lpstr>Les commandes de base</vt:lpstr>
      <vt:lpstr>Présentation PowerPoint</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1078</cp:revision>
  <dcterms:created xsi:type="dcterms:W3CDTF">2022-11-12T10:47:31Z</dcterms:created>
  <dcterms:modified xsi:type="dcterms:W3CDTF">2022-11-28T13:45:04Z</dcterms:modified>
</cp:coreProperties>
</file>