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9" r:id="rId3"/>
    <p:sldId id="261" r:id="rId4"/>
    <p:sldId id="289" r:id="rId5"/>
    <p:sldId id="274" r:id="rId6"/>
    <p:sldId id="264" r:id="rId7"/>
    <p:sldId id="284" r:id="rId8"/>
    <p:sldId id="263" r:id="rId9"/>
    <p:sldId id="268" r:id="rId10"/>
    <p:sldId id="266" r:id="rId11"/>
    <p:sldId id="267" r:id="rId12"/>
    <p:sldId id="277" r:id="rId13"/>
    <p:sldId id="270" r:id="rId14"/>
    <p:sldId id="272" r:id="rId15"/>
    <p:sldId id="296" r:id="rId16"/>
    <p:sldId id="278" r:id="rId17"/>
    <p:sldId id="291" r:id="rId18"/>
    <p:sldId id="297" r:id="rId19"/>
    <p:sldId id="298" r:id="rId20"/>
    <p:sldId id="279" r:id="rId21"/>
    <p:sldId id="282" r:id="rId22"/>
    <p:sldId id="280" r:id="rId23"/>
    <p:sldId id="281" r:id="rId24"/>
    <p:sldId id="283" r:id="rId25"/>
    <p:sldId id="290" r:id="rId26"/>
    <p:sldId id="288" r:id="rId27"/>
    <p:sldId id="286" r:id="rId28"/>
    <p:sldId id="287" r:id="rId29"/>
    <p:sldId id="285" r:id="rId30"/>
    <p:sldId id="295" r:id="rId31"/>
    <p:sldId id="271" r:id="rId32"/>
    <p:sldId id="292" r:id="rId33"/>
    <p:sldId id="294" r:id="rId34"/>
    <p:sldId id="293"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64" d="100"/>
          <a:sy n="64" d="100"/>
        </p:scale>
        <p:origin x="702"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11/12/2022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r>
              <a:rPr lang="fr-FR" dirty="0" smtClean="0"/>
              <a: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a:t>
            </a:r>
            <a:r>
              <a:rPr lang="fr-FR" baseline="0" dirty="0" err="1" smtClean="0"/>
              <a:t>commité</a:t>
            </a:r>
            <a:r>
              <a:rPr lang="fr-FR" baseline="0" dirty="0" smtClean="0"/>
              <a:t>)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a:t>
            </a:r>
            <a:r>
              <a:rPr lang="fr-FR" sz="1200" b="0" i="0" kern="1200" noProof="0" dirty="0" smtClean="0">
                <a:solidFill>
                  <a:schemeClr val="tx1"/>
                </a:solidFill>
                <a:effectLst/>
                <a:latin typeface="+mn-lt"/>
                <a:ea typeface="+mn-ea"/>
                <a:cs typeface="+mn-cs"/>
              </a:rPr>
              <a:t>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a:t>
            </a:r>
            <a:r>
              <a:rPr lang="fr-FR" sz="1200" b="0" i="0" kern="1200" baseline="0" noProof="0" dirty="0" smtClean="0">
                <a:solidFill>
                  <a:schemeClr val="tx1"/>
                </a:solidFill>
                <a:effectLst/>
                <a:latin typeface="+mn-lt"/>
                <a:ea typeface="+mn-ea"/>
                <a:cs typeface="+mn-cs"/>
              </a:rPr>
              <a:t>décrit </a:t>
            </a:r>
            <a:r>
              <a:rPr lang="fr-FR" sz="1200" b="0" i="0" kern="1200" baseline="0" noProof="0" dirty="0" smtClean="0">
                <a:solidFill>
                  <a:schemeClr val="tx1"/>
                </a:solidFill>
                <a:effectLst/>
                <a:latin typeface="+mn-lt"/>
                <a:ea typeface="+mn-ea"/>
                <a:cs typeface="+mn-cs"/>
              </a:rPr>
              <a:t>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1" dirty="0" smtClean="0"/>
              <a:t>:</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a:t>
            </a:r>
            <a:r>
              <a:rPr lang="fr-FR" dirty="0" smtClean="0"/>
              <a:t>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a:t>
            </a:r>
            <a:r>
              <a:rPr lang="fr-FR" dirty="0" smtClean="0"/>
              <a:t>distante(</a:t>
            </a:r>
            <a:r>
              <a:rPr lang="fr-FR" dirty="0" err="1" smtClean="0"/>
              <a:t>rebase</a:t>
            </a:r>
            <a:r>
              <a:rPr lang="fr-FR" dirty="0" smtClean="0"/>
              <a:t> ces</a:t>
            </a:r>
            <a:r>
              <a:rPr lang="fr-FR" baseline="0" dirty="0" smtClean="0"/>
              <a:t> changements au top qui peut généré des conflits</a:t>
            </a:r>
            <a:r>
              <a:rPr lang="fr-FR" dirty="0" smtClean="0"/>
              <a:t>)</a:t>
            </a:r>
            <a:endParaRPr lang="fr-FR" dirty="0" smtClean="0"/>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a:t>
            </a:r>
            <a:r>
              <a:rPr lang="fr-FR" baseline="0" dirty="0" smtClean="0"/>
              <a:t>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a:t>
            </a:r>
            <a:r>
              <a:rPr lang="fr-FR" baseline="0" dirty="0" err="1" smtClean="0"/>
              <a:t>debut</a:t>
            </a:r>
            <a:r>
              <a:rPr lang="fr-FR" baseline="0" dirty="0" smtClean="0"/>
              <a:t> du projet et maintenue tout au long du processus de </a:t>
            </a:r>
            <a:r>
              <a:rPr lang="fr-FR" baseline="0" dirty="0" err="1" smtClean="0"/>
              <a:t>développent.tagé</a:t>
            </a:r>
            <a:r>
              <a:rPr lang="fr-FR" baseline="0" dirty="0" smtClean="0"/>
              <a:t> en plusieurs commits dans le but de montré  les différentes versions </a:t>
            </a:r>
            <a:r>
              <a:rPr lang="fr-FR" baseline="0" smtClean="0"/>
              <a:t>du code.</a:t>
            </a:r>
            <a:endParaRPr lang="fr-FR" baseline="0" dirty="0" smtClean="0"/>
          </a:p>
          <a:p>
            <a:r>
              <a:rPr lang="fr-FR" b="1" baseline="0" dirty="0" smtClean="0"/>
              <a:t>Avantages </a:t>
            </a:r>
          </a:p>
          <a:p>
            <a:r>
              <a:rPr lang="fr-FR" b="0" baseline="0" dirty="0" smtClean="0"/>
              <a:t>Nous permet de vérifie chaque ligne de code avant qu’elle soit intégré dans les version</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aseline="0" dirty="0" smtClean="0"/>
              <a:t>chaque branch à un rôle spécifique.</a:t>
            </a:r>
            <a:r>
              <a:rPr lang="fr-FR" baseline="0" dirty="0" smtClean="0"/>
              <a:t> comment et quand il faut que les branches vont interagir</a:t>
            </a:r>
          </a:p>
          <a:p>
            <a:r>
              <a:rPr lang="fr-FR" b="1" baseline="0" dirty="0" smtClean="0"/>
              <a:t>Avantages </a:t>
            </a:r>
          </a:p>
          <a:p>
            <a:r>
              <a:rPr lang="fr-FR" b="0" baseline="0" dirty="0" smtClean="0"/>
              <a:t>Nous permet de vérifie chaque ligne de code avant qu’elle soit intégré dans les version</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fr-FR" sz="1200" b="1" dirty="0" smtClean="0"/>
              <a:t>Master:</a:t>
            </a:r>
            <a:r>
              <a:rPr lang="fr-FR" sz="1200" b="0" dirty="0" smtClean="0"/>
              <a:t> et stable est un avantage en</a:t>
            </a:r>
            <a:r>
              <a:rPr lang="fr-FR" sz="1200" b="0" baseline="0" dirty="0" smtClean="0"/>
              <a:t> cas de problème dans les autre branches. souvent utilisé comme branche d’intégration pour la branche develop.</a:t>
            </a:r>
          </a:p>
          <a:p>
            <a:pPr marL="228600" indent="-228600">
              <a:buFont typeface="+mj-lt"/>
              <a:buAutoNum type="arabicPeriod"/>
            </a:pPr>
            <a:r>
              <a:rPr lang="en-US" sz="1200" b="1" i="0" kern="1200" dirty="0" smtClean="0">
                <a:solidFill>
                  <a:schemeClr val="tx1"/>
                </a:solidFill>
                <a:effectLst/>
                <a:latin typeface="+mn-lt"/>
                <a:ea typeface="+mn-ea"/>
                <a:cs typeface="+mn-cs"/>
              </a:rPr>
              <a:t>La branch develop: </a:t>
            </a:r>
            <a:r>
              <a:rPr lang="en-US" sz="1200" b="0" i="0" kern="1200" dirty="0" smtClean="0">
                <a:solidFill>
                  <a:schemeClr val="tx1"/>
                </a:solidFill>
                <a:effectLst/>
                <a:latin typeface="+mn-lt"/>
                <a:ea typeface="+mn-ea"/>
                <a:cs typeface="+mn-cs"/>
              </a:rPr>
              <a:t>est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sz="1200" b="0" i="0" kern="1200" noProof="0" dirty="0" smtClean="0">
              <a:solidFill>
                <a:schemeClr val="tx1"/>
              </a:solidFill>
              <a:effectLst/>
              <a:latin typeface="+mn-lt"/>
              <a:ea typeface="+mn-ea"/>
              <a:cs typeface="+mn-cs"/>
            </a:endParaRPr>
          </a:p>
          <a:p>
            <a:pPr marL="228600" indent="-228600">
              <a:buFont typeface="+mj-lt"/>
              <a:buAutoNum type="arabicPeriod"/>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smtClean="0">
                <a:solidFill>
                  <a:schemeClr val="tx1"/>
                </a:solidFill>
                <a:effectLst/>
                <a:latin typeface="+mn-lt"/>
                <a:ea typeface="+mn-ea"/>
                <a:cs typeface="+mn-cs"/>
              </a:rPr>
              <a:t>depuis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fonction on l’intègre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fonction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0" i="0" kern="1200" baseline="0" noProof="0" dirty="0" smtClean="0">
                <a:solidFill>
                  <a:schemeClr val="tx1"/>
                </a:solidFill>
                <a:effectLst/>
                <a:latin typeface="+mn-lt"/>
                <a:ea typeface="+mn-ea"/>
                <a:cs typeface="+mn-cs"/>
              </a:rPr>
              <a:t>Hotfix: bifurqué depuis master utilisé pour corrigé rapidement la release en </a:t>
            </a:r>
            <a:r>
              <a:rPr lang="fr-FR" sz="1200" b="0" i="0" kern="1200" baseline="0" noProof="0" dirty="0" err="1" smtClean="0">
                <a:solidFill>
                  <a:schemeClr val="tx1"/>
                </a:solidFill>
                <a:effectLst/>
                <a:latin typeface="+mn-lt"/>
                <a:ea typeface="+mn-ea"/>
                <a:cs typeface="+mn-cs"/>
              </a:rPr>
              <a:t>production.dés</a:t>
            </a:r>
            <a:r>
              <a:rPr lang="fr-FR" sz="1200" b="0" i="0" kern="1200" baseline="0" noProof="0" dirty="0" smtClean="0">
                <a:solidFill>
                  <a:schemeClr val="tx1"/>
                </a:solidFill>
                <a:effectLst/>
                <a:latin typeface="+mn-lt"/>
                <a:ea typeface="+mn-ea"/>
                <a:cs typeface="+mn-cs"/>
              </a:rPr>
              <a:t> que le correctif est </a:t>
            </a:r>
            <a:r>
              <a:rPr lang="fr-FR" sz="1200" b="0" i="0" kern="1200" baseline="0" noProof="0" dirty="0" err="1" smtClean="0">
                <a:solidFill>
                  <a:schemeClr val="tx1"/>
                </a:solidFill>
                <a:effectLst/>
                <a:latin typeface="+mn-lt"/>
                <a:ea typeface="+mn-ea"/>
                <a:cs typeface="+mn-cs"/>
              </a:rPr>
              <a:t>deployé</a:t>
            </a:r>
            <a:r>
              <a:rPr lang="fr-FR" sz="1200" b="0" i="0" kern="1200" baseline="0" noProof="0" dirty="0" smtClean="0">
                <a:solidFill>
                  <a:schemeClr val="tx1"/>
                </a:solidFill>
                <a:effectLst/>
                <a:latin typeface="+mn-lt"/>
                <a:ea typeface="+mn-ea"/>
                <a:cs typeface="+mn-cs"/>
              </a:rPr>
              <a:t> cette branche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mergé vers master et </a:t>
            </a:r>
            <a:r>
              <a:rPr lang="fr-FR" sz="1200" b="0" i="0" kern="1200" baseline="0" noProof="0" dirty="0" err="1" smtClean="0">
                <a:solidFill>
                  <a:schemeClr val="tx1"/>
                </a:solidFill>
                <a:effectLst/>
                <a:latin typeface="+mn-lt"/>
                <a:ea typeface="+mn-ea"/>
                <a:cs typeface="+mn-cs"/>
              </a:rPr>
              <a:t>develop.avoir</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unr</a:t>
            </a:r>
            <a:r>
              <a:rPr lang="fr-FR" sz="1200" b="0" i="0" kern="1200" baseline="0" noProof="0" dirty="0" smtClean="0">
                <a:solidFill>
                  <a:schemeClr val="tx1"/>
                </a:solidFill>
                <a:effectLst/>
                <a:latin typeface="+mn-lt"/>
                <a:ea typeface="+mn-ea"/>
                <a:cs typeface="+mn-cs"/>
              </a:rPr>
              <a:t>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29</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34</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Index :est une </a:t>
            </a:r>
            <a:r>
              <a:rPr lang="fr-FR" dirty="0" err="1" smtClean="0"/>
              <a:t>maniére</a:t>
            </a:r>
            <a:r>
              <a:rPr lang="fr-FR" dirty="0" smtClean="0"/>
              <a:t> de préparé</a:t>
            </a:r>
            <a:r>
              <a:rPr lang="fr-FR" baseline="0" dirty="0" smtClean="0"/>
              <a:t> un commit sans inclure tous les changement dans notre répertoire de travail</a:t>
            </a:r>
            <a:endParaRPr lang="fr-FR" dirty="0" smtClean="0"/>
          </a:p>
          <a:p>
            <a:r>
              <a:rPr lang="fr-FR" dirty="0" smtClean="0"/>
              <a:t>-</a:t>
            </a:r>
            <a:r>
              <a:rPr lang="fr-FR" dirty="0" smtClean="0"/>
              <a:t>exécuté git checkout « </a:t>
            </a:r>
            <a:r>
              <a:rPr lang="fr-FR" dirty="0" err="1" smtClean="0"/>
              <a:t>commit_id</a:t>
            </a:r>
            <a:r>
              <a:rPr lang="fr-FR" dirty="0" smtClean="0"/>
              <a:t> » pour</a:t>
            </a:r>
            <a:r>
              <a:rPr lang="fr-FR" baseline="0" dirty="0" smtClean="0"/>
              <a:t> voir detached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11/12/2022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11/12/2022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11/12/2022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11/12/2022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11/12/2022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11/12/2022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11/12/2022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git@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38230" y="78787"/>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914399"/>
            <a:ext cx="12192000" cy="5943601"/>
          </a:xfrm>
        </p:spPr>
        <p:txBody>
          <a:bodyPr>
            <a:normAutofit/>
          </a:bodyPr>
          <a:lstStyle/>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3000" b="1" i="1" dirty="0"/>
              <a:t>git </a:t>
            </a:r>
            <a:r>
              <a:rPr lang="fr-FR" sz="3000" b="1" i="1" dirty="0" err="1"/>
              <a:t>diff</a:t>
            </a:r>
            <a:endParaRPr lang="fr-FR" sz="30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3000" b="1" i="1" dirty="0"/>
              <a:t>git </a:t>
            </a:r>
            <a:r>
              <a:rPr lang="fr-FR" sz="3000" b="1" i="1" dirty="0" err="1"/>
              <a:t>diff</a:t>
            </a:r>
            <a:r>
              <a:rPr lang="fr-FR" sz="3000" b="1" i="1" dirty="0"/>
              <a:t> --cached</a:t>
            </a:r>
          </a:p>
          <a:p>
            <a:pPr marL="877887" lvl="1" indent="-514350">
              <a:buFont typeface="+mj-lt"/>
              <a:buAutoNum type="arabicPeriod" startAt="15"/>
            </a:pPr>
            <a:r>
              <a:rPr lang="fr-FR" sz="3000" dirty="0"/>
              <a:t>Envoyer les modification </a:t>
            </a:r>
            <a:r>
              <a:rPr lang="fr-FR" sz="3000" dirty="0" smtClean="0"/>
              <a:t>indexés(</a:t>
            </a:r>
            <a:r>
              <a:rPr lang="fr-FR" sz="3000" dirty="0" err="1" smtClean="0"/>
              <a:t>snapshot</a:t>
            </a:r>
            <a:r>
              <a:rPr lang="fr-FR" sz="3000" dirty="0" smtClean="0"/>
              <a:t>) </a:t>
            </a:r>
            <a:r>
              <a:rPr lang="fr-FR" sz="3000" dirty="0"/>
              <a:t>en zone de </a:t>
            </a:r>
            <a:r>
              <a:rPr lang="fr-FR" sz="3000" dirty="0" smtClean="0"/>
              <a:t>transit(backup):</a:t>
            </a:r>
            <a:endParaRPr lang="fr-FR" sz="3000" dirty="0"/>
          </a:p>
          <a:p>
            <a:pPr marL="1158875" lvl="1" indent="-347663"/>
            <a:r>
              <a:rPr lang="fr-FR" sz="3000" b="1" i="1" dirty="0">
                <a:hlinkClick r:id="rId3" action="ppaction://hlinksldjump"/>
              </a:rPr>
              <a:t>git commit –m «  message»</a:t>
            </a:r>
            <a:endParaRPr lang="fr-FR" sz="3000" b="1" i="1" dirty="0"/>
          </a:p>
          <a:p>
            <a:pPr marL="877887" lvl="1" indent="-514350">
              <a:buFont typeface="+mj-lt"/>
              <a:buAutoNum type="arabicPeriod" startAt="16"/>
            </a:pPr>
            <a:r>
              <a:rPr lang="fr-FR" sz="3000" dirty="0"/>
              <a:t>Afficher l’historique des commits:</a:t>
            </a:r>
          </a:p>
          <a:p>
            <a:pPr marL="1158875" lvl="1" indent="-347663"/>
            <a:r>
              <a:rPr lang="fr-FR" sz="3000" b="1" i="1" dirty="0"/>
              <a:t>git log, git log –n 2 , git log –</a:t>
            </a:r>
            <a:r>
              <a:rPr lang="fr-FR" sz="3000" b="1" i="1" dirty="0" err="1" smtClean="0"/>
              <a:t>oneline,git</a:t>
            </a:r>
            <a:r>
              <a:rPr lang="fr-FR" sz="3000" b="1" i="1" dirty="0" smtClean="0"/>
              <a:t> log --graph, git </a:t>
            </a:r>
            <a:r>
              <a:rPr lang="fr-FR" sz="3000" b="1" i="1" dirty="0"/>
              <a:t>log –p </a:t>
            </a:r>
            <a:r>
              <a:rPr lang="fr-FR" sz="3000" b="1" i="1" dirty="0" smtClean="0"/>
              <a:t>fichier</a:t>
            </a:r>
            <a:endParaRPr lang="fr-FR" sz="3000" b="1" i="1" dirty="0"/>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a:t>)</a:t>
            </a:r>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4856" y="-9115"/>
            <a:ext cx="6702287"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9"/>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5326073"/>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dirty="0" smtClean="0"/>
              <a:t>),</a:t>
            </a:r>
            <a:r>
              <a:rPr lang="fr-FR" sz="2800" b="1" i="1" dirty="0"/>
              <a:t>git branch </a:t>
            </a:r>
            <a:r>
              <a:rPr lang="fr-FR" sz="2800" b="1" i="1" dirty="0" smtClean="0"/>
              <a:t>–a,</a:t>
            </a:r>
            <a:r>
              <a:rPr lang="fr-FR" sz="2800" b="1" i="1" dirty="0"/>
              <a:t> git branch –r </a:t>
            </a:r>
            <a:r>
              <a:rPr lang="fr-FR" sz="2800" dirty="0"/>
              <a:t>(distantes</a:t>
            </a:r>
            <a:r>
              <a:rPr lang="fr-FR" sz="2800" dirty="0" smtClean="0"/>
              <a:t>)</a:t>
            </a:r>
            <a:endParaRPr lang="fr-FR" sz="2800" b="1" i="1" dirty="0"/>
          </a:p>
          <a:p>
            <a:pPr marL="804863" indent="-182563">
              <a:buFont typeface="Arial" panose="020B0604020202020204" pitchFamily="34" charset="0"/>
              <a:buChar char="•"/>
              <a:tabLst>
                <a:tab pos="9017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r>
              <a:rPr lang="fr-FR" sz="2800" b="1" i="1" dirty="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9" name="ZoneTexte 8"/>
          <p:cNvSpPr txBox="1"/>
          <p:nvPr/>
        </p:nvSpPr>
        <p:spPr>
          <a:xfrm>
            <a:off x="0" y="1588957"/>
            <a:ext cx="12192000" cy="1477328"/>
          </a:xfrm>
          <a:prstGeom prst="rect">
            <a:avLst/>
          </a:prstGeom>
          <a:noFill/>
        </p:spPr>
        <p:txBody>
          <a:bodyPr wrap="square" rtlCol="0">
            <a:spAutoFit/>
          </a:bodyPr>
          <a:lstStyle/>
          <a:p>
            <a:r>
              <a:rPr lang="fr-FR" dirty="0" smtClean="0"/>
              <a:t>Quand on </a:t>
            </a:r>
            <a:r>
              <a:rPr lang="fr-FR" dirty="0"/>
              <a:t>merge des changements qui affecte la même partie des fichiers génère des conflits  git nous offre des outils pour mettre ces branches ensemble  </a:t>
            </a:r>
            <a:r>
              <a:rPr lang="fr-FR" b="1" dirty="0"/>
              <a:t>merge</a:t>
            </a:r>
            <a:r>
              <a:rPr lang="fr-FR" dirty="0"/>
              <a:t> et </a:t>
            </a:r>
            <a:r>
              <a:rPr lang="fr-FR" b="1" dirty="0"/>
              <a:t>rebase</a:t>
            </a:r>
            <a:r>
              <a:rPr lang="fr-FR" dirty="0" smtClean="0"/>
              <a:t>. quelque </a:t>
            </a:r>
            <a:r>
              <a:rPr lang="fr-FR" dirty="0"/>
              <a:t>soit la </a:t>
            </a:r>
            <a:r>
              <a:rPr lang="fr-FR" dirty="0" smtClean="0"/>
              <a:t>méthode </a:t>
            </a:r>
            <a:r>
              <a:rPr lang="fr-FR" dirty="0"/>
              <a:t>utilisé il y’à toujours un </a:t>
            </a:r>
            <a:r>
              <a:rPr lang="fr-FR" dirty="0" smtClean="0"/>
              <a:t>risque d’</a:t>
            </a:r>
            <a:r>
              <a:rPr lang="fr-FR" dirty="0" err="1" smtClean="0"/>
              <a:t>ecrasé</a:t>
            </a:r>
            <a:r>
              <a:rPr lang="fr-FR" dirty="0" smtClean="0"/>
              <a:t> ou de perdre quelque changement pensant le processus. Mais git nous permet de récupérer le fichier.il est bien de se préparé pour ce genre de problème</a:t>
            </a:r>
            <a:endParaRPr lang="fr-FR" dirty="0"/>
          </a:p>
          <a:p>
            <a:endParaRPr lang="fr-FR" dirty="0"/>
          </a:p>
        </p:txBody>
      </p:sp>
    </p:spTree>
    <p:extLst>
      <p:ext uri="{BB962C8B-B14F-4D97-AF65-F5344CB8AC3E}">
        <p14:creationId xmlns:p14="http://schemas.microsoft.com/office/powerpoint/2010/main" val="97217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948295"/>
          </a:xfrm>
          <a:prstGeom prst="rect">
            <a:avLst/>
          </a:prstGeom>
          <a:noFill/>
        </p:spPr>
        <p:txBody>
          <a:bodyPr wrap="square" rtlCol="0">
            <a:spAutoFit/>
          </a:bodyPr>
          <a:lstStyle/>
          <a:p>
            <a:pPr marL="571500" indent="-571500">
              <a:lnSpc>
                <a:spcPct val="90000"/>
              </a:lnSpc>
              <a:spcBef>
                <a:spcPts val="1000"/>
              </a:spcBef>
              <a:buFont typeface="+mj-lt"/>
              <a:buAutoNum type="romanUcPeriod" startAt="10"/>
            </a:pPr>
            <a:r>
              <a:rPr lang="fr-FR" sz="2800" b="1" dirty="0" smtClean="0"/>
              <a:t>workflow </a:t>
            </a:r>
            <a:r>
              <a:rPr lang="fr-FR" sz="2800" b="1" dirty="0"/>
              <a:t>de </a:t>
            </a:r>
            <a:r>
              <a:rPr lang="fr-FR" sz="2800" b="1" dirty="0" smtClean="0"/>
              <a:t>branches</a:t>
            </a:r>
            <a:r>
              <a:rPr lang="fr-FR" sz="2800" b="1" dirty="0" smtClean="0"/>
              <a:t>:</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a:t>La taille de l’équipe</a:t>
            </a:r>
          </a:p>
          <a:p>
            <a:pPr marL="357188" indent="177800">
              <a:buFont typeface="+mj-lt"/>
              <a:buAutoNum type="arabicPeriod"/>
            </a:pPr>
            <a:r>
              <a:rPr lang="fr-FR" sz="2800" dirty="0"/>
              <a:t>Type de projet</a:t>
            </a:r>
          </a:p>
          <a:p>
            <a:pPr marL="357188" indent="177800">
              <a:buFont typeface="+mj-lt"/>
              <a:buAutoNum type="arabicPeriod"/>
            </a:pPr>
            <a:r>
              <a:rPr lang="fr-FR" sz="2800" dirty="0"/>
              <a:t>Comment  l’équipe gère les releases du logiciel.</a:t>
            </a:r>
          </a:p>
          <a:p>
            <a:pPr marL="606425" indent="-514350">
              <a:lnSpc>
                <a:spcPct val="90000"/>
              </a:lnSpc>
              <a:spcBef>
                <a:spcPts val="1000"/>
              </a:spcBef>
              <a:buFont typeface="+mj-lt"/>
              <a:buAutoNum type="alphaLcPeriod" startAt="4"/>
            </a:pPr>
            <a:r>
              <a:rPr lang="fr-FR" sz="2800" b="1" dirty="0"/>
              <a:t>Exemple 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centralisé(base </a:t>
            </a:r>
            <a:r>
              <a:rPr lang="fr-FR" sz="2800" dirty="0" err="1" smtClean="0"/>
              <a:t>workblow</a:t>
            </a:r>
            <a:r>
              <a:rPr lang="fr-FR" sz="2800" dirty="0" smtClean="0"/>
              <a:t>)</a:t>
            </a:r>
          </a:p>
          <a:p>
            <a:pPr marL="357188" indent="177800">
              <a:lnSpc>
                <a:spcPct val="90000"/>
              </a:lnSpc>
              <a:spcBef>
                <a:spcPts val="1000"/>
              </a:spcBef>
              <a:buFont typeface="+mj-lt"/>
              <a:buAutoNum type="arabicPeriod"/>
            </a:pPr>
            <a:r>
              <a:rPr lang="fr-FR" sz="2800" dirty="0"/>
              <a:t>Workflow </a:t>
            </a:r>
            <a:r>
              <a:rPr lang="fr-FR" sz="2800" dirty="0" smtClean="0"/>
              <a:t>de </a:t>
            </a:r>
            <a:r>
              <a:rPr lang="fr-FR" sz="2800" dirty="0"/>
              <a:t>branch par fonctionnalité (branch master +branch par fonctionnalité</a:t>
            </a:r>
            <a:r>
              <a:rPr lang="fr-FR" sz="2800" dirty="0" smtClean="0"/>
              <a:t>).</a:t>
            </a:r>
            <a:endParaRPr lang="fr-FR" sz="2800" dirty="0"/>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139252"/>
            <a:ext cx="12192000" cy="5718748"/>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a:t>Adapté au modèle de versions traditionnel(planification des versions)</a:t>
            </a:r>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587923"/>
            <a:ext cx="12037621" cy="6495708"/>
          </a:xfrm>
        </p:spPr>
        <p:txBody>
          <a:bodyPr>
            <a:normAutofit/>
          </a:bodyPr>
          <a:lstStyle/>
          <a:p>
            <a:pPr marL="571500" indent="-571500" algn="l">
              <a:buFont typeface="+mj-lt"/>
              <a:buAutoNum type="romanUcPeriod" startAt="4"/>
            </a:pPr>
            <a:r>
              <a:rPr lang="fr-FR" sz="2800" b="1" dirty="0" smtClean="0"/>
              <a:t>Git:</a:t>
            </a:r>
            <a:endParaRPr lang="fr-FR" sz="2800" b="1" dirty="0" smtClean="0"/>
          </a:p>
          <a:p>
            <a:pPr marL="514350" indent="-514350" algn="l">
              <a:buFont typeface="+mj-lt"/>
              <a:buAutoNum type="alphaLcPeriod"/>
            </a:pPr>
            <a:r>
              <a:rPr lang="fr-FR" sz="2800" b="1" dirty="0"/>
              <a:t>Définition: </a:t>
            </a:r>
            <a:r>
              <a:rPr lang="fr-FR" sz="2800" dirty="0" smtClean="0"/>
              <a:t>est un logiciel qui  enregistre les  médications (versions) d’un ensemble de fichiers d’un projet souvent  utilisé pour la collaboration . </a:t>
            </a:r>
            <a:r>
              <a:rPr lang="fr-FR" dirty="0" smtClean="0"/>
              <a:t>.</a:t>
            </a:r>
          </a:p>
          <a:p>
            <a:pPr marL="514350" indent="-514350" algn="l">
              <a:buFont typeface="+mj-lt"/>
              <a:buAutoNum type="alphaLcPeriod"/>
            </a:pPr>
            <a:r>
              <a:rPr lang="fr-FR" sz="2800" b="1" dirty="0"/>
              <a:t>Fonctionnement:</a:t>
            </a:r>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Repo </a:t>
            </a:r>
            <a:r>
              <a:rPr lang="fr-FR" sz="2800" dirty="0"/>
              <a:t>Git </a:t>
            </a:r>
            <a:r>
              <a:rPr lang="fr-FR" sz="2800" dirty="0" smtClean="0"/>
              <a:t>locale( clone).</a:t>
            </a:r>
            <a:endParaRPr lang="fr-FR" sz="2800" dirty="0"/>
          </a:p>
          <a:p>
            <a:pPr marL="514350" indent="-514350" algn="l">
              <a:buFont typeface="+mj-lt"/>
              <a:buAutoNum type="alphaLcPeriod" startAt="3"/>
            </a:pPr>
            <a:r>
              <a:rPr lang="fr-FR" sz="2800" b="1" dirty="0"/>
              <a:t>Différentes Etats d’un fichier:</a:t>
            </a:r>
          </a:p>
          <a:p>
            <a:pPr marL="685800" indent="-342900" algn="l">
              <a:buFont typeface="Arial" panose="020B0604020202020204" pitchFamily="34" charset="0"/>
              <a:buChar char="•"/>
            </a:pPr>
            <a:r>
              <a:rPr lang="fr-FR" sz="2800" dirty="0"/>
              <a:t>Non versionnés (untracked)</a:t>
            </a:r>
          </a:p>
          <a:p>
            <a:pPr marL="685800" indent="-342900" algn="l">
              <a:buFont typeface="Arial" panose="020B0604020202020204" pitchFamily="34" charset="0"/>
              <a:buChar char="•"/>
            </a:pPr>
            <a:r>
              <a:rPr lang="fr-FR" sz="2800" dirty="0" smtClean="0"/>
              <a:t>Versionnés </a:t>
            </a:r>
            <a:r>
              <a:rPr lang="fr-FR" sz="2800" dirty="0"/>
              <a:t>non modifié (commit contient ce qui a été changé)</a:t>
            </a:r>
          </a:p>
          <a:p>
            <a:pPr marL="685800" indent="-342900" algn="l">
              <a:buFont typeface="Arial" panose="020B0604020202020204" pitchFamily="34" charset="0"/>
              <a:buChar char="•"/>
            </a:pPr>
            <a:r>
              <a:rPr lang="fr-FR" sz="2800" dirty="0"/>
              <a:t>V</a:t>
            </a:r>
            <a:r>
              <a:rPr lang="fr-FR" sz="2800" dirty="0" smtClean="0"/>
              <a:t>ersionnés </a:t>
            </a:r>
            <a:r>
              <a:rPr lang="fr-FR" sz="2800" dirty="0"/>
              <a:t>modifié  (non prêt pour le prochaine commit)</a:t>
            </a:r>
          </a:p>
          <a:p>
            <a:pPr marL="685800" indent="-342900" algn="l">
              <a:buFont typeface="Arial" panose="020B0604020202020204" pitchFamily="34" charset="0"/>
              <a:buChar char="•"/>
            </a:pPr>
            <a:r>
              <a:rPr lang="fr-FR" sz="2800" dirty="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1792" y="198973"/>
            <a:ext cx="5524500" cy="1781175"/>
          </a:xfrm>
          <a:prstGeom prst="rect">
            <a:avLst/>
          </a:prstGeom>
        </p:spPr>
      </p:pic>
      <p:pic>
        <p:nvPicPr>
          <p:cNvPr id="5" name="Image 4">
            <a:hlinkClick r:id="rId3" action="ppaction://hlinksldjump"/>
          </p:cNvPr>
          <p:cNvPicPr>
            <a:picLocks noChangeAspect="1"/>
          </p:cNvPicPr>
          <p:nvPr/>
        </p:nvPicPr>
        <p:blipFill>
          <a:blip r:embed="rId4"/>
          <a:stretch>
            <a:fillRect/>
          </a:stretch>
        </p:blipFill>
        <p:spPr>
          <a:xfrm>
            <a:off x="5689253" y="549143"/>
            <a:ext cx="6115792" cy="2126115"/>
          </a:xfrm>
          <a:prstGeom prst="rect">
            <a:avLst/>
          </a:prstGeom>
        </p:spPr>
      </p:pic>
      <p:pic>
        <p:nvPicPr>
          <p:cNvPr id="6" name="Image 5"/>
          <p:cNvPicPr>
            <a:picLocks noChangeAspect="1"/>
          </p:cNvPicPr>
          <p:nvPr/>
        </p:nvPicPr>
        <p:blipFill>
          <a:blip r:embed="rId5"/>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8129" y="836702"/>
            <a:ext cx="5830784" cy="4922831"/>
          </a:xfrm>
          <a:prstGeom prst="rect">
            <a:avLst/>
          </a:prstGeom>
        </p:spPr>
      </p:pic>
      <p:pic>
        <p:nvPicPr>
          <p:cNvPr id="2" name="Image 1"/>
          <p:cNvPicPr>
            <a:picLocks noChangeAspect="1"/>
          </p:cNvPicPr>
          <p:nvPr/>
        </p:nvPicPr>
        <p:blipFill>
          <a:blip r:embed="rId3"/>
          <a:stretch>
            <a:fillRect/>
          </a:stretch>
        </p:blipFill>
        <p:spPr>
          <a:xfrm>
            <a:off x="6662057" y="1589436"/>
            <a:ext cx="5197310" cy="3623831"/>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4" y="570017"/>
            <a:ext cx="11648973" cy="5890744"/>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58938" y="0"/>
            <a:ext cx="2534392" cy="605642"/>
          </a:xfrm>
        </p:spPr>
        <p:txBody>
          <a:bodyPr>
            <a:normAutofit fontScale="90000"/>
          </a:bodyPr>
          <a:lstStyle/>
          <a:p>
            <a:pPr algn="ctr"/>
            <a:r>
              <a:rPr lang="fr-FR" b="1" dirty="0" smtClean="0"/>
              <a:t>exercice</a:t>
            </a:r>
            <a:endParaRPr lang="fr-FR" b="1" dirty="0"/>
          </a:p>
        </p:txBody>
      </p:sp>
      <p:sp>
        <p:nvSpPr>
          <p:cNvPr id="3" name="Espace réservé du contenu 2"/>
          <p:cNvSpPr>
            <a:spLocks noGrp="1"/>
          </p:cNvSpPr>
          <p:nvPr>
            <p:ph idx="1"/>
          </p:nvPr>
        </p:nvSpPr>
        <p:spPr>
          <a:xfrm>
            <a:off x="0" y="866899"/>
            <a:ext cx="12192000" cy="5310064"/>
          </a:xfrm>
        </p:spPr>
        <p:txBody>
          <a:bodyPr/>
          <a:lstStyle/>
          <a:p>
            <a:pPr marL="514350" indent="-514350">
              <a:buFont typeface="+mj-lt"/>
              <a:buAutoNum type="arabicPeriod"/>
            </a:pPr>
            <a:r>
              <a:rPr lang="fr-FR" dirty="0" smtClean="0"/>
              <a:t>cloner </a:t>
            </a:r>
            <a:r>
              <a:rPr lang="fr-FR" dirty="0" err="1" smtClean="0">
                <a:hlinkClick r:id="rId3"/>
              </a:rPr>
              <a:t>git@github.com:cameronmcnz</a:t>
            </a:r>
            <a:r>
              <a:rPr lang="fr-FR" dirty="0" smtClean="0">
                <a:hlinkClick r:id="rId3"/>
              </a:rPr>
              <a:t>/</a:t>
            </a:r>
            <a:r>
              <a:rPr lang="fr-FR" dirty="0" err="1" smtClean="0">
                <a:hlinkClick r:id="rId3"/>
              </a:rPr>
              <a:t>rebase-github.git</a:t>
            </a:r>
            <a:endParaRPr lang="fr-FR" dirty="0" smtClean="0"/>
          </a:p>
          <a:p>
            <a:pPr marL="514350" indent="-514350">
              <a:buFont typeface="+mj-lt"/>
              <a:buAutoNum type="arabicPeriod"/>
            </a:pPr>
            <a:r>
              <a:rPr lang="fr-FR" dirty="0"/>
              <a:t>Switcher vers la </a:t>
            </a:r>
            <a:r>
              <a:rPr lang="fr-FR" dirty="0" smtClean="0"/>
              <a:t>branche feature</a:t>
            </a:r>
            <a:endParaRPr lang="fr-FR" dirty="0"/>
          </a:p>
          <a:p>
            <a:pPr marL="514350" indent="-514350">
              <a:buFont typeface="+mj-lt"/>
              <a:buAutoNum type="arabicPeriod"/>
            </a:pPr>
            <a:r>
              <a:rPr lang="fr-FR" dirty="0"/>
              <a:t>Afficher le </a:t>
            </a:r>
            <a:r>
              <a:rPr lang="fr-FR" dirty="0" smtClean="0"/>
              <a:t>log</a:t>
            </a:r>
          </a:p>
          <a:p>
            <a:pPr marL="514350" indent="-514350">
              <a:buFont typeface="+mj-lt"/>
              <a:buAutoNum type="arabicPeriod"/>
            </a:pPr>
            <a:r>
              <a:rPr lang="fr-FR" dirty="0" err="1" smtClean="0"/>
              <a:t>Ls</a:t>
            </a:r>
            <a:r>
              <a:rPr lang="fr-FR" dirty="0" smtClean="0"/>
              <a:t> voir les fichier</a:t>
            </a:r>
          </a:p>
          <a:p>
            <a:pPr marL="514350" indent="-514350">
              <a:buFont typeface="+mj-lt"/>
              <a:buAutoNum type="arabicPeriod"/>
            </a:pPr>
            <a:r>
              <a:rPr lang="fr-FR" dirty="0"/>
              <a:t>Rebase master dans </a:t>
            </a:r>
            <a:r>
              <a:rPr lang="fr-FR" dirty="0" smtClean="0"/>
              <a:t>feature</a:t>
            </a:r>
          </a:p>
          <a:p>
            <a:pPr marL="514350" indent="-514350">
              <a:buFont typeface="+mj-lt"/>
              <a:buAutoNum type="arabicPeriod"/>
            </a:pPr>
            <a:r>
              <a:rPr lang="fr-FR" dirty="0"/>
              <a:t>Rebase </a:t>
            </a:r>
            <a:r>
              <a:rPr lang="fr-FR" dirty="0" smtClean="0"/>
              <a:t>feature Dans master</a:t>
            </a:r>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33800" y="0"/>
            <a:ext cx="3222667" cy="584901"/>
          </a:xfrm>
        </p:spPr>
        <p:txBody>
          <a:bodyPr>
            <a:normAutofit fontScale="90000"/>
          </a:bodyPr>
          <a:lstStyle/>
          <a:p>
            <a:pPr algn="ctr"/>
            <a:r>
              <a:rPr lang="fr-FR" b="1" dirty="0" smtClean="0"/>
              <a:t>Notions</a:t>
            </a:r>
            <a:endParaRPr lang="fr-FR" b="1" dirty="0"/>
          </a:p>
        </p:txBody>
      </p:sp>
      <p:sp>
        <p:nvSpPr>
          <p:cNvPr id="3" name="Espace réservé du contenu 2"/>
          <p:cNvSpPr>
            <a:spLocks noGrp="1"/>
          </p:cNvSpPr>
          <p:nvPr>
            <p:ph idx="1"/>
          </p:nvPr>
        </p:nvSpPr>
        <p:spPr>
          <a:xfrm>
            <a:off x="142504" y="973778"/>
            <a:ext cx="12049495" cy="5723905"/>
          </a:xfrm>
        </p:spPr>
        <p:txBody>
          <a:bodyPr/>
          <a:lstStyle/>
          <a:p>
            <a:pPr marL="571500" indent="-571500">
              <a:lnSpc>
                <a:spcPct val="70000"/>
              </a:lnSpc>
              <a:buFont typeface="+mj-lt"/>
              <a:buAutoNum type="romanUcPeriod" startAt="5"/>
            </a:pPr>
            <a:r>
              <a:rPr lang="fr-FR" b="1" dirty="0" smtClean="0"/>
              <a:t>Notions:</a:t>
            </a:r>
            <a:endParaRPr lang="fr-FR" b="1" dirty="0"/>
          </a:p>
          <a:p>
            <a:pPr marL="514350" indent="-244475">
              <a:buFont typeface="+mj-lt"/>
              <a:buAutoNum type="alphaLcPeriod"/>
            </a:pPr>
            <a:r>
              <a:rPr lang="fr-FR" b="1" dirty="0" smtClean="0"/>
              <a:t>Commit</a:t>
            </a:r>
            <a:r>
              <a:rPr lang="fr-FR" b="1" dirty="0" smtClean="0"/>
              <a:t>:</a:t>
            </a:r>
            <a:r>
              <a:rPr lang="fr-FR" dirty="0" smtClean="0"/>
              <a:t> unité </a:t>
            </a:r>
            <a:r>
              <a:rPr lang="fr-FR" dirty="0"/>
              <a:t>de </a:t>
            </a:r>
            <a:r>
              <a:rPr lang="fr-FR" dirty="0" smtClean="0"/>
              <a:t>travail, collection de changement d’un ou plusieurs fichiers</a:t>
            </a:r>
            <a:endParaRPr lang="fr-FR" dirty="0"/>
          </a:p>
          <a:p>
            <a:pPr marL="514350" indent="-244475">
              <a:buFont typeface="+mj-lt"/>
              <a:buAutoNum type="alphaLcPeriod"/>
            </a:pPr>
            <a:r>
              <a:rPr lang="fr-FR" b="1" dirty="0"/>
              <a:t>HEAD</a:t>
            </a:r>
            <a:r>
              <a:rPr lang="fr-FR" b="1" dirty="0" smtClean="0"/>
              <a:t> :</a:t>
            </a:r>
            <a:r>
              <a:rPr lang="fr-FR" dirty="0" smtClean="0"/>
              <a:t>Fichier texte  pointe vers le dernier commit référencé par le nom de la branche.</a:t>
            </a:r>
          </a:p>
          <a:p>
            <a:pPr marL="514350" indent="-244475">
              <a:buFont typeface="+mj-lt"/>
              <a:buAutoNum type="alphaLcPeriod"/>
            </a:pPr>
            <a:r>
              <a:rPr lang="fr-FR" b="1" dirty="0" smtClean="0"/>
              <a:t>Index: </a:t>
            </a:r>
            <a:r>
              <a:rPr lang="fr-FR" b="1" dirty="0"/>
              <a:t>fichier binaire qui représente le </a:t>
            </a:r>
            <a:r>
              <a:rPr lang="fr-FR" b="1" dirty="0"/>
              <a:t>stagged area (sous forme d’un arbre)</a:t>
            </a:r>
            <a:endParaRPr lang="fr-FR" b="1" dirty="0"/>
          </a:p>
          <a:p>
            <a:pPr marL="571500" indent="-571500">
              <a:buFont typeface="+mj-lt"/>
              <a:buAutoNum type="romanUcPeriod"/>
            </a:pPr>
            <a:r>
              <a:rPr lang="fr-FR" dirty="0" smtClean="0"/>
              <a:t>Git checkout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index(stagged area)</a:t>
            </a:r>
          </a:p>
          <a:p>
            <a:pPr marL="514350" indent="-244475">
              <a:buFont typeface="+mj-lt"/>
              <a:buAutoNum type="arabicPeriod"/>
            </a:pPr>
            <a:r>
              <a:rPr lang="fr-FR" dirty="0" smtClean="0"/>
              <a:t>Mettre à jour le fichier HEAD à cette commit ( detached </a:t>
            </a:r>
            <a:r>
              <a:rPr lang="fr-FR" dirty="0" err="1" smtClean="0"/>
              <a:t>head</a:t>
            </a:r>
            <a:r>
              <a:rPr lang="fr-FR" dirty="0" smtClean="0"/>
              <a:t> )</a:t>
            </a:r>
          </a:p>
          <a:p>
            <a:pPr marL="514350" indent="-514350">
              <a:buFont typeface="+mj-lt"/>
              <a:buAutoNum type="arabicPeriod"/>
            </a:pPr>
            <a:endParaRPr lang="fr-FR" dirty="0" smtClean="0"/>
          </a:p>
          <a:p>
            <a:endParaRPr lang="fr-FR" dirty="0" smtClean="0"/>
          </a:p>
          <a:p>
            <a:endParaRPr lang="fr-FR" dirty="0"/>
          </a:p>
        </p:txBody>
      </p:sp>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6"/>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7"/>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6"/>
              <a:tabLst>
                <a:tab pos="622300" algn="l"/>
              </a:tabLst>
            </a:pPr>
            <a:r>
              <a:rPr lang="fr-FR" dirty="0"/>
              <a:t>Copier la clé public dans le système distant(</a:t>
            </a:r>
            <a:r>
              <a:rPr lang="fr-FR" dirty="0" err="1"/>
              <a:t>github</a:t>
            </a:r>
            <a:r>
              <a:rPr lang="fr-FR" dirty="0"/>
              <a:t>, </a:t>
            </a:r>
            <a:r>
              <a:rPr lang="fr-FR" dirty="0" err="1"/>
              <a:t>gitlab</a:t>
            </a:r>
            <a:r>
              <a:rPr lang="fr-FR" dirty="0"/>
              <a:t>, bitbucket,…)</a:t>
            </a:r>
          </a:p>
          <a:p>
            <a:pPr marL="700087" indent="-514350" fontAlgn="base">
              <a:lnSpc>
                <a:spcPct val="110000"/>
              </a:lnSpc>
              <a:buFont typeface="+mj-lt"/>
              <a:buAutoNum type="arabicPeriod" startAt="6"/>
              <a:tabLst>
                <a:tab pos="622300" algn="l"/>
              </a:tabLst>
            </a:pPr>
            <a:r>
              <a:rPr lang="fr-FR" dirty="0"/>
              <a:t>Testé la connexion avec le système distant(exemple </a:t>
            </a:r>
            <a:r>
              <a:rPr lang="fr-FR" dirty="0" err="1"/>
              <a:t>gihub</a:t>
            </a:r>
            <a:r>
              <a:rPr lang="fr-FR" dirty="0"/>
              <a:t>)</a:t>
            </a:r>
          </a:p>
          <a:p>
            <a:pPr marL="622300" indent="314325" fontAlgn="base">
              <a:tabLst>
                <a:tab pos="622300" algn="l"/>
              </a:tabLst>
            </a:pPr>
            <a:r>
              <a:rPr lang="en-US" b="1" i="1" dirty="0" err="1"/>
              <a:t>ssh</a:t>
            </a:r>
            <a:r>
              <a:rPr lang="en-US" b="1" i="1" dirty="0"/>
              <a:t> -v </a:t>
            </a:r>
            <a:r>
              <a:rPr lang="en-US" b="1" i="1" dirty="0">
                <a:hlinkClick r:id="rId3"/>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Utilisation</a:t>
            </a:r>
            <a:endParaRPr lang="fr-FR" sz="4000" b="1"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42208"/>
            <a:ext cx="12061199" cy="6115792"/>
          </a:xfrm>
        </p:spPr>
        <p:txBody>
          <a:bodyPr>
            <a:normAutofit fontScale="85000" lnSpcReduction="20000"/>
          </a:bodyPr>
          <a:lstStyle/>
          <a:p>
            <a:pPr marL="571500" indent="-571500">
              <a:buFont typeface="+mj-lt"/>
              <a:buAutoNum type="romanUcPeriod" startAt="8"/>
            </a:pPr>
            <a:r>
              <a:rPr lang="fr-FR" sz="3000" b="1" dirty="0" smtClean="0"/>
              <a:t>Les commandes :</a:t>
            </a:r>
          </a:p>
          <a:p>
            <a:pPr marL="700087" indent="-514350" fontAlgn="base">
              <a:lnSpc>
                <a:spcPct val="120000"/>
              </a:lnSpc>
              <a:buFont typeface="+mj-lt"/>
              <a:buAutoNum type="arabicPeriod"/>
              <a:tabLst>
                <a:tab pos="622300" algn="l"/>
              </a:tabLst>
            </a:pPr>
            <a:r>
              <a:rPr lang="fr-FR" sz="3400" dirty="0"/>
              <a:t> </a:t>
            </a:r>
            <a:r>
              <a:rPr lang="fr-FR" sz="3300" dirty="0"/>
              <a:t>Initialisé  un  dépôt</a:t>
            </a:r>
          </a:p>
          <a:p>
            <a:pPr marL="1160462" lvl="1" indent="-342900"/>
            <a:r>
              <a:rPr lang="fr-FR" sz="3300" b="1" i="1" dirty="0"/>
              <a:t>git </a:t>
            </a:r>
            <a:r>
              <a:rPr lang="fr-FR" sz="3300" b="1" i="1" dirty="0" err="1"/>
              <a:t>init</a:t>
            </a:r>
            <a:r>
              <a:rPr lang="fr-FR" sz="3300" b="1" i="1" dirty="0"/>
              <a:t>, </a:t>
            </a:r>
            <a:r>
              <a:rPr lang="fr-FR" altLang="fr-FR" sz="3300" b="1" i="1" dirty="0"/>
              <a:t>git </a:t>
            </a:r>
            <a:r>
              <a:rPr lang="fr-FR" altLang="fr-FR" sz="3300" b="1" i="1" dirty="0" smtClean="0"/>
              <a:t>clone url </a:t>
            </a:r>
            <a:r>
              <a:rPr lang="fr-FR" altLang="fr-FR" sz="3300" dirty="0" smtClean="0"/>
              <a:t>(+le lié au repo distant)</a:t>
            </a:r>
            <a:endParaRPr lang="fr-FR" altLang="fr-FR" sz="3300" dirty="0"/>
          </a:p>
          <a:p>
            <a:pPr marL="700087" lvl="1" indent="-514350" fontAlgn="base">
              <a:lnSpc>
                <a:spcPct val="120000"/>
              </a:lnSpc>
              <a:spcBef>
                <a:spcPts val="1000"/>
              </a:spcBef>
              <a:buFont typeface="+mj-lt"/>
              <a:buAutoNum type="arabicPeriod" startAt="2"/>
              <a:tabLst>
                <a:tab pos="622300" algn="l"/>
              </a:tabLst>
            </a:pPr>
            <a:r>
              <a:rPr lang="fr-FR" sz="3300" dirty="0" smtClean="0"/>
              <a:t>Lié le dépôt locale au dépôt distant</a:t>
            </a:r>
          </a:p>
          <a:p>
            <a:pPr marL="1160462" lvl="1" indent="-342900"/>
            <a:r>
              <a:rPr lang="fr-FR" sz="3300" b="1" i="1" dirty="0"/>
              <a:t>git remote add </a:t>
            </a:r>
            <a:r>
              <a:rPr lang="fr-FR" sz="3300" b="1" i="1" dirty="0" err="1"/>
              <a:t>origin</a:t>
            </a:r>
            <a:r>
              <a:rPr lang="fr-FR" sz="3300" b="1" i="1" dirty="0"/>
              <a:t> </a:t>
            </a:r>
            <a:r>
              <a:rPr lang="fr-FR" sz="3300" b="1" i="1" dirty="0" smtClean="0"/>
              <a:t>url</a:t>
            </a:r>
            <a:r>
              <a:rPr lang="fr-FR" sz="3000" b="1" i="1" dirty="0" smtClean="0"/>
              <a:t> </a:t>
            </a:r>
            <a:endParaRPr lang="fr-FR" sz="3000" b="1" i="1" dirty="0"/>
          </a:p>
          <a:p>
            <a:pPr marL="700087" lvl="1" indent="-514350" fontAlgn="base">
              <a:lnSpc>
                <a:spcPct val="120000"/>
              </a:lnSpc>
              <a:spcBef>
                <a:spcPts val="1000"/>
              </a:spcBef>
              <a:buFont typeface="+mj-lt"/>
              <a:buAutoNum type="arabicPeriod" startAt="3"/>
              <a:tabLst>
                <a:tab pos="622300" algn="l"/>
              </a:tabLst>
            </a:pPr>
            <a:r>
              <a:rPr lang="fr-FR" sz="3300" dirty="0" smtClean="0"/>
              <a:t>Configuration </a:t>
            </a:r>
            <a:r>
              <a:rPr lang="fr-FR" sz="3300" dirty="0"/>
              <a:t>nom utilisateur pour envoyé sur dépôt </a:t>
            </a:r>
            <a:r>
              <a:rPr lang="fr-FR" sz="3300" dirty="0" smtClean="0"/>
              <a:t>distant</a:t>
            </a:r>
            <a:endParaRPr lang="fr-FR" sz="3300" dirty="0"/>
          </a:p>
          <a:p>
            <a:pPr marL="1160462" lvl="1" indent="-342900"/>
            <a:r>
              <a:rPr lang="fr-FR" sz="3300" b="1" i="1" dirty="0"/>
              <a:t>git config –global user.name «  </a:t>
            </a:r>
            <a:r>
              <a:rPr lang="fr-FR" sz="3300" b="1" i="1" dirty="0" err="1"/>
              <a:t>name</a:t>
            </a:r>
            <a:r>
              <a:rPr lang="fr-FR" sz="3300" b="1" i="1" dirty="0"/>
              <a:t>»</a:t>
            </a:r>
          </a:p>
          <a:p>
            <a:pPr marL="698500" lvl="1" indent="-520700" fontAlgn="base">
              <a:lnSpc>
                <a:spcPct val="120000"/>
              </a:lnSpc>
              <a:spcBef>
                <a:spcPts val="1000"/>
              </a:spcBef>
              <a:buFont typeface="+mj-lt"/>
              <a:buAutoNum type="arabicPeriod" startAt="4"/>
              <a:tabLst>
                <a:tab pos="622300" algn="l"/>
              </a:tabLst>
            </a:pPr>
            <a:r>
              <a:rPr lang="fr-FR" sz="3300" dirty="0"/>
              <a:t>Configuration email utilisateur pour envoyé sur dépôt distant</a:t>
            </a:r>
          </a:p>
          <a:p>
            <a:pPr marL="1158875" lvl="1" indent="-350838" defTabSz="584200"/>
            <a:r>
              <a:rPr lang="fr-FR" b="1" i="1" dirty="0" smtClean="0"/>
              <a:t>	</a:t>
            </a:r>
            <a:r>
              <a:rPr lang="fr-FR" sz="3300" b="1" i="1" dirty="0"/>
              <a:t>git config –global user. email «  email» (global local, system)</a:t>
            </a:r>
          </a:p>
          <a:p>
            <a:pPr marL="712788" lvl="1" indent="-534988">
              <a:spcBef>
                <a:spcPts val="1000"/>
              </a:spcBef>
              <a:buFont typeface="+mj-lt"/>
              <a:buAutoNum type="arabicPeriod" startAt="5"/>
            </a:pPr>
            <a:r>
              <a:rPr lang="fr-FR" sz="3300" dirty="0" smtClean="0"/>
              <a:t>Affiches </a:t>
            </a:r>
            <a:r>
              <a:rPr lang="fr-FR" sz="3300" dirty="0"/>
              <a:t>l’état du répertoire de travail</a:t>
            </a:r>
            <a:r>
              <a:rPr lang="fr-FR" sz="3000" dirty="0"/>
              <a:t>:</a:t>
            </a:r>
          </a:p>
          <a:p>
            <a:pPr marL="1160462" lvl="1" indent="-342900"/>
            <a:r>
              <a:rPr lang="fr-FR" sz="3300" b="1" i="1" dirty="0"/>
              <a:t>git status</a:t>
            </a:r>
          </a:p>
          <a:p>
            <a:pPr marL="712788" lvl="1" indent="-534988">
              <a:spcBef>
                <a:spcPts val="1000"/>
              </a:spcBef>
              <a:buFont typeface="+mj-lt"/>
              <a:buAutoNum type="arabicPeriod" startAt="6"/>
            </a:pPr>
            <a:r>
              <a:rPr lang="fr-FR" sz="3300" dirty="0"/>
              <a:t>Lister  Les variables de configuration</a:t>
            </a:r>
          </a:p>
          <a:p>
            <a:pPr marL="1160462" lvl="1" indent="-342900"/>
            <a:r>
              <a:rPr lang="fr-FR" sz="3300" b="1" i="1" dirty="0"/>
              <a:t>git config --list –</a:t>
            </a:r>
            <a:r>
              <a:rPr lang="fr-FR" sz="3300" b="1" i="1" dirty="0" err="1"/>
              <a:t>level</a:t>
            </a:r>
            <a:r>
              <a:rPr lang="fr-FR" sz="3300" b="1" i="1" dirty="0"/>
              <a:t>()</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30869" y="0"/>
            <a:ext cx="659627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a:t>
            </a:r>
            <a:r>
              <a:rPr lang="fr-FR" b="1" dirty="0" smtClean="0"/>
              <a:t>te)</a:t>
            </a:r>
            <a:endParaRPr lang="fr-FR" b="1" dirty="0"/>
          </a:p>
        </p:txBody>
      </p:sp>
      <p:sp>
        <p:nvSpPr>
          <p:cNvPr id="6" name="Espace réservé du contenu 2"/>
          <p:cNvSpPr>
            <a:spLocks noGrp="1"/>
          </p:cNvSpPr>
          <p:nvPr>
            <p:ph idx="1"/>
          </p:nvPr>
        </p:nvSpPr>
        <p:spPr>
          <a:xfrm>
            <a:off x="0" y="926379"/>
            <a:ext cx="12192000" cy="5931621"/>
          </a:xfrm>
        </p:spPr>
        <p:txBody>
          <a:bodyPr>
            <a:normAutofit lnSpcReduction="10000"/>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lnSpc>
                <a:spcPct val="70000"/>
              </a:lnSpc>
            </a:pPr>
            <a:r>
              <a:rPr lang="fr-FR" sz="2800" b="1" i="1" dirty="0"/>
              <a:t>git </a:t>
            </a:r>
            <a:r>
              <a:rPr lang="fr-FR" sz="2800" b="1" i="1" dirty="0" err="1"/>
              <a:t>add</a:t>
            </a:r>
            <a:r>
              <a:rPr lang="fr-FR" sz="2800" b="1" i="1" dirty="0"/>
              <a:t> « fichier », git </a:t>
            </a:r>
            <a:r>
              <a:rPr lang="fr-FR" sz="2800" b="1" i="1" dirty="0" err="1"/>
              <a:t>add</a:t>
            </a:r>
            <a:r>
              <a:rPr lang="fr-FR" sz="2800" b="1" i="1" dirty="0"/>
              <a:t> .,  git </a:t>
            </a:r>
            <a:r>
              <a:rPr lang="fr-FR" sz="2800" b="1" i="1" dirty="0" err="1"/>
              <a:t>add</a:t>
            </a:r>
            <a:r>
              <a:rPr lang="fr-FR" sz="2800" b="1" i="1" dirty="0"/>
              <a:t>  « *.</a:t>
            </a:r>
            <a:r>
              <a:rPr lang="fr-FR" sz="2800" b="1" i="1" dirty="0" err="1"/>
              <a:t>ext</a:t>
            </a:r>
            <a:r>
              <a:rPr lang="fr-FR" sz="2800" b="1" i="1" dirty="0"/>
              <a:t> », git </a:t>
            </a:r>
            <a:r>
              <a:rPr lang="fr-FR" sz="2800" b="1" i="1" dirty="0" err="1"/>
              <a:t>add</a:t>
            </a:r>
            <a:r>
              <a:rPr lang="fr-FR" sz="2800" b="1" i="1" dirty="0"/>
              <a:t> –p</a:t>
            </a:r>
          </a:p>
          <a:p>
            <a:pPr marL="877887" lvl="1" indent="-514350">
              <a:buFont typeface="+mj-lt"/>
              <a:buAutoNum type="arabicPeriod" startAt="7"/>
            </a:pPr>
            <a:r>
              <a:rPr lang="fr-FR" sz="2800" dirty="0" smtClean="0"/>
              <a:t>Annuler </a:t>
            </a:r>
            <a:r>
              <a:rPr lang="fr-FR" sz="2800" dirty="0"/>
              <a:t>les modification dans le Répertoire de travail (non indexe):</a:t>
            </a:r>
          </a:p>
          <a:p>
            <a:pPr marL="1160462" lvl="1" indent="-342900">
              <a:lnSpc>
                <a:spcPct val="70000"/>
              </a:lnSpc>
            </a:pPr>
            <a:r>
              <a:rPr lang="fr-FR" sz="2800" b="1" i="1" dirty="0"/>
              <a:t>git checkout « fichier », git restore « fichier »</a:t>
            </a:r>
          </a:p>
          <a:p>
            <a:pPr marL="877887" lvl="1" indent="-514350">
              <a:buFont typeface="+mj-lt"/>
              <a:buAutoNum type="arabicPeriod" startAt="8"/>
            </a:pPr>
            <a:r>
              <a:rPr lang="fr-FR" sz="2800" dirty="0"/>
              <a:t>Supprimer un fichier de versionning (untracked state):</a:t>
            </a:r>
          </a:p>
          <a:p>
            <a:pPr marL="1160462" lvl="1" indent="-342900">
              <a:lnSpc>
                <a:spcPct val="70000"/>
              </a:lnSpc>
            </a:pPr>
            <a:r>
              <a:rPr lang="fr-FR" sz="2800" b="1" i="1" dirty="0"/>
              <a:t>git </a:t>
            </a:r>
            <a:r>
              <a:rPr lang="fr-FR" sz="2800" b="1" i="1" dirty="0" err="1"/>
              <a:t>rm</a:t>
            </a:r>
            <a:r>
              <a:rPr lang="fr-FR" sz="2800" b="1" i="1" dirty="0"/>
              <a:t> –cached « fichier</a:t>
            </a:r>
            <a:r>
              <a:rPr lang="fr-FR" sz="2800" b="1" i="1" dirty="0" smtClean="0"/>
              <a:t>»</a:t>
            </a:r>
            <a:endParaRPr lang="fr-FR" sz="2800"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lnSpc>
                <a:spcPct val="70000"/>
              </a:lnSpc>
            </a:pPr>
            <a:r>
              <a:rPr lang="fr-FR" sz="2800" b="1" i="1" dirty="0"/>
              <a:t>git </a:t>
            </a:r>
            <a:r>
              <a:rPr lang="fr-FR" sz="2800" b="1" i="1" dirty="0" err="1"/>
              <a:t>rm</a:t>
            </a:r>
            <a:r>
              <a:rPr lang="fr-FR" sz="2800" b="1" i="1" dirty="0"/>
              <a:t> –cached « fichier»</a:t>
            </a:r>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lnSpc>
                <a:spcPct val="70000"/>
              </a:lnSpc>
            </a:pPr>
            <a:r>
              <a:rPr lang="fr-FR" sz="2800" b="1" i="1" dirty="0"/>
              <a:t>git checkout « fichier », git restore « fichier »</a:t>
            </a:r>
          </a:p>
          <a:p>
            <a:pPr marL="1160462" lvl="1" indent="-342900">
              <a:lnSpc>
                <a:spcPct val="70000"/>
              </a:lnSpc>
            </a:pPr>
            <a:r>
              <a:rPr lang="fr-FR" sz="2800" b="1" i="1" dirty="0"/>
              <a:t>Git </a:t>
            </a:r>
            <a:r>
              <a:rPr lang="fr-FR" sz="2800" b="1" i="1" dirty="0" smtClean="0"/>
              <a:t>clean</a:t>
            </a:r>
          </a:p>
          <a:p>
            <a:pPr marL="877888" lvl="1" indent="-514350">
              <a:lnSpc>
                <a:spcPct val="110000"/>
              </a:lnSpc>
              <a:buFont typeface="+mj-lt"/>
              <a:buAutoNum type="arabicPeriod" startAt="11"/>
            </a:pPr>
            <a:r>
              <a:rPr lang="fr-FR" sz="2800" dirty="0"/>
              <a:t>indexer 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2800" dirty="0"/>
              <a:t>Annuler les modifications indexes ( le contraire de git </a:t>
            </a:r>
            <a:r>
              <a:rPr lang="fr-FR" sz="2800" dirty="0" err="1"/>
              <a:t>add</a:t>
            </a:r>
            <a:r>
              <a:rPr lang="fr-FR" sz="2800" dirty="0"/>
              <a:t> file):</a:t>
            </a:r>
          </a:p>
          <a:p>
            <a:pPr marL="1158875" lvl="1" indent="-347663"/>
            <a:r>
              <a:rPr lang="fr-FR" sz="2800" b="1" i="1" dirty="0"/>
              <a:t>git reset --  « fichier »</a:t>
            </a:r>
          </a:p>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6066</TotalTime>
  <Words>3753</Words>
  <Application>Microsoft Office PowerPoint</Application>
  <PresentationFormat>Grand écran</PresentationFormat>
  <Paragraphs>526</Paragraphs>
  <Slides>34</Slides>
  <Notes>26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Calibri</vt:lpstr>
      <vt:lpstr>Calibri Light</vt:lpstr>
      <vt:lpstr>Wingdings</vt:lpstr>
      <vt:lpstr>Thème Office</vt:lpstr>
      <vt:lpstr>Système de contrôle de version(SCV)</vt:lpstr>
      <vt:lpstr>Type de SCV </vt:lpstr>
      <vt:lpstr>Git </vt:lpstr>
      <vt:lpstr>Notions</vt:lpstr>
      <vt:lpstr>Architecture de Git</vt:lpstr>
      <vt:lpstr>Utilisation</vt:lpstr>
      <vt:lpstr>Utilisation</vt:lpstr>
      <vt:lpstr>Les commandes de base</vt:lpstr>
      <vt:lpstr>Présentation PowerPoint</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exercice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1480</cp:revision>
  <dcterms:created xsi:type="dcterms:W3CDTF">2022-11-12T10:47:31Z</dcterms:created>
  <dcterms:modified xsi:type="dcterms:W3CDTF">2022-12-11T15:24:20Z</dcterms:modified>
</cp:coreProperties>
</file>