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9" r:id="rId3"/>
    <p:sldId id="261" r:id="rId4"/>
    <p:sldId id="289" r:id="rId5"/>
    <p:sldId id="274" r:id="rId6"/>
    <p:sldId id="264" r:id="rId7"/>
    <p:sldId id="284" r:id="rId8"/>
    <p:sldId id="263" r:id="rId9"/>
    <p:sldId id="268" r:id="rId10"/>
    <p:sldId id="266" r:id="rId11"/>
    <p:sldId id="267" r:id="rId12"/>
    <p:sldId id="277" r:id="rId13"/>
    <p:sldId id="270" r:id="rId14"/>
    <p:sldId id="272" r:id="rId15"/>
    <p:sldId id="278" r:id="rId16"/>
    <p:sldId id="279" r:id="rId17"/>
    <p:sldId id="291" r:id="rId18"/>
    <p:sldId id="282" r:id="rId19"/>
    <p:sldId id="280" r:id="rId20"/>
    <p:sldId id="281" r:id="rId21"/>
    <p:sldId id="283" r:id="rId22"/>
    <p:sldId id="290" r:id="rId23"/>
    <p:sldId id="288" r:id="rId24"/>
    <p:sldId id="286" r:id="rId25"/>
    <p:sldId id="287" r:id="rId26"/>
    <p:sldId id="285" r:id="rId27"/>
    <p:sldId id="271" r:id="rId28"/>
    <p:sldId id="292" r:id="rId29"/>
    <p:sldId id="294" r:id="rId30"/>
    <p:sldId id="293"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241" autoAdjust="0"/>
  </p:normalViewPr>
  <p:slideViewPr>
    <p:cSldViewPr snapToGrid="0">
      <p:cViewPr varScale="1">
        <p:scale>
          <a:sx n="81" d="100"/>
          <a:sy n="81" d="100"/>
        </p:scale>
        <p:origin x="1668" y="9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1479D-E256-4744-A8DA-17425A14A154}" type="datetimeFigureOut">
              <a:rPr lang="fr-FR" smtClean="0"/>
              <a:t>06/12/2022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BFB1F-A0B8-45F9-8B0C-AE6AABDE724A}" type="slidenum">
              <a:rPr lang="fr-FR" smtClean="0"/>
              <a:t>‹N°›</a:t>
            </a:fld>
            <a:endParaRPr lang="fr-FR"/>
          </a:p>
        </p:txBody>
      </p:sp>
    </p:spTree>
    <p:extLst>
      <p:ext uri="{BB962C8B-B14F-4D97-AF65-F5344CB8AC3E}">
        <p14:creationId xmlns:p14="http://schemas.microsoft.com/office/powerpoint/2010/main" val="350877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1,Retourner</a:t>
            </a:r>
            <a:r>
              <a:rPr lang="fr-FR" baseline="0" dirty="0" smtClean="0"/>
              <a:t> a une version ultérieure de fichier ctrl +z; ctrl +z</a:t>
            </a:r>
            <a:r>
              <a:rPr lang="fr-FR" dirty="0" smtClean="0"/>
              <a:t>;</a:t>
            </a:r>
            <a:r>
              <a:rPr lang="fr-FR" baseline="0" dirty="0" smtClean="0"/>
              <a:t> ctrl +z</a:t>
            </a:r>
            <a:r>
              <a:rPr lang="fr-FR" dirty="0" smtClean="0"/>
              <a:t>;</a:t>
            </a:r>
            <a:r>
              <a:rPr lang="fr-FR" baseline="0" dirty="0" smtClean="0"/>
              <a:t> ctrl +z; ctrl +</a:t>
            </a:r>
            <a:r>
              <a:rPr lang="fr-FR" baseline="0" dirty="0" err="1" smtClean="0"/>
              <a:t>z;ctrl</a:t>
            </a:r>
            <a:r>
              <a:rPr lang="fr-FR" baseline="0" dirty="0" smtClean="0"/>
              <a:t> +</a:t>
            </a:r>
            <a:r>
              <a:rPr lang="fr-FR" baseline="0" dirty="0" err="1" smtClean="0"/>
              <a:t>z;ctrl</a:t>
            </a:r>
            <a:r>
              <a:rPr lang="fr-FR" baseline="0" dirty="0" smtClean="0"/>
              <a:t> +z</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2,donner un nom différents au fichier</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3,partager le modifications avec nos collègues.</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4.T </a:t>
            </a:r>
            <a:r>
              <a:rPr lang="fr-FR" baseline="0" dirty="0" err="1" smtClean="0"/>
              <a:t>ravailer</a:t>
            </a:r>
            <a:r>
              <a:rPr lang="fr-FR" baseline="0" dirty="0" smtClean="0"/>
              <a:t> avec plusieurs </a:t>
            </a:r>
            <a:r>
              <a:rPr lang="fr-FR" baseline="0" dirty="0" err="1" smtClean="0"/>
              <a:t>pcs</a:t>
            </a:r>
            <a:r>
              <a:rPr lang="fr-FR" baseline="0" dirty="0" smtClean="0"/>
              <a:t> sur le </a:t>
            </a:r>
            <a:r>
              <a:rPr lang="fr-FR" baseline="0" dirty="0" err="1" smtClean="0"/>
              <a:t>meme</a:t>
            </a:r>
            <a:r>
              <a:rPr lang="fr-FR" baseline="0" dirty="0" smtClean="0"/>
              <a:t> projet(travail, maison)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3.c’est une application a cesse de fonctionner comment savoir la cause et réparer  si on à pas le csv. avec le  CSV on peur retourné à un état stable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 si l’application à un bug , chaque développer créer  un  autre branche(au lieu de cloner et le mettre quelque part) règle le bug puis chef de projet tester la solution si </a:t>
            </a:r>
            <a:r>
              <a:rPr lang="fr-FR" baseline="0" dirty="0" err="1" smtClean="0"/>
              <a:t>ellenon</a:t>
            </a:r>
            <a:r>
              <a:rPr lang="fr-FR" baseline="0" dirty="0" smtClean="0"/>
              <a:t> il va être adopté et </a:t>
            </a:r>
            <a:r>
              <a:rPr lang="fr-FR" baseline="0" dirty="0" err="1" smtClean="0"/>
              <a:t>merger</a:t>
            </a:r>
            <a:r>
              <a:rPr lang="fr-FR" baseline="0" dirty="0" smtClean="0"/>
              <a:t> la branche principale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smtClean="0"/>
          </a:p>
          <a:p>
            <a:endParaRPr lang="fr-FR" dirty="0" smtClean="0"/>
          </a:p>
          <a:p>
            <a:r>
              <a:rPr lang="fr-FR" dirty="0" smtClean="0"/>
              <a:t>Comme vous  savez un produit</a:t>
            </a:r>
            <a:r>
              <a:rPr lang="fr-FR" baseline="0" dirty="0" smtClean="0"/>
              <a:t> logiciel et  développé par un équipe et que chaqu’un peut être situé dans des endroits différents at chaqu’un contribue à un type spécifique  de fonctionnalité en modifions le code source (ajout /supprimer).</a:t>
            </a:r>
          </a:p>
          <a:p>
            <a:r>
              <a:rPr lang="fr-FR" baseline="0" dirty="0" smtClean="0"/>
              <a:t>Un vcs permet au équipes de développeur à communiqué et gérer efficacement les modifications apportées au code source ainsi les informations telles qui à fait  et qu’elles  modifications ont été apportées</a:t>
            </a:r>
          </a:p>
          <a:p>
            <a:r>
              <a:rPr lang="fr-FR" baseline="0" dirty="0" smtClean="0"/>
              <a:t>Chaque branche est créer pour l’utilisateur les  modification  serons pas mergé à la branche principale jusqu’à que le code sois analysé et validé , ce qui implique en gagne en productivité.</a:t>
            </a:r>
          </a:p>
          <a:p>
            <a:r>
              <a:rPr lang="fr-FR" baseline="0" dirty="0" smtClean="0"/>
              <a:t>-Accélère la livraison de produit </a:t>
            </a:r>
          </a:p>
          <a:p>
            <a:r>
              <a:rPr lang="fr-FR" baseline="0" dirty="0" smtClean="0"/>
              <a:t>Exemple </a:t>
            </a:r>
            <a:r>
              <a:rPr lang="nl-NL" sz="1200" b="0" i="0" kern="1200" dirty="0" smtClean="0">
                <a:solidFill>
                  <a:schemeClr val="tx1"/>
                </a:solidFill>
                <a:effectLst/>
                <a:latin typeface="+mn-lt"/>
                <a:ea typeface="+mn-ea"/>
                <a:cs typeface="+mn-cs"/>
              </a:rPr>
              <a:t>is </a:t>
            </a:r>
            <a:r>
              <a:rPr lang="nl-NL" sz="1200" b="1" i="0" kern="1200" dirty="0" smtClean="0">
                <a:solidFill>
                  <a:schemeClr val="tx1"/>
                </a:solidFill>
                <a:effectLst/>
                <a:latin typeface="+mn-lt"/>
                <a:ea typeface="+mn-ea"/>
                <a:cs typeface="+mn-cs"/>
              </a:rPr>
              <a:t>Git, Helix </a:t>
            </a:r>
            <a:r>
              <a:rPr lang="nl-NL" sz="1200" b="1" i="0" kern="1200" dirty="0" err="1" smtClean="0">
                <a:solidFill>
                  <a:schemeClr val="tx1"/>
                </a:solidFill>
                <a:effectLst/>
                <a:latin typeface="+mn-lt"/>
                <a:ea typeface="+mn-ea"/>
                <a:cs typeface="+mn-cs"/>
              </a:rPr>
              <a:t>core</a:t>
            </a:r>
            <a:r>
              <a:rPr lang="nl-NL" sz="1200" b="1" i="0" kern="1200" dirty="0" smtClean="0">
                <a:solidFill>
                  <a:schemeClr val="tx1"/>
                </a:solidFill>
                <a:effectLst/>
                <a:latin typeface="+mn-lt"/>
                <a:ea typeface="+mn-ea"/>
                <a:cs typeface="+mn-cs"/>
              </a:rPr>
              <a:t>, Microsoft TFS,</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a:t>
            </a:fld>
            <a:endParaRPr lang="fr-FR"/>
          </a:p>
        </p:txBody>
      </p:sp>
    </p:spTree>
    <p:extLst>
      <p:ext uri="{BB962C8B-B14F-4D97-AF65-F5344CB8AC3E}">
        <p14:creationId xmlns:p14="http://schemas.microsoft.com/office/powerpoint/2010/main" val="163526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1" dirty="0" smtClean="0"/>
          </a:p>
          <a:p>
            <a:endParaRPr lang="fr-FR" b="1" dirty="0" smtClean="0"/>
          </a:p>
          <a:p>
            <a:r>
              <a:rPr lang="fr-FR" b="1" dirty="0" smtClean="0"/>
              <a:t>Branche</a:t>
            </a:r>
            <a:r>
              <a:rPr lang="fr-FR" dirty="0" smtClean="0"/>
              <a:t>: est</a:t>
            </a:r>
            <a:r>
              <a:rPr lang="fr-FR" baseline="0" dirty="0" smtClean="0"/>
              <a:t> un pointeur vars un objet commit.</a:t>
            </a:r>
          </a:p>
          <a:p>
            <a:r>
              <a:rPr lang="fr-FR" baseline="0" dirty="0" smtClean="0"/>
              <a:t>Dans git en travaille par fonctionnalité pour chaque nouvelle fonction on créer une branche</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12</a:t>
            </a:fld>
            <a:endParaRPr lang="fr-FR"/>
          </a:p>
        </p:txBody>
      </p:sp>
    </p:spTree>
    <p:extLst>
      <p:ext uri="{BB962C8B-B14F-4D97-AF65-F5344CB8AC3E}">
        <p14:creationId xmlns:p14="http://schemas.microsoft.com/office/powerpoint/2010/main" val="37074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Fetch est inoffensive on doit faire merge pour </a:t>
            </a:r>
            <a:r>
              <a:rPr lang="fr-FR" dirty="0" err="1" smtClean="0"/>
              <a:t>répurqueté</a:t>
            </a:r>
            <a:r>
              <a:rPr lang="fr-FR" baseline="0" dirty="0" smtClean="0"/>
              <a:t> les changement dans le  répertoire de travail</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13</a:t>
            </a:fld>
            <a:endParaRPr lang="fr-FR"/>
          </a:p>
        </p:txBody>
      </p:sp>
    </p:spTree>
    <p:extLst>
      <p:ext uri="{BB962C8B-B14F-4D97-AF65-F5344CB8AC3E}">
        <p14:creationId xmlns:p14="http://schemas.microsoft.com/office/powerpoint/2010/main" val="1181975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err="1" smtClean="0"/>
              <a:t>fetch</a:t>
            </a:r>
            <a:r>
              <a:rPr lang="fr-FR" b="1" dirty="0" smtClean="0"/>
              <a:t>: </a:t>
            </a:r>
            <a:r>
              <a:rPr lang="fr-FR" dirty="0" smtClean="0"/>
              <a:t>vous pouvez être assuré : fetch ne manipulera, ne détruira ou ne bousillera jamais quoi que ce soit.</a:t>
            </a:r>
          </a:p>
          <a:p>
            <a:pPr rtl="0"/>
            <a:r>
              <a:rPr lang="fr-FR" b="1" dirty="0" smtClean="0"/>
              <a:t>Pull</a:t>
            </a:r>
            <a:r>
              <a:rPr lang="fr-FR" dirty="0" smtClean="0"/>
              <a:t> : </a:t>
            </a:r>
            <a:r>
              <a:rPr lang="fr-FR" dirty="0" err="1" smtClean="0"/>
              <a:t>modifé</a:t>
            </a:r>
            <a:r>
              <a:rPr lang="fr-FR" dirty="0" smtClean="0"/>
              <a:t> le HEAD on</a:t>
            </a:r>
            <a:r>
              <a:rPr lang="fr-FR" baseline="0" dirty="0" smtClean="0"/>
              <a:t> plus de téléchargement il intègre les changement dans l’espace de travail (peut généré des conflits)(pull doit être utilisé avec une copie local propre son changement un </a:t>
            </a:r>
            <a:r>
              <a:rPr lang="fr-FR" baseline="0" dirty="0" err="1" smtClean="0"/>
              <a:t>commité</a:t>
            </a:r>
            <a:r>
              <a:rPr lang="fr-FR" baseline="0" dirty="0" smtClean="0"/>
              <a:t>) </a:t>
            </a:r>
          </a:p>
          <a:p>
            <a:pPr rtl="0"/>
            <a:r>
              <a:rPr lang="fr-FR" b="1" baseline="0" dirty="0" err="1" smtClean="0"/>
              <a:t>rebase</a:t>
            </a:r>
            <a:r>
              <a:rPr lang="fr-FR" b="0" baseline="0" dirty="0" smtClean="0"/>
              <a:t> :</a:t>
            </a:r>
          </a:p>
          <a:p>
            <a:pPr rtl="0"/>
            <a:r>
              <a:rPr lang="fr-FR" baseline="0" dirty="0" smtClean="0"/>
              <a:t>applique chaque commit de manière individuel pour avoir un historique propre(créer pas de commit on sait pas quand est ce que le merge à été effectué)</a:t>
            </a:r>
          </a:p>
          <a:p>
            <a:pPr rtl="0"/>
            <a:r>
              <a:rPr lang="fr-FR" baseline="0" dirty="0" smtClean="0"/>
              <a:t>O, peut pas faire de suivit(à ne jamais utilisé dans un dépôt public).—skip pour retour en </a:t>
            </a:r>
            <a:r>
              <a:rPr lang="fr-FR" baseline="0" dirty="0" err="1" smtClean="0"/>
              <a:t>arriére</a:t>
            </a:r>
            <a:endParaRPr lang="fr-FR" baseline="0" dirty="0" smtClean="0"/>
          </a:p>
          <a:p>
            <a:pPr rtl="0"/>
            <a:r>
              <a:rPr lang="fr-FR" b="1" baseline="0" dirty="0" smtClean="0"/>
              <a:t>merge: </a:t>
            </a:r>
          </a:p>
          <a:p>
            <a:pPr rtl="0"/>
            <a:r>
              <a:rPr lang="fr-FR" b="0" baseline="0" dirty="0" smtClean="0"/>
              <a:t>Par default </a:t>
            </a:r>
            <a:r>
              <a:rPr lang="fr-FR" b="0" baseline="0" dirty="0" err="1" smtClean="0"/>
              <a:t>fast</a:t>
            </a:r>
            <a:r>
              <a:rPr lang="fr-FR" b="0" baseline="0" dirty="0" smtClean="0"/>
              <a:t> </a:t>
            </a:r>
            <a:r>
              <a:rPr lang="fr-FR" b="0" baseline="0" dirty="0" err="1" smtClean="0"/>
              <a:t>farword</a:t>
            </a:r>
            <a:r>
              <a:rPr lang="fr-FR" b="0" baseline="0" dirty="0" smtClean="0"/>
              <a:t> quand la branche de base n’à pas été modifié pas de création d’un nouveau commit.</a:t>
            </a:r>
          </a:p>
          <a:p>
            <a:pPr rtl="0"/>
            <a:r>
              <a:rPr lang="fr-FR" baseline="0" dirty="0" smtClean="0"/>
              <a:t>1.applique toutes les commit de la branch mergé dans un seule commit ajouté à la fin.</a:t>
            </a:r>
          </a:p>
          <a:p>
            <a:pPr rtl="0"/>
            <a:r>
              <a:rPr lang="fr-FR" baseline="0" dirty="0" smtClean="0"/>
              <a:t>2. Ne change pas l’historique du projet il ajoute juste un commit</a:t>
            </a:r>
          </a:p>
          <a:p>
            <a:pPr rtl="0"/>
            <a:r>
              <a:rPr lang="fr-FR" b="1" baseline="0" dirty="0" err="1" smtClean="0"/>
              <a:t>Rebase</a:t>
            </a:r>
            <a:r>
              <a:rPr lang="fr-FR" b="1" baseline="0" dirty="0" smtClean="0"/>
              <a:t>: </a:t>
            </a:r>
          </a:p>
          <a:p>
            <a:pPr rtl="0"/>
            <a:r>
              <a:rPr lang="fr-FR" b="0" baseline="0" dirty="0" smtClean="0"/>
              <a:t>1.Trouve toutes les </a:t>
            </a:r>
            <a:r>
              <a:rPr lang="fr-FR" b="0" baseline="0" dirty="0" err="1" smtClean="0"/>
              <a:t>ommits</a:t>
            </a:r>
            <a:r>
              <a:rPr lang="fr-FR" b="0" baseline="0" dirty="0" smtClean="0"/>
              <a:t> des </a:t>
            </a:r>
            <a:r>
              <a:rPr lang="fr-FR" b="0" baseline="0" dirty="0" err="1" smtClean="0"/>
              <a:t>dux</a:t>
            </a:r>
            <a:r>
              <a:rPr lang="fr-FR" b="0" baseline="0" dirty="0" smtClean="0"/>
              <a:t> branches et les applique une à une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2. Change l’historique du projet il ne crée pas un nouveau commit pour mergé</a:t>
            </a:r>
          </a:p>
          <a:p>
            <a:pPr rtl="0"/>
            <a:r>
              <a:rPr lang="fr-FR" b="0" baseline="0" dirty="0" smtClean="0"/>
              <a:t> </a:t>
            </a:r>
          </a:p>
          <a:p>
            <a:pPr rtl="0"/>
            <a:endParaRPr lang="fr-FR" baseline="0" dirty="0" smtClean="0"/>
          </a:p>
          <a:p>
            <a:pPr rtl="0"/>
            <a:endParaRPr lang="fr-FR" baseline="0" dirty="0" smtClean="0"/>
          </a:p>
          <a:p>
            <a:pPr rtl="0"/>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14</a:t>
            </a:fld>
            <a:endParaRPr lang="fr-FR"/>
          </a:p>
        </p:txBody>
      </p:sp>
    </p:spTree>
    <p:extLst>
      <p:ext uri="{BB962C8B-B14F-4D97-AF65-F5344CB8AC3E}">
        <p14:creationId xmlns:p14="http://schemas.microsoft.com/office/powerpoint/2010/main" val="2878979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baseline="0" dirty="0" smtClean="0"/>
              <a:t>Le nommage des branches dépend de l’équipe</a:t>
            </a:r>
            <a:endParaRPr lang="fr-FR"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smtClean="0"/>
              <a:t>-</a:t>
            </a:r>
            <a:r>
              <a:rPr lang="fr-FR" sz="1200" b="1" dirty="0" smtClean="0"/>
              <a:t>Branches de longue durée:</a:t>
            </a:r>
            <a:r>
              <a:rPr lang="fr-FR" sz="1200" b="0" dirty="0" smtClean="0"/>
              <a:t> utile pour les grands et complexe projets la branche master et la branch develop ont une existence long jusqu’à la fin de projet le code plus au moins stable les commit sont moins fréquentes (une fois qu’on à bien testé) .</a:t>
            </a:r>
          </a:p>
          <a:p>
            <a:r>
              <a:rPr lang="fr-FR" sz="1200" b="1" dirty="0" smtClean="0"/>
              <a:t>-</a:t>
            </a:r>
            <a:r>
              <a:rPr lang="fr-FR" sz="1200" b="0" dirty="0" smtClean="0"/>
              <a:t>on</a:t>
            </a:r>
            <a:r>
              <a:rPr lang="fr-FR" sz="1200" b="0" baseline="0" dirty="0" smtClean="0"/>
              <a:t> fait jamais de commit à la branche master(branche de production) l’ajout se fait par l’intégration (merge)</a:t>
            </a:r>
            <a:endParaRPr lang="fr-FR" sz="1200" b="0" dirty="0" smtClean="0"/>
          </a:p>
          <a:p>
            <a:r>
              <a:rPr lang="fr-FR" sz="1200" b="1" dirty="0" err="1" smtClean="0"/>
              <a:t>Devlop</a:t>
            </a:r>
            <a:r>
              <a:rPr lang="fr-FR" sz="1200" b="1" dirty="0" smtClean="0"/>
              <a:t> : </a:t>
            </a:r>
            <a:r>
              <a:rPr lang="fr-FR" sz="1200" b="0" dirty="0" smtClean="0"/>
              <a:t>on</a:t>
            </a:r>
            <a:r>
              <a:rPr lang="fr-FR" sz="1200" b="0" baseline="0" dirty="0" smtClean="0"/>
              <a:t> créer une branch </a:t>
            </a:r>
            <a:r>
              <a:rPr lang="fr-FR" b="0" dirty="0" smtClean="0"/>
              <a:t>pérenne « develop »</a:t>
            </a:r>
            <a:r>
              <a:rPr lang="fr-FR" b="0" baseline="0" dirty="0" smtClean="0"/>
              <a:t> à coté de master «  place sur ou introduire du code qui peut cassé notre projet»</a:t>
            </a:r>
            <a:r>
              <a:rPr lang="fr-FR" b="0" dirty="0" smtClean="0"/>
              <a:t> .on à besoin d’une stratégie de teste pour s’assuré de ne</a:t>
            </a:r>
            <a:r>
              <a:rPr lang="fr-FR" b="0" baseline="0" dirty="0" smtClean="0"/>
              <a:t> pas introduire de bug à master l’hors des merge (inconvénient on peut pas développer plusieurs fonctionnalité en parallèle- il y’à qu’un seule ou deux développer peut travailler activement sur le projet, supprimer ou restore une fonctionnalité est un challenge)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smtClean="0"/>
              <a:t>Branches de courte durée: </a:t>
            </a:r>
            <a:r>
              <a:rPr lang="fr-FR" sz="1200" b="0" dirty="0" smtClean="0"/>
              <a:t>utile pour les petit</a:t>
            </a:r>
            <a:r>
              <a:rPr lang="fr-FR" sz="1200" b="0" baseline="0" dirty="0" smtClean="0"/>
              <a:t> et grand projet généralement créer pour une fonctionnalité particulière. Dans un projet on créer fréquemment ce genre de branche on travail dessus et on les merge puis on les supprime.</a:t>
            </a:r>
            <a:r>
              <a:rPr lang="fr-FR" sz="1200" b="1" dirty="0" smtClean="0"/>
              <a:t>	</a:t>
            </a:r>
          </a:p>
          <a:p>
            <a:endParaRPr lang="fr-FR" b="0" baseline="0" dirty="0" smtClean="0"/>
          </a:p>
          <a:p>
            <a:r>
              <a:rPr lang="fr-FR" sz="1200" b="1" dirty="0" smtClean="0"/>
              <a:t>workflow de branch par fonctionnalité :</a:t>
            </a:r>
          </a:p>
          <a:p>
            <a:r>
              <a:rPr lang="fr-FR" sz="1200" b="0" baseline="0" dirty="0" smtClean="0"/>
              <a:t>Master est l’historique officiel du projet.il y’à toujours un dépôt centralisé .mais au lieu de pusher dans la branche </a:t>
            </a:r>
            <a:r>
              <a:rPr lang="fr-FR" sz="1200" b="0" baseline="0" dirty="0" err="1" smtClean="0"/>
              <a:t>master.le</a:t>
            </a:r>
            <a:r>
              <a:rPr lang="fr-FR" sz="1200" b="0" baseline="0" dirty="0" smtClean="0"/>
              <a:t> </a:t>
            </a:r>
            <a:r>
              <a:rPr lang="fr-FR" sz="1200" b="0" baseline="0" dirty="0" err="1" smtClean="0"/>
              <a:t>developpeur</a:t>
            </a:r>
            <a:r>
              <a:rPr lang="fr-FR" sz="1200" b="0" baseline="0" dirty="0" smtClean="0"/>
              <a:t> créer une nouvelle branche à chaque fois qu’il commencent de créer une nouvelle fonctionnalité.</a:t>
            </a:r>
          </a:p>
          <a:p>
            <a:r>
              <a:rPr lang="fr-FR" sz="1200" b="0" baseline="0" dirty="0" smtClean="0"/>
              <a:t>La branche fonctionnelle doit avoir un nom descriptive. Une fois la fonctionne est terminé est prête à être met en développement. Cette branche doit être merge vers master avec un pull request</a:t>
            </a:r>
          </a:p>
          <a:p>
            <a:endParaRPr lang="fr-FR" sz="1200" b="0" baseline="0" dirty="0" smtClean="0"/>
          </a:p>
          <a:p>
            <a:r>
              <a:rPr lang="fr-FR" sz="1200" b="0" baseline="0" dirty="0" smtClean="0"/>
              <a:t>On peut applique à n’importe qu’elle moment un </a:t>
            </a:r>
            <a:r>
              <a:rPr lang="en-US" dirty="0" smtClean="0"/>
              <a:t>hotfix à </a:t>
            </a:r>
            <a:r>
              <a:rPr lang="fr-FR" sz="1200" b="0" baseline="0" dirty="0" smtClean="0"/>
              <a:t> la branch master en cas de bug, les développer font le pull de la dernière version du master avant de mergé leur branch </a:t>
            </a:r>
            <a:r>
              <a:rPr lang="fr-FR" sz="1200" b="1" baseline="0" dirty="0" smtClean="0"/>
              <a:t>fonctionnalité </a:t>
            </a:r>
            <a:r>
              <a:rPr lang="fr-FR" sz="1200" b="0" baseline="0" dirty="0" smtClean="0"/>
              <a:t>à la branch master</a:t>
            </a:r>
          </a:p>
          <a:p>
            <a:r>
              <a:rPr lang="fr-FR" sz="1200" b="1" baseline="0" dirty="0" smtClean="0"/>
              <a:t>Inconvignen</a:t>
            </a:r>
            <a:r>
              <a:rPr lang="fr-FR" sz="1200" b="0" baseline="0" dirty="0" smtClean="0"/>
              <a:t>t: le développement de fonctionnalités en parallèle n’est pas toujours faisable (pour les taches interdépendantes)</a:t>
            </a:r>
          </a:p>
          <a:p>
            <a:endParaRPr lang="fr-FR" sz="1200" b="0" baseline="0" dirty="0" smtClean="0"/>
          </a:p>
          <a:p>
            <a:r>
              <a:rPr lang="fr-FR" baseline="0" dirty="0" smtClean="0"/>
              <a:t>Stratégie (stratégie 0 branch( petit projet  1 </a:t>
            </a:r>
            <a:r>
              <a:rPr lang="fr-FR" baseline="0" dirty="0" err="1" smtClean="0"/>
              <a:t>devloper</a:t>
            </a:r>
            <a:r>
              <a:rPr lang="fr-FR" baseline="0" dirty="0" smtClean="0"/>
              <a:t>)</a:t>
            </a:r>
          </a:p>
          <a:p>
            <a:r>
              <a:rPr lang="fr-FR" baseline="0" dirty="0" smtClean="0"/>
              <a:t>-</a:t>
            </a:r>
            <a:r>
              <a:rPr lang="fr-FR" baseline="0" dirty="0" err="1" smtClean="0"/>
              <a:t>inconvignent</a:t>
            </a:r>
            <a:r>
              <a:rPr lang="fr-FR" baseline="0" dirty="0" smtClean="0"/>
              <a:t>: </a:t>
            </a:r>
            <a:r>
              <a:rPr lang="fr-FR" baseline="0" dirty="0" err="1" smtClean="0"/>
              <a:t>bouceaup</a:t>
            </a:r>
            <a:r>
              <a:rPr lang="fr-FR" baseline="0" dirty="0" smtClean="0"/>
              <a:t> de conflits, développé d’autre fonctionnalité et réglé les problème</a:t>
            </a:r>
          </a:p>
          <a:p>
            <a:r>
              <a:rPr lang="fr-FR" baseline="0" dirty="0" smtClean="0"/>
              <a:t>-difficile de supprimé et de restauré des fonctionnaliste</a:t>
            </a:r>
          </a:p>
          <a:p>
            <a:r>
              <a:rPr lang="fr-FR" baseline="0" dirty="0" smtClean="0"/>
              <a:t>-Perte de temps dans le </a:t>
            </a:r>
            <a:r>
              <a:rPr lang="fr-FR" baseline="0" dirty="0" err="1" smtClean="0"/>
              <a:t>reglage</a:t>
            </a:r>
            <a:r>
              <a:rPr lang="fr-FR" baseline="0" dirty="0" smtClean="0"/>
              <a:t> de conflit au lieu le développement</a:t>
            </a:r>
            <a:endParaRPr lang="fr-FR" dirty="0" smtClean="0"/>
          </a:p>
          <a:p>
            <a:endParaRPr lang="fr-FR" b="0"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15</a:t>
            </a:fld>
            <a:endParaRPr lang="fr-FR"/>
          </a:p>
        </p:txBody>
      </p:sp>
    </p:spTree>
    <p:extLst>
      <p:ext uri="{BB962C8B-B14F-4D97-AF65-F5344CB8AC3E}">
        <p14:creationId xmlns:p14="http://schemas.microsoft.com/office/powerpoint/2010/main" val="1338252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buFont typeface="+mj-lt"/>
              <a:buAutoNum type="arabicPeriod"/>
            </a:pPr>
            <a:r>
              <a:rPr lang="fr-FR" sz="1200" b="1" dirty="0" smtClean="0"/>
              <a:t>Master:</a:t>
            </a:r>
            <a:r>
              <a:rPr lang="fr-FR" sz="1200" b="0" dirty="0" smtClean="0"/>
              <a:t> </a:t>
            </a:r>
            <a:r>
              <a:rPr lang="fr-FR" sz="1200" b="0" dirty="0" smtClean="0"/>
              <a:t>et stable est un avantage en</a:t>
            </a:r>
            <a:r>
              <a:rPr lang="fr-FR" sz="1200" b="0" baseline="0" dirty="0" smtClean="0"/>
              <a:t> cas de problème dans les autre branches. souvent utilisé comme branche d’intégration pour la branche develop.</a:t>
            </a:r>
          </a:p>
          <a:p>
            <a:pPr marL="228600" indent="-228600">
              <a:buFont typeface="+mj-lt"/>
              <a:buAutoNum type="arabicPeriod"/>
            </a:pPr>
            <a:r>
              <a:rPr lang="en-US" sz="1200" b="1" i="0" kern="1200" dirty="0" smtClean="0">
                <a:solidFill>
                  <a:schemeClr val="tx1"/>
                </a:solidFill>
                <a:effectLst/>
                <a:latin typeface="+mn-lt"/>
                <a:ea typeface="+mn-ea"/>
                <a:cs typeface="+mn-cs"/>
              </a:rPr>
              <a:t>La branch </a:t>
            </a:r>
            <a:r>
              <a:rPr lang="en-US" sz="1200" b="1" i="0" kern="1200" dirty="0" smtClean="0">
                <a:solidFill>
                  <a:schemeClr val="tx1"/>
                </a:solidFill>
                <a:effectLst/>
                <a:latin typeface="+mn-lt"/>
                <a:ea typeface="+mn-ea"/>
                <a:cs typeface="+mn-cs"/>
              </a:rPr>
              <a:t>develop: </a:t>
            </a:r>
            <a:r>
              <a:rPr lang="en-US" sz="1200" b="0" i="0" kern="1200" dirty="0" smtClean="0">
                <a:solidFill>
                  <a:schemeClr val="tx1"/>
                </a:solidFill>
                <a:effectLst/>
                <a:latin typeface="+mn-lt"/>
                <a:ea typeface="+mn-ea"/>
                <a:cs typeface="+mn-cs"/>
              </a:rPr>
              <a:t>est </a:t>
            </a:r>
            <a:r>
              <a:rPr lang="fr-FR" sz="1200" b="0" i="0" kern="1200" noProof="0" dirty="0" smtClean="0">
                <a:solidFill>
                  <a:schemeClr val="tx1"/>
                </a:solidFill>
                <a:effectLst/>
                <a:latin typeface="+mn-lt"/>
                <a:ea typeface="+mn-ea"/>
                <a:cs typeface="+mn-cs"/>
              </a:rPr>
              <a:t>souvent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utilisé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comme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branche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d’</a:t>
            </a:r>
            <a:r>
              <a:rPr lang="fr-FR" sz="1200" b="0" i="0" kern="1200" baseline="0" noProof="0" dirty="0" err="1" smtClean="0">
                <a:solidFill>
                  <a:schemeClr val="tx1"/>
                </a:solidFill>
                <a:effectLst/>
                <a:latin typeface="+mn-lt"/>
                <a:ea typeface="+mn-ea"/>
                <a:cs typeface="+mn-cs"/>
              </a:rPr>
              <a:t>integration</a:t>
            </a:r>
            <a:r>
              <a:rPr lang="en-US" sz="1200" b="0" i="0" kern="1200" baseline="0" dirty="0" smtClean="0">
                <a:solidFill>
                  <a:schemeClr val="tx1"/>
                </a:solidFill>
                <a:effectLst/>
                <a:latin typeface="+mn-lt"/>
                <a:ea typeface="+mn-ea"/>
                <a:cs typeface="+mn-cs"/>
              </a:rPr>
              <a:t> pour les branches de </a:t>
            </a:r>
            <a:r>
              <a:rPr lang="fr-FR" sz="1200" b="0" i="0" kern="1200" baseline="0" noProof="0" dirty="0" smtClean="0">
                <a:solidFill>
                  <a:schemeClr val="tx1"/>
                </a:solidFill>
                <a:effectLst/>
                <a:latin typeface="+mn-lt"/>
                <a:ea typeface="+mn-ea"/>
                <a:cs typeface="+mn-cs"/>
              </a:rPr>
              <a:t>fonction</a:t>
            </a:r>
            <a:endParaRPr lang="fr-FR" sz="1200" b="0" i="0" kern="1200" noProof="0" dirty="0" smtClean="0">
              <a:solidFill>
                <a:schemeClr val="tx1"/>
              </a:solidFill>
              <a:effectLst/>
              <a:latin typeface="+mn-lt"/>
              <a:ea typeface="+mn-ea"/>
              <a:cs typeface="+mn-cs"/>
            </a:endParaRPr>
          </a:p>
          <a:p>
            <a:pPr marL="228600" indent="-228600">
              <a:buFont typeface="+mj-lt"/>
              <a:buAutoNum type="arabicPeriod"/>
            </a:pPr>
            <a:r>
              <a:rPr lang="fr-FR" sz="1200" b="1" i="0" kern="1200" baseline="0" noProof="0" dirty="0" smtClean="0">
                <a:solidFill>
                  <a:schemeClr val="tx1"/>
                </a:solidFill>
                <a:effectLst/>
                <a:latin typeface="+mn-lt"/>
                <a:ea typeface="+mn-ea"/>
                <a:cs typeface="+mn-cs"/>
              </a:rPr>
              <a:t>Branche  de fonction: </a:t>
            </a:r>
            <a:r>
              <a:rPr lang="en-US" sz="1200" b="0" i="0" kern="1200" baseline="0" dirty="0" smtClean="0">
                <a:solidFill>
                  <a:schemeClr val="tx1"/>
                </a:solidFill>
                <a:effectLst/>
                <a:latin typeface="+mn-lt"/>
                <a:ea typeface="+mn-ea"/>
                <a:cs typeface="+mn-cs"/>
              </a:rPr>
              <a:t>et </a:t>
            </a:r>
            <a:r>
              <a:rPr lang="fr-FR" sz="1200" b="0" i="0" kern="1200" baseline="0" noProof="0" dirty="0" smtClean="0">
                <a:solidFill>
                  <a:schemeClr val="tx1"/>
                </a:solidFill>
                <a:effectLst/>
                <a:latin typeface="+mn-lt"/>
                <a:ea typeface="+mn-ea"/>
                <a:cs typeface="+mn-cs"/>
              </a:rPr>
              <a:t>bifurqué </a:t>
            </a:r>
            <a:r>
              <a:rPr lang="en-US" sz="1200" b="0" i="0" kern="1200" baseline="0" dirty="0" smtClean="0">
                <a:solidFill>
                  <a:schemeClr val="tx1"/>
                </a:solidFill>
                <a:effectLst/>
                <a:latin typeface="+mn-lt"/>
                <a:ea typeface="+mn-ea"/>
                <a:cs typeface="+mn-cs"/>
              </a:rPr>
              <a:t>depuis </a:t>
            </a:r>
            <a:r>
              <a:rPr lang="en-US" sz="1200" b="1" i="0" kern="1200" baseline="0" dirty="0" smtClean="0">
                <a:solidFill>
                  <a:schemeClr val="tx1"/>
                </a:solidFill>
                <a:effectLst/>
                <a:latin typeface="+mn-lt"/>
                <a:ea typeface="+mn-ea"/>
                <a:cs typeface="+mn-cs"/>
              </a:rPr>
              <a:t>develop (le parent).</a:t>
            </a:r>
            <a:r>
              <a:rPr lang="en-US" sz="1200" b="0" i="0" kern="1200" baseline="0" dirty="0" smtClean="0">
                <a:solidFill>
                  <a:schemeClr val="tx1"/>
                </a:solidFill>
                <a:effectLst/>
                <a:latin typeface="+mn-lt"/>
                <a:ea typeface="+mn-ea"/>
                <a:cs typeface="+mn-cs"/>
              </a:rPr>
              <a:t>quant on </a:t>
            </a:r>
            <a:r>
              <a:rPr lang="fr-FR" sz="1200" b="0" i="0" kern="1200" baseline="0" noProof="0" dirty="0" smtClean="0">
                <a:solidFill>
                  <a:schemeClr val="tx1"/>
                </a:solidFill>
                <a:effectLst/>
                <a:latin typeface="+mn-lt"/>
                <a:ea typeface="+mn-ea"/>
                <a:cs typeface="+mn-cs"/>
              </a:rPr>
              <a:t>termine</a:t>
            </a:r>
            <a:r>
              <a:rPr lang="en-US" sz="1200" b="0" i="0" kern="1200" baseline="0" dirty="0" smtClean="0">
                <a:solidFill>
                  <a:schemeClr val="tx1"/>
                </a:solidFill>
                <a:effectLst/>
                <a:latin typeface="+mn-lt"/>
                <a:ea typeface="+mn-ea"/>
                <a:cs typeface="+mn-cs"/>
              </a:rPr>
              <a:t> de implementation de la fonction on l’intègre a </a:t>
            </a:r>
            <a:r>
              <a:rPr lang="en-US" sz="1200" b="1" i="0" kern="1200" baseline="0" dirty="0" smtClean="0">
                <a:solidFill>
                  <a:schemeClr val="tx1"/>
                </a:solidFill>
                <a:effectLst/>
                <a:latin typeface="+mn-lt"/>
                <a:ea typeface="+mn-ea"/>
                <a:cs typeface="+mn-cs"/>
              </a:rPr>
              <a:t>develop</a:t>
            </a:r>
            <a:r>
              <a:rPr lang="en-US" sz="1200" b="0" i="0" kern="1200" baseline="0" dirty="0" smtClean="0">
                <a:solidFill>
                  <a:schemeClr val="tx1"/>
                </a:solidFill>
                <a:effectLst/>
                <a:latin typeface="+mn-lt"/>
                <a:ea typeface="+mn-ea"/>
                <a:cs typeface="+mn-cs"/>
              </a:rPr>
              <a:t>. Les branches fonction </a:t>
            </a:r>
            <a:r>
              <a:rPr lang="en-US" sz="1200" b="0" i="0" kern="1200" baseline="0" dirty="0" err="1" smtClean="0">
                <a:solidFill>
                  <a:schemeClr val="tx1"/>
                </a:solidFill>
                <a:effectLst/>
                <a:latin typeface="+mn-lt"/>
                <a:ea typeface="+mn-ea"/>
                <a:cs typeface="+mn-cs"/>
              </a:rPr>
              <a:t>n’interacte</a:t>
            </a:r>
            <a:r>
              <a:rPr lang="en-US" sz="1200" b="0" i="0" kern="1200" baseline="0" dirty="0" smtClean="0">
                <a:solidFill>
                  <a:schemeClr val="tx1"/>
                </a:solidFill>
                <a:effectLst/>
                <a:latin typeface="+mn-lt"/>
                <a:ea typeface="+mn-ea"/>
                <a:cs typeface="+mn-cs"/>
              </a:rPr>
              <a:t> jamais avec le master</a:t>
            </a:r>
          </a:p>
          <a:p>
            <a:pPr marL="228600" indent="-228600">
              <a:buFont typeface="+mj-lt"/>
              <a:buAutoNum type="arabicPeriod"/>
            </a:pPr>
            <a:r>
              <a:rPr lang="en-US" sz="1200" b="1" i="0" kern="1200" baseline="0" dirty="0" err="1" smtClean="0">
                <a:solidFill>
                  <a:schemeClr val="tx1"/>
                </a:solidFill>
                <a:effectLst/>
                <a:latin typeface="+mn-lt"/>
                <a:ea typeface="+mn-ea"/>
                <a:cs typeface="+mn-cs"/>
              </a:rPr>
              <a:t>Branche</a:t>
            </a:r>
            <a:r>
              <a:rPr lang="en-US" sz="1200" b="1" i="0" kern="1200" baseline="0" dirty="0" smtClean="0">
                <a:solidFill>
                  <a:schemeClr val="tx1"/>
                </a:solidFill>
                <a:effectLst/>
                <a:latin typeface="+mn-lt"/>
                <a:ea typeface="+mn-ea"/>
                <a:cs typeface="+mn-cs"/>
              </a:rPr>
              <a:t> release:</a:t>
            </a:r>
            <a:r>
              <a:rPr lang="fr-FR" sz="1200" b="0" i="0" kern="1200" baseline="0" noProof="0" dirty="0" smtClean="0">
                <a:solidFill>
                  <a:schemeClr val="tx1"/>
                </a:solidFill>
                <a:effectLst/>
                <a:latin typeface="+mn-lt"/>
                <a:ea typeface="+mn-ea"/>
                <a:cs typeface="+mn-cs"/>
              </a:rPr>
              <a:t>une fois la branche develop contient suffisamment de fonctionnalités une branche release est bifurque de develop. une fois créer pour un cycle de release aucune fonction ne peut êtres ajouté  a partir de ce point juste la tache de fixation de bug et d’autre taches relatives au release peuvent ajouté à cette branche une fois le release est fait on doit </a:t>
            </a:r>
            <a:r>
              <a:rPr lang="fr-FR" sz="1200" b="0" i="0" kern="1200" baseline="0" noProof="0" dirty="0" err="1" smtClean="0">
                <a:solidFill>
                  <a:schemeClr val="tx1"/>
                </a:solidFill>
                <a:effectLst/>
                <a:latin typeface="+mn-lt"/>
                <a:ea typeface="+mn-ea"/>
                <a:cs typeface="+mn-cs"/>
              </a:rPr>
              <a:t>mergé</a:t>
            </a:r>
            <a:r>
              <a:rPr lang="fr-FR" sz="1200" b="0" i="0" kern="1200" baseline="0" noProof="0" dirty="0" smtClean="0">
                <a:solidFill>
                  <a:schemeClr val="tx1"/>
                </a:solidFill>
                <a:effectLst/>
                <a:latin typeface="+mn-lt"/>
                <a:ea typeface="+mn-ea"/>
                <a:cs typeface="+mn-cs"/>
              </a:rPr>
              <a:t> ce release à la branche master avec un tag d’une nouvelle versions. aussi il  faut </a:t>
            </a:r>
            <a:r>
              <a:rPr lang="fr-FR" sz="1200" b="0" i="0" kern="1200" baseline="0" noProof="0" dirty="0" err="1" smtClean="0">
                <a:solidFill>
                  <a:schemeClr val="tx1"/>
                </a:solidFill>
                <a:effectLst/>
                <a:latin typeface="+mn-lt"/>
                <a:ea typeface="+mn-ea"/>
                <a:cs typeface="+mn-cs"/>
              </a:rPr>
              <a:t>mergé</a:t>
            </a:r>
            <a:r>
              <a:rPr lang="fr-FR" sz="1200" b="0" i="0" kern="1200" baseline="0" noProof="0" dirty="0" smtClean="0">
                <a:solidFill>
                  <a:schemeClr val="tx1"/>
                </a:solidFill>
                <a:effectLst/>
                <a:latin typeface="+mn-lt"/>
                <a:ea typeface="+mn-ea"/>
                <a:cs typeface="+mn-cs"/>
              </a:rPr>
              <a:t> le release vers la branche develop car il peut avoir des changement(progressé) qui sont pas dans develop. ces branches permet de </a:t>
            </a:r>
            <a:r>
              <a:rPr lang="fr-FR" sz="1200" b="0" i="0" kern="1200" baseline="0" noProof="0" dirty="0" err="1" smtClean="0">
                <a:solidFill>
                  <a:schemeClr val="tx1"/>
                </a:solidFill>
                <a:effectLst/>
                <a:latin typeface="+mn-lt"/>
                <a:ea typeface="+mn-ea"/>
                <a:cs typeface="+mn-cs"/>
              </a:rPr>
              <a:t>devisie</a:t>
            </a:r>
            <a:r>
              <a:rPr lang="fr-FR" sz="1200" b="0" i="0" kern="1200" baseline="0" noProof="0" dirty="0" smtClean="0">
                <a:solidFill>
                  <a:schemeClr val="tx1"/>
                </a:solidFill>
                <a:effectLst/>
                <a:latin typeface="+mn-lt"/>
                <a:ea typeface="+mn-ea"/>
                <a:cs typeface="+mn-cs"/>
              </a:rPr>
              <a:t> l’équipe une partie travail sur le release et l’autre pour développé des nouvelle fonctions pour la prochaine release </a:t>
            </a:r>
          </a:p>
          <a:p>
            <a:pPr marL="228600" indent="-228600" rtl="0">
              <a:buFont typeface="+mj-lt"/>
              <a:buAutoNum type="arabicPeriod"/>
            </a:pPr>
            <a:r>
              <a:rPr lang="fr-FR" sz="1200" b="0" i="0" kern="1200" baseline="0" noProof="0" dirty="0" err="1" smtClean="0">
                <a:solidFill>
                  <a:schemeClr val="tx1"/>
                </a:solidFill>
                <a:effectLst/>
                <a:latin typeface="+mn-lt"/>
                <a:ea typeface="+mn-ea"/>
                <a:cs typeface="+mn-cs"/>
              </a:rPr>
              <a:t>Hotfix</a:t>
            </a:r>
            <a:r>
              <a:rPr lang="fr-FR" sz="1200" b="0" i="0" kern="1200" baseline="0" noProof="0" dirty="0" smtClean="0">
                <a:solidFill>
                  <a:schemeClr val="tx1"/>
                </a:solidFill>
                <a:effectLst/>
                <a:latin typeface="+mn-lt"/>
                <a:ea typeface="+mn-ea"/>
                <a:cs typeface="+mn-cs"/>
              </a:rPr>
              <a:t>: bifurqué depuis master utilisé pour corrigé rapidement la release en </a:t>
            </a:r>
            <a:r>
              <a:rPr lang="fr-FR" sz="1200" b="0" i="0" kern="1200" baseline="0" noProof="0" dirty="0" err="1" smtClean="0">
                <a:solidFill>
                  <a:schemeClr val="tx1"/>
                </a:solidFill>
                <a:effectLst/>
                <a:latin typeface="+mn-lt"/>
                <a:ea typeface="+mn-ea"/>
                <a:cs typeface="+mn-cs"/>
              </a:rPr>
              <a:t>production.dés</a:t>
            </a:r>
            <a:r>
              <a:rPr lang="fr-FR" sz="1200" b="0" i="0" kern="1200" baseline="0" noProof="0" dirty="0" smtClean="0">
                <a:solidFill>
                  <a:schemeClr val="tx1"/>
                </a:solidFill>
                <a:effectLst/>
                <a:latin typeface="+mn-lt"/>
                <a:ea typeface="+mn-ea"/>
                <a:cs typeface="+mn-cs"/>
              </a:rPr>
              <a:t> que le correctif est </a:t>
            </a:r>
            <a:r>
              <a:rPr lang="fr-FR" sz="1200" b="0" i="0" kern="1200" baseline="0" noProof="0" dirty="0" err="1" smtClean="0">
                <a:solidFill>
                  <a:schemeClr val="tx1"/>
                </a:solidFill>
                <a:effectLst/>
                <a:latin typeface="+mn-lt"/>
                <a:ea typeface="+mn-ea"/>
                <a:cs typeface="+mn-cs"/>
              </a:rPr>
              <a:t>deployé</a:t>
            </a:r>
            <a:r>
              <a:rPr lang="fr-FR" sz="1200" b="0" i="0" kern="1200" baseline="0" noProof="0" dirty="0" smtClean="0">
                <a:solidFill>
                  <a:schemeClr val="tx1"/>
                </a:solidFill>
                <a:effectLst/>
                <a:latin typeface="+mn-lt"/>
                <a:ea typeface="+mn-ea"/>
                <a:cs typeface="+mn-cs"/>
              </a:rPr>
              <a:t> cette branche doit </a:t>
            </a:r>
            <a:r>
              <a:rPr lang="fr-FR" sz="1200" b="0" i="0" kern="1200" baseline="0" noProof="0" dirty="0" err="1" smtClean="0">
                <a:solidFill>
                  <a:schemeClr val="tx1"/>
                </a:solidFill>
                <a:effectLst/>
                <a:latin typeface="+mn-lt"/>
                <a:ea typeface="+mn-ea"/>
                <a:cs typeface="+mn-cs"/>
              </a:rPr>
              <a:t>étre</a:t>
            </a:r>
            <a:r>
              <a:rPr lang="fr-FR" sz="1200" b="0" i="0" kern="1200" baseline="0" noProof="0" dirty="0" smtClean="0">
                <a:solidFill>
                  <a:schemeClr val="tx1"/>
                </a:solidFill>
                <a:effectLst/>
                <a:latin typeface="+mn-lt"/>
                <a:ea typeface="+mn-ea"/>
                <a:cs typeface="+mn-cs"/>
              </a:rPr>
              <a:t> </a:t>
            </a:r>
            <a:r>
              <a:rPr lang="fr-FR" sz="1200" b="0" i="0" kern="1200" baseline="0" noProof="0" dirty="0" err="1" smtClean="0">
                <a:solidFill>
                  <a:schemeClr val="tx1"/>
                </a:solidFill>
                <a:effectLst/>
                <a:latin typeface="+mn-lt"/>
                <a:ea typeface="+mn-ea"/>
                <a:cs typeface="+mn-cs"/>
              </a:rPr>
              <a:t>mergé</a:t>
            </a:r>
            <a:r>
              <a:rPr lang="fr-FR" sz="1200" b="0" i="0" kern="1200" baseline="0" noProof="0" dirty="0" smtClean="0">
                <a:solidFill>
                  <a:schemeClr val="tx1"/>
                </a:solidFill>
                <a:effectLst/>
                <a:latin typeface="+mn-lt"/>
                <a:ea typeface="+mn-ea"/>
                <a:cs typeface="+mn-cs"/>
              </a:rPr>
              <a:t> vers master et </a:t>
            </a:r>
            <a:r>
              <a:rPr lang="fr-FR" sz="1200" b="0" i="0" kern="1200" baseline="0" noProof="0" dirty="0" err="1" smtClean="0">
                <a:solidFill>
                  <a:schemeClr val="tx1"/>
                </a:solidFill>
                <a:effectLst/>
                <a:latin typeface="+mn-lt"/>
                <a:ea typeface="+mn-ea"/>
                <a:cs typeface="+mn-cs"/>
              </a:rPr>
              <a:t>develop.avoir</a:t>
            </a:r>
            <a:r>
              <a:rPr lang="fr-FR" sz="1200" b="0" i="0" kern="1200" baseline="0" noProof="0" dirty="0" smtClean="0">
                <a:solidFill>
                  <a:schemeClr val="tx1"/>
                </a:solidFill>
                <a:effectLst/>
                <a:latin typeface="+mn-lt"/>
                <a:ea typeface="+mn-ea"/>
                <a:cs typeface="+mn-cs"/>
              </a:rPr>
              <a:t> </a:t>
            </a:r>
            <a:r>
              <a:rPr lang="fr-FR" sz="1200" b="0" i="0" kern="1200" baseline="0" noProof="0" dirty="0" err="1" smtClean="0">
                <a:solidFill>
                  <a:schemeClr val="tx1"/>
                </a:solidFill>
                <a:effectLst/>
                <a:latin typeface="+mn-lt"/>
                <a:ea typeface="+mn-ea"/>
                <a:cs typeface="+mn-cs"/>
              </a:rPr>
              <a:t>unr</a:t>
            </a:r>
            <a:r>
              <a:rPr lang="fr-FR" sz="1200" b="0" i="0" kern="1200" baseline="0" noProof="0" dirty="0" smtClean="0">
                <a:solidFill>
                  <a:schemeClr val="tx1"/>
                </a:solidFill>
                <a:effectLst/>
                <a:latin typeface="+mn-lt"/>
                <a:ea typeface="+mn-ea"/>
                <a:cs typeface="+mn-cs"/>
              </a:rPr>
              <a:t> line de </a:t>
            </a:r>
            <a:r>
              <a:rPr lang="fr-FR" sz="1200" b="0" i="0" kern="1200" baseline="0" noProof="0" dirty="0" err="1" smtClean="0">
                <a:solidFill>
                  <a:schemeClr val="tx1"/>
                </a:solidFill>
                <a:effectLst/>
                <a:latin typeface="+mn-lt"/>
                <a:ea typeface="+mn-ea"/>
                <a:cs typeface="+mn-cs"/>
              </a:rPr>
              <a:t>developpement</a:t>
            </a:r>
            <a:r>
              <a:rPr lang="fr-FR" sz="1200" b="0" i="0" kern="1200" baseline="0" noProof="0" dirty="0" smtClean="0">
                <a:solidFill>
                  <a:schemeClr val="tx1"/>
                </a:solidFill>
                <a:effectLst/>
                <a:latin typeface="+mn-lt"/>
                <a:ea typeface="+mn-ea"/>
                <a:cs typeface="+mn-cs"/>
              </a:rPr>
              <a:t> pour la correction des bugs  nous </a:t>
            </a:r>
            <a:r>
              <a:rPr lang="fr-FR" sz="1200" b="0" i="0" kern="1200" baseline="0" noProof="0" dirty="0" err="1" smtClean="0">
                <a:solidFill>
                  <a:schemeClr val="tx1"/>
                </a:solidFill>
                <a:effectLst/>
                <a:latin typeface="+mn-lt"/>
                <a:ea typeface="+mn-ea"/>
                <a:cs typeface="+mn-cs"/>
              </a:rPr>
              <a:t>evitent</a:t>
            </a:r>
            <a:r>
              <a:rPr lang="fr-FR" sz="1200" b="0" i="0" kern="1200" baseline="0" noProof="0" dirty="0" smtClean="0">
                <a:solidFill>
                  <a:schemeClr val="tx1"/>
                </a:solidFill>
                <a:effectLst/>
                <a:latin typeface="+mn-lt"/>
                <a:ea typeface="+mn-ea"/>
                <a:cs typeface="+mn-cs"/>
              </a:rPr>
              <a:t> l’</a:t>
            </a:r>
            <a:r>
              <a:rPr lang="fr-FR" sz="1200" b="0" i="0" kern="1200" baseline="0" noProof="0" dirty="0" err="1" smtClean="0">
                <a:solidFill>
                  <a:schemeClr val="tx1"/>
                </a:solidFill>
                <a:effectLst/>
                <a:latin typeface="+mn-lt"/>
                <a:ea typeface="+mn-ea"/>
                <a:cs typeface="+mn-cs"/>
              </a:rPr>
              <a:t>interuption</a:t>
            </a:r>
            <a:r>
              <a:rPr lang="fr-FR" sz="1200" b="0" i="0" kern="1200" baseline="0" noProof="0" dirty="0" smtClean="0">
                <a:solidFill>
                  <a:schemeClr val="tx1"/>
                </a:solidFill>
                <a:effectLst/>
                <a:latin typeface="+mn-lt"/>
                <a:ea typeface="+mn-ea"/>
                <a:cs typeface="+mn-cs"/>
              </a:rPr>
              <a:t> de reste du  workflow et attendre la </a:t>
            </a:r>
            <a:r>
              <a:rPr lang="fr-FR" sz="1200" b="0" i="0" kern="1200" baseline="0" noProof="0" smtClean="0">
                <a:solidFill>
                  <a:schemeClr val="tx1"/>
                </a:solidFill>
                <a:effectLst/>
                <a:latin typeface="+mn-lt"/>
                <a:ea typeface="+mn-ea"/>
                <a:cs typeface="+mn-cs"/>
              </a:rPr>
              <a:t>prochaine release</a:t>
            </a:r>
            <a:r>
              <a:rPr lang="fr-FR" sz="1200" b="0" i="0" kern="1200" baseline="0" noProof="0" dirty="0" smtClean="0">
                <a:solidFill>
                  <a:schemeClr val="tx1"/>
                </a:solidFill>
                <a:effectLst/>
                <a:latin typeface="+mn-lt"/>
                <a:ea typeface="+mn-ea"/>
                <a:cs typeface="+mn-cs"/>
              </a:rPr>
              <a:t>	</a:t>
            </a:r>
            <a:endParaRPr lang="fr-FR" b="0" noProof="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16</a:t>
            </a:fld>
            <a:endParaRPr lang="fr-FR"/>
          </a:p>
        </p:txBody>
      </p:sp>
    </p:spTree>
    <p:extLst>
      <p:ext uri="{BB962C8B-B14F-4D97-AF65-F5344CB8AC3E}">
        <p14:creationId xmlns:p14="http://schemas.microsoft.com/office/powerpoint/2010/main" val="3661544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dirty="0" smtClean="0"/>
              <a:t>Centralisé</a:t>
            </a:r>
            <a:r>
              <a:rPr lang="fr-FR" sz="1200" b="0" baseline="0" dirty="0" smtClean="0"/>
              <a:t> : travail sur master au lieu de travailler sur une autre branche puis la mergé une fois terminé. Les cas de figure ou il est adapté</a:t>
            </a:r>
          </a:p>
          <a:p>
            <a:r>
              <a:rPr lang="fr-FR" sz="1200" b="0" baseline="0" dirty="0" smtClean="0"/>
              <a:t>1.Le code n’à pas besoin d’</a:t>
            </a:r>
            <a:r>
              <a:rPr lang="fr-FR" sz="1200" b="0" baseline="0" dirty="0" err="1" smtClean="0"/>
              <a:t>etre</a:t>
            </a:r>
            <a:r>
              <a:rPr lang="fr-FR" sz="1200" b="0" baseline="0" dirty="0" smtClean="0"/>
              <a:t> contrôlé (on travail seule, une petite équipe chaqu'un </a:t>
            </a:r>
            <a:r>
              <a:rPr lang="fr-FR" sz="1200" b="0" baseline="0" dirty="0" err="1" smtClean="0"/>
              <a:t>specialisé</a:t>
            </a:r>
            <a:r>
              <a:rPr lang="fr-FR" sz="1200" b="0" baseline="0" dirty="0" smtClean="0"/>
              <a:t> dans un </a:t>
            </a:r>
            <a:r>
              <a:rPr lang="fr-FR" sz="1200" b="0" baseline="0" dirty="0" err="1" smtClean="0"/>
              <a:t>dommun</a:t>
            </a:r>
            <a:r>
              <a:rPr lang="fr-FR" sz="1200" b="0" baseline="0" dirty="0" smtClean="0"/>
              <a:t> (back-end, front -end),qu’on veut livré rapidement parce que </a:t>
            </a:r>
          </a:p>
          <a:p>
            <a:r>
              <a:rPr lang="fr-FR" sz="1200" b="0" baseline="0" dirty="0" smtClean="0"/>
              <a:t>La revue de code prend du temps)</a:t>
            </a:r>
          </a:p>
          <a:p>
            <a:r>
              <a:rPr lang="fr-F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Workflow de branch par fonctionnalité: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permet de travailler sans perturbé le code de base et la branche principale ne contient pas d’erreur.</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Pusher au </a:t>
            </a:r>
            <a:r>
              <a:rPr lang="fr-FR" dirty="0" err="1" smtClean="0"/>
              <a:t>depo</a:t>
            </a:r>
            <a:r>
              <a:rPr lang="fr-FR" dirty="0" smtClean="0"/>
              <a:t> distant pour partagé</a:t>
            </a:r>
            <a:r>
              <a:rPr lang="fr-FR" baseline="0" dirty="0" smtClean="0"/>
              <a:t> la fonctionnalité avec les autres développeurs sans touche au code officiel</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17</a:t>
            </a:fld>
            <a:endParaRPr lang="fr-FR"/>
          </a:p>
        </p:txBody>
      </p:sp>
    </p:spTree>
    <p:extLst>
      <p:ext uri="{BB962C8B-B14F-4D97-AF65-F5344CB8AC3E}">
        <p14:creationId xmlns:p14="http://schemas.microsoft.com/office/powerpoint/2010/main" val="1616699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Deux branches distinctes  modifie</a:t>
            </a:r>
            <a:r>
              <a:rPr lang="fr-FR" baseline="0" dirty="0" smtClean="0"/>
              <a:t> le me fichier</a:t>
            </a:r>
          </a:p>
          <a:p>
            <a:r>
              <a:rPr lang="fr-FR" baseline="0" dirty="0" smtClean="0"/>
              <a:t>Les conflits sont couteux et prend de temps</a:t>
            </a:r>
          </a:p>
          <a:p>
            <a:r>
              <a:rPr lang="fr-FR" baseline="0" dirty="0" smtClean="0"/>
              <a:t>Les conflits affecte la personne qui à fait le merge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19</a:t>
            </a:fld>
            <a:endParaRPr lang="fr-FR"/>
          </a:p>
        </p:txBody>
      </p:sp>
    </p:spTree>
    <p:extLst>
      <p:ext uri="{BB962C8B-B14F-4D97-AF65-F5344CB8AC3E}">
        <p14:creationId xmlns:p14="http://schemas.microsoft.com/office/powerpoint/2010/main" val="1501855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peut toujours retourné à l’état avent le merge avec la commande « git merge –</a:t>
            </a:r>
            <a:r>
              <a:rPr lang="fr-FR" dirty="0" err="1" smtClean="0"/>
              <a:t>abort</a:t>
            </a:r>
            <a:r>
              <a:rPr lang="fr-FR" dirty="0" smtClean="0"/>
              <a:t> »</a:t>
            </a:r>
          </a:p>
          <a:p>
            <a:endParaRPr lang="fr-FR" dirty="0" smtClean="0"/>
          </a:p>
          <a:p>
            <a:r>
              <a:rPr lang="fr-FR" dirty="0" smtClean="0"/>
              <a:t>si</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20</a:t>
            </a:fld>
            <a:endParaRPr lang="fr-FR"/>
          </a:p>
        </p:txBody>
      </p:sp>
    </p:spTree>
    <p:extLst>
      <p:ext uri="{BB962C8B-B14F-4D97-AF65-F5344CB8AC3E}">
        <p14:creationId xmlns:p14="http://schemas.microsoft.com/office/powerpoint/2010/main" val="1139691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Interface</a:t>
            </a:r>
            <a:r>
              <a:rPr lang="fr-FR" baseline="0" dirty="0" smtClean="0"/>
              <a:t> conviviale pour discuté les changements proposé avant de les intégrés.</a:t>
            </a:r>
          </a:p>
          <a:p>
            <a:r>
              <a:rPr lang="fr-FR" baseline="0" dirty="0" smtClean="0"/>
              <a:t>Manière d’informé les autres membres qu’il à finit le développement de la fonctionnalité </a:t>
            </a:r>
          </a:p>
          <a:p>
            <a:r>
              <a:rPr lang="fr-FR" baseline="0" dirty="0" smtClean="0"/>
              <a:t>PR : On lui demande de faire un pull de la branche </a:t>
            </a:r>
            <a:r>
              <a:rPr lang="fr-FR" baseline="0" dirty="0" err="1" smtClean="0"/>
              <a:t>depios</a:t>
            </a:r>
            <a:r>
              <a:rPr lang="fr-FR" baseline="0" dirty="0" smtClean="0"/>
              <a:t> notre repo </a:t>
            </a:r>
          </a:p>
          <a:p>
            <a:endParaRPr lang="fr-FR" dirty="0" smtClean="0"/>
          </a:p>
          <a:p>
            <a:r>
              <a:rPr lang="fr-FR" dirty="0" smtClean="0"/>
              <a:t>Quand</a:t>
            </a:r>
            <a:r>
              <a:rPr lang="fr-FR" baseline="0" dirty="0" smtClean="0"/>
              <a:t> on fait un fork il apparait dans la liste des dépôt dans github et on peut le cloné dans la machine locale et modifie puis pusher dans le fork dans github</a:t>
            </a:r>
          </a:p>
          <a:p>
            <a:r>
              <a:rPr lang="fr-FR" baseline="0" dirty="0" smtClean="0"/>
              <a:t>Pull request offre un forum pour discuté des changement proposé avant d’</a:t>
            </a:r>
            <a:r>
              <a:rPr lang="fr-FR" baseline="0" dirty="0" err="1" smtClean="0"/>
              <a:t>étre</a:t>
            </a:r>
            <a:r>
              <a:rPr lang="fr-FR" baseline="0" dirty="0" smtClean="0"/>
              <a:t> intégré dans le branche partagé  </a:t>
            </a:r>
          </a:p>
          <a:p>
            <a:r>
              <a:rPr lang="fr-FR" baseline="0" dirty="0" smtClean="0"/>
              <a:t>Les 5 fonctionnalité principal qui garantis que les pull request vont fonctionné de maniéré efficace</a:t>
            </a:r>
          </a:p>
          <a:p>
            <a:r>
              <a:rPr lang="fr-FR" baseline="0" dirty="0" smtClean="0"/>
              <a:t>1.Ajouter un reviewer </a:t>
            </a:r>
          </a:p>
          <a:p>
            <a:r>
              <a:rPr lang="fr-FR" baseline="0" dirty="0" smtClean="0"/>
              <a:t>2.Ajouter des Commentaires sur toute les choses(dans un fichier a part ou bien dans le code)</a:t>
            </a:r>
          </a:p>
          <a:p>
            <a:r>
              <a:rPr lang="fr-FR" baseline="0" dirty="0" smtClean="0"/>
              <a:t>Reviewer peut faire des suggestions ou bien félicité le membre de l’équipe de son pièce de code brillant (commentaire sur un pull request , sur un commit , sur une ligne, sur un fichier)</a:t>
            </a:r>
          </a:p>
          <a:p>
            <a:r>
              <a:rPr lang="fr-FR" baseline="0" dirty="0" smtClean="0"/>
              <a:t>3.Revue itérative:</a:t>
            </a:r>
          </a:p>
          <a:p>
            <a:r>
              <a:rPr lang="fr-FR" baseline="0" dirty="0" smtClean="0"/>
              <a:t>Une pull request créer un boucle de </a:t>
            </a:r>
            <a:r>
              <a:rPr lang="fr-FR" baseline="0" dirty="0" err="1" smtClean="0"/>
              <a:t>feedbock</a:t>
            </a:r>
            <a:r>
              <a:rPr lang="fr-FR" baseline="0" dirty="0" smtClean="0"/>
              <a:t> (on écrit un code ,l’</a:t>
            </a:r>
            <a:r>
              <a:rPr lang="fr-FR" baseline="0" dirty="0" err="1" smtClean="0"/>
              <a:t>equipe</a:t>
            </a:r>
            <a:r>
              <a:rPr lang="fr-FR" baseline="0" dirty="0" smtClean="0"/>
              <a:t> revoie le code, on incorpore des changement) puis l’</a:t>
            </a:r>
            <a:r>
              <a:rPr lang="fr-FR" baseline="0" dirty="0" err="1" smtClean="0"/>
              <a:t>equipe</a:t>
            </a:r>
            <a:r>
              <a:rPr lang="fr-FR" baseline="0" dirty="0" smtClean="0"/>
              <a:t> approuve, puis merge</a:t>
            </a:r>
          </a:p>
          <a:p>
            <a:r>
              <a:rPr lang="fr-FR" baseline="0" dirty="0" smtClean="0"/>
              <a:t>Le </a:t>
            </a:r>
            <a:r>
              <a:rPr lang="fr-FR" baseline="0" dirty="0" err="1" smtClean="0"/>
              <a:t>viewer</a:t>
            </a:r>
            <a:r>
              <a:rPr lang="fr-FR" baseline="0" dirty="0" smtClean="0"/>
              <a:t> vois juste le </a:t>
            </a:r>
            <a:r>
              <a:rPr lang="fr-FR" baseline="0" dirty="0" err="1" smtClean="0"/>
              <a:t>ernier</a:t>
            </a:r>
            <a:r>
              <a:rPr lang="fr-FR" baseline="0" dirty="0" smtClean="0"/>
              <a:t> changement dans la pull request</a:t>
            </a:r>
          </a:p>
          <a:p>
            <a:r>
              <a:rPr lang="fr-FR" baseline="0" dirty="0" smtClean="0"/>
              <a:t>40</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21</a:t>
            </a:fld>
            <a:endParaRPr lang="fr-FR"/>
          </a:p>
        </p:txBody>
      </p:sp>
    </p:spTree>
    <p:extLst>
      <p:ext uri="{BB962C8B-B14F-4D97-AF65-F5344CB8AC3E}">
        <p14:creationId xmlns:p14="http://schemas.microsoft.com/office/powerpoint/2010/main" val="3087535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23</a:t>
            </a:fld>
            <a:endParaRPr lang="fr-FR"/>
          </a:p>
        </p:txBody>
      </p:sp>
    </p:spTree>
    <p:extLst>
      <p:ext uri="{BB962C8B-B14F-4D97-AF65-F5344CB8AC3E}">
        <p14:creationId xmlns:p14="http://schemas.microsoft.com/office/powerpoint/2010/main" val="134658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Locale: </a:t>
            </a:r>
            <a:r>
              <a:rPr lang="fr-FR" b="0" dirty="0" smtClean="0"/>
              <a:t>Simple, assure le suivit des fichiers localement,</a:t>
            </a:r>
          </a:p>
          <a:p>
            <a:r>
              <a:rPr lang="fr-FR" b="1" dirty="0" smtClean="0"/>
              <a:t>SCV</a:t>
            </a:r>
            <a:r>
              <a:rPr lang="fr-FR" b="1" baseline="0" dirty="0" smtClean="0"/>
              <a:t> centralisé :</a:t>
            </a:r>
            <a:r>
              <a:rPr lang="fr-FR" baseline="0" dirty="0" smtClean="0"/>
              <a:t> </a:t>
            </a:r>
            <a:r>
              <a:rPr lang="fr-FR" dirty="0" smtClean="0"/>
              <a:t>CSV local</a:t>
            </a:r>
            <a:r>
              <a:rPr lang="fr-FR" baseline="0" dirty="0" smtClean="0"/>
              <a:t> on peut pas l’utilisé si on veut collaboré avec d’autre développeurs</a:t>
            </a:r>
          </a:p>
          <a:p>
            <a:r>
              <a:rPr lang="fr-FR" baseline="0" dirty="0" smtClean="0"/>
              <a:t>Pour cela création de la version centralisé seul serveur  contient les versions des fichiers. chaque commit affecte le serveur centrale et visible au autre développeur,</a:t>
            </a:r>
          </a:p>
          <a:p>
            <a:r>
              <a:rPr lang="fr-FR" baseline="0" dirty="0" smtClean="0"/>
              <a:t>1.Chaqu’un de système à l’informations sur 	ce que font les autres font dans le projet,</a:t>
            </a:r>
          </a:p>
          <a:p>
            <a:r>
              <a:rPr lang="fr-FR" baseline="0" dirty="0" smtClean="0"/>
              <a:t>2.L’administrateur à le contrôle des autres développeurs   </a:t>
            </a:r>
          </a:p>
          <a:p>
            <a:r>
              <a:rPr lang="fr-FR" baseline="0" dirty="0" smtClean="0"/>
              <a:t>Le point faible quand le serveur tombe en panne ou bien le HDD est </a:t>
            </a:r>
            <a:r>
              <a:rPr lang="fr-FR" baseline="0" dirty="0" err="1" smtClean="0"/>
              <a:t>corempue</a:t>
            </a:r>
            <a:r>
              <a:rPr lang="fr-FR" baseline="0" dirty="0" smtClean="0"/>
              <a:t> on perd le travail, pour cela la version distribué à été développé,</a:t>
            </a:r>
          </a:p>
          <a:p>
            <a:r>
              <a:rPr lang="fr-FR" b="1" baseline="0" dirty="0" smtClean="0"/>
              <a:t>2,SCV Distribue </a:t>
            </a:r>
            <a:r>
              <a:rPr lang="fr-FR" baseline="0" dirty="0" smtClean="0"/>
              <a:t>(</a:t>
            </a:r>
            <a:r>
              <a:rPr lang="en-US" sz="1200" b="0" i="0" kern="1200" dirty="0" err="1" smtClean="0">
                <a:solidFill>
                  <a:schemeClr val="tx1"/>
                </a:solidFill>
                <a:effectLst/>
                <a:latin typeface="+mn-lt"/>
                <a:ea typeface="+mn-ea"/>
                <a:cs typeface="+mn-cs"/>
              </a:rPr>
              <a:t>comm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Mercurial, Bazaar </a:t>
            </a:r>
            <a:r>
              <a:rPr lang="en-US" sz="1200" b="0" i="0" kern="1200" dirty="0" err="1" smtClean="0">
                <a:solidFill>
                  <a:schemeClr val="tx1"/>
                </a:solidFill>
                <a:effectLst/>
                <a:latin typeface="+mn-lt"/>
                <a:ea typeface="+mn-ea"/>
                <a:cs typeface="+mn-cs"/>
              </a:rPr>
              <a:t>ou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Darcs</a:t>
            </a:r>
            <a:r>
              <a:rPr lang="fr-FR" baseline="0" dirty="0" smtClean="0"/>
              <a:t>) :</a:t>
            </a:r>
          </a:p>
          <a:p>
            <a:r>
              <a:rPr lang="fr-FR" baseline="0" dirty="0" smtClean="0"/>
              <a:t>Il y’à une copie de repo (projet)pour chaque développer (contient l’historiques des branches )(plusieurs versions du projet indépendants </a:t>
            </a:r>
            <a:r>
              <a:rPr lang="fr-FR" baseline="0" dirty="0" err="1" smtClean="0"/>
              <a:t>chaq’un</a:t>
            </a:r>
            <a:r>
              <a:rPr lang="fr-FR" baseline="0" dirty="0" smtClean="0"/>
              <a:t> avec son </a:t>
            </a:r>
            <a:r>
              <a:rPr lang="fr-FR" baseline="0" dirty="0" err="1" smtClean="0"/>
              <a:t>proprehistorique</a:t>
            </a:r>
            <a:r>
              <a:rPr lang="fr-FR" baseline="0" dirty="0" smtClean="0"/>
              <a:t>).il peut de déconnecter et travailler localement.</a:t>
            </a:r>
          </a:p>
          <a:p>
            <a:r>
              <a:rPr lang="fr-FR" baseline="0" dirty="0" smtClean="0"/>
              <a:t> nos commit n’affecte pas le serveur distant(invisible au autre développeur). puis  push le changement vers le repot distant.si on </a:t>
            </a:r>
            <a:r>
              <a:rPr lang="fr-FR" baseline="0" dirty="0" err="1" smtClean="0"/>
              <a:t>pert</a:t>
            </a:r>
            <a:r>
              <a:rPr lang="fr-FR" baseline="0" dirty="0" smtClean="0"/>
              <a:t> le disque de dur on le repo distant il y’</a:t>
            </a:r>
            <a:r>
              <a:rPr lang="en-US" sz="1200" b="0" i="0" kern="1200" dirty="0" smtClean="0">
                <a:solidFill>
                  <a:schemeClr val="tx1"/>
                </a:solidFill>
                <a:effectLst/>
                <a:latin typeface="+mn-lt"/>
                <a:ea typeface="+mn-ea"/>
                <a:cs typeface="+mn-cs"/>
              </a:rPr>
              <a:t>. </a:t>
            </a:r>
            <a:r>
              <a:rPr lang="fr-FR" baseline="0" dirty="0" smtClean="0"/>
              <a:t>à toujours un copie de repo avec un autre développeur .encoignent  gestion et utilisation compliqué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a:t>
            </a:fld>
            <a:endParaRPr lang="fr-FR"/>
          </a:p>
        </p:txBody>
      </p:sp>
    </p:spTree>
    <p:extLst>
      <p:ext uri="{BB962C8B-B14F-4D97-AF65-F5344CB8AC3E}">
        <p14:creationId xmlns:p14="http://schemas.microsoft.com/office/powerpoint/2010/main" val="1391575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24</a:t>
            </a:fld>
            <a:endParaRPr lang="fr-FR"/>
          </a:p>
        </p:txBody>
      </p:sp>
    </p:spTree>
    <p:extLst>
      <p:ext uri="{BB962C8B-B14F-4D97-AF65-F5344CB8AC3E}">
        <p14:creationId xmlns:p14="http://schemas.microsoft.com/office/powerpoint/2010/main" val="4075139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25</a:t>
            </a:fld>
            <a:endParaRPr lang="fr-FR"/>
          </a:p>
        </p:txBody>
      </p:sp>
    </p:spTree>
    <p:extLst>
      <p:ext uri="{BB962C8B-B14F-4D97-AF65-F5344CB8AC3E}">
        <p14:creationId xmlns:p14="http://schemas.microsoft.com/office/powerpoint/2010/main" val="3479172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26</a:t>
            </a:fld>
            <a:endParaRPr lang="fr-FR"/>
          </a:p>
        </p:txBody>
      </p:sp>
    </p:spTree>
    <p:extLst>
      <p:ext uri="{BB962C8B-B14F-4D97-AF65-F5344CB8AC3E}">
        <p14:creationId xmlns:p14="http://schemas.microsoft.com/office/powerpoint/2010/main" val="2852578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https://www.theserverside.com/blog/Coffee-Talk-Java-News-Stories-and-Opinions/</a:t>
            </a:r>
          </a:p>
          <a:p>
            <a:pPr rtl="0"/>
            <a:r>
              <a:rPr lang="fr-FR" dirty="0" smtClean="0"/>
              <a:t>Git log –graph –</a:t>
            </a:r>
            <a:r>
              <a:rPr lang="fr-FR" baseline="0" dirty="0" smtClean="0"/>
              <a:t>branches --</a:t>
            </a:r>
            <a:r>
              <a:rPr lang="fr-FR" baseline="0" dirty="0" err="1" smtClean="0"/>
              <a:t>oneline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30</a:t>
            </a:fld>
            <a:endParaRPr lang="fr-FR"/>
          </a:p>
        </p:txBody>
      </p:sp>
    </p:spTree>
    <p:extLst>
      <p:ext uri="{BB962C8B-B14F-4D97-AF65-F5344CB8AC3E}">
        <p14:creationId xmlns:p14="http://schemas.microsoft.com/office/powerpoint/2010/main" val="627533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err="1" smtClean="0"/>
              <a:t>Hist:</a:t>
            </a:r>
            <a:r>
              <a:rPr lang="fr-FR" baseline="0" dirty="0" err="1" smtClean="0"/>
              <a:t>Lancer</a:t>
            </a:r>
            <a:r>
              <a:rPr lang="fr-FR" baseline="0" dirty="0" smtClean="0"/>
              <a:t> par </a:t>
            </a:r>
            <a:r>
              <a:rPr lang="fr-FR" baseline="0" dirty="0" err="1" smtClean="0"/>
              <a:t>linus</a:t>
            </a:r>
            <a:r>
              <a:rPr lang="fr-FR" baseline="0" dirty="0" smtClean="0"/>
              <a:t> </a:t>
            </a:r>
            <a:r>
              <a:rPr lang="fr-FR" baseline="0" dirty="0" err="1" smtClean="0"/>
              <a:t>torvalds</a:t>
            </a:r>
            <a:r>
              <a:rPr lang="fr-FR" baseline="0" dirty="0" smtClean="0"/>
              <a:t> pour hébergé linux  à cause de  litige avec </a:t>
            </a:r>
            <a:r>
              <a:rPr lang="fr-FR" baseline="0" dirty="0" err="1" smtClean="0"/>
              <a:t>BitKeeper</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Def:Rapide</a:t>
            </a:r>
            <a:r>
              <a:rPr lang="fr-FR" baseline="0" dirty="0" smtClean="0"/>
              <a:t>, open source supporté par tout les système d’exploitation</a:t>
            </a:r>
          </a:p>
          <a:p>
            <a:r>
              <a:rPr lang="fr-FR" b="1" baseline="0" dirty="0" err="1" smtClean="0"/>
              <a:t>Fonctionement</a:t>
            </a:r>
            <a:r>
              <a:rPr lang="fr-FR" b="1" baseline="0" dirty="0" smtClean="0"/>
              <a:t>:</a:t>
            </a:r>
          </a:p>
          <a:p>
            <a:r>
              <a:rPr lang="fr-FR" b="1" baseline="0" dirty="0" smtClean="0"/>
              <a:t>1.Repo locale :</a:t>
            </a:r>
            <a:r>
              <a:rPr lang="fr-FR" dirty="0" smtClean="0"/>
              <a:t>contient les </a:t>
            </a:r>
            <a:r>
              <a:rPr lang="fr-FR" dirty="0" err="1" smtClean="0"/>
              <a:t>méta-données</a:t>
            </a:r>
            <a:r>
              <a:rPr lang="fr-FR" dirty="0" smtClean="0"/>
              <a:t> et la base de données des objets du projet</a:t>
            </a:r>
          </a:p>
          <a:p>
            <a:r>
              <a:rPr lang="fr-FR" b="1" dirty="0" smtClean="0"/>
              <a:t>2.La zone de transit/d’index </a:t>
            </a:r>
            <a:r>
              <a:rPr lang="fr-FR" dirty="0" smtClean="0"/>
              <a:t>:fichier contenant des informations à propos de ce qui sera pris en compte lors de la prochaine</a:t>
            </a:r>
            <a:r>
              <a:rPr lang="fr-FR" baseline="0" dirty="0" smtClean="0"/>
              <a:t> commit (espace ou en peut éditer notre changement avant de l’intégrer dans le nouveau commit (commit par sujet)et les stocké dans le dépôt git). On fait des commit par sujet pour bien comprendre les modification au futur</a:t>
            </a:r>
          </a:p>
          <a:p>
            <a:r>
              <a:rPr lang="fr-FR" b="1" baseline="0" dirty="0" smtClean="0"/>
              <a:t>3.Work </a:t>
            </a:r>
            <a:r>
              <a:rPr lang="fr-FR" b="1" baseline="0" dirty="0" err="1" smtClean="0"/>
              <a:t>tree</a:t>
            </a:r>
            <a:r>
              <a:rPr lang="fr-FR" b="1" baseline="0" dirty="0" smtClean="0"/>
              <a:t> , </a:t>
            </a:r>
            <a:r>
              <a:rPr lang="fr-FR" b="1" baseline="0" dirty="0" err="1" smtClean="0"/>
              <a:t>workspace</a:t>
            </a:r>
            <a:r>
              <a:rPr lang="fr-FR" b="1" baseline="0" dirty="0" smtClean="0"/>
              <a:t>, </a:t>
            </a:r>
            <a:r>
              <a:rPr lang="fr-FR" b="1" baseline="0" dirty="0" err="1" smtClean="0"/>
              <a:t>reperoire</a:t>
            </a:r>
            <a:r>
              <a:rPr lang="fr-FR" b="1" baseline="0" dirty="0" smtClean="0"/>
              <a:t> de travail : </a:t>
            </a:r>
            <a:r>
              <a:rPr lang="fr-FR" dirty="0" smtClean="0"/>
              <a:t>est une copie personnel de tout les fichiers du projet. on peut modifier sans affecté le travail des autres</a:t>
            </a:r>
            <a:endParaRPr lang="fr-FR" b="1" baseline="0" dirty="0" smtClean="0"/>
          </a:p>
          <a:p>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Conflits</a:t>
            </a:r>
            <a:r>
              <a:rPr lang="fr-FR" dirty="0" smtClean="0"/>
              <a:t>: il intègre le travail qui à été  fait simultanément par différents développeur. dans des cas rare des conflits  </a:t>
            </a:r>
            <a:r>
              <a:rPr lang="fr-FR" dirty="0" err="1" smtClean="0"/>
              <a:t>d’edition</a:t>
            </a:r>
            <a:r>
              <a:rPr lang="fr-FR" dirty="0" smtClean="0"/>
              <a:t> survient par deux personnes dans une même ligne de même fichier, une assistance humain est demandé par ce SCV  pour réglé le conflit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a:t>
            </a:fld>
            <a:endParaRPr lang="fr-FR"/>
          </a:p>
        </p:txBody>
      </p:sp>
    </p:spTree>
    <p:extLst>
      <p:ext uri="{BB962C8B-B14F-4D97-AF65-F5344CB8AC3E}">
        <p14:creationId xmlns:p14="http://schemas.microsoft.com/office/powerpoint/2010/main" val="201991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-exécuté git checkout « </a:t>
            </a:r>
            <a:r>
              <a:rPr lang="fr-FR" dirty="0" err="1" smtClean="0"/>
              <a:t>commit_id</a:t>
            </a:r>
            <a:r>
              <a:rPr lang="fr-FR" dirty="0" smtClean="0"/>
              <a:t> » pour</a:t>
            </a:r>
            <a:r>
              <a:rPr lang="fr-FR" baseline="0" dirty="0" smtClean="0"/>
              <a:t> voir </a:t>
            </a:r>
            <a:r>
              <a:rPr lang="fr-FR" baseline="0" dirty="0" err="1" smtClean="0"/>
              <a:t>detached</a:t>
            </a:r>
            <a:r>
              <a:rPr lang="fr-FR" baseline="0" dirty="0" smtClean="0"/>
              <a:t> Head  et lire HEAD pour voir commit id dans le fichier qui est utilisé comme référence</a:t>
            </a:r>
          </a:p>
          <a:p>
            <a:r>
              <a:rPr lang="fr-FR" baseline="0" dirty="0" smtClean="0"/>
              <a:t>HEAD ne pointe pas vers la branch mais vers le commit </a:t>
            </a:r>
          </a:p>
          <a:p>
            <a:r>
              <a:rPr lang="fr-FR" baseline="0" dirty="0" smtClean="0"/>
              <a:t>Explique checkout avec (work tree ) et index</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pointeur HEAD à cette commit (charger l’arbre de ce commit dans l’index )</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4</a:t>
            </a:fld>
            <a:endParaRPr lang="fr-FR"/>
          </a:p>
        </p:txBody>
      </p:sp>
    </p:spTree>
    <p:extLst>
      <p:ext uri="{BB962C8B-B14F-4D97-AF65-F5344CB8AC3E}">
        <p14:creationId xmlns:p14="http://schemas.microsoft.com/office/powerpoint/2010/main" val="3083388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message sans crypté par</a:t>
            </a:r>
            <a:r>
              <a:rPr lang="fr-FR" baseline="0" dirty="0" smtClean="0"/>
              <a:t> la clé public et décrypté par la clé privé(</a:t>
            </a:r>
            <a:r>
              <a:rPr lang="fr-FR" baseline="0" dirty="0" err="1" smtClean="0"/>
              <a:t>meme</a:t>
            </a:r>
            <a:r>
              <a:rPr lang="fr-FR" baseline="0" dirty="0" smtClean="0"/>
              <a:t> si on dispose de la clé public on peut rien faire)</a:t>
            </a:r>
          </a:p>
          <a:p>
            <a:r>
              <a:rPr lang="fr-FR" baseline="0" dirty="0" smtClean="0"/>
              <a:t>Dans </a:t>
            </a:r>
            <a:r>
              <a:rPr lang="fr-FR" baseline="0" dirty="0" err="1" smtClean="0"/>
              <a:t>windows</a:t>
            </a:r>
            <a:r>
              <a:rPr lang="fr-FR" baseline="0" dirty="0" smtClean="0"/>
              <a:t> les clés se trouve dans le home directory  dans un répertoire caché</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6</a:t>
            </a:fld>
            <a:endParaRPr lang="fr-FR"/>
          </a:p>
        </p:txBody>
      </p:sp>
    </p:spTree>
    <p:extLst>
      <p:ext uri="{BB962C8B-B14F-4D97-AF65-F5344CB8AC3E}">
        <p14:creationId xmlns:p14="http://schemas.microsoft.com/office/powerpoint/2010/main" val="2131473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Contenu de .git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1.HEAD:</a:t>
            </a:r>
            <a:r>
              <a:rPr lang="fr-FR" b="0" baseline="0" dirty="0" smtClean="0"/>
              <a:t> un </a:t>
            </a:r>
            <a:r>
              <a:rPr lang="fr-FR" b="0" baseline="0" dirty="0" err="1" smtClean="0"/>
              <a:t>poineteur</a:t>
            </a:r>
            <a:r>
              <a:rPr lang="fr-FR" b="0" baseline="0" dirty="0" smtClean="0"/>
              <a:t> vers le dernier commit</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Avec git clone : </a:t>
            </a:r>
            <a:r>
              <a:rPr lang="fr-FR" b="0" dirty="0" smtClean="0"/>
              <a:t>remote va pointer à l’url d’où il été</a:t>
            </a:r>
            <a:r>
              <a:rPr lang="fr-FR" b="0" baseline="0" dirty="0" smtClean="0"/>
              <a:t> </a:t>
            </a:r>
            <a:r>
              <a:rPr lang="fr-FR" b="0" baseline="0" dirty="0" err="1" smtClean="0"/>
              <a:t>colné</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Changer l’url de l’</a:t>
            </a:r>
            <a:r>
              <a:rPr lang="fr-FR" b="1" dirty="0" err="1" smtClean="0"/>
              <a:t>origin</a:t>
            </a:r>
            <a:r>
              <a:rPr lang="fr-FR" b="1" dirty="0" smtClean="0"/>
              <a:t> :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a:t>
            </a:r>
            <a:r>
              <a:rPr lang="en-US" sz="1200" b="1" kern="1200" dirty="0" smtClean="0">
                <a:solidFill>
                  <a:schemeClr val="tx1"/>
                </a:solidFill>
                <a:effectLst/>
                <a:latin typeface="+mn-lt"/>
                <a:ea typeface="+mn-ea"/>
                <a:cs typeface="+mn-cs"/>
              </a:rPr>
              <a:t>set-</a:t>
            </a:r>
            <a:r>
              <a:rPr lang="en-US" sz="1200" b="1"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origin url2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Supprimer</a:t>
            </a:r>
            <a:r>
              <a:rPr lang="en-US" sz="1200" b="1" kern="1200" dirty="0" smtClean="0">
                <a:solidFill>
                  <a:schemeClr val="tx1"/>
                </a:solidFill>
                <a:effectLst/>
                <a:latin typeface="+mn-lt"/>
                <a:ea typeface="+mn-ea"/>
                <a:cs typeface="+mn-cs"/>
              </a:rPr>
              <a:t> le remote: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remove</a:t>
            </a:r>
            <a:r>
              <a:rPr lang="en-US" sz="1200" kern="1200" baseline="0" dirty="0" smtClean="0">
                <a:solidFill>
                  <a:schemeClr val="tx1"/>
                </a:solidFill>
                <a:effectLst/>
                <a:latin typeface="+mn-lt"/>
                <a:ea typeface="+mn-ea"/>
                <a:cs typeface="+mn-cs"/>
              </a:rPr>
              <a:t> origin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Afficher le remote url</a:t>
            </a:r>
            <a:r>
              <a:rPr lang="fr-FR" b="1" baseline="0" dirty="0" smtClean="0"/>
              <a:t> :</a:t>
            </a:r>
            <a:r>
              <a:rPr lang="fr-FR" dirty="0" smtClean="0"/>
              <a:t>Git remote –v, git remote show </a:t>
            </a:r>
            <a:r>
              <a:rPr lang="fr-FR" dirty="0" err="1" smtClean="0"/>
              <a:t>orign</a:t>
            </a:r>
            <a:r>
              <a:rPr lang="fr-FR" dirty="0" smtClean="0"/>
              <a:t>,</a:t>
            </a:r>
            <a:r>
              <a:rPr lang="fr-FR" sz="1200" kern="1200" dirty="0" smtClean="0">
                <a:solidFill>
                  <a:schemeClr val="tx1"/>
                </a:solidFill>
                <a:latin typeface="+mn-lt"/>
                <a:ea typeface="+mn-ea"/>
                <a:cs typeface="+mn-cs"/>
              </a:rPr>
              <a:t> git </a:t>
            </a:r>
            <a:r>
              <a:rPr lang="fr-FR" sz="1200" kern="1200" dirty="0" err="1" smtClean="0">
                <a:solidFill>
                  <a:schemeClr val="tx1"/>
                </a:solidFill>
                <a:latin typeface="+mn-lt"/>
                <a:ea typeface="+mn-ea"/>
                <a:cs typeface="+mn-cs"/>
              </a:rPr>
              <a:t>ls</a:t>
            </a:r>
            <a:r>
              <a:rPr lang="fr-FR" sz="1200" kern="1200" dirty="0" smtClean="0">
                <a:solidFill>
                  <a:schemeClr val="tx1"/>
                </a:solidFill>
                <a:latin typeface="+mn-lt"/>
                <a:ea typeface="+mn-ea"/>
                <a:cs typeface="+mn-cs"/>
              </a:rPr>
              <a:t>-remote</a:t>
            </a:r>
            <a:endParaRPr lang="fr-FR" dirty="0" smtClean="0"/>
          </a:p>
          <a:p>
            <a:r>
              <a:rPr lang="fr-FR" sz="1200" kern="1200" dirty="0" err="1" smtClean="0">
                <a:solidFill>
                  <a:schemeClr val="tx1"/>
                </a:solidFill>
                <a:latin typeface="+mn-lt"/>
                <a:ea typeface="+mn-ea"/>
                <a:cs typeface="+mn-cs"/>
              </a:rPr>
              <a:t>Affciher</a:t>
            </a:r>
            <a:r>
              <a:rPr lang="fr-FR" sz="1200" kern="1200" dirty="0" smtClean="0">
                <a:solidFill>
                  <a:schemeClr val="tx1"/>
                </a:solidFill>
                <a:latin typeface="+mn-lt"/>
                <a:ea typeface="+mn-ea"/>
                <a:cs typeface="+mn-cs"/>
              </a:rPr>
              <a:t> une variable git config --</a:t>
            </a:r>
            <a:r>
              <a:rPr lang="fr-FR" sz="1200" kern="1200" dirty="0" err="1" smtClean="0">
                <a:solidFill>
                  <a:schemeClr val="tx1"/>
                </a:solidFill>
                <a:latin typeface="+mn-lt"/>
                <a:ea typeface="+mn-ea"/>
                <a:cs typeface="+mn-cs"/>
              </a:rPr>
              <a:t>get</a:t>
            </a:r>
            <a:r>
              <a:rPr lang="fr-FR" sz="1200" kern="1200" dirty="0" smtClean="0">
                <a:solidFill>
                  <a:schemeClr val="tx1"/>
                </a:solidFill>
                <a:latin typeface="+mn-lt"/>
                <a:ea typeface="+mn-ea"/>
                <a:cs typeface="+mn-cs"/>
              </a:rPr>
              <a:t> user.name</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 utilisé </a:t>
            </a:r>
            <a:r>
              <a:rPr lang="fr-FR" baseline="0" dirty="0" err="1" smtClean="0"/>
              <a:t>gs</a:t>
            </a:r>
            <a:r>
              <a:rPr lang="fr-FR" baseline="0" dirty="0" smtClean="0"/>
              <a:t> –s  (pour montrer les fichier qui sont dans stagged </a:t>
            </a:r>
            <a:r>
              <a:rPr lang="fr-FR" baseline="0" dirty="0" err="1" smtClean="0"/>
              <a:t>arrea</a:t>
            </a:r>
            <a:r>
              <a:rPr lang="fr-FR" baseline="0" dirty="0" smtClean="0"/>
              <a:t> &amp; et les fichiers dans work directory)</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8</a:t>
            </a:fld>
            <a:endParaRPr lang="fr-FR"/>
          </a:p>
        </p:txBody>
      </p:sp>
    </p:spTree>
    <p:extLst>
      <p:ext uri="{BB962C8B-B14F-4D97-AF65-F5344CB8AC3E}">
        <p14:creationId xmlns:p14="http://schemas.microsoft.com/office/powerpoint/2010/main" val="3890560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a:t>
            </a:r>
            <a:r>
              <a:rPr lang="fr-FR" dirty="0" err="1" smtClean="0"/>
              <a:t>add</a:t>
            </a:r>
            <a:r>
              <a:rPr lang="fr-FR" baseline="0" dirty="0" smtClean="0"/>
              <a:t> mettre à jour l’index </a:t>
            </a:r>
          </a:p>
          <a:p>
            <a:r>
              <a:rPr lang="fr-FR" baseline="0" dirty="0" smtClean="0"/>
              <a:t>Git </a:t>
            </a:r>
            <a:r>
              <a:rPr lang="fr-FR" baseline="0" dirty="0" err="1" smtClean="0"/>
              <a:t>add</a:t>
            </a:r>
            <a:r>
              <a:rPr lang="fr-FR" baseline="0" dirty="0" smtClean="0"/>
              <a:t> –p « filename » qu’elle partie va </a:t>
            </a:r>
            <a:r>
              <a:rPr lang="fr-FR" baseline="0" dirty="0" err="1" smtClean="0"/>
              <a:t>étre</a:t>
            </a:r>
            <a:r>
              <a:rPr lang="fr-FR" baseline="0" dirty="0" smtClean="0"/>
              <a:t> intégré à la prochaine commit</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9</a:t>
            </a:fld>
            <a:endParaRPr lang="fr-FR"/>
          </a:p>
        </p:txBody>
      </p:sp>
    </p:spTree>
    <p:extLst>
      <p:ext uri="{BB962C8B-B14F-4D97-AF65-F5344CB8AC3E}">
        <p14:creationId xmlns:p14="http://schemas.microsoft.com/office/powerpoint/2010/main" val="212671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a:t>
            </a:r>
            <a:r>
              <a:rPr lang="fr-FR" dirty="0" err="1" smtClean="0"/>
              <a:t>diff</a:t>
            </a:r>
            <a:r>
              <a:rPr lang="fr-FR" dirty="0" smtClean="0"/>
              <a:t> –</a:t>
            </a:r>
            <a:r>
              <a:rPr lang="fr-FR" dirty="0" err="1" smtClean="0"/>
              <a:t>cached</a:t>
            </a:r>
            <a:r>
              <a:rPr lang="fr-FR" baseline="0" dirty="0" smtClean="0"/>
              <a:t> (index – commit pointé par </a:t>
            </a:r>
            <a:r>
              <a:rPr lang="fr-FR" baseline="0" dirty="0" err="1" smtClean="0"/>
              <a:t>head</a:t>
            </a:r>
            <a:r>
              <a:rPr lang="fr-FR" baseline="0" dirty="0" smtClean="0"/>
              <a:t>) </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a:t>
            </a:r>
          </a:p>
          <a:p>
            <a:r>
              <a:rPr lang="fr-FR" dirty="0" smtClean="0"/>
              <a:t>Git reset –soft</a:t>
            </a:r>
            <a:r>
              <a:rPr lang="fr-FR" baseline="0" dirty="0" smtClean="0"/>
              <a:t> </a:t>
            </a:r>
            <a:r>
              <a:rPr lang="fr-FR" sz="1200" b="1" kern="1200" dirty="0" smtClean="0">
                <a:solidFill>
                  <a:schemeClr val="tx1"/>
                </a:solidFill>
                <a:effectLst/>
                <a:latin typeface="+mn-lt"/>
                <a:ea typeface="+mn-ea"/>
                <a:cs typeface="+mn-cs"/>
              </a:rPr>
              <a:t>HEAD^ :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a:t>
            </a:r>
            <a:r>
              <a:rPr lang="fr-FR" sz="1200" b="1" kern="1200" baseline="0" dirty="0" err="1" smtClean="0">
                <a:solidFill>
                  <a:schemeClr val="tx1"/>
                </a:solidFill>
                <a:effectLst/>
                <a:latin typeface="+mn-lt"/>
                <a:ea typeface="+mn-ea"/>
                <a:cs typeface="+mn-cs"/>
              </a:rPr>
              <a:t>retourn</a:t>
            </a:r>
            <a:r>
              <a:rPr lang="fr-FR" sz="1200" b="1" kern="1200" baseline="0" dirty="0" smtClean="0">
                <a:solidFill>
                  <a:schemeClr val="tx1"/>
                </a:solidFill>
                <a:effectLst/>
                <a:latin typeface="+mn-lt"/>
                <a:ea typeface="+mn-ea"/>
                <a:cs typeface="+mn-cs"/>
              </a:rPr>
              <a:t> a </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staged </a:t>
            </a:r>
          </a:p>
          <a:p>
            <a:r>
              <a:rPr lang="fr-FR" dirty="0" smtClean="0"/>
              <a:t>Git reset </a:t>
            </a:r>
            <a:r>
              <a:rPr lang="fr-FR" sz="1200" b="1" kern="1200" dirty="0" smtClean="0">
                <a:solidFill>
                  <a:schemeClr val="tx1"/>
                </a:solidFill>
                <a:effectLst/>
                <a:latin typeface="+mn-lt"/>
                <a:ea typeface="+mn-ea"/>
                <a:cs typeface="+mn-cs"/>
              </a:rPr>
              <a:t>HEAD^:</a:t>
            </a:r>
            <a:r>
              <a:rPr lang="fr-FR" sz="1200" b="1" kern="1200" baseline="0" dirty="0" smtClean="0">
                <a:solidFill>
                  <a:schemeClr val="tx1"/>
                </a:solidFill>
                <a:effectLst/>
                <a:latin typeface="+mn-lt"/>
                <a:ea typeface="+mn-ea"/>
                <a:cs typeface="+mn-cs"/>
              </a:rPr>
              <a:t> mixed par </a:t>
            </a:r>
            <a:r>
              <a:rPr lang="fr-FR" sz="1200" b="1" kern="1200" baseline="0" dirty="0" err="1" smtClean="0">
                <a:solidFill>
                  <a:schemeClr val="tx1"/>
                </a:solidFill>
                <a:effectLst/>
                <a:latin typeface="+mn-lt"/>
                <a:ea typeface="+mn-ea"/>
                <a:cs typeface="+mn-cs"/>
              </a:rPr>
              <a:t>defaut</a:t>
            </a:r>
            <a:r>
              <a:rPr lang="fr-FR" sz="1200" b="1" kern="1200" baseline="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retourne à l’</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unsatagé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reset –hard  </a:t>
            </a:r>
            <a:r>
              <a:rPr lang="fr-FR" sz="1200" b="1" kern="1200" dirty="0" smtClean="0">
                <a:solidFill>
                  <a:schemeClr val="tx1"/>
                </a:solidFill>
                <a:effectLst/>
                <a:latin typeface="+mn-lt"/>
                <a:ea typeface="+mn-ea"/>
                <a:cs typeface="+mn-cs"/>
              </a:rPr>
              <a:t>HEAD^: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supprime les modification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-Le message de commit peut contenir les infos suivantes: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1.Ce qui est nouveau</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2.Les raisons de changements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10</a:t>
            </a:fld>
            <a:endParaRPr lang="fr-FR"/>
          </a:p>
        </p:txBody>
      </p:sp>
    </p:spTree>
    <p:extLst>
      <p:ext uri="{BB962C8B-B14F-4D97-AF65-F5344CB8AC3E}">
        <p14:creationId xmlns:p14="http://schemas.microsoft.com/office/powerpoint/2010/main" val="809342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a:t>
            </a:r>
            <a:r>
              <a:rPr lang="fr-FR" sz="1200" kern="1200" baseline="0" dirty="0" err="1" smtClean="0">
                <a:solidFill>
                  <a:schemeClr val="tx1"/>
                </a:solidFill>
                <a:effectLst/>
                <a:latin typeface="+mn-lt"/>
                <a:ea typeface="+mn-ea"/>
                <a:cs typeface="+mn-cs"/>
              </a:rPr>
              <a:t>ponteur</a:t>
            </a:r>
            <a:r>
              <a:rPr lang="fr-FR" sz="1200" kern="1200" baseline="0" dirty="0" smtClean="0">
                <a:solidFill>
                  <a:schemeClr val="tx1"/>
                </a:solidFill>
                <a:effectLst/>
                <a:latin typeface="+mn-lt"/>
                <a:ea typeface="+mn-ea"/>
                <a:cs typeface="+mn-cs"/>
              </a:rPr>
              <a:t> HEAD à cette commit ()</a:t>
            </a:r>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Revert</a:t>
            </a:r>
            <a:r>
              <a:rPr lang="fr-FR" sz="1200" kern="1200" dirty="0" smtClean="0">
                <a:solidFill>
                  <a:schemeClr val="tx1"/>
                </a:solidFill>
                <a:effectLst/>
                <a:latin typeface="+mn-lt"/>
                <a:ea typeface="+mn-ea"/>
                <a:cs typeface="+mn-cs"/>
              </a:rPr>
              <a:t> :</a:t>
            </a:r>
            <a:r>
              <a:rPr lang="fr-FR" sz="1200" dirty="0" err="1" smtClean="0"/>
              <a:t>revert</a:t>
            </a:r>
            <a:r>
              <a:rPr lang="fr-FR" sz="1200" dirty="0" smtClean="0"/>
              <a:t> et ajouté à l’historique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Blame</a:t>
            </a:r>
            <a:r>
              <a:rPr lang="fr-FR" sz="1200" kern="1200" dirty="0" smtClean="0">
                <a:solidFill>
                  <a:schemeClr val="tx1"/>
                </a:solidFill>
                <a:effectLst/>
                <a:latin typeface="+mn-lt"/>
                <a:ea typeface="+mn-ea"/>
                <a:cs typeface="+mn-cs"/>
              </a:rPr>
              <a:t>:</a:t>
            </a:r>
            <a:r>
              <a:rPr lang="fr-FR" sz="1200" kern="1200" baseline="0" dirty="0" smtClean="0">
                <a:solidFill>
                  <a:schemeClr val="tx1"/>
                </a:solidFill>
                <a:effectLst/>
                <a:latin typeface="+mn-lt"/>
                <a:ea typeface="+mn-ea"/>
                <a:cs typeface="+mn-cs"/>
              </a:rPr>
              <a:t> commande de  débogage ajout des annotation a chaque ligne de fichier avec les métadonnées du dénier utilisateur qui modifier la ligne plus  la date de ce commit.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mn-lt"/>
                <a:ea typeface="+mn-ea"/>
                <a:cs typeface="+mn-cs"/>
              </a:rPr>
              <a:t>Sans pas en ordre chronologique</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11</a:t>
            </a:fld>
            <a:endParaRPr lang="fr-FR"/>
          </a:p>
        </p:txBody>
      </p:sp>
    </p:spTree>
    <p:extLst>
      <p:ext uri="{BB962C8B-B14F-4D97-AF65-F5344CB8AC3E}">
        <p14:creationId xmlns:p14="http://schemas.microsoft.com/office/powerpoint/2010/main" val="1616214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06/12/2022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61255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06/12/2022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06444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06/12/2022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82138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06/12/2022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776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A206D1B-E756-4A82-9838-551DE185C738}" type="datetimeFigureOut">
              <a:rPr lang="fr-FR" smtClean="0"/>
              <a:t>06/12/2022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6212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A206D1B-E756-4A82-9838-551DE185C738}" type="datetimeFigureOut">
              <a:rPr lang="fr-FR" smtClean="0"/>
              <a:t>06/12/2022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3888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206D1B-E756-4A82-9838-551DE185C738}" type="datetimeFigureOut">
              <a:rPr lang="fr-FR" smtClean="0"/>
              <a:t>06/12/2022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5300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206D1B-E756-4A82-9838-551DE185C738}" type="datetimeFigureOut">
              <a:rPr lang="fr-FR" smtClean="0"/>
              <a:t>06/12/2022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03262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06D1B-E756-4A82-9838-551DE185C738}" type="datetimeFigureOut">
              <a:rPr lang="fr-FR" smtClean="0"/>
              <a:t>06/12/2022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786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06/12/2022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99871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06/12/2022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0211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06D1B-E756-4A82-9838-551DE185C738}" type="datetimeFigureOut">
              <a:rPr lang="fr-FR" smtClean="0"/>
              <a:t>06/12/2022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0048E-1402-44EB-A765-6739BDB2E8B1}" type="slidenum">
              <a:rPr lang="fr-FR" smtClean="0"/>
              <a:t>‹N°›</a:t>
            </a:fld>
            <a:endParaRPr lang="fr-FR"/>
          </a:p>
        </p:txBody>
      </p:sp>
    </p:spTree>
    <p:extLst>
      <p:ext uri="{BB962C8B-B14F-4D97-AF65-F5344CB8AC3E}">
        <p14:creationId xmlns:p14="http://schemas.microsoft.com/office/powerpoint/2010/main" val="174111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slide" Target="slide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mailto:git@github.com:cameronmcnz/rebase-github.git"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mailto:your@email.com" TargetMode="External"/><Relationship Id="rId4" Type="http://schemas.openxmlformats.org/officeDocument/2006/relationships/hyperlink" Target="mailto:git@github.com"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mailto:git@github.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1566" y="0"/>
            <a:ext cx="10515600" cy="797365"/>
          </a:xfrm>
        </p:spPr>
        <p:txBody>
          <a:bodyPr/>
          <a:lstStyle/>
          <a:p>
            <a:pPr algn="ctr"/>
            <a:r>
              <a:rPr lang="fr-FR" b="1" dirty="0" smtClean="0"/>
              <a:t>Système de contrôle de version(SCV)</a:t>
            </a:r>
            <a:endParaRPr lang="fr-FR" b="1" dirty="0"/>
          </a:p>
        </p:txBody>
      </p:sp>
      <p:sp>
        <p:nvSpPr>
          <p:cNvPr id="3" name="Espace réservé du contenu 2"/>
          <p:cNvSpPr>
            <a:spLocks noGrp="1"/>
          </p:cNvSpPr>
          <p:nvPr>
            <p:ph idx="1"/>
          </p:nvPr>
        </p:nvSpPr>
        <p:spPr>
          <a:xfrm>
            <a:off x="244008" y="1168523"/>
            <a:ext cx="11807687" cy="5689477"/>
          </a:xfrm>
        </p:spPr>
        <p:txBody>
          <a:bodyPr>
            <a:normAutofit fontScale="92500" lnSpcReduction="10000"/>
          </a:bodyPr>
          <a:lstStyle/>
          <a:p>
            <a:pPr marL="571500" indent="-571500">
              <a:buFont typeface="+mj-lt"/>
              <a:buAutoNum type="romanUcPeriod"/>
            </a:pPr>
            <a:r>
              <a:rPr lang="fr-FR" b="1" dirty="0" smtClean="0"/>
              <a:t>Définition</a:t>
            </a:r>
            <a:r>
              <a:rPr lang="fr-FR" dirty="0" smtClean="0"/>
              <a:t>:</a:t>
            </a:r>
          </a:p>
          <a:p>
            <a:pPr marL="0" indent="0">
              <a:buNone/>
            </a:pPr>
            <a:r>
              <a:rPr lang="fr-FR" b="1" dirty="0" smtClean="0"/>
              <a:t>	</a:t>
            </a:r>
            <a:r>
              <a:rPr lang="fr-FR" dirty="0" smtClean="0"/>
              <a:t>Est </a:t>
            </a:r>
            <a:r>
              <a:rPr lang="fr-FR" dirty="0"/>
              <a:t>une catégorie de logiciel(outils)  qui aident à enregistrer les modifications  apportées aux fichiers sur une période de temps en gardant une trace des modifications  apportées  au code</a:t>
            </a:r>
            <a:r>
              <a:rPr lang="fr-FR" dirty="0" smtClean="0"/>
              <a:t>,</a:t>
            </a:r>
          </a:p>
          <a:p>
            <a:pPr marL="571500" indent="-571500">
              <a:buFont typeface="+mj-lt"/>
              <a:buAutoNum type="romanUcPeriod" startAt="2"/>
            </a:pPr>
            <a:r>
              <a:rPr lang="fr-FR" b="1" dirty="0"/>
              <a:t>Les bénéfices</a:t>
            </a:r>
            <a:r>
              <a:rPr lang="fr-FR" b="1" dirty="0" smtClean="0"/>
              <a:t>:</a:t>
            </a:r>
            <a:endParaRPr lang="fr-FR" dirty="0" smtClean="0"/>
          </a:p>
          <a:p>
            <a:r>
              <a:rPr lang="fr-FR" dirty="0" smtClean="0"/>
              <a:t>Permet </a:t>
            </a:r>
            <a:r>
              <a:rPr lang="fr-FR" dirty="0"/>
              <a:t>e travailler en équipe(travail en parallèle) sur des  parties disjointes du projet et gérer les modifications concurrentes</a:t>
            </a:r>
            <a:r>
              <a:rPr lang="fr-FR" dirty="0" smtClean="0"/>
              <a:t>.</a:t>
            </a:r>
            <a:endParaRPr lang="fr-FR" dirty="0"/>
          </a:p>
          <a:p>
            <a:pPr lvl="0"/>
            <a:r>
              <a:rPr lang="fr-FR" dirty="0"/>
              <a:t>Revenir à une version précédente </a:t>
            </a:r>
            <a:r>
              <a:rPr lang="fr-FR" dirty="0" smtClean="0"/>
              <a:t>(conflits,..)et suivre </a:t>
            </a:r>
            <a:r>
              <a:rPr lang="fr-FR" dirty="0"/>
              <a:t>l’évolution du projet au cours du temps</a:t>
            </a:r>
            <a:r>
              <a:rPr lang="fr-FR" dirty="0" smtClean="0"/>
              <a:t>.</a:t>
            </a:r>
          </a:p>
          <a:p>
            <a:pPr lvl="0"/>
            <a:r>
              <a:rPr lang="fr-FR" dirty="0" smtClean="0"/>
              <a:t>La </a:t>
            </a:r>
            <a:r>
              <a:rPr lang="fr-FR" dirty="0"/>
              <a:t>productivité (collaboration efficace, merge).</a:t>
            </a:r>
          </a:p>
          <a:p>
            <a:pPr lvl="0"/>
            <a:r>
              <a:rPr lang="fr-FR" dirty="0"/>
              <a:t>Amélioré les compétences des </a:t>
            </a:r>
            <a:r>
              <a:rPr lang="fr-FR" dirty="0" smtClean="0"/>
              <a:t>développeurs.</a:t>
            </a:r>
            <a:endParaRPr lang="fr-FR" dirty="0"/>
          </a:p>
          <a:p>
            <a:pPr lvl="0"/>
            <a:r>
              <a:rPr lang="fr-FR" dirty="0" smtClean="0"/>
              <a:t>Facilite le télétravail.</a:t>
            </a:r>
          </a:p>
          <a:p>
            <a:r>
              <a:rPr lang="fr-FR" dirty="0"/>
              <a:t> </a:t>
            </a:r>
            <a:r>
              <a:rPr lang="fr-FR" altLang="fr-FR" dirty="0" smtClean="0"/>
              <a:t>Assurances à </a:t>
            </a:r>
            <a:r>
              <a:rPr lang="fr-FR" altLang="fr-FR" dirty="0"/>
              <a:t>la récupération </a:t>
            </a:r>
            <a:r>
              <a:rPr lang="fr-FR" altLang="fr-FR" dirty="0" smtClean="0"/>
              <a:t>du projet en </a:t>
            </a:r>
            <a:r>
              <a:rPr lang="fr-FR" altLang="fr-FR" dirty="0"/>
              <a:t>cas de </a:t>
            </a:r>
            <a:r>
              <a:rPr lang="fr-FR" altLang="fr-FR" dirty="0" smtClean="0"/>
              <a:t>crash de pc ou perte de données</a:t>
            </a:r>
          </a:p>
          <a:p>
            <a:pPr lvl="0"/>
            <a:r>
              <a:rPr lang="fr-FR" altLang="fr-FR" dirty="0"/>
              <a:t>N</a:t>
            </a:r>
            <a:r>
              <a:rPr lang="fr-FR" altLang="fr-FR" dirty="0" smtClean="0"/>
              <a:t>ous </a:t>
            </a:r>
            <a:r>
              <a:rPr lang="fr-FR" altLang="fr-FR" dirty="0"/>
              <a:t>informe sur Qui, Quoi, Quand, Pourquoi les changements ont été </a:t>
            </a:r>
            <a:r>
              <a:rPr lang="fr-FR" altLang="fr-FR" dirty="0" smtClean="0"/>
              <a:t>apportés </a:t>
            </a:r>
          </a:p>
          <a:p>
            <a:endParaRPr lang="fr-FR" altLang="fr-FR" dirty="0"/>
          </a:p>
          <a:p>
            <a:pPr lvl="0"/>
            <a:endParaRPr lang="fr-FR" dirty="0"/>
          </a:p>
        </p:txBody>
      </p:sp>
      <p:sp>
        <p:nvSpPr>
          <p:cNvPr id="5" name="Rectangle 2"/>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6"/>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7"/>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46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38230" y="78787"/>
            <a:ext cx="6715539" cy="795855"/>
          </a:xfrm>
        </p:spPr>
        <p:txBody>
          <a:bodyPr>
            <a:normAutofit/>
          </a:bodyPr>
          <a:lstStyle/>
          <a:p>
            <a:pPr algn="ctr"/>
            <a:r>
              <a:rPr lang="fr-FR" sz="4000" b="1" dirty="0"/>
              <a:t>Les commandes de </a:t>
            </a:r>
            <a:r>
              <a:rPr lang="fr-FR" sz="4000" b="1" dirty="0" smtClean="0"/>
              <a:t>base (Suite)</a:t>
            </a:r>
            <a:endParaRPr lang="fr-FR" sz="4000" b="1" dirty="0"/>
          </a:p>
        </p:txBody>
      </p:sp>
      <p:sp>
        <p:nvSpPr>
          <p:cNvPr id="3" name="Espace réservé du contenu 2"/>
          <p:cNvSpPr>
            <a:spLocks noGrp="1"/>
          </p:cNvSpPr>
          <p:nvPr>
            <p:ph idx="1"/>
          </p:nvPr>
        </p:nvSpPr>
        <p:spPr>
          <a:xfrm>
            <a:off x="0" y="914399"/>
            <a:ext cx="12192000" cy="5943601"/>
          </a:xfrm>
        </p:spPr>
        <p:txBody>
          <a:bodyPr>
            <a:normAutofit/>
          </a:bodyPr>
          <a:lstStyle/>
          <a:p>
            <a:pPr marL="874712" indent="-514350" defTabSz="447675">
              <a:buFont typeface="+mj-lt"/>
              <a:buAutoNum type="arabicPeriod" startAt="13"/>
              <a:tabLst>
                <a:tab pos="811213" algn="l"/>
              </a:tabLst>
            </a:pPr>
            <a:r>
              <a:rPr lang="fr-FR" dirty="0"/>
              <a:t>	Afficher le détail des modifications non </a:t>
            </a:r>
            <a:r>
              <a:rPr lang="fr-FR" dirty="0" smtClean="0"/>
              <a:t>indexées (work directory-index):</a:t>
            </a:r>
          </a:p>
          <a:p>
            <a:pPr marL="1158875" lvl="1" indent="-347663"/>
            <a:r>
              <a:rPr lang="fr-FR" sz="3000" b="1" i="1" dirty="0"/>
              <a:t>git </a:t>
            </a:r>
            <a:r>
              <a:rPr lang="fr-FR" sz="3000" b="1" i="1" dirty="0" err="1"/>
              <a:t>diff</a:t>
            </a:r>
            <a:endParaRPr lang="fr-FR" sz="3000" b="1" i="1" dirty="0"/>
          </a:p>
          <a:p>
            <a:pPr marL="877888" lvl="1" indent="-514350">
              <a:buFont typeface="+mj-lt"/>
              <a:buAutoNum type="arabicPeriod" startAt="14"/>
              <a:tabLst>
                <a:tab pos="811213" algn="l"/>
              </a:tabLst>
            </a:pPr>
            <a:r>
              <a:rPr lang="fr-FR" sz="3000" dirty="0"/>
              <a:t>Afficher le détail des modifications </a:t>
            </a:r>
            <a:r>
              <a:rPr lang="fr-FR" sz="3000" dirty="0" smtClean="0"/>
              <a:t>indexées(index-HEAD):</a:t>
            </a:r>
            <a:endParaRPr lang="fr-FR" sz="3000" dirty="0"/>
          </a:p>
          <a:p>
            <a:pPr marL="1158875" lvl="1" indent="-347663"/>
            <a:r>
              <a:rPr lang="fr-FR" sz="3000" b="1" i="1" dirty="0"/>
              <a:t>git </a:t>
            </a:r>
            <a:r>
              <a:rPr lang="fr-FR" sz="3000" b="1" i="1" dirty="0" err="1"/>
              <a:t>diff</a:t>
            </a:r>
            <a:r>
              <a:rPr lang="fr-FR" sz="3000" b="1" i="1" dirty="0"/>
              <a:t> --cached</a:t>
            </a:r>
          </a:p>
          <a:p>
            <a:pPr marL="877887" lvl="1" indent="-514350">
              <a:buFont typeface="+mj-lt"/>
              <a:buAutoNum type="arabicPeriod" startAt="15"/>
            </a:pPr>
            <a:r>
              <a:rPr lang="fr-FR" sz="3000" dirty="0"/>
              <a:t>Envoyer les modification </a:t>
            </a:r>
            <a:r>
              <a:rPr lang="fr-FR" sz="3000" dirty="0" smtClean="0"/>
              <a:t>indexés(</a:t>
            </a:r>
            <a:r>
              <a:rPr lang="fr-FR" sz="3000" dirty="0" err="1" smtClean="0"/>
              <a:t>snapshot</a:t>
            </a:r>
            <a:r>
              <a:rPr lang="fr-FR" sz="3000" dirty="0" smtClean="0"/>
              <a:t>) </a:t>
            </a:r>
            <a:r>
              <a:rPr lang="fr-FR" sz="3000" dirty="0"/>
              <a:t>en zone de </a:t>
            </a:r>
            <a:r>
              <a:rPr lang="fr-FR" sz="3000" dirty="0" smtClean="0"/>
              <a:t>transit(backup):</a:t>
            </a:r>
            <a:endParaRPr lang="fr-FR" sz="3000" dirty="0"/>
          </a:p>
          <a:p>
            <a:pPr marL="1158875" lvl="1" indent="-347663"/>
            <a:r>
              <a:rPr lang="fr-FR" sz="3000" b="1" i="1" dirty="0">
                <a:hlinkClick r:id="rId3" action="ppaction://hlinksldjump"/>
              </a:rPr>
              <a:t>git commit –m «  message»</a:t>
            </a:r>
            <a:endParaRPr lang="fr-FR" sz="3000" b="1" i="1" dirty="0"/>
          </a:p>
          <a:p>
            <a:pPr marL="877887" lvl="1" indent="-514350">
              <a:buFont typeface="+mj-lt"/>
              <a:buAutoNum type="arabicPeriod" startAt="16"/>
            </a:pPr>
            <a:r>
              <a:rPr lang="fr-FR" sz="3000" dirty="0"/>
              <a:t>Afficher l’historique des commits:</a:t>
            </a:r>
          </a:p>
          <a:p>
            <a:pPr marL="1158875" lvl="1" indent="-347663"/>
            <a:r>
              <a:rPr lang="fr-FR" sz="3000" b="1" i="1" dirty="0"/>
              <a:t>git log, git log –n 2 , git log –</a:t>
            </a:r>
            <a:r>
              <a:rPr lang="fr-FR" sz="3000" b="1" i="1" dirty="0" err="1" smtClean="0"/>
              <a:t>oneline,git</a:t>
            </a:r>
            <a:r>
              <a:rPr lang="fr-FR" sz="3000" b="1" i="1" dirty="0" smtClean="0"/>
              <a:t> log --graph, git </a:t>
            </a:r>
            <a:r>
              <a:rPr lang="fr-FR" sz="3000" b="1" i="1" dirty="0"/>
              <a:t>log –p </a:t>
            </a:r>
            <a:r>
              <a:rPr lang="fr-FR" sz="3000" b="1" i="1" dirty="0" smtClean="0"/>
              <a:t>fichier</a:t>
            </a:r>
            <a:endParaRPr lang="fr-FR" sz="3000" b="1" i="1" dirty="0"/>
          </a:p>
          <a:p>
            <a:pPr marL="877887" lvl="1" indent="-514350">
              <a:buFont typeface="+mj-lt"/>
              <a:buAutoNum type="arabicPeriod" startAt="17"/>
            </a:pPr>
            <a:r>
              <a:rPr lang="fr-FR" sz="3000" dirty="0"/>
              <a:t>supprimer toutes les </a:t>
            </a:r>
            <a:r>
              <a:rPr lang="fr-FR" sz="3000" dirty="0" smtClean="0"/>
              <a:t>commites (historique) </a:t>
            </a:r>
            <a:r>
              <a:rPr lang="fr-FR" sz="3000" dirty="0"/>
              <a:t>postérieurs à « </a:t>
            </a:r>
            <a:r>
              <a:rPr lang="fr-FR" sz="3000" dirty="0" err="1" smtClean="0"/>
              <a:t>commit_hash</a:t>
            </a:r>
            <a:r>
              <a:rPr lang="fr-FR" sz="3000" dirty="0"/>
              <a:t> » mais garde l’espace de travail </a:t>
            </a:r>
            <a:r>
              <a:rPr lang="fr-FR" sz="3000" dirty="0" smtClean="0"/>
              <a:t>intacte(</a:t>
            </a:r>
            <a:r>
              <a:rPr lang="fr-FR" sz="3000" dirty="0" smtClean="0">
                <a:solidFill>
                  <a:srgbClr val="FF0000"/>
                </a:solidFill>
              </a:rPr>
              <a:t>danger</a:t>
            </a:r>
            <a:r>
              <a:rPr lang="fr-FR" sz="3000" dirty="0" smtClean="0"/>
              <a:t>).</a:t>
            </a:r>
            <a:endParaRPr lang="fr-FR" sz="3000" dirty="0"/>
          </a:p>
          <a:p>
            <a:pPr marL="1158875" lvl="1" indent="-347663"/>
            <a:r>
              <a:rPr lang="fr-FR" sz="3000" b="1" i="1" dirty="0"/>
              <a:t>git reset </a:t>
            </a:r>
            <a:r>
              <a:rPr lang="fr-FR" sz="3000" b="1" i="1" dirty="0" err="1"/>
              <a:t>commit_hash</a:t>
            </a:r>
            <a:r>
              <a:rPr lang="fr-FR" sz="3000" b="1" i="1" dirty="0"/>
              <a:t> ,git reset HEAD^ (</a:t>
            </a:r>
            <a:r>
              <a:rPr lang="fr-FR" sz="3000" b="1" i="1" dirty="0" err="1"/>
              <a:t>soft,mixes,hard</a:t>
            </a:r>
            <a:r>
              <a:rPr lang="fr-FR" sz="3000" b="1" i="1" dirty="0"/>
              <a:t>)</a:t>
            </a:r>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5970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44856" y="-9115"/>
            <a:ext cx="6702287" cy="795855"/>
          </a:xfrm>
        </p:spPr>
        <p:txBody>
          <a:bodyPr>
            <a:normAutofit/>
          </a:bodyPr>
          <a:lstStyle/>
          <a:p>
            <a:pPr algn="ctr"/>
            <a:r>
              <a:rPr lang="fr-FR" sz="4000" b="1" dirty="0"/>
              <a:t>Les commandes de </a:t>
            </a:r>
            <a:r>
              <a:rPr lang="fr-FR" sz="4000" b="1" dirty="0" smtClean="0"/>
              <a:t>base (Suite)</a:t>
            </a:r>
            <a:endParaRPr lang="fr-FR" sz="4000" b="1" dirty="0"/>
          </a:p>
        </p:txBody>
      </p:sp>
      <p:sp>
        <p:nvSpPr>
          <p:cNvPr id="3" name="Espace réservé du contenu 2"/>
          <p:cNvSpPr>
            <a:spLocks noGrp="1"/>
          </p:cNvSpPr>
          <p:nvPr>
            <p:ph idx="1"/>
          </p:nvPr>
        </p:nvSpPr>
        <p:spPr>
          <a:xfrm>
            <a:off x="0" y="1116280"/>
            <a:ext cx="12192000" cy="5533902"/>
          </a:xfrm>
        </p:spPr>
        <p:txBody>
          <a:bodyPr>
            <a:normAutofit lnSpcReduction="10000"/>
          </a:bodyPr>
          <a:lstStyle/>
          <a:p>
            <a:pPr marL="877887" lvl="1" indent="-514350">
              <a:lnSpc>
                <a:spcPct val="70000"/>
              </a:lnSpc>
              <a:buFont typeface="+mj-lt"/>
              <a:buAutoNum type="arabicPeriod" startAt="18"/>
            </a:pPr>
            <a:r>
              <a:rPr lang="fr-FR" sz="2800" dirty="0" smtClean="0"/>
              <a:t>Navigué </a:t>
            </a:r>
            <a:r>
              <a:rPr lang="fr-FR" sz="2800" dirty="0"/>
              <a:t>dans l’historique des </a:t>
            </a:r>
            <a:r>
              <a:rPr lang="fr-FR" sz="2800" dirty="0" smtClean="0"/>
              <a:t>commit (voir le contenu avent un commit ):</a:t>
            </a:r>
            <a:endParaRPr lang="fr-FR" sz="2800" dirty="0"/>
          </a:p>
          <a:p>
            <a:pPr marL="1158875" lvl="1" indent="-347663">
              <a:lnSpc>
                <a:spcPct val="70000"/>
              </a:lnSpc>
            </a:pPr>
            <a:r>
              <a:rPr lang="fr-FR" sz="2600" b="1" i="1" dirty="0"/>
              <a:t>git checkout « </a:t>
            </a:r>
            <a:r>
              <a:rPr lang="fr-FR" sz="2600" b="1" i="1" dirty="0" err="1" smtClean="0"/>
              <a:t>commit_hash</a:t>
            </a:r>
            <a:r>
              <a:rPr lang="fr-FR" sz="2600" b="1" i="1" dirty="0"/>
              <a:t> », </a:t>
            </a:r>
            <a:r>
              <a:rPr lang="fr-FR" sz="2600" b="1" i="1" dirty="0" smtClean="0"/>
              <a:t>git checkout «  </a:t>
            </a:r>
            <a:r>
              <a:rPr lang="fr-FR" sz="2600" b="1" i="1" dirty="0" err="1" smtClean="0"/>
              <a:t>commit_hash</a:t>
            </a:r>
            <a:r>
              <a:rPr lang="fr-FR" sz="2600" b="1" i="1" dirty="0" smtClean="0"/>
              <a:t>» «</a:t>
            </a:r>
            <a:r>
              <a:rPr lang="fr-FR" sz="2600" b="1" i="1" dirty="0"/>
              <a:t> </a:t>
            </a:r>
            <a:r>
              <a:rPr lang="fr-FR" sz="2600" b="1" i="1" dirty="0" smtClean="0"/>
              <a:t>fichier</a:t>
            </a:r>
            <a:r>
              <a:rPr lang="fr-FR" sz="2600" b="1" i="1" dirty="0"/>
              <a:t> »</a:t>
            </a:r>
          </a:p>
          <a:p>
            <a:pPr marL="893763" lvl="1" indent="-530225">
              <a:buFont typeface="+mj-lt"/>
              <a:buAutoNum type="arabicPeriod" startAt="19"/>
            </a:pPr>
            <a:r>
              <a:rPr lang="fr-FR" sz="2800" dirty="0"/>
              <a:t>défit un commit (supprimer les changements de ce commit</a:t>
            </a:r>
            <a:r>
              <a:rPr lang="fr-FR" sz="2800" dirty="0" smtClean="0"/>
              <a:t>)</a:t>
            </a:r>
          </a:p>
          <a:p>
            <a:pPr marL="820738" lvl="1" indent="-9525">
              <a:tabLst>
                <a:tab pos="811213" algn="l"/>
                <a:tab pos="1163638" algn="l"/>
              </a:tabLst>
            </a:pPr>
            <a:r>
              <a:rPr lang="fr-FR" sz="2800" dirty="0" smtClean="0"/>
              <a:t>	</a:t>
            </a:r>
            <a:r>
              <a:rPr lang="fr-FR" sz="2600" b="1" i="1" dirty="0"/>
              <a:t>git </a:t>
            </a:r>
            <a:r>
              <a:rPr lang="fr-FR" sz="2600" b="1" i="1" dirty="0" err="1"/>
              <a:t>revert</a:t>
            </a:r>
            <a:r>
              <a:rPr lang="fr-FR" sz="2600" b="1" i="1" dirty="0"/>
              <a:t> </a:t>
            </a:r>
            <a:r>
              <a:rPr lang="fr-FR" sz="2600" b="1" i="1" dirty="0" err="1" smtClean="0"/>
              <a:t>commit_hash</a:t>
            </a:r>
            <a:r>
              <a:rPr lang="fr-FR" sz="2600" b="1" i="1" dirty="0"/>
              <a:t> </a:t>
            </a:r>
            <a:endParaRPr lang="fr-FR" sz="2600" b="1" i="1" dirty="0" smtClean="0"/>
          </a:p>
          <a:p>
            <a:pPr marL="962025" lvl="1" indent="-598488">
              <a:buFont typeface="+mj-lt"/>
              <a:buAutoNum type="arabicPeriod" startAt="20"/>
              <a:tabLst>
                <a:tab pos="811213" algn="l"/>
                <a:tab pos="1163638" algn="l"/>
              </a:tabLst>
            </a:pPr>
            <a:r>
              <a:rPr lang="fr-FR" sz="2800" dirty="0"/>
              <a:t>Voir les détails d’un commit(contribution)</a:t>
            </a:r>
          </a:p>
          <a:p>
            <a:pPr marL="1169988" lvl="1" indent="-365125">
              <a:tabLst>
                <a:tab pos="811213" algn="l"/>
                <a:tab pos="1169988" algn="l"/>
              </a:tabLst>
            </a:pPr>
            <a:r>
              <a:rPr lang="fr-FR" sz="2600" b="1" i="1" dirty="0"/>
              <a:t>git show « </a:t>
            </a:r>
            <a:r>
              <a:rPr lang="fr-FR" sz="2600" b="1" i="1" dirty="0" err="1"/>
              <a:t>commit_hash</a:t>
            </a:r>
            <a:r>
              <a:rPr lang="fr-FR" sz="2600" b="1" i="1" dirty="0"/>
              <a:t> »</a:t>
            </a:r>
          </a:p>
          <a:p>
            <a:pPr marL="811213" lvl="1" indent="-447675">
              <a:buNone/>
              <a:tabLst>
                <a:tab pos="363538" algn="l"/>
                <a:tab pos="1163638" algn="l"/>
              </a:tabLst>
            </a:pPr>
            <a:r>
              <a:rPr lang="fr-FR" sz="2800" dirty="0" smtClean="0"/>
              <a:t>21 </a:t>
            </a:r>
            <a:r>
              <a:rPr lang="fr-FR" sz="2800" dirty="0"/>
              <a:t>qui à changé le </a:t>
            </a:r>
            <a:r>
              <a:rPr lang="fr-FR" sz="2800" dirty="0" err="1" smtClean="0"/>
              <a:t>fichierest</a:t>
            </a:r>
            <a:r>
              <a:rPr lang="fr-FR" sz="2800" dirty="0" smtClean="0"/>
              <a:t> quand et quoi </a:t>
            </a:r>
          </a:p>
          <a:p>
            <a:pPr marL="1162050" lvl="1" indent="-361950">
              <a:tabLst>
                <a:tab pos="363538" algn="l"/>
                <a:tab pos="1163638" algn="l"/>
              </a:tabLst>
            </a:pPr>
            <a:r>
              <a:rPr lang="fr-FR" sz="2800" b="1" i="1" dirty="0" smtClean="0"/>
              <a:t>git </a:t>
            </a:r>
            <a:r>
              <a:rPr lang="fr-FR" sz="2800" b="1" i="1" dirty="0" err="1" smtClean="0"/>
              <a:t>blame</a:t>
            </a:r>
            <a:r>
              <a:rPr lang="fr-FR" sz="2800" b="1" i="1" dirty="0" smtClean="0"/>
              <a:t> « file »</a:t>
            </a:r>
            <a:endParaRPr lang="fr-FR" sz="2600" b="1" i="1" dirty="0" smtClean="0"/>
          </a:p>
          <a:p>
            <a:pPr marL="962025" lvl="1" indent="-598488">
              <a:buFont typeface="+mj-lt"/>
              <a:buAutoNum type="arabicPeriod" startAt="20"/>
              <a:tabLst>
                <a:tab pos="363538" algn="l"/>
                <a:tab pos="811213" algn="l"/>
                <a:tab pos="1163638" algn="l"/>
              </a:tabLst>
            </a:pPr>
            <a:r>
              <a:rPr lang="fr-FR" sz="2800" dirty="0" smtClean="0"/>
              <a:t>Sauvegardé </a:t>
            </a:r>
            <a:r>
              <a:rPr lang="fr-FR" sz="2800" dirty="0"/>
              <a:t>un travail puis le </a:t>
            </a:r>
            <a:r>
              <a:rPr lang="fr-FR" sz="2800" dirty="0" smtClean="0"/>
              <a:t>reprendre</a:t>
            </a:r>
          </a:p>
          <a:p>
            <a:pPr marL="819150" lvl="1" indent="-7938">
              <a:tabLst>
                <a:tab pos="363538" algn="l"/>
                <a:tab pos="811213" algn="l"/>
                <a:tab pos="1163638" algn="l"/>
              </a:tabLst>
            </a:pPr>
            <a:r>
              <a:rPr lang="fr-FR" sz="2600" b="1" i="1" dirty="0"/>
              <a:t>	git </a:t>
            </a:r>
            <a:r>
              <a:rPr lang="fr-FR" sz="2600" b="1" i="1" dirty="0" err="1" smtClean="0"/>
              <a:t>stash</a:t>
            </a:r>
            <a:endParaRPr lang="fr-FR" sz="2600" b="1" i="1" dirty="0" smtClean="0"/>
          </a:p>
          <a:p>
            <a:pPr marL="962025" lvl="1" indent="-598488">
              <a:buFont typeface="+mj-lt"/>
              <a:buAutoNum type="arabicPeriod" startAt="20"/>
              <a:tabLst>
                <a:tab pos="363538" algn="l"/>
                <a:tab pos="811213" algn="l"/>
                <a:tab pos="1163638" algn="l"/>
              </a:tabLst>
            </a:pPr>
            <a:r>
              <a:rPr lang="fr-FR" sz="2800" dirty="0"/>
              <a:t>Reprendre un travail qui à été suspendu</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pop</a:t>
            </a:r>
          </a:p>
          <a:p>
            <a:pPr marL="962025" lvl="1" indent="-598488">
              <a:lnSpc>
                <a:spcPct val="100000"/>
              </a:lnSpc>
              <a:buFont typeface="+mj-lt"/>
              <a:buAutoNum type="arabicPeriod" startAt="20"/>
              <a:tabLst>
                <a:tab pos="363538" algn="l"/>
                <a:tab pos="811213" algn="l"/>
                <a:tab pos="1163638" algn="l"/>
              </a:tabLst>
            </a:pPr>
            <a:r>
              <a:rPr lang="fr-FR" sz="2800" dirty="0"/>
              <a:t>Supprimé un </a:t>
            </a:r>
            <a:r>
              <a:rPr lang="fr-FR" sz="2800" dirty="0" err="1"/>
              <a:t>stash</a:t>
            </a:r>
            <a:r>
              <a:rPr lang="fr-FR" sz="2800" dirty="0"/>
              <a:t> </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drop</a:t>
            </a: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87901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
        <p:nvSpPr>
          <p:cNvPr id="3" name="Espace réservé du contenu 2"/>
          <p:cNvSpPr>
            <a:spLocks noGrp="1"/>
          </p:cNvSpPr>
          <p:nvPr>
            <p:ph idx="1"/>
          </p:nvPr>
        </p:nvSpPr>
        <p:spPr>
          <a:xfrm>
            <a:off x="95002" y="743733"/>
            <a:ext cx="11994079" cy="6007389"/>
          </a:xfrm>
        </p:spPr>
        <p:txBody>
          <a:bodyPr>
            <a:normAutofit/>
          </a:bodyPr>
          <a:lstStyle/>
          <a:p>
            <a:pPr marL="571500" indent="-571500">
              <a:buFont typeface="+mj-lt"/>
              <a:buAutoNum type="romanUcPeriod" startAt="7"/>
            </a:pPr>
            <a:r>
              <a:rPr lang="fr-FR" b="1" dirty="0" smtClean="0"/>
              <a:t>Branches:</a:t>
            </a:r>
            <a:endParaRPr lang="fr-FR" b="1" dirty="0"/>
          </a:p>
          <a:p>
            <a:pPr marL="0" indent="0">
              <a:buNone/>
            </a:pPr>
            <a:r>
              <a:rPr lang="fr-FR" dirty="0" smtClean="0"/>
              <a:t>	Une autre versions de projet, une ligne de vie indépendante(linéaire). </a:t>
            </a:r>
          </a:p>
          <a:p>
            <a:pPr marL="514350" indent="-422275">
              <a:buFont typeface="+mj-lt"/>
              <a:buAutoNum type="alphaLcPeriod"/>
            </a:pPr>
            <a:r>
              <a:rPr lang="fr-FR" b="1" dirty="0" smtClean="0"/>
              <a:t>Avantages</a:t>
            </a:r>
            <a:r>
              <a:rPr lang="fr-FR" dirty="0" smtClean="0"/>
              <a:t>: </a:t>
            </a:r>
          </a:p>
          <a:p>
            <a:pPr marL="514350" indent="-244475">
              <a:buFont typeface="+mj-lt"/>
              <a:buAutoNum type="arabicPeriod"/>
            </a:pPr>
            <a:r>
              <a:rPr lang="fr-FR" dirty="0" smtClean="0"/>
              <a:t>Lancer d’autre version on ayant toujours une </a:t>
            </a:r>
            <a:r>
              <a:rPr lang="fr-FR" dirty="0"/>
              <a:t>v</a:t>
            </a:r>
            <a:r>
              <a:rPr lang="fr-FR" dirty="0" smtClean="0"/>
              <a:t>ersion stable.</a:t>
            </a:r>
          </a:p>
          <a:p>
            <a:pPr marL="514350" indent="-244475">
              <a:buFont typeface="+mj-lt"/>
              <a:buAutoNum type="arabicPeriod"/>
            </a:pPr>
            <a:r>
              <a:rPr lang="fr-FR" dirty="0" smtClean="0"/>
              <a:t>Tester d’autre implémentions d’une fonctionnalité existante</a:t>
            </a:r>
          </a:p>
          <a:p>
            <a:pPr marL="514350" indent="-244475">
              <a:buFont typeface="+mj-lt"/>
              <a:buAutoNum type="arabicPeriod"/>
            </a:pPr>
            <a:r>
              <a:rPr lang="fr-FR" dirty="0" smtClean="0"/>
              <a:t>Possibilité de travailler en Independence et push les changement sans affecté les collègues</a:t>
            </a:r>
          </a:p>
          <a:p>
            <a:pPr marL="514350" indent="-244475">
              <a:buFont typeface="+mj-lt"/>
              <a:buAutoNum type="arabicPeriod"/>
            </a:pPr>
            <a:r>
              <a:rPr lang="fr-FR" dirty="0" smtClean="0"/>
              <a:t>Possibilité de marger le code des collèges avec notre  changement et de résoudre rapidement les conflits</a:t>
            </a:r>
          </a:p>
          <a:p>
            <a:pPr marL="514350" indent="-244475">
              <a:buFont typeface="+mj-lt"/>
              <a:buAutoNum type="arabicPeriod"/>
            </a:pPr>
            <a:r>
              <a:rPr lang="fr-FR" dirty="0" smtClean="0"/>
              <a:t>Assuré que les normes de codage sont maintenue, et facilite la collaboration quelque soit la taille de l’équipe.</a:t>
            </a:r>
          </a:p>
          <a:p>
            <a:pPr marL="514350" indent="-244475">
              <a:buFont typeface="+mj-lt"/>
              <a:buAutoNum type="arabicPeriod"/>
            </a:pPr>
            <a:r>
              <a:rPr lang="fr-FR" dirty="0" smtClean="0"/>
              <a:t>Facilite l’intégration de nouveau membres dans l’équipe.</a:t>
            </a:r>
          </a:p>
          <a:p>
            <a:pPr marL="269875" indent="0">
              <a:buNone/>
            </a:pPr>
            <a:endParaRPr lang="fr-FR" dirty="0"/>
          </a:p>
        </p:txBody>
      </p:sp>
      <p:sp>
        <p:nvSpPr>
          <p:cNvPr id="4" name="Rectangle 3"/>
          <p:cNvSpPr/>
          <p:nvPr/>
        </p:nvSpPr>
        <p:spPr>
          <a:xfrm>
            <a:off x="4787148" y="3244334"/>
            <a:ext cx="1009892" cy="369332"/>
          </a:xfrm>
          <a:prstGeom prst="rect">
            <a:avLst/>
          </a:prstGeom>
        </p:spPr>
        <p:txBody>
          <a:bodyPr wrap="none">
            <a:spAutoFit/>
          </a:bodyPr>
          <a:lstStyle/>
          <a:p>
            <a:pPr marL="1160462" lvl="1" indent="-342900"/>
            <a:endParaRPr lang="fr-FR" b="1" i="1" dirty="0"/>
          </a:p>
        </p:txBody>
      </p:sp>
    </p:spTree>
    <p:extLst>
      <p:ext uri="{BB962C8B-B14F-4D97-AF65-F5344CB8AC3E}">
        <p14:creationId xmlns:p14="http://schemas.microsoft.com/office/powerpoint/2010/main" val="3097175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043842"/>
            <a:ext cx="12192000" cy="5695405"/>
          </a:xfrm>
          <a:prstGeom prst="rect">
            <a:avLst/>
          </a:prstGeom>
        </p:spPr>
        <p:txBody>
          <a:bodyPr wrap="square">
            <a:spAutoFit/>
          </a:bodyPr>
          <a:lstStyle/>
          <a:p>
            <a:pPr marL="514350" indent="-514350">
              <a:buFont typeface="+mj-lt"/>
              <a:buAutoNum type="alphaLcPeriod" startAt="4"/>
            </a:pPr>
            <a:r>
              <a:rPr lang="fr-FR" sz="2800" b="1" dirty="0" smtClean="0"/>
              <a:t>Commandes sur les branches:</a:t>
            </a:r>
          </a:p>
          <a:p>
            <a:pPr marL="715963" indent="-450850">
              <a:buFont typeface="+mj-lt"/>
              <a:buAutoNum type="arabicPeriod"/>
              <a:tabLst>
                <a:tab pos="363538" algn="l"/>
                <a:tab pos="623888" algn="l"/>
                <a:tab pos="715963" algn="l"/>
              </a:tabLst>
            </a:pPr>
            <a:r>
              <a:rPr lang="fr-FR" sz="2800" dirty="0"/>
              <a:t>	Lister les branches du projet</a:t>
            </a:r>
          </a:p>
          <a:p>
            <a:pPr marL="804863" indent="-182563">
              <a:buFont typeface="Arial" panose="020B0604020202020204" pitchFamily="34" charset="0"/>
              <a:buChar char="•"/>
              <a:tabLst>
                <a:tab pos="901700" algn="l"/>
              </a:tabLst>
            </a:pPr>
            <a:r>
              <a:rPr lang="fr-FR" sz="2800" b="1" i="1" dirty="0"/>
              <a:t> git </a:t>
            </a:r>
            <a:r>
              <a:rPr lang="fr-FR" sz="2800" b="1" i="1" dirty="0" smtClean="0"/>
              <a:t>branch </a:t>
            </a:r>
            <a:r>
              <a:rPr lang="fr-FR" sz="2800" dirty="0" smtClean="0"/>
              <a:t>(locale)</a:t>
            </a:r>
          </a:p>
          <a:p>
            <a:pPr marL="804863" indent="-182563">
              <a:buFont typeface="Arial" panose="020B0604020202020204" pitchFamily="34" charset="0"/>
              <a:buChar char="•"/>
              <a:tabLst>
                <a:tab pos="901700" algn="l"/>
              </a:tabLst>
            </a:pPr>
            <a:r>
              <a:rPr lang="fr-FR" sz="2800" b="1" i="1" dirty="0" smtClean="0"/>
              <a:t>git branch –r </a:t>
            </a:r>
            <a:r>
              <a:rPr lang="fr-FR" sz="2800" dirty="0"/>
              <a:t>(distantes)</a:t>
            </a:r>
          </a:p>
          <a:p>
            <a:pPr marL="622300" indent="-357188">
              <a:buFont typeface="+mj-lt"/>
              <a:buAutoNum type="arabicPeriod" startAt="2"/>
              <a:tabLst>
                <a:tab pos="363538" algn="l"/>
                <a:tab pos="623888" algn="l"/>
              </a:tabLst>
            </a:pPr>
            <a:r>
              <a:rPr lang="fr-FR" sz="2400" dirty="0" smtClean="0"/>
              <a:t> </a:t>
            </a:r>
            <a:r>
              <a:rPr lang="fr-FR" sz="2800" dirty="0"/>
              <a:t>Ajouter une branch</a:t>
            </a:r>
          </a:p>
          <a:p>
            <a:pPr marL="804863" lvl="1" indent="-182563">
              <a:buFont typeface="Arial" panose="020B0604020202020204" pitchFamily="34" charset="0"/>
              <a:buChar char="•"/>
              <a:tabLst>
                <a:tab pos="901700" algn="l"/>
              </a:tabLst>
            </a:pPr>
            <a:r>
              <a:rPr lang="fr-FR" sz="2800" b="1" i="1" dirty="0"/>
              <a:t>git branch «branch </a:t>
            </a:r>
            <a:r>
              <a:rPr lang="fr-FR" sz="2800" b="1" i="1" dirty="0" err="1"/>
              <a:t>name</a:t>
            </a:r>
            <a:r>
              <a:rPr lang="fr-FR" sz="2800" b="1" i="1" dirty="0"/>
              <a:t> », git checkout –b «branch </a:t>
            </a:r>
            <a:r>
              <a:rPr lang="fr-FR" sz="2800" b="1" i="1" dirty="0" err="1"/>
              <a:t>name</a:t>
            </a:r>
            <a:r>
              <a:rPr lang="fr-FR" sz="2800" b="1" i="1" dirty="0"/>
              <a:t> » (avec saut ),</a:t>
            </a:r>
          </a:p>
          <a:p>
            <a:pPr marL="804863" lvl="1" indent="-182563">
              <a:buFont typeface="Arial" panose="020B0604020202020204" pitchFamily="34" charset="0"/>
              <a:buChar char="•"/>
              <a:tabLst>
                <a:tab pos="901700" algn="l"/>
              </a:tabLst>
            </a:pPr>
            <a:r>
              <a:rPr lang="fr-FR" altLang="fr-FR" sz="2800" b="1" i="1" dirty="0"/>
              <a:t>git checkout -b [</a:t>
            </a:r>
            <a:r>
              <a:rPr lang="fr-FR" altLang="fr-FR" sz="2800" b="1" i="1" dirty="0" err="1"/>
              <a:t>branch_name</a:t>
            </a:r>
            <a:r>
              <a:rPr lang="fr-FR" altLang="fr-FR" sz="2800" b="1" i="1" dirty="0"/>
              <a:t>] [</a:t>
            </a:r>
            <a:r>
              <a:rPr lang="fr-FR" altLang="fr-FR" sz="2800" b="1" i="1" dirty="0" err="1"/>
              <a:t>commit_hash</a:t>
            </a:r>
            <a:r>
              <a:rPr lang="fr-FR" altLang="fr-FR" sz="2800" b="1" i="1" dirty="0"/>
              <a:t>] </a:t>
            </a:r>
          </a:p>
          <a:p>
            <a:pPr marL="622300" lvl="1" indent="-352425">
              <a:lnSpc>
                <a:spcPct val="90000"/>
              </a:lnSpc>
              <a:spcBef>
                <a:spcPts val="500"/>
              </a:spcBef>
              <a:buFont typeface="+mj-lt"/>
              <a:buAutoNum type="arabicPeriod" startAt="4"/>
              <a:tabLst>
                <a:tab pos="363538" algn="l"/>
                <a:tab pos="623888" algn="l"/>
              </a:tabLst>
            </a:pPr>
            <a:r>
              <a:rPr lang="fr-FR" sz="2800" dirty="0" smtClean="0"/>
              <a:t>Supprimer </a:t>
            </a:r>
            <a:r>
              <a:rPr lang="fr-FR" sz="2800" dirty="0"/>
              <a:t>une </a:t>
            </a:r>
            <a:r>
              <a:rPr lang="fr-FR" sz="2800" dirty="0" smtClean="0"/>
              <a:t>branche</a:t>
            </a:r>
            <a:endParaRPr lang="fr-FR" sz="2800" dirty="0"/>
          </a:p>
          <a:p>
            <a:pPr marL="804863" lvl="1" indent="-182563">
              <a:buFont typeface="Arial" panose="020B0604020202020204" pitchFamily="34" charset="0"/>
              <a:buChar char="•"/>
              <a:tabLst>
                <a:tab pos="901700" algn="l"/>
              </a:tabLst>
            </a:pPr>
            <a:r>
              <a:rPr lang="fr-FR" sz="2800" b="1" i="1" dirty="0"/>
              <a:t>git branch –d « branch </a:t>
            </a:r>
            <a:r>
              <a:rPr lang="fr-FR" sz="2800" b="1" i="1" dirty="0" err="1"/>
              <a:t>name</a:t>
            </a:r>
            <a:r>
              <a:rPr lang="fr-FR" sz="2800" b="1" i="1" dirty="0"/>
              <a:t> », git </a:t>
            </a:r>
            <a:r>
              <a:rPr lang="fr-FR" sz="2800" b="1" i="1" dirty="0" smtClean="0"/>
              <a:t>push origin --</a:t>
            </a:r>
            <a:r>
              <a:rPr lang="fr-FR" sz="2800" b="1" i="1" dirty="0" err="1" smtClean="0"/>
              <a:t>delete</a:t>
            </a:r>
            <a:r>
              <a:rPr lang="fr-FR" sz="2800" b="1" i="1" dirty="0" smtClean="0"/>
              <a:t> </a:t>
            </a:r>
            <a:r>
              <a:rPr lang="fr-FR" sz="2800" b="1" i="1" dirty="0"/>
              <a:t>« branch </a:t>
            </a:r>
            <a:r>
              <a:rPr lang="fr-FR" sz="2800" b="1" i="1" dirty="0" err="1"/>
              <a:t>name</a:t>
            </a:r>
            <a:r>
              <a:rPr lang="fr-FR" sz="2800" b="1" i="1" dirty="0"/>
              <a:t> »</a:t>
            </a:r>
          </a:p>
          <a:p>
            <a:pPr marL="622300" lvl="1" indent="-352425">
              <a:lnSpc>
                <a:spcPct val="90000"/>
              </a:lnSpc>
              <a:spcBef>
                <a:spcPts val="500"/>
              </a:spcBef>
              <a:buFont typeface="+mj-lt"/>
              <a:buAutoNum type="arabicPeriod" startAt="5"/>
              <a:tabLst>
                <a:tab pos="363538" algn="l"/>
                <a:tab pos="623888" algn="l"/>
              </a:tabLst>
            </a:pPr>
            <a:r>
              <a:rPr lang="fr-FR" sz="2800" dirty="0"/>
              <a:t>Switcher entre deux branches</a:t>
            </a:r>
          </a:p>
          <a:p>
            <a:pPr marL="628650" lvl="1" indent="-342900">
              <a:buFont typeface="Arial" panose="020B0604020202020204" pitchFamily="34" charset="0"/>
              <a:buChar char="•"/>
              <a:tabLst>
                <a:tab pos="457200" algn="l"/>
                <a:tab pos="533400" algn="l"/>
              </a:tabLst>
            </a:pPr>
            <a:r>
              <a:rPr lang="fr-FR" sz="2400" b="1" i="1" dirty="0"/>
              <a:t>git checkout «branch </a:t>
            </a:r>
            <a:r>
              <a:rPr lang="fr-FR" sz="2400" b="1" i="1" dirty="0" err="1"/>
              <a:t>name</a:t>
            </a:r>
            <a:r>
              <a:rPr lang="fr-FR" sz="2400" b="1" i="1" dirty="0"/>
              <a:t>  </a:t>
            </a:r>
            <a:r>
              <a:rPr lang="fr-FR" sz="2400" b="1" i="1" dirty="0" smtClean="0"/>
              <a:t>»</a:t>
            </a:r>
          </a:p>
          <a:p>
            <a:pPr marL="784225" lvl="1" indent="-514350">
              <a:lnSpc>
                <a:spcPct val="90000"/>
              </a:lnSpc>
              <a:spcBef>
                <a:spcPts val="500"/>
              </a:spcBef>
              <a:buFont typeface="+mj-lt"/>
              <a:buAutoNum type="arabicPeriod" startAt="6"/>
              <a:tabLst>
                <a:tab pos="363538" algn="l"/>
                <a:tab pos="623888" algn="l"/>
              </a:tabLst>
            </a:pPr>
            <a:r>
              <a:rPr lang="fr-FR" sz="2800" dirty="0"/>
              <a:t>Supprimer la référence au dépôt distant</a:t>
            </a:r>
          </a:p>
          <a:p>
            <a:pPr marL="628650" lvl="1" indent="-6350">
              <a:buFont typeface="Arial" panose="020B0604020202020204" pitchFamily="34" charset="0"/>
              <a:buChar char="•"/>
              <a:tabLst>
                <a:tab pos="457200" algn="l"/>
                <a:tab pos="533400" algn="l"/>
              </a:tabLst>
            </a:pPr>
            <a:r>
              <a:rPr lang="fr-FR" sz="2800" b="1" i="1" dirty="0"/>
              <a:t>git </a:t>
            </a:r>
            <a:r>
              <a:rPr lang="fr-FR" sz="2800" b="1" i="1" dirty="0" err="1"/>
              <a:t>remote</a:t>
            </a:r>
            <a:r>
              <a:rPr lang="fr-FR" sz="2800" b="1" i="1" dirty="0"/>
              <a:t> </a:t>
            </a:r>
            <a:r>
              <a:rPr lang="fr-FR" sz="2800" b="1" i="1" dirty="0" err="1"/>
              <a:t>rm</a:t>
            </a:r>
            <a:r>
              <a:rPr lang="fr-FR" sz="2800" b="1" i="1" dirty="0"/>
              <a:t> </a:t>
            </a:r>
            <a:r>
              <a:rPr lang="fr-FR" sz="2800" b="1" i="1" dirty="0" smtClean="0"/>
              <a:t>origin</a:t>
            </a:r>
            <a:endParaRPr lang="fr-FR" sz="2800" dirty="0"/>
          </a:p>
        </p:txBody>
      </p:sp>
      <p:sp>
        <p:nvSpPr>
          <p:cNvPr id="3"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Tree>
    <p:extLst>
      <p:ext uri="{BB962C8B-B14F-4D97-AF65-F5344CB8AC3E}">
        <p14:creationId xmlns:p14="http://schemas.microsoft.com/office/powerpoint/2010/main" val="3235517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19397"/>
            <a:ext cx="12192000" cy="6038603"/>
          </a:xfrm>
        </p:spPr>
        <p:txBody>
          <a:bodyPr>
            <a:normAutofit/>
          </a:bodyPr>
          <a:lstStyle/>
          <a:p>
            <a:pPr marL="784225" lvl="1" indent="-514350">
              <a:buFont typeface="+mj-lt"/>
              <a:buAutoNum type="arabicPeriod" startAt="7"/>
              <a:tabLst>
                <a:tab pos="363538" algn="l"/>
                <a:tab pos="623888" algn="l"/>
              </a:tabLst>
            </a:pPr>
            <a:r>
              <a:rPr lang="fr-FR" sz="2800" dirty="0" smtClean="0"/>
              <a:t>Uploader </a:t>
            </a:r>
            <a:r>
              <a:rPr lang="fr-FR" sz="2800" dirty="0"/>
              <a:t>(pusher) les changement dans une autre branche</a:t>
            </a:r>
          </a:p>
          <a:p>
            <a:pPr marL="804863" indent="-182563">
              <a:tabLst>
                <a:tab pos="901700" algn="l"/>
              </a:tabLst>
            </a:pPr>
            <a:r>
              <a:rPr lang="fr-FR" b="1" i="1" dirty="0"/>
              <a:t>git push origin </a:t>
            </a:r>
            <a:r>
              <a:rPr lang="fr-FR" b="1" i="1" dirty="0" smtClean="0"/>
              <a:t>«</a:t>
            </a:r>
            <a:r>
              <a:rPr lang="fr-FR" b="1" i="1" dirty="0"/>
              <a:t> </a:t>
            </a:r>
            <a:r>
              <a:rPr lang="fr-FR" b="1" i="1" dirty="0" err="1"/>
              <a:t>brancheName</a:t>
            </a:r>
            <a:r>
              <a:rPr lang="fr-FR" b="1" i="1" dirty="0" err="1" smtClean="0"/>
              <a:t>»,git</a:t>
            </a:r>
            <a:r>
              <a:rPr lang="fr-FR" b="1" i="1" dirty="0" smtClean="0"/>
              <a:t> </a:t>
            </a:r>
            <a:r>
              <a:rPr lang="fr-FR" b="1" i="1" dirty="0"/>
              <a:t>push origin </a:t>
            </a:r>
            <a:r>
              <a:rPr lang="fr-FR" b="1" i="1" dirty="0" err="1"/>
              <a:t>localbranche</a:t>
            </a:r>
            <a:r>
              <a:rPr lang="fr-FR" b="1" i="1" dirty="0"/>
              <a:t> :</a:t>
            </a:r>
            <a:r>
              <a:rPr lang="fr-FR" b="1" i="1" dirty="0" err="1" smtClean="0"/>
              <a:t>rembranche</a:t>
            </a:r>
            <a:endParaRPr lang="fr-FR" b="1" i="1" dirty="0" smtClean="0"/>
          </a:p>
          <a:p>
            <a:pPr marL="804863" indent="-182563">
              <a:tabLst>
                <a:tab pos="901700" algn="l"/>
              </a:tabLst>
            </a:pPr>
            <a:r>
              <a:rPr lang="en-US" b="1" i="1" dirty="0" err="1"/>
              <a:t>git</a:t>
            </a:r>
            <a:r>
              <a:rPr lang="en-US" b="1" i="1" dirty="0"/>
              <a:t> push --set-upstream origin </a:t>
            </a:r>
            <a:r>
              <a:rPr lang="en-US" b="1" i="1" dirty="0" smtClean="0"/>
              <a:t>master(propjet existent)</a:t>
            </a:r>
            <a:endParaRPr lang="fr-FR" b="1" i="1" dirty="0"/>
          </a:p>
          <a:p>
            <a:pPr marL="779462" indent="-514350">
              <a:buFont typeface="+mj-lt"/>
              <a:buAutoNum type="arabicPeriod" startAt="8"/>
            </a:pPr>
            <a:r>
              <a:rPr lang="fr-FR" altLang="fr-FR" dirty="0"/>
              <a:t>Télécharger les changement de dépôt distant dans le dépôt </a:t>
            </a:r>
            <a:r>
              <a:rPr lang="fr-FR" altLang="fr-FR" dirty="0" smtClean="0"/>
              <a:t>locale avec</a:t>
            </a:r>
          </a:p>
          <a:p>
            <a:pPr marL="804863" indent="-182563">
              <a:tabLst>
                <a:tab pos="901700" algn="l"/>
              </a:tabLst>
            </a:pPr>
            <a:r>
              <a:rPr lang="fr-FR" altLang="fr-FR" b="1" i="1" dirty="0"/>
              <a:t>git </a:t>
            </a:r>
            <a:r>
              <a:rPr lang="fr-FR" altLang="fr-FR" b="1" i="1" dirty="0" smtClean="0"/>
              <a:t>pull origin</a:t>
            </a:r>
            <a:endParaRPr lang="fr-FR" altLang="fr-FR" b="1" i="1" dirty="0"/>
          </a:p>
          <a:p>
            <a:pPr marL="779462" lvl="1" indent="-514350">
              <a:spcBef>
                <a:spcPts val="1000"/>
              </a:spcBef>
              <a:buFont typeface="+mj-lt"/>
              <a:buAutoNum type="arabicPeriod" startAt="9"/>
              <a:tabLst>
                <a:tab pos="363538" algn="l"/>
                <a:tab pos="623888" algn="l"/>
              </a:tabLst>
            </a:pPr>
            <a:r>
              <a:rPr lang="fr-FR" altLang="fr-FR" sz="2800" dirty="0"/>
              <a:t>Télécharger les changement de dépôt distant dans le dépôt locale sans intégration de ces nouvelle données dans le repo locale(</a:t>
            </a:r>
            <a:r>
              <a:rPr lang="fr-FR" altLang="fr-FR" sz="2800" dirty="0" err="1"/>
              <a:t>iniffensive</a:t>
            </a:r>
            <a:r>
              <a:rPr lang="fr-FR" altLang="fr-FR" sz="2800" dirty="0"/>
              <a:t>)</a:t>
            </a:r>
          </a:p>
          <a:p>
            <a:pPr marL="820738" lvl="1" indent="-192088">
              <a:tabLst>
                <a:tab pos="628650" algn="l"/>
                <a:tab pos="1163638" algn="l"/>
              </a:tabLst>
            </a:pPr>
            <a:r>
              <a:rPr lang="fr-FR" altLang="fr-FR" sz="2600" b="1" i="1" dirty="0"/>
              <a:t>git </a:t>
            </a:r>
            <a:r>
              <a:rPr lang="fr-FR" altLang="fr-FR" sz="2600" b="1" i="1" dirty="0" smtClean="0"/>
              <a:t>fetch</a:t>
            </a:r>
          </a:p>
          <a:p>
            <a:pPr marL="779462" lvl="1" indent="-514350">
              <a:buFont typeface="+mj-lt"/>
              <a:buAutoNum type="arabicPeriod" startAt="10"/>
              <a:tabLst>
                <a:tab pos="363538" algn="l"/>
                <a:tab pos="622300" algn="l"/>
                <a:tab pos="623888" algn="l"/>
              </a:tabLst>
            </a:pPr>
            <a:r>
              <a:rPr lang="fr-FR" altLang="fr-FR" sz="2800" dirty="0"/>
              <a:t> Intégrer une autre branche à la branche locale </a:t>
            </a:r>
            <a:r>
              <a:rPr lang="fr-FR" altLang="fr-FR" sz="2800" dirty="0" smtClean="0"/>
              <a:t>courante deux cas </a:t>
            </a:r>
          </a:p>
          <a:p>
            <a:pPr marL="804863" lvl="1" indent="-182563">
              <a:spcBef>
                <a:spcPts val="1000"/>
              </a:spcBef>
              <a:tabLst>
                <a:tab pos="901700" algn="l"/>
              </a:tabLst>
            </a:pPr>
            <a:r>
              <a:rPr lang="fr-FR" sz="2800" b="1" i="1" dirty="0" smtClean="0">
                <a:hlinkClick r:id="rId3" action="ppaction://hlinksldjump"/>
              </a:rPr>
              <a:t>git merge branch </a:t>
            </a:r>
            <a:r>
              <a:rPr lang="fr-FR" sz="2800" dirty="0" smtClean="0"/>
              <a:t>(</a:t>
            </a:r>
            <a:r>
              <a:rPr lang="fr-FR" sz="2800" dirty="0" err="1" smtClean="0"/>
              <a:t>fast</a:t>
            </a:r>
            <a:r>
              <a:rPr lang="fr-FR" sz="2800" dirty="0" smtClean="0"/>
              <a:t> </a:t>
            </a:r>
            <a:r>
              <a:rPr lang="fr-FR" sz="2800" dirty="0" err="1" smtClean="0"/>
              <a:t>forward</a:t>
            </a:r>
            <a:r>
              <a:rPr lang="fr-FR" sz="2800" dirty="0" smtClean="0"/>
              <a:t> dans le cas de non divergence) </a:t>
            </a:r>
            <a:endParaRPr lang="fr-FR" sz="2800" dirty="0"/>
          </a:p>
          <a:p>
            <a:pPr marL="804863" lvl="1" indent="-182563">
              <a:spcBef>
                <a:spcPts val="1000"/>
              </a:spcBef>
              <a:tabLst>
                <a:tab pos="901700" algn="l"/>
              </a:tabLst>
            </a:pPr>
            <a:r>
              <a:rPr lang="fr-FR" sz="2800" b="1" i="1" dirty="0" smtClean="0"/>
              <a:t>git merge –no-</a:t>
            </a:r>
            <a:r>
              <a:rPr lang="fr-FR" sz="2800" b="1" i="1" dirty="0" err="1" smtClean="0"/>
              <a:t>ff</a:t>
            </a:r>
            <a:r>
              <a:rPr lang="fr-FR" sz="2800" b="1" i="1" dirty="0" smtClean="0"/>
              <a:t>  branch (</a:t>
            </a:r>
            <a:r>
              <a:rPr lang="fr-FR" sz="2800" dirty="0"/>
              <a:t>créer un commit pour marqué le merge</a:t>
            </a:r>
            <a:r>
              <a:rPr lang="fr-FR" sz="2800" b="1" i="1" dirty="0" smtClean="0"/>
              <a:t>)</a:t>
            </a:r>
          </a:p>
          <a:p>
            <a:pPr marL="804863" lvl="1" indent="-182563">
              <a:spcBef>
                <a:spcPts val="1000"/>
              </a:spcBef>
              <a:tabLst>
                <a:tab pos="901700" algn="l"/>
              </a:tabLst>
            </a:pPr>
            <a:r>
              <a:rPr lang="fr-FR" sz="2800" b="1" i="1" dirty="0" smtClean="0"/>
              <a:t>git </a:t>
            </a:r>
            <a:r>
              <a:rPr lang="fr-FR" sz="2800" b="1" i="1" dirty="0" err="1" smtClean="0"/>
              <a:t>rebase</a:t>
            </a:r>
            <a:r>
              <a:rPr lang="fr-FR" sz="2800" b="1" i="1" dirty="0" smtClean="0"/>
              <a:t> </a:t>
            </a:r>
            <a:r>
              <a:rPr lang="fr-FR" sz="2800" b="1" i="1" dirty="0"/>
              <a:t>« brancheName</a:t>
            </a:r>
            <a:r>
              <a:rPr lang="fr-FR" sz="2800" dirty="0"/>
              <a:t>»(modifie l’historique de projet </a:t>
            </a:r>
            <a:r>
              <a:rPr lang="fr-FR" sz="2800" dirty="0" smtClean="0"/>
              <a:t>)</a:t>
            </a:r>
            <a:r>
              <a:rPr lang="fr-FR" sz="2800" dirty="0" smtClean="0">
                <a:sym typeface="Wingdings" panose="05000000000000000000" pitchFamily="2" charset="2"/>
              </a:rPr>
              <a:t></a:t>
            </a:r>
            <a:r>
              <a:rPr lang="fr-FR" sz="2800" dirty="0" smtClean="0">
                <a:sym typeface="Wingdings" panose="05000000000000000000" pitchFamily="2" charset="2"/>
                <a:hlinkClick r:id="rId4" action="ppaction://hlinksldjump"/>
              </a:rPr>
              <a:t>Exo</a:t>
            </a:r>
            <a:endParaRPr lang="fr-FR" sz="2800" dirty="0"/>
          </a:p>
          <a:p>
            <a:pPr marL="622300" lvl="1" indent="0">
              <a:spcBef>
                <a:spcPts val="1000"/>
              </a:spcBef>
              <a:buNone/>
              <a:tabLst>
                <a:tab pos="901700" algn="l"/>
              </a:tabLst>
            </a:pPr>
            <a:endParaRPr lang="fr-FR" sz="2800" b="1" i="1" dirty="0" smtClean="0"/>
          </a:p>
        </p:txBody>
      </p:sp>
      <p:sp>
        <p:nvSpPr>
          <p:cNvPr id="4"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Tree>
    <p:extLst>
      <p:ext uri="{BB962C8B-B14F-4D97-AF65-F5344CB8AC3E}">
        <p14:creationId xmlns:p14="http://schemas.microsoft.com/office/powerpoint/2010/main" val="964864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95002" y="994856"/>
            <a:ext cx="12192000" cy="5863144"/>
          </a:xfrm>
          <a:prstGeom prst="rect">
            <a:avLst/>
          </a:prstGeom>
          <a:noFill/>
        </p:spPr>
        <p:txBody>
          <a:bodyPr wrap="square" rtlCol="0">
            <a:spAutoFit/>
          </a:bodyPr>
          <a:lstStyle/>
          <a:p>
            <a:pPr marL="571500" indent="-571500">
              <a:lnSpc>
                <a:spcPct val="90000"/>
              </a:lnSpc>
              <a:spcBef>
                <a:spcPts val="1000"/>
              </a:spcBef>
              <a:buFont typeface="+mj-lt"/>
              <a:buAutoNum type="romanUcPeriod" startAt="8"/>
            </a:pPr>
            <a:r>
              <a:rPr lang="fr-FR" sz="2800" b="1" dirty="0"/>
              <a:t>workflow de </a:t>
            </a:r>
            <a:r>
              <a:rPr lang="fr-FR" sz="2800" b="1" dirty="0" smtClean="0"/>
              <a:t>branches:</a:t>
            </a:r>
            <a:endParaRPr lang="fr-FR" sz="2800" b="1" dirty="0"/>
          </a:p>
          <a:p>
            <a:pPr marL="457200" indent="-457200" defTabSz="715963">
              <a:buFont typeface="Arial" panose="020B0604020202020204" pitchFamily="34" charset="0"/>
              <a:buChar char="•"/>
            </a:pPr>
            <a:r>
              <a:rPr lang="fr-FR" sz="2800" dirty="0" smtClean="0"/>
              <a:t>Branches </a:t>
            </a:r>
            <a:r>
              <a:rPr lang="fr-FR" sz="2800" dirty="0"/>
              <a:t>de longue </a:t>
            </a:r>
            <a:r>
              <a:rPr lang="fr-FR" sz="2800" dirty="0" smtClean="0"/>
              <a:t>durée</a:t>
            </a:r>
          </a:p>
          <a:p>
            <a:pPr marL="457200" indent="-457200" defTabSz="715963">
              <a:buFont typeface="Arial" panose="020B0604020202020204" pitchFamily="34" charset="0"/>
              <a:buChar char="•"/>
            </a:pPr>
            <a:r>
              <a:rPr lang="fr-FR" sz="2800" dirty="0" smtClean="0"/>
              <a:t>Branches de courte durée	</a:t>
            </a:r>
          </a:p>
          <a:p>
            <a:pPr defTabSz="715963"/>
            <a:r>
              <a:rPr lang="fr-FR" sz="2800" dirty="0" smtClean="0"/>
              <a:t>le </a:t>
            </a:r>
            <a:r>
              <a:rPr lang="fr-FR" sz="2800" dirty="0"/>
              <a:t>choix </a:t>
            </a:r>
            <a:r>
              <a:rPr lang="fr-FR" sz="2800" dirty="0" smtClean="0"/>
              <a:t>d’un workflow dépend des  paramètres suivantes</a:t>
            </a:r>
            <a:endParaRPr lang="fr-FR" sz="2800" dirty="0"/>
          </a:p>
          <a:p>
            <a:pPr marL="357188" indent="177800">
              <a:buFont typeface="+mj-lt"/>
              <a:buAutoNum type="arabicPeriod"/>
            </a:pPr>
            <a:r>
              <a:rPr lang="fr-FR" sz="2800" dirty="0"/>
              <a:t>La taille de l’équipe</a:t>
            </a:r>
          </a:p>
          <a:p>
            <a:pPr marL="357188" indent="177800">
              <a:buFont typeface="+mj-lt"/>
              <a:buAutoNum type="arabicPeriod"/>
            </a:pPr>
            <a:r>
              <a:rPr lang="fr-FR" sz="2800" dirty="0"/>
              <a:t>Type de projet</a:t>
            </a:r>
          </a:p>
          <a:p>
            <a:pPr marL="357188" indent="177800">
              <a:buFont typeface="+mj-lt"/>
              <a:buAutoNum type="arabicPeriod"/>
            </a:pPr>
            <a:r>
              <a:rPr lang="fr-FR" sz="2800" dirty="0"/>
              <a:t>Comment  l’équipe gère les releases du logiciel.</a:t>
            </a:r>
          </a:p>
          <a:p>
            <a:pPr marL="606425" indent="-514350">
              <a:lnSpc>
                <a:spcPct val="90000"/>
              </a:lnSpc>
              <a:spcBef>
                <a:spcPts val="1000"/>
              </a:spcBef>
              <a:buFont typeface="+mj-lt"/>
              <a:buAutoNum type="alphaLcPeriod" startAt="4"/>
            </a:pPr>
            <a:r>
              <a:rPr lang="fr-FR" sz="2800" b="1" dirty="0"/>
              <a:t>Exemple de quelque </a:t>
            </a:r>
            <a:r>
              <a:rPr lang="fr-FR" sz="2800" b="1" dirty="0" smtClean="0"/>
              <a:t>workflow de branche:</a:t>
            </a:r>
          </a:p>
          <a:p>
            <a:pPr marL="357188" indent="177800">
              <a:lnSpc>
                <a:spcPct val="90000"/>
              </a:lnSpc>
              <a:spcBef>
                <a:spcPts val="1000"/>
              </a:spcBef>
              <a:buFont typeface="+mj-lt"/>
              <a:buAutoNum type="arabicPeriod"/>
            </a:pPr>
            <a:r>
              <a:rPr lang="fr-FR" sz="2800" dirty="0"/>
              <a:t>Workflow </a:t>
            </a:r>
            <a:r>
              <a:rPr lang="fr-FR" sz="2800" dirty="0" smtClean="0"/>
              <a:t>centralisé(travail sur master)</a:t>
            </a:r>
          </a:p>
          <a:p>
            <a:pPr marL="357188" indent="177800">
              <a:lnSpc>
                <a:spcPct val="90000"/>
              </a:lnSpc>
              <a:spcBef>
                <a:spcPts val="1000"/>
              </a:spcBef>
              <a:buFont typeface="+mj-lt"/>
              <a:buAutoNum type="arabicPeriod"/>
            </a:pPr>
            <a:r>
              <a:rPr lang="fr-FR" sz="2800" dirty="0"/>
              <a:t>Workflow </a:t>
            </a:r>
            <a:r>
              <a:rPr lang="fr-FR" sz="2800" dirty="0" smtClean="0"/>
              <a:t>de </a:t>
            </a:r>
            <a:r>
              <a:rPr lang="fr-FR" sz="2800" dirty="0"/>
              <a:t>branch par fonctionnalité (branch master +branch par fonctionnalité</a:t>
            </a:r>
            <a:r>
              <a:rPr lang="fr-FR" sz="2800" dirty="0" smtClean="0"/>
              <a:t>).</a:t>
            </a:r>
            <a:endParaRPr lang="fr-FR" sz="2800" dirty="0"/>
          </a:p>
          <a:p>
            <a:pPr marL="357188" indent="177800">
              <a:buFont typeface="+mj-lt"/>
              <a:buAutoNum type="arabicPeriod"/>
            </a:pPr>
            <a:r>
              <a:rPr lang="fr-FR" sz="2800" dirty="0">
                <a:solidFill>
                  <a:srgbClr val="FF0000"/>
                </a:solidFill>
              </a:rPr>
              <a:t>stratégie de branch « </a:t>
            </a:r>
            <a:r>
              <a:rPr lang="fr-FR" sz="2800" dirty="0" err="1">
                <a:solidFill>
                  <a:srgbClr val="FF0000"/>
                </a:solidFill>
              </a:rPr>
              <a:t>devlop</a:t>
            </a:r>
            <a:r>
              <a:rPr lang="fr-FR" sz="2800" dirty="0">
                <a:solidFill>
                  <a:srgbClr val="FF0000"/>
                </a:solidFill>
              </a:rPr>
              <a:t> »</a:t>
            </a:r>
          </a:p>
          <a:p>
            <a:pPr marL="357188" indent="177800">
              <a:buFont typeface="+mj-lt"/>
              <a:buAutoNum type="arabicPeriod"/>
            </a:pPr>
            <a:r>
              <a:rPr lang="en-US" sz="2800" dirty="0"/>
              <a:t> </a:t>
            </a:r>
            <a:r>
              <a:rPr lang="fr-FR" sz="2800" dirty="0"/>
              <a:t> stratégie de branch </a:t>
            </a:r>
            <a:r>
              <a:rPr lang="fr-FR" sz="2800" dirty="0" err="1"/>
              <a:t>GitFlow</a:t>
            </a:r>
            <a:r>
              <a:rPr lang="fr-FR" sz="2800" dirty="0"/>
              <a:t> (non adapté pour les petit projet</a:t>
            </a:r>
            <a:r>
              <a:rPr lang="fr-FR" sz="2800" dirty="0" smtClean="0"/>
              <a:t>).</a:t>
            </a:r>
          </a:p>
        </p:txBody>
      </p:sp>
      <p:sp>
        <p:nvSpPr>
          <p:cNvPr id="2" name="ZoneTexte 1"/>
          <p:cNvSpPr txBox="1"/>
          <p:nvPr/>
        </p:nvSpPr>
        <p:spPr>
          <a:xfrm>
            <a:off x="3838371" y="0"/>
            <a:ext cx="4705262" cy="707886"/>
          </a:xfrm>
          <a:prstGeom prst="rect">
            <a:avLst/>
          </a:prstGeom>
          <a:noFill/>
        </p:spPr>
        <p:txBody>
          <a:bodyPr wrap="none" rtlCol="0">
            <a:spAutoFit/>
          </a:bodyPr>
          <a:lstStyle/>
          <a:p>
            <a:r>
              <a:rPr lang="fr-FR" sz="4000" b="1" dirty="0">
                <a:latin typeface="+mj-lt"/>
                <a:ea typeface="+mj-ea"/>
                <a:cs typeface="+mj-cs"/>
              </a:rPr>
              <a:t>workflow de branches</a:t>
            </a:r>
            <a:r>
              <a:rPr lang="fr-FR" b="1" dirty="0" smtClean="0"/>
              <a:t>:</a:t>
            </a:r>
            <a:endParaRPr lang="fr-FR" b="1" dirty="0"/>
          </a:p>
        </p:txBody>
      </p:sp>
    </p:spTree>
    <p:extLst>
      <p:ext uri="{BB962C8B-B14F-4D97-AF65-F5344CB8AC3E}">
        <p14:creationId xmlns:p14="http://schemas.microsoft.com/office/powerpoint/2010/main" val="835880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a:stretch>
            <a:fillRect/>
          </a:stretch>
        </p:blipFill>
        <p:spPr>
          <a:xfrm>
            <a:off x="261257" y="357187"/>
            <a:ext cx="9916205" cy="6143625"/>
          </a:xfrm>
          <a:prstGeom prst="rect">
            <a:avLst/>
          </a:prstGeom>
        </p:spPr>
      </p:pic>
    </p:spTree>
    <p:extLst>
      <p:ext uri="{BB962C8B-B14F-4D97-AF65-F5344CB8AC3E}">
        <p14:creationId xmlns:p14="http://schemas.microsoft.com/office/powerpoint/2010/main" val="33061429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314"/>
            <a:ext cx="12191999" cy="5836752"/>
          </a:xfrm>
        </p:spPr>
        <p:txBody>
          <a:bodyPr>
            <a:normAutofit lnSpcReduction="10000"/>
          </a:bodyPr>
          <a:lstStyle/>
          <a:p>
            <a:pPr marL="514350" indent="-514350">
              <a:buFont typeface="+mj-lt"/>
              <a:buAutoNum type="arabicPeriod"/>
            </a:pPr>
            <a:r>
              <a:rPr lang="fr-FR" b="1" dirty="0"/>
              <a:t>Workflow </a:t>
            </a:r>
            <a:r>
              <a:rPr lang="fr-FR" b="1" dirty="0" smtClean="0"/>
              <a:t>centralisé :</a:t>
            </a:r>
          </a:p>
          <a:p>
            <a:pPr marL="357187" indent="0">
              <a:buNone/>
            </a:pPr>
            <a:r>
              <a:rPr lang="fr-FR" dirty="0" smtClean="0"/>
              <a:t>Toute l’équipe travail sur la branche master</a:t>
            </a:r>
          </a:p>
          <a:p>
            <a:pPr marL="622300" indent="-265113"/>
            <a:r>
              <a:rPr lang="fr-FR" dirty="0" smtClean="0"/>
              <a:t>Le code n’as pas besoin d’être contrôlé.</a:t>
            </a:r>
          </a:p>
          <a:p>
            <a:pPr marL="622300" indent="-265113"/>
            <a:r>
              <a:rPr lang="fr-FR" dirty="0" smtClean="0"/>
              <a:t>On travail seule ou bien équipe hétérogène (chaque membre est spécialisé front-end back-end )</a:t>
            </a:r>
            <a:endParaRPr lang="fr-FR" dirty="0"/>
          </a:p>
          <a:p>
            <a:pPr marL="622300" indent="-265113"/>
            <a:r>
              <a:rPr lang="fr-FR" dirty="0"/>
              <a:t>On veut livré rapidement</a:t>
            </a:r>
          </a:p>
          <a:p>
            <a:pPr marL="514350" indent="-514350">
              <a:buFont typeface="+mj-lt"/>
              <a:buAutoNum type="arabicPeriod" startAt="2"/>
            </a:pPr>
            <a:r>
              <a:rPr lang="fr-FR" b="1" dirty="0"/>
              <a:t>Workflow de </a:t>
            </a:r>
            <a:r>
              <a:rPr lang="fr-FR" b="1" dirty="0" smtClean="0"/>
              <a:t>branch </a:t>
            </a:r>
            <a:r>
              <a:rPr lang="fr-FR" b="1" dirty="0"/>
              <a:t>par </a:t>
            </a:r>
            <a:r>
              <a:rPr lang="fr-FR" b="1" dirty="0" smtClean="0"/>
              <a:t>fonctionnalité:</a:t>
            </a:r>
          </a:p>
          <a:p>
            <a:pPr marL="357188" indent="0">
              <a:buNone/>
            </a:pPr>
            <a:r>
              <a:rPr lang="fr-FR" dirty="0" smtClean="0"/>
              <a:t>Le </a:t>
            </a:r>
            <a:r>
              <a:rPr lang="fr-FR" dirty="0"/>
              <a:t>développeur créer une </a:t>
            </a:r>
            <a:r>
              <a:rPr lang="fr-FR" dirty="0" smtClean="0"/>
              <a:t>branche </a:t>
            </a:r>
            <a:r>
              <a:rPr lang="fr-FR" dirty="0"/>
              <a:t>à chaque fois qu’il </a:t>
            </a:r>
            <a:r>
              <a:rPr lang="fr-FR" dirty="0" smtClean="0"/>
              <a:t>commencent à implémenté </a:t>
            </a:r>
            <a:r>
              <a:rPr lang="fr-FR" dirty="0"/>
              <a:t>une nouvelle </a:t>
            </a:r>
            <a:r>
              <a:rPr lang="fr-FR" dirty="0" smtClean="0"/>
              <a:t>fonctionnalité. </a:t>
            </a:r>
          </a:p>
          <a:p>
            <a:pPr marL="622300" indent="-266700"/>
            <a:r>
              <a:rPr lang="fr-FR" dirty="0"/>
              <a:t>Branche master est l’historique du projet(branch pérenne)</a:t>
            </a:r>
          </a:p>
          <a:p>
            <a:pPr marL="622300" indent="-265113"/>
            <a:r>
              <a:rPr lang="fr-FR" dirty="0" smtClean="0"/>
              <a:t>La nouvelle branche doit avoir un nom descriptive et pusher au dépôt centrale.</a:t>
            </a:r>
          </a:p>
          <a:p>
            <a:pPr marL="622300" indent="-265113"/>
            <a:r>
              <a:rPr lang="fr-FR" dirty="0" smtClean="0"/>
              <a:t>La </a:t>
            </a:r>
            <a:r>
              <a:rPr lang="fr-FR" dirty="0"/>
              <a:t>nouvelle </a:t>
            </a:r>
            <a:r>
              <a:rPr lang="fr-FR" dirty="0" smtClean="0"/>
              <a:t>branche doit </a:t>
            </a:r>
            <a:r>
              <a:rPr lang="fr-FR" dirty="0"/>
              <a:t>être</a:t>
            </a:r>
            <a:r>
              <a:rPr lang="fr-FR" dirty="0" smtClean="0"/>
              <a:t> mergé  au master avec un pull request.</a:t>
            </a:r>
          </a:p>
          <a:p>
            <a:pPr marL="622300" indent="-265113"/>
            <a:r>
              <a:rPr lang="fr-FR" dirty="0" smtClean="0"/>
              <a:t>Permet de tiré profit des pull request( discussion autours d‘une branche).</a:t>
            </a:r>
            <a:endParaRPr lang="fr-FR" dirty="0"/>
          </a:p>
        </p:txBody>
      </p:sp>
      <p:sp>
        <p:nvSpPr>
          <p:cNvPr id="5" name="ZoneTexte 4"/>
          <p:cNvSpPr txBox="1"/>
          <p:nvPr/>
        </p:nvSpPr>
        <p:spPr>
          <a:xfrm>
            <a:off x="3838371" y="0"/>
            <a:ext cx="4705262" cy="707886"/>
          </a:xfrm>
          <a:prstGeom prst="rect">
            <a:avLst/>
          </a:prstGeom>
          <a:noFill/>
        </p:spPr>
        <p:txBody>
          <a:bodyPr wrap="none" rtlCol="0">
            <a:spAutoFit/>
          </a:bodyPr>
          <a:lstStyle/>
          <a:p>
            <a:r>
              <a:rPr lang="fr-FR" sz="4000" b="1" dirty="0">
                <a:latin typeface="+mj-lt"/>
                <a:ea typeface="+mj-ea"/>
                <a:cs typeface="+mj-cs"/>
              </a:rPr>
              <a:t>workflow de branches</a:t>
            </a:r>
            <a:r>
              <a:rPr lang="fr-FR" b="1" dirty="0" smtClean="0"/>
              <a:t>:</a:t>
            </a:r>
            <a:endParaRPr lang="fr-FR" b="1" dirty="0"/>
          </a:p>
        </p:txBody>
      </p:sp>
    </p:spTree>
    <p:extLst>
      <p:ext uri="{BB962C8B-B14F-4D97-AF65-F5344CB8AC3E}">
        <p14:creationId xmlns:p14="http://schemas.microsoft.com/office/powerpoint/2010/main" val="194077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smtClean="0"/>
              <a:t>Conflits</a:t>
            </a:r>
            <a:endParaRPr lang="fr-FR" b="1" dirty="0"/>
          </a:p>
        </p:txBody>
      </p:sp>
      <p:sp>
        <p:nvSpPr>
          <p:cNvPr id="5" name="Rectangle 4"/>
          <p:cNvSpPr/>
          <p:nvPr/>
        </p:nvSpPr>
        <p:spPr>
          <a:xfrm>
            <a:off x="198783" y="1336021"/>
            <a:ext cx="11993217" cy="4678204"/>
          </a:xfrm>
          <a:prstGeom prst="rect">
            <a:avLst/>
          </a:prstGeom>
        </p:spPr>
        <p:txBody>
          <a:bodyPr wrap="square">
            <a:spAutoFit/>
          </a:bodyPr>
          <a:lstStyle/>
          <a:p>
            <a:pPr marL="571500" indent="-571500">
              <a:buFont typeface="+mj-lt"/>
              <a:buAutoNum type="romanUcPeriod" startAt="9"/>
            </a:pPr>
            <a:r>
              <a:rPr lang="fr-FR" sz="2800" b="1" dirty="0" smtClean="0"/>
              <a:t>Conflits</a:t>
            </a:r>
          </a:p>
          <a:p>
            <a:endParaRPr lang="fr-FR" sz="2800" b="1" dirty="0" smtClean="0"/>
          </a:p>
          <a:p>
            <a:pPr marL="514350" indent="-514350">
              <a:buFont typeface="+mj-lt"/>
              <a:buAutoNum type="alphaLcPeriod"/>
            </a:pPr>
            <a:r>
              <a:rPr lang="fr-FR" sz="2800" b="1" dirty="0" smtClean="0"/>
              <a:t>Définition</a:t>
            </a:r>
            <a:r>
              <a:rPr lang="fr-FR" sz="2800" dirty="0" smtClean="0"/>
              <a:t>:	</a:t>
            </a:r>
          </a:p>
          <a:p>
            <a:r>
              <a:rPr lang="fr-FR" sz="2800" dirty="0"/>
              <a:t>	</a:t>
            </a:r>
            <a:r>
              <a:rPr lang="fr-FR" sz="2800" dirty="0" smtClean="0"/>
              <a:t>Deux </a:t>
            </a:r>
            <a:r>
              <a:rPr lang="fr-FR" sz="2800" dirty="0"/>
              <a:t>branches distinctes  modifie le me </a:t>
            </a:r>
            <a:r>
              <a:rPr lang="fr-FR" sz="2800" dirty="0" smtClean="0"/>
              <a:t>fichier</a:t>
            </a:r>
          </a:p>
          <a:p>
            <a:pPr marL="457200" indent="-192088">
              <a:buFont typeface="Arial" panose="020B0604020202020204" pitchFamily="34" charset="0"/>
              <a:buChar char="•"/>
            </a:pPr>
            <a:r>
              <a:rPr lang="fr-FR" sz="2800" dirty="0"/>
              <a:t>Les conflits sont couteux et prend de temps</a:t>
            </a:r>
          </a:p>
          <a:p>
            <a:pPr marL="457200" indent="-192088">
              <a:buFont typeface="Arial" panose="020B0604020202020204" pitchFamily="34" charset="0"/>
              <a:buChar char="•"/>
            </a:pPr>
            <a:r>
              <a:rPr lang="fr-FR" sz="2800" dirty="0"/>
              <a:t>Les conflits affecte la personne qui à fait le </a:t>
            </a:r>
            <a:r>
              <a:rPr lang="fr-FR" sz="2800" dirty="0" smtClean="0"/>
              <a:t>merge</a:t>
            </a:r>
          </a:p>
          <a:p>
            <a:pPr marL="457200" indent="-192088">
              <a:buFont typeface="Arial" panose="020B0604020202020204" pitchFamily="34" charset="0"/>
              <a:buChar char="•"/>
            </a:pPr>
            <a:r>
              <a:rPr lang="fr-FR" sz="2800" dirty="0" smtClean="0"/>
              <a:t>Les autres membres de l’équipe ignore le conflit(vont pas le percevoir)</a:t>
            </a:r>
          </a:p>
          <a:p>
            <a:pPr marL="457200" indent="-192088">
              <a:buFont typeface="Arial" panose="020B0604020202020204" pitchFamily="34" charset="0"/>
              <a:buChar char="•"/>
            </a:pPr>
            <a:r>
              <a:rPr lang="fr-FR" sz="2800" dirty="0" smtClean="0"/>
              <a:t>Git marque le fichier en confit et arrête le processus de merge (création de nouveau commit)et au développeur de résoudre le conflit</a:t>
            </a:r>
          </a:p>
          <a:p>
            <a:pPr marL="457200" indent="-192088">
              <a:buFont typeface="Arial" panose="020B0604020202020204" pitchFamily="34" charset="0"/>
              <a:buChar char="•"/>
            </a:pPr>
            <a:r>
              <a:rPr lang="fr-FR" sz="2800" dirty="0" smtClean="0"/>
              <a:t>Deux types de conflits au démarrage ou bien pendant le processus de merge</a:t>
            </a:r>
            <a:endParaRPr lang="fr-FR" sz="2800" dirty="0"/>
          </a:p>
          <a:p>
            <a:endParaRPr lang="fr-FR" dirty="0"/>
          </a:p>
        </p:txBody>
      </p:sp>
    </p:spTree>
    <p:extLst>
      <p:ext uri="{BB962C8B-B14F-4D97-AF65-F5344CB8AC3E}">
        <p14:creationId xmlns:p14="http://schemas.microsoft.com/office/powerpoint/2010/main" val="20604333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39917" y="0"/>
            <a:ext cx="3245126" cy="628788"/>
          </a:xfrm>
        </p:spPr>
        <p:txBody>
          <a:bodyPr>
            <a:normAutofit fontScale="90000"/>
          </a:bodyPr>
          <a:lstStyle/>
          <a:p>
            <a:r>
              <a:rPr lang="fr-FR" b="1" dirty="0" smtClean="0"/>
              <a:t>Conflits(Suite)</a:t>
            </a:r>
            <a:endParaRPr lang="fr-FR" b="1" dirty="0"/>
          </a:p>
        </p:txBody>
      </p:sp>
      <p:sp>
        <p:nvSpPr>
          <p:cNvPr id="4" name="Rectangle 3"/>
          <p:cNvSpPr/>
          <p:nvPr/>
        </p:nvSpPr>
        <p:spPr>
          <a:xfrm>
            <a:off x="0" y="608219"/>
            <a:ext cx="12192000" cy="3539430"/>
          </a:xfrm>
          <a:prstGeom prst="rect">
            <a:avLst/>
          </a:prstGeom>
        </p:spPr>
        <p:txBody>
          <a:bodyPr wrap="square">
            <a:spAutoFit/>
          </a:bodyPr>
          <a:lstStyle/>
          <a:p>
            <a:pPr marL="700087" lvl="1" indent="-514350" defTabSz="622300">
              <a:buFont typeface="+mj-lt"/>
              <a:buAutoNum type="alphaLcPeriod" startAt="2"/>
              <a:tabLst>
                <a:tab pos="265113" algn="l"/>
                <a:tab pos="542925" algn="l"/>
              </a:tabLst>
            </a:pPr>
            <a:r>
              <a:rPr lang="fr-FR" sz="2800" b="1" dirty="0" smtClean="0"/>
              <a:t>Résoudre un Conflit</a:t>
            </a:r>
            <a:endParaRPr lang="fr-FR" sz="2800" b="1" dirty="0"/>
          </a:p>
          <a:p>
            <a:pPr marL="450850" lvl="1">
              <a:tabLst>
                <a:tab pos="628650" algn="l"/>
                <a:tab pos="1163638" algn="l"/>
              </a:tabLst>
            </a:pPr>
            <a:r>
              <a:rPr lang="fr-FR" altLang="fr-FR" sz="2800" dirty="0"/>
              <a:t>Pour réglé le conflit on doit comprendre ce que votre collègue à fait</a:t>
            </a:r>
          </a:p>
          <a:p>
            <a:pPr marL="728663" lvl="1" indent="-277813">
              <a:buFont typeface="Arial" panose="020B0604020202020204" pitchFamily="34" charset="0"/>
              <a:buChar char="•"/>
              <a:tabLst>
                <a:tab pos="628650" algn="l"/>
                <a:tab pos="1163638" algn="l"/>
              </a:tabLst>
            </a:pPr>
            <a:r>
              <a:rPr lang="fr-FR" altLang="fr-FR" sz="2800" dirty="0"/>
              <a:t>À t’il édité le même fichier à la même ligne(plus courant)?</a:t>
            </a:r>
          </a:p>
          <a:p>
            <a:pPr marL="728663" lvl="1" indent="-277813">
              <a:buFont typeface="Arial" panose="020B0604020202020204" pitchFamily="34" charset="0"/>
              <a:buChar char="•"/>
              <a:tabLst>
                <a:tab pos="628650" algn="l"/>
                <a:tab pos="1163638" algn="l"/>
              </a:tabLst>
            </a:pPr>
            <a:r>
              <a:rPr lang="fr-FR" altLang="fr-FR" sz="2800" dirty="0"/>
              <a:t>À t’il supprimé un le fichier qu’on à modifié?</a:t>
            </a:r>
          </a:p>
          <a:p>
            <a:pPr marL="728663" lvl="1" indent="-277813">
              <a:buFont typeface="Arial" panose="020B0604020202020204" pitchFamily="34" charset="0"/>
              <a:buChar char="•"/>
              <a:tabLst>
                <a:tab pos="628650" algn="l"/>
                <a:tab pos="1163638" algn="l"/>
              </a:tabLst>
            </a:pPr>
            <a:r>
              <a:rPr lang="fr-FR" altLang="fr-FR" sz="2800" dirty="0"/>
              <a:t>Est-ce que on à jouté (tout les deux) un fichier avec même nom</a:t>
            </a:r>
            <a:r>
              <a:rPr lang="fr-FR" altLang="fr-FR" sz="2800" dirty="0" smtClean="0"/>
              <a:t>?</a:t>
            </a:r>
          </a:p>
          <a:p>
            <a:pPr marL="542925" lvl="1" indent="-357188">
              <a:buFont typeface="+mj-lt"/>
              <a:buAutoNum type="arabicPeriod"/>
              <a:tabLst>
                <a:tab pos="265113" algn="l"/>
                <a:tab pos="542925" algn="l"/>
                <a:tab pos="623888" algn="l"/>
              </a:tabLst>
            </a:pPr>
            <a:r>
              <a:rPr lang="fr-FR" altLang="fr-FR" sz="2800" b="1" dirty="0" smtClean="0"/>
              <a:t>Réglé un conflit en allons on avant:</a:t>
            </a:r>
            <a:endParaRPr lang="fr-FR" altLang="fr-FR" sz="2800" b="1" dirty="0"/>
          </a:p>
          <a:p>
            <a:pPr marL="820738" lvl="1" indent="-192088">
              <a:tabLst>
                <a:tab pos="628650" algn="l"/>
                <a:tab pos="1163638" algn="l"/>
              </a:tabLst>
            </a:pPr>
            <a:endParaRPr lang="fr-FR" altLang="fr-FR" sz="2800" dirty="0" smtClean="0"/>
          </a:p>
          <a:p>
            <a:pPr marL="820738" lvl="1" indent="-192088">
              <a:tabLst>
                <a:tab pos="628650" algn="l"/>
                <a:tab pos="1163638" algn="l"/>
              </a:tabLst>
            </a:pPr>
            <a:endParaRPr lang="fr-FR" altLang="fr-FR" sz="2800" dirty="0" smtClean="0"/>
          </a:p>
        </p:txBody>
      </p:sp>
      <p:pic>
        <p:nvPicPr>
          <p:cNvPr id="6" name="Image 5"/>
          <p:cNvPicPr>
            <a:picLocks noChangeAspect="1"/>
          </p:cNvPicPr>
          <p:nvPr/>
        </p:nvPicPr>
        <p:blipFill>
          <a:blip r:embed="rId3"/>
          <a:stretch>
            <a:fillRect/>
          </a:stretch>
        </p:blipFill>
        <p:spPr>
          <a:xfrm>
            <a:off x="387315" y="3351350"/>
            <a:ext cx="8001618" cy="836337"/>
          </a:xfrm>
          <a:prstGeom prst="rect">
            <a:avLst/>
          </a:prstGeom>
        </p:spPr>
      </p:pic>
      <p:pic>
        <p:nvPicPr>
          <p:cNvPr id="7" name="Image 6"/>
          <p:cNvPicPr>
            <a:picLocks noChangeAspect="1"/>
          </p:cNvPicPr>
          <p:nvPr/>
        </p:nvPicPr>
        <p:blipFill>
          <a:blip r:embed="rId4"/>
          <a:stretch>
            <a:fillRect/>
          </a:stretch>
        </p:blipFill>
        <p:spPr>
          <a:xfrm>
            <a:off x="8776248" y="3351350"/>
            <a:ext cx="3254033" cy="3405458"/>
          </a:xfrm>
          <a:prstGeom prst="rect">
            <a:avLst/>
          </a:prstGeom>
        </p:spPr>
      </p:pic>
      <p:sp>
        <p:nvSpPr>
          <p:cNvPr id="8" name="ZoneTexte 7"/>
          <p:cNvSpPr txBox="1"/>
          <p:nvPr/>
        </p:nvSpPr>
        <p:spPr>
          <a:xfrm>
            <a:off x="0" y="4320209"/>
            <a:ext cx="8776248" cy="2862322"/>
          </a:xfrm>
          <a:prstGeom prst="rect">
            <a:avLst/>
          </a:prstGeom>
          <a:noFill/>
        </p:spPr>
        <p:txBody>
          <a:bodyPr wrap="square" rtlCol="0">
            <a:spAutoFit/>
          </a:bodyPr>
          <a:lstStyle/>
          <a:p>
            <a:pPr marL="728663" lvl="1" indent="-277813">
              <a:buFont typeface="Arial" panose="020B0604020202020204" pitchFamily="34" charset="0"/>
              <a:buChar char="•"/>
              <a:tabLst>
                <a:tab pos="628650" algn="l"/>
                <a:tab pos="1163638" algn="l"/>
              </a:tabLst>
            </a:pPr>
            <a:r>
              <a:rPr lang="fr-FR" altLang="fr-FR" sz="2800" dirty="0"/>
              <a:t>Git nous entoure la zone de </a:t>
            </a:r>
            <a:r>
              <a:rPr lang="fr-FR" altLang="fr-FR" sz="2800" dirty="0" err="1"/>
              <a:t>coflit</a:t>
            </a:r>
            <a:r>
              <a:rPr lang="fr-FR" altLang="fr-FR" sz="2800" dirty="0"/>
              <a:t> avec deux marqueurs ‘’&lt;&lt;&lt;&lt;&lt;&lt;HEAD’’ Et ‘’&gt;&gt;&gt;autre_nom_branche  </a:t>
            </a:r>
          </a:p>
          <a:p>
            <a:pPr marL="715963" lvl="1" indent="-265113">
              <a:buFont typeface="Arial" panose="020B0604020202020204" pitchFamily="34" charset="0"/>
              <a:buChar char="•"/>
              <a:tabLst>
                <a:tab pos="628650" algn="l"/>
                <a:tab pos="1163638" algn="l"/>
              </a:tabLst>
            </a:pPr>
            <a:r>
              <a:rPr lang="fr-FR" altLang="fr-FR" sz="2800" dirty="0"/>
              <a:t>Le contenue après le premier marqueurs vient de notre branche locale courante</a:t>
            </a:r>
          </a:p>
          <a:p>
            <a:pPr marL="1085850" lvl="1" indent="-457200">
              <a:tabLst>
                <a:tab pos="628650" algn="l"/>
                <a:tab pos="1163638" algn="l"/>
              </a:tabLst>
            </a:pPr>
            <a:r>
              <a:rPr lang="fr-FR" altLang="fr-FR" sz="2800" dirty="0"/>
              <a:t>Git utilise ’’=====‘’ pour séparé les deux contenues</a:t>
            </a:r>
          </a:p>
          <a:p>
            <a:endParaRPr lang="fr-FR" sz="1200" dirty="0"/>
          </a:p>
        </p:txBody>
      </p:sp>
    </p:spTree>
    <p:extLst>
      <p:ext uri="{BB962C8B-B14F-4D97-AF65-F5344CB8AC3E}">
        <p14:creationId xmlns:p14="http://schemas.microsoft.com/office/powerpoint/2010/main" val="1910735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4036" y="410967"/>
            <a:ext cx="3976099" cy="287677"/>
          </a:xfrm>
        </p:spPr>
        <p:txBody>
          <a:bodyPr>
            <a:normAutofit fontScale="90000"/>
          </a:bodyPr>
          <a:lstStyle/>
          <a:p>
            <a:pPr algn="ctr"/>
            <a:r>
              <a:rPr lang="fr-FR" b="1" dirty="0"/>
              <a:t>Type de </a:t>
            </a:r>
            <a:r>
              <a:rPr lang="fr-FR" b="1" dirty="0" smtClean="0"/>
              <a:t>SCV</a:t>
            </a:r>
            <a:r>
              <a:rPr lang="fr-FR" b="1" dirty="0"/>
              <a:t/>
            </a:r>
            <a:br>
              <a:rPr lang="fr-FR" b="1" dirty="0"/>
            </a:br>
            <a:endParaRPr lang="fr-FR" dirty="0"/>
          </a:p>
        </p:txBody>
      </p:sp>
      <p:sp>
        <p:nvSpPr>
          <p:cNvPr id="3" name="Espace réservé du contenu 2"/>
          <p:cNvSpPr>
            <a:spLocks noGrp="1"/>
          </p:cNvSpPr>
          <p:nvPr>
            <p:ph idx="1"/>
          </p:nvPr>
        </p:nvSpPr>
        <p:spPr>
          <a:xfrm>
            <a:off x="92467" y="924674"/>
            <a:ext cx="11887200" cy="5845995"/>
          </a:xfrm>
        </p:spPr>
        <p:txBody>
          <a:bodyPr>
            <a:normAutofit/>
          </a:bodyPr>
          <a:lstStyle/>
          <a:p>
            <a:pPr marL="571500" indent="-571500">
              <a:buFont typeface="+mj-lt"/>
              <a:buAutoNum type="romanUcPeriod" startAt="3"/>
            </a:pPr>
            <a:r>
              <a:rPr lang="fr-FR" b="1" dirty="0" smtClean="0"/>
              <a:t>Types de SCV</a:t>
            </a:r>
          </a:p>
          <a:p>
            <a:pPr marL="514350" indent="-247650">
              <a:buFont typeface="+mj-lt"/>
              <a:buAutoNum type="arabicPeriod"/>
            </a:pPr>
            <a:r>
              <a:rPr lang="fr-FR" b="1" dirty="0" smtClean="0"/>
              <a:t>Local</a:t>
            </a:r>
            <a:r>
              <a:rPr lang="fr-FR" dirty="0"/>
              <a:t>: ancien versions le  partage ce fait par copie physique de code , pas de repo distant appelé aussi système e control </a:t>
            </a:r>
            <a:r>
              <a:rPr lang="fr-FR" dirty="0" smtClean="0"/>
              <a:t>répéter(gestion et utilisation simple, sensible au panne, permet pas la collaboration).</a:t>
            </a:r>
            <a:endParaRPr lang="fr-FR" dirty="0"/>
          </a:p>
          <a:p>
            <a:pPr marL="514350" indent="-247650">
              <a:buFont typeface="+mj-lt"/>
              <a:buAutoNum type="arabicPeriod"/>
            </a:pPr>
            <a:r>
              <a:rPr lang="fr-FR" b="1" dirty="0"/>
              <a:t>Centralisé</a:t>
            </a:r>
            <a:r>
              <a:rPr lang="fr-FR" dirty="0"/>
              <a:t> : avec entrepôt centrale qui contient le code et l’historique des </a:t>
            </a:r>
            <a:r>
              <a:rPr lang="fr-FR" dirty="0" smtClean="0"/>
              <a:t>changement </a:t>
            </a:r>
            <a:r>
              <a:rPr lang="fr-FR" dirty="0"/>
              <a:t>on </a:t>
            </a:r>
            <a:r>
              <a:rPr lang="fr-FR" dirty="0" smtClean="0"/>
              <a:t>à </a:t>
            </a:r>
            <a:r>
              <a:rPr lang="fr-FR" dirty="0"/>
              <a:t>besoin de connexion pour commuter nos </a:t>
            </a:r>
            <a:r>
              <a:rPr lang="fr-FR" dirty="0" smtClean="0"/>
              <a:t>changement(</a:t>
            </a:r>
            <a:r>
              <a:rPr lang="fr-FR" b="1" dirty="0" smtClean="0"/>
              <a:t>SVN</a:t>
            </a:r>
            <a:r>
              <a:rPr lang="fr-FR" dirty="0" smtClean="0"/>
              <a:t>) et pour n’importe qu’elle commande et plus de conflits inadapté	 au grand projets.</a:t>
            </a:r>
          </a:p>
          <a:p>
            <a:pPr marL="514350" indent="-247650">
              <a:buFont typeface="+mj-lt"/>
              <a:buAutoNum type="arabicPeriod"/>
            </a:pPr>
            <a:r>
              <a:rPr lang="fr-FR" b="1" dirty="0"/>
              <a:t>Distribué</a:t>
            </a:r>
            <a:r>
              <a:rPr lang="fr-FR" dirty="0" smtClean="0"/>
              <a:t> : le client clone le repo distant et travaillé en offline(pas besoin de connexion pour faire les changement en repo locale).si le serveur crashe n’importe qu’elle dépôt client peut copier être copier au serveur(Git, Mercurial).</a:t>
            </a:r>
          </a:p>
          <a:p>
            <a:endParaRPr lang="fr-FR" dirty="0"/>
          </a:p>
        </p:txBody>
      </p:sp>
    </p:spTree>
    <p:extLst>
      <p:ext uri="{BB962C8B-B14F-4D97-AF65-F5344CB8AC3E}">
        <p14:creationId xmlns:p14="http://schemas.microsoft.com/office/powerpoint/2010/main" val="4255405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6017" y="821635"/>
            <a:ext cx="12085983" cy="6036365"/>
          </a:xfrm>
        </p:spPr>
        <p:txBody>
          <a:bodyPr>
            <a:normAutofit/>
          </a:bodyPr>
          <a:lstStyle/>
          <a:p>
            <a:r>
              <a:rPr lang="fr-FR" altLang="fr-FR" dirty="0" smtClean="0"/>
              <a:t>Cette marque ‘’&gt;&gt;&gt;autre_nom_branche’’ pour indiqué de qu’elle branch vient  </a:t>
            </a:r>
            <a:r>
              <a:rPr lang="fr-FR" dirty="0" smtClean="0"/>
              <a:t> le changement</a:t>
            </a:r>
          </a:p>
          <a:p>
            <a:r>
              <a:rPr lang="fr-FR" dirty="0" smtClean="0"/>
              <a:t>Il faut nettoyé les lignes pour ce la </a:t>
            </a:r>
          </a:p>
          <a:p>
            <a:r>
              <a:rPr lang="fr-FR" dirty="0" smtClean="0"/>
              <a:t>Consulté le collègue qui à écrit le code qui à généré le conflit pour décédé quel code est correcte (peut être son code ou bien notre code peut être une mixture des deux)</a:t>
            </a:r>
          </a:p>
          <a:p>
            <a:r>
              <a:rPr lang="fr-FR" dirty="0" smtClean="0"/>
              <a:t>Une fois nettoyé il faut sauvegardé le fichier puis l’indexé (stagged )et faire un commit.</a:t>
            </a:r>
          </a:p>
          <a:p>
            <a:pPr marL="514350" indent="-514350">
              <a:buFont typeface="+mj-lt"/>
              <a:buAutoNum type="arabicPeriod" startAt="2"/>
            </a:pPr>
            <a:r>
              <a:rPr lang="fr-FR" altLang="fr-FR" b="1" dirty="0"/>
              <a:t>Réglé un conflit </a:t>
            </a:r>
            <a:r>
              <a:rPr lang="fr-FR" altLang="fr-FR" b="1" dirty="0" smtClean="0"/>
              <a:t>avec retour en arrière :</a:t>
            </a:r>
            <a:endParaRPr lang="fr-FR" altLang="fr-FR" b="1" dirty="0"/>
          </a:p>
          <a:p>
            <a:pPr marL="820738" lvl="1" indent="-192088">
              <a:tabLst>
                <a:tab pos="628650" algn="l"/>
                <a:tab pos="1163638" algn="l"/>
              </a:tabLst>
            </a:pPr>
            <a:r>
              <a:rPr lang="fr-FR" sz="2800" b="1" i="1" dirty="0"/>
              <a:t>git merge --</a:t>
            </a:r>
            <a:r>
              <a:rPr lang="fr-FR" sz="2800" b="1" i="1" dirty="0" err="1"/>
              <a:t>abort</a:t>
            </a:r>
            <a:endParaRPr lang="fr-FR" sz="2800" b="1" i="1" dirty="0"/>
          </a:p>
          <a:p>
            <a:pPr marL="450850" indent="0">
              <a:buNone/>
            </a:pPr>
            <a:r>
              <a:rPr lang="fr-FR" dirty="0" smtClean="0"/>
              <a:t>Si on commit une erreur l’hors de la résolution d’un conflit</a:t>
            </a:r>
          </a:p>
          <a:p>
            <a:pPr marL="542925" indent="-92075"/>
            <a:endParaRPr lang="fr-FR" dirty="0"/>
          </a:p>
        </p:txBody>
      </p:sp>
      <p:sp>
        <p:nvSpPr>
          <p:cNvPr id="4" name="Titre 1"/>
          <p:cNvSpPr>
            <a:spLocks noGrp="1"/>
          </p:cNvSpPr>
          <p:nvPr>
            <p:ph type="title"/>
          </p:nvPr>
        </p:nvSpPr>
        <p:spPr>
          <a:xfrm>
            <a:off x="4268858" y="0"/>
            <a:ext cx="3680790" cy="628788"/>
          </a:xfrm>
        </p:spPr>
        <p:txBody>
          <a:bodyPr>
            <a:normAutofit fontScale="90000"/>
          </a:bodyPr>
          <a:lstStyle/>
          <a:p>
            <a:r>
              <a:rPr lang="fr-FR" b="1" dirty="0" smtClean="0"/>
              <a:t>Conflits </a:t>
            </a:r>
            <a:r>
              <a:rPr lang="fr-FR" dirty="0" smtClean="0"/>
              <a:t>«</a:t>
            </a:r>
            <a:r>
              <a:rPr lang="fr-FR" b="1" dirty="0" smtClean="0"/>
              <a:t>suite »</a:t>
            </a:r>
            <a:endParaRPr lang="fr-FR" b="1" dirty="0"/>
          </a:p>
        </p:txBody>
      </p:sp>
    </p:spTree>
    <p:extLst>
      <p:ext uri="{BB962C8B-B14F-4D97-AF65-F5344CB8AC3E}">
        <p14:creationId xmlns:p14="http://schemas.microsoft.com/office/powerpoint/2010/main" val="28793605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64132" y="-39757"/>
            <a:ext cx="3063737" cy="742122"/>
          </a:xfrm>
        </p:spPr>
        <p:txBody>
          <a:bodyPr>
            <a:normAutofit/>
          </a:bodyPr>
          <a:lstStyle/>
          <a:p>
            <a:r>
              <a:rPr lang="fr-FR" sz="4000" b="1" dirty="0" smtClean="0"/>
              <a:t>Collaboration</a:t>
            </a:r>
            <a:endParaRPr lang="fr-FR" sz="4000" b="1" dirty="0"/>
          </a:p>
        </p:txBody>
      </p:sp>
      <p:sp>
        <p:nvSpPr>
          <p:cNvPr id="3" name="Espace réservé du contenu 2"/>
          <p:cNvSpPr>
            <a:spLocks noGrp="1"/>
          </p:cNvSpPr>
          <p:nvPr>
            <p:ph idx="1"/>
          </p:nvPr>
        </p:nvSpPr>
        <p:spPr>
          <a:xfrm>
            <a:off x="1" y="914399"/>
            <a:ext cx="12192000" cy="5943601"/>
          </a:xfrm>
        </p:spPr>
        <p:txBody>
          <a:bodyPr>
            <a:normAutofit lnSpcReduction="10000"/>
          </a:bodyPr>
          <a:lstStyle/>
          <a:p>
            <a:pPr marL="357188" indent="-357188">
              <a:buFont typeface="+mj-lt"/>
              <a:buAutoNum type="romanUcPeriod" startAt="10"/>
            </a:pPr>
            <a:r>
              <a:rPr lang="fr-FR" b="1" dirty="0" smtClean="0"/>
              <a:t> Requête Pull (pull request)</a:t>
            </a:r>
            <a:r>
              <a:rPr lang="fr-FR" b="1" dirty="0" smtClean="0">
                <a:sym typeface="Wingdings" panose="05000000000000000000" pitchFamily="2" charset="2"/>
              </a:rPr>
              <a:t>:</a:t>
            </a:r>
          </a:p>
          <a:p>
            <a:pPr marL="0" indent="0">
              <a:buNone/>
            </a:pPr>
            <a:r>
              <a:rPr lang="fr-FR" dirty="0" smtClean="0">
                <a:sym typeface="Wingdings" panose="05000000000000000000" pitchFamily="2" charset="2"/>
              </a:rPr>
              <a:t>Est un moyen qui facilite la collaboration entre les	développeurs(demande au propriétaire de faire un pull). </a:t>
            </a:r>
          </a:p>
          <a:p>
            <a:pPr marL="542925" lvl="1" indent="-358775">
              <a:buFont typeface="+mj-lt"/>
              <a:buAutoNum type="alphaLcPeriod"/>
              <a:tabLst>
                <a:tab pos="265113" algn="l"/>
                <a:tab pos="542925" algn="l"/>
                <a:tab pos="623888" algn="l"/>
              </a:tabLst>
            </a:pPr>
            <a:r>
              <a:rPr lang="fr-FR" sz="2800" b="1" dirty="0" smtClean="0">
                <a:sym typeface="Wingdings" panose="05000000000000000000" pitchFamily="2" charset="2"/>
              </a:rPr>
              <a:t>Les avantages:</a:t>
            </a:r>
          </a:p>
          <a:p>
            <a:pPr marL="514350" indent="-63500">
              <a:buFont typeface="+mj-lt"/>
              <a:buAutoNum type="arabicPeriod"/>
            </a:pPr>
            <a:r>
              <a:rPr lang="fr-FR" dirty="0" smtClean="0">
                <a:sym typeface="Wingdings" panose="05000000000000000000" pitchFamily="2" charset="2"/>
              </a:rPr>
              <a:t>Ralentis pas le projet et augmente la vitesse de développement.</a:t>
            </a:r>
            <a:endParaRPr lang="fr-FR" b="1" dirty="0" smtClean="0">
              <a:sym typeface="Wingdings" panose="05000000000000000000" pitchFamily="2" charset="2"/>
            </a:endParaRPr>
          </a:p>
          <a:p>
            <a:pPr marL="514350" indent="-63500">
              <a:buFont typeface="+mj-lt"/>
              <a:buAutoNum type="arabicPeriod"/>
            </a:pPr>
            <a:r>
              <a:rPr lang="fr-FR" dirty="0">
                <a:sym typeface="Wingdings" panose="05000000000000000000" pitchFamily="2" charset="2"/>
              </a:rPr>
              <a:t>Code de haute </a:t>
            </a:r>
            <a:r>
              <a:rPr lang="fr-FR" dirty="0" smtClean="0">
                <a:sym typeface="Wingdings" panose="05000000000000000000" pitchFamily="2" charset="2"/>
              </a:rPr>
              <a:t>qualité à cause de revue itérative du code.</a:t>
            </a:r>
          </a:p>
          <a:p>
            <a:pPr marL="514350" indent="-63500">
              <a:buFont typeface="+mj-lt"/>
              <a:buAutoNum type="arabicPeriod"/>
            </a:pPr>
            <a:r>
              <a:rPr lang="fr-FR" dirty="0" smtClean="0">
                <a:sym typeface="Wingdings" panose="05000000000000000000" pitchFamily="2" charset="2"/>
              </a:rPr>
              <a:t>Partage de savoir entre  les membre de l’équipe.</a:t>
            </a:r>
            <a:endParaRPr lang="fr-FR" dirty="0">
              <a:sym typeface="Wingdings" panose="05000000000000000000" pitchFamily="2" charset="2"/>
            </a:endParaRPr>
          </a:p>
          <a:p>
            <a:pPr marL="514350" indent="-63500">
              <a:buFont typeface="+mj-lt"/>
              <a:buAutoNum type="arabicPeriod"/>
            </a:pPr>
            <a:r>
              <a:rPr lang="fr-FR" dirty="0" smtClean="0">
                <a:sym typeface="Wingdings" panose="05000000000000000000" pitchFamily="2" charset="2"/>
              </a:rPr>
              <a:t>Opportunité d’approuvé  ou non une fonctionnalité avant qu'elle soit intégré dans le projet officiel.</a:t>
            </a:r>
          </a:p>
          <a:p>
            <a:pPr marL="514350" indent="-63500">
              <a:buFont typeface="+mj-lt"/>
              <a:buAutoNum type="arabicPeriod"/>
            </a:pPr>
            <a:r>
              <a:rPr lang="fr-FR" dirty="0" smtClean="0">
                <a:sym typeface="Wingdings" panose="05000000000000000000" pitchFamily="2" charset="2"/>
              </a:rPr>
              <a:t>partage du sentiment appartenance.</a:t>
            </a:r>
          </a:p>
          <a:p>
            <a:pPr marL="698500" lvl="1" indent="-514350">
              <a:buFont typeface="+mj-lt"/>
              <a:buAutoNum type="alphaLcPeriod" startAt="2"/>
              <a:tabLst>
                <a:tab pos="265113" algn="l"/>
                <a:tab pos="542925" algn="l"/>
                <a:tab pos="623888" algn="l"/>
              </a:tabLst>
            </a:pPr>
            <a:r>
              <a:rPr lang="fr-FR" sz="2800" b="1" dirty="0" smtClean="0">
                <a:sym typeface="Wingdings" panose="05000000000000000000" pitchFamily="2" charset="2"/>
              </a:rPr>
              <a:t>Utilisation:</a:t>
            </a:r>
          </a:p>
          <a:p>
            <a:pPr marL="450850" indent="0">
              <a:buNone/>
            </a:pPr>
            <a:r>
              <a:rPr lang="fr-FR" b="1" dirty="0" smtClean="0">
                <a:sym typeface="Wingdings" panose="05000000000000000000" pitchFamily="2" charset="2"/>
              </a:rPr>
              <a:t> </a:t>
            </a:r>
            <a:r>
              <a:rPr lang="fr-FR" dirty="0" smtClean="0"/>
              <a:t>La manière d’utilisé les requêtes pull dépend de modèle de développement utilisé dans le projet mais le processus en général est comme suit.</a:t>
            </a:r>
          </a:p>
          <a:p>
            <a:pPr marL="0" indent="0">
              <a:buNone/>
            </a:pPr>
            <a:endParaRPr lang="fr-FR" b="1" dirty="0"/>
          </a:p>
        </p:txBody>
      </p:sp>
    </p:spTree>
    <p:extLst>
      <p:ext uri="{BB962C8B-B14F-4D97-AF65-F5344CB8AC3E}">
        <p14:creationId xmlns:p14="http://schemas.microsoft.com/office/powerpoint/2010/main" val="156296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07164"/>
            <a:ext cx="12099236" cy="5850835"/>
          </a:xfrm>
        </p:spPr>
        <p:txBody>
          <a:bodyPr/>
          <a:lstStyle/>
          <a:p>
            <a:pPr marL="514350" indent="-514350">
              <a:buFont typeface="+mj-lt"/>
              <a:buAutoNum type="arabicPeriod"/>
            </a:pPr>
            <a:r>
              <a:rPr lang="fr-FR" dirty="0" smtClean="0"/>
              <a:t>Le développeur crée la fonctionnalité dans une branche dédié dans le dépôt locale.</a:t>
            </a:r>
          </a:p>
          <a:p>
            <a:pPr marL="514350" indent="-514350">
              <a:buFont typeface="+mj-lt"/>
              <a:buAutoNum type="arabicPeriod"/>
            </a:pPr>
            <a:r>
              <a:rPr lang="fr-FR" dirty="0" smtClean="0"/>
              <a:t>Le développeur push la branche dans le dépôt distant ( github, bitbucket,…)</a:t>
            </a:r>
          </a:p>
          <a:p>
            <a:pPr marL="514350" indent="-514350">
              <a:buFont typeface="+mj-lt"/>
              <a:buAutoNum type="arabicPeriod"/>
            </a:pPr>
            <a:r>
              <a:rPr lang="fr-FR" dirty="0"/>
              <a:t>Le </a:t>
            </a:r>
            <a:r>
              <a:rPr lang="fr-FR" dirty="0" smtClean="0"/>
              <a:t>développeur crée une pull request via le site distant</a:t>
            </a:r>
          </a:p>
          <a:p>
            <a:pPr marL="514350" indent="-514350">
              <a:buFont typeface="+mj-lt"/>
              <a:buAutoNum type="arabicPeriod"/>
            </a:pPr>
            <a:r>
              <a:rPr lang="fr-FR" dirty="0" smtClean="0"/>
              <a:t>Le reste des développeurs de l’équipe  relisent le code, le discute ,le modifie (commit de suivit).</a:t>
            </a:r>
          </a:p>
          <a:p>
            <a:pPr marL="514350" indent="-514350">
              <a:buFont typeface="+mj-lt"/>
              <a:buAutoNum type="arabicPeriod"/>
            </a:pPr>
            <a:r>
              <a:rPr lang="fr-FR" dirty="0" smtClean="0"/>
              <a:t>Le mainteneur de projet merge la fonctionnalité dans le dépôt officiel(branche master) et ferment le pull request.</a:t>
            </a:r>
          </a:p>
          <a:p>
            <a:pPr marL="514350" indent="-514350">
              <a:buFont typeface="+mj-lt"/>
              <a:buAutoNum type="arabicPeriod"/>
            </a:pPr>
            <a:endParaRPr lang="fr-FR" dirty="0"/>
          </a:p>
        </p:txBody>
      </p:sp>
      <p:sp>
        <p:nvSpPr>
          <p:cNvPr id="4" name="Titre 1"/>
          <p:cNvSpPr>
            <a:spLocks noGrp="1"/>
          </p:cNvSpPr>
          <p:nvPr>
            <p:ph type="title"/>
          </p:nvPr>
        </p:nvSpPr>
        <p:spPr>
          <a:xfrm>
            <a:off x="4564132" y="-39757"/>
            <a:ext cx="3063737" cy="742122"/>
          </a:xfrm>
        </p:spPr>
        <p:txBody>
          <a:bodyPr>
            <a:normAutofit/>
          </a:bodyPr>
          <a:lstStyle/>
          <a:p>
            <a:r>
              <a:rPr lang="fr-FR" sz="4000" b="1" dirty="0" smtClean="0"/>
              <a:t>Collaboration</a:t>
            </a:r>
            <a:endParaRPr lang="fr-FR" sz="4000" b="1" dirty="0"/>
          </a:p>
        </p:txBody>
      </p:sp>
    </p:spTree>
    <p:extLst>
      <p:ext uri="{BB962C8B-B14F-4D97-AF65-F5344CB8AC3E}">
        <p14:creationId xmlns:p14="http://schemas.microsoft.com/office/powerpoint/2010/main" val="2505785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765" y="1443841"/>
            <a:ext cx="12099235" cy="4401205"/>
          </a:xfrm>
          <a:prstGeom prst="rect">
            <a:avLst/>
          </a:prstGeom>
        </p:spPr>
        <p:txBody>
          <a:bodyPr wrap="square">
            <a:spAutoFit/>
          </a:bodyPr>
          <a:lstStyle/>
          <a:p>
            <a:pPr marL="514350" indent="-514350">
              <a:buFont typeface="+mj-lt"/>
              <a:buAutoNum type="arabicPeriod"/>
            </a:pPr>
            <a:r>
              <a:rPr lang="fr-FR" sz="2800" b="1" dirty="0"/>
              <a:t>Bifurquer le dépôt (fork): </a:t>
            </a:r>
            <a:r>
              <a:rPr lang="fr-FR" sz="2800" dirty="0"/>
              <a:t>le collaborateur bifurque un dépôt  existant et fait des </a:t>
            </a:r>
            <a:r>
              <a:rPr lang="fr-FR" sz="2800" dirty="0" err="1"/>
              <a:t>PUSHs</a:t>
            </a:r>
            <a:r>
              <a:rPr lang="fr-FR" sz="2800" dirty="0"/>
              <a:t> à son dépôt personnel(sans permission).les changement peuvent être intégré au dépôt source que par le mainteneur de projet(populaire en projet open source).les requêtes pull est utilisé pour informe le mainteneur des changement des changements (à mergé si des changements significatif). </a:t>
            </a:r>
          </a:p>
          <a:p>
            <a:pPr marL="514350" indent="-514350">
              <a:buFont typeface="+mj-lt"/>
              <a:buAutoNum type="arabicPeriod" startAt="2"/>
            </a:pPr>
            <a:r>
              <a:rPr lang="fr-FR" sz="2800" b="1" dirty="0"/>
              <a:t>Dépôt partagé:</a:t>
            </a:r>
            <a:r>
              <a:rPr lang="fr-FR" sz="2800" dirty="0"/>
              <a:t>	les collaborateurs on un accès à un dépôt partagé. Les requêtes pull sont utiles puisque elles  inities la revue de code avant que les changements soit mergé dans la branches principale de développement. Utilisé dans les petites équipes et organisations et collabore sur des projets privés.</a:t>
            </a:r>
          </a:p>
        </p:txBody>
      </p:sp>
      <p:sp>
        <p:nvSpPr>
          <p:cNvPr id="5" name="Titre 1"/>
          <p:cNvSpPr>
            <a:spLocks noGrp="1"/>
          </p:cNvSpPr>
          <p:nvPr>
            <p:ph type="title"/>
          </p:nvPr>
        </p:nvSpPr>
        <p:spPr>
          <a:xfrm>
            <a:off x="4610513" y="-92766"/>
            <a:ext cx="3063737" cy="715618"/>
          </a:xfrm>
        </p:spPr>
        <p:txBody>
          <a:bodyPr>
            <a:normAutofit/>
          </a:bodyPr>
          <a:lstStyle/>
          <a:p>
            <a:r>
              <a:rPr lang="fr-FR" sz="4000" b="1" dirty="0" smtClean="0"/>
              <a:t>Collaboration</a:t>
            </a:r>
            <a:endParaRPr lang="fr-FR" sz="4000" b="1" dirty="0"/>
          </a:p>
        </p:txBody>
      </p:sp>
    </p:spTree>
    <p:extLst>
      <p:ext uri="{BB962C8B-B14F-4D97-AF65-F5344CB8AC3E}">
        <p14:creationId xmlns:p14="http://schemas.microsoft.com/office/powerpoint/2010/main" val="2616827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73601" y="-1"/>
            <a:ext cx="7244798" cy="954156"/>
          </a:xfrm>
        </p:spPr>
        <p:txBody>
          <a:bodyPr>
            <a:normAutofit/>
          </a:bodyPr>
          <a:lstStyle/>
          <a:p>
            <a:r>
              <a:rPr lang="fr-FR" sz="4000" b="1" dirty="0" smtClean="0"/>
              <a:t>Collaboration dans un open source</a:t>
            </a:r>
            <a:endParaRPr lang="fr-FR" sz="4000" b="1" dirty="0"/>
          </a:p>
        </p:txBody>
      </p:sp>
      <p:sp>
        <p:nvSpPr>
          <p:cNvPr id="3" name="Espace réservé du contenu 2"/>
          <p:cNvSpPr>
            <a:spLocks noGrp="1"/>
          </p:cNvSpPr>
          <p:nvPr>
            <p:ph idx="1"/>
          </p:nvPr>
        </p:nvSpPr>
        <p:spPr>
          <a:xfrm>
            <a:off x="0" y="954155"/>
            <a:ext cx="12192000" cy="6029741"/>
          </a:xfrm>
        </p:spPr>
        <p:txBody>
          <a:bodyPr>
            <a:normAutofit/>
          </a:bodyPr>
          <a:lstStyle/>
          <a:p>
            <a:pPr marL="265113" lvl="1" indent="0">
              <a:lnSpc>
                <a:spcPct val="100000"/>
              </a:lnSpc>
              <a:buNone/>
              <a:tabLst>
                <a:tab pos="265113" algn="l"/>
                <a:tab pos="1163638" algn="l"/>
              </a:tabLst>
            </a:pPr>
            <a:r>
              <a:rPr lang="fr-FR" sz="2800" dirty="0" smtClean="0"/>
              <a:t>On veut contribué dans un open source bifurque le dépôt et ajouté une fonctionnalité ou une mis à jours n faire une requête pull(pull request) mas la question comment  gardé à jour le dépôt bifurqué avec le dépôt principale(ou on à </a:t>
            </a:r>
            <a:r>
              <a:rPr lang="fr-FR" sz="2800" dirty="0"/>
              <a:t>bifurqué </a:t>
            </a:r>
            <a:r>
              <a:rPr lang="fr-FR" sz="2800" dirty="0" smtClean="0"/>
              <a:t>) donc on à trois étapes.</a:t>
            </a:r>
          </a:p>
          <a:p>
            <a:pPr marL="901700" lvl="1" indent="-273050">
              <a:lnSpc>
                <a:spcPct val="100000"/>
              </a:lnSpc>
              <a:tabLst>
                <a:tab pos="628650" algn="l"/>
                <a:tab pos="1163638" algn="l"/>
              </a:tabLst>
            </a:pPr>
            <a:r>
              <a:rPr lang="fr-FR" sz="2800" dirty="0" smtClean="0"/>
              <a:t>Bifurqué le dépôt </a:t>
            </a:r>
          </a:p>
          <a:p>
            <a:pPr marL="901700" lvl="1" indent="-273050">
              <a:lnSpc>
                <a:spcPct val="100000"/>
              </a:lnSpc>
              <a:tabLst>
                <a:tab pos="628650" algn="l"/>
                <a:tab pos="1163638" algn="l"/>
              </a:tabLst>
            </a:pPr>
            <a:r>
              <a:rPr lang="fr-FR" sz="2800" dirty="0" smtClean="0"/>
              <a:t>Faire un changement et </a:t>
            </a:r>
            <a:r>
              <a:rPr lang="fr-FR" sz="2800" dirty="0"/>
              <a:t>faire un requête  pull(pull request</a:t>
            </a:r>
            <a:r>
              <a:rPr lang="fr-FR" sz="2800" dirty="0" smtClean="0"/>
              <a:t>)</a:t>
            </a:r>
          </a:p>
          <a:p>
            <a:pPr marL="901700" lvl="1" indent="-273050">
              <a:lnSpc>
                <a:spcPct val="100000"/>
              </a:lnSpc>
              <a:tabLst>
                <a:tab pos="628650" algn="l"/>
                <a:tab pos="1163638" algn="l"/>
              </a:tabLst>
            </a:pPr>
            <a:r>
              <a:rPr lang="fr-FR" sz="2800" dirty="0" smtClean="0"/>
              <a:t>Gardé le dépôt bifurqué à jour avec dépôt principale</a:t>
            </a:r>
            <a:endParaRPr lang="fr-FR" sz="2800" dirty="0"/>
          </a:p>
          <a:p>
            <a:pPr marL="715963" lvl="1" indent="-530225">
              <a:lnSpc>
                <a:spcPct val="100000"/>
              </a:lnSpc>
              <a:buFont typeface="+mj-lt"/>
              <a:buAutoNum type="alphaLcPeriod"/>
              <a:tabLst>
                <a:tab pos="622300" algn="l"/>
                <a:tab pos="628650" algn="l"/>
              </a:tabLst>
            </a:pPr>
            <a:r>
              <a:rPr lang="fr-FR" sz="2800" b="1" dirty="0"/>
              <a:t>Bifurqué le dépôt:</a:t>
            </a:r>
          </a:p>
          <a:p>
            <a:pPr marL="622300" lvl="1" indent="0">
              <a:lnSpc>
                <a:spcPct val="100000"/>
              </a:lnSpc>
              <a:buFont typeface="+mj-lt"/>
              <a:buAutoNum type="arabicPeriod"/>
              <a:tabLst>
                <a:tab pos="542925" algn="l"/>
                <a:tab pos="628650" algn="l"/>
              </a:tabLst>
            </a:pPr>
            <a:r>
              <a:rPr lang="fr-FR" sz="2800" dirty="0" smtClean="0"/>
              <a:t>Depuis github cherché le projet puis bifurqué.</a:t>
            </a:r>
          </a:p>
          <a:p>
            <a:pPr marL="622300" lvl="1" indent="0">
              <a:lnSpc>
                <a:spcPct val="100000"/>
              </a:lnSpc>
              <a:buFont typeface="+mj-lt"/>
              <a:buAutoNum type="arabicPeriod"/>
              <a:tabLst>
                <a:tab pos="542925" algn="l"/>
                <a:tab pos="628650" algn="l"/>
              </a:tabLst>
            </a:pPr>
            <a:r>
              <a:rPr lang="fr-FR" sz="2800" dirty="0"/>
              <a:t>Cloné le dépôt bifurqué puis faire les changements  avec ’’git clone «  url </a:t>
            </a:r>
            <a:r>
              <a:rPr lang="fr-FR" sz="2800" dirty="0" smtClean="0"/>
              <a:t>» </a:t>
            </a:r>
          </a:p>
          <a:p>
            <a:pPr marL="622300" lvl="1" indent="0">
              <a:lnSpc>
                <a:spcPct val="100000"/>
              </a:lnSpc>
              <a:buFont typeface="+mj-lt"/>
              <a:buAutoNum type="arabicPeriod"/>
              <a:tabLst>
                <a:tab pos="542925" algn="l"/>
                <a:tab pos="628650" algn="l"/>
                <a:tab pos="981075" algn="l"/>
              </a:tabLst>
            </a:pPr>
            <a:r>
              <a:rPr lang="fr-FR" sz="2800" dirty="0" smtClean="0"/>
              <a:t>Ajoute un autre </a:t>
            </a:r>
            <a:r>
              <a:rPr lang="fr-FR" sz="2800" dirty="0" err="1" smtClean="0"/>
              <a:t>remote</a:t>
            </a:r>
            <a:r>
              <a:rPr lang="fr-FR" sz="2800" dirty="0" smtClean="0"/>
              <a:t>  « </a:t>
            </a:r>
            <a:r>
              <a:rPr lang="fr-FR" sz="2800" b="1" dirty="0" err="1" smtClean="0"/>
              <a:t>upstream</a:t>
            </a:r>
            <a:r>
              <a:rPr lang="fr-FR" sz="2800" dirty="0" smtClean="0"/>
              <a:t> » qui pointe vers le dépôt principale</a:t>
            </a:r>
            <a:endParaRPr lang="fr-FR" sz="2800"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1280823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04612" y="13252"/>
            <a:ext cx="7238172" cy="940903"/>
          </a:xfrm>
        </p:spPr>
        <p:txBody>
          <a:bodyPr>
            <a:normAutofit/>
          </a:bodyPr>
          <a:lstStyle/>
          <a:p>
            <a:r>
              <a:rPr lang="fr-FR" sz="4000"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8650" lvl="1" indent="0">
              <a:lnSpc>
                <a:spcPct val="100000"/>
              </a:lnSpc>
              <a:buNone/>
              <a:tabLst>
                <a:tab pos="628650" algn="l"/>
                <a:tab pos="1163638" algn="l"/>
              </a:tabLst>
            </a:pPr>
            <a:endParaRPr lang="fr-FR" sz="2800" dirty="0"/>
          </a:p>
          <a:p>
            <a:pPr marL="628650" lvl="1" indent="0">
              <a:lnSpc>
                <a:spcPct val="100000"/>
              </a:lnSpc>
              <a:buNone/>
              <a:tabLst>
                <a:tab pos="628650" algn="l"/>
                <a:tab pos="1163638" algn="l"/>
              </a:tabLst>
            </a:pPr>
            <a:endParaRPr lang="fr-FR" sz="2600" dirty="0"/>
          </a:p>
          <a:p>
            <a:pPr marL="700088" lvl="1" indent="-514350">
              <a:lnSpc>
                <a:spcPct val="100000"/>
              </a:lnSpc>
              <a:buFont typeface="+mj-lt"/>
              <a:buAutoNum type="alphaLcPeriod"/>
              <a:tabLst>
                <a:tab pos="628650" algn="l"/>
                <a:tab pos="1163638" algn="l"/>
              </a:tabLst>
            </a:pPr>
            <a:endParaRPr lang="fr-FR" sz="2800" dirty="0"/>
          </a:p>
        </p:txBody>
      </p:sp>
      <p:sp>
        <p:nvSpPr>
          <p:cNvPr id="4" name="Rectangle 3"/>
          <p:cNvSpPr/>
          <p:nvPr/>
        </p:nvSpPr>
        <p:spPr>
          <a:xfrm>
            <a:off x="0" y="1093543"/>
            <a:ext cx="12192000" cy="6933693"/>
          </a:xfrm>
          <a:prstGeom prst="rect">
            <a:avLst/>
          </a:prstGeom>
        </p:spPr>
        <p:txBody>
          <a:bodyPr wrap="square">
            <a:spAutoFit/>
          </a:bodyPr>
          <a:lstStyle/>
          <a:p>
            <a:pPr marL="700088" lvl="1" indent="-514350">
              <a:spcBef>
                <a:spcPts val="500"/>
              </a:spcBef>
              <a:buFont typeface="+mj-lt"/>
              <a:buAutoNum type="alphaLcPeriod" startAt="2"/>
              <a:tabLst>
                <a:tab pos="622300" algn="l"/>
                <a:tab pos="628650" algn="l"/>
              </a:tabLst>
            </a:pPr>
            <a:r>
              <a:rPr lang="fr-FR" sz="2800" b="1" dirty="0"/>
              <a:t>Faire un changement et faire un requête  pull(pull request):</a:t>
            </a:r>
          </a:p>
          <a:p>
            <a:pPr marL="185738" lvl="1">
              <a:lnSpc>
                <a:spcPct val="100000"/>
              </a:lnSpc>
              <a:tabLst>
                <a:tab pos="628650" algn="l"/>
                <a:tab pos="1163638" algn="l"/>
              </a:tabLst>
            </a:pPr>
            <a:r>
              <a:rPr lang="fr-FR" sz="2800" dirty="0" smtClean="0"/>
              <a:t>master de dépôt bifurqué et le miroir du master du dépôt principale</a:t>
            </a:r>
          </a:p>
          <a:p>
            <a:pPr marL="901700" lvl="1" indent="-279400">
              <a:spcBef>
                <a:spcPts val="500"/>
              </a:spcBef>
              <a:buFont typeface="+mj-lt"/>
              <a:buAutoNum type="arabicPeriod"/>
              <a:tabLst>
                <a:tab pos="628650" algn="l"/>
                <a:tab pos="1163638" algn="l"/>
              </a:tabLst>
            </a:pPr>
            <a:r>
              <a:rPr lang="fr-FR" sz="2800" dirty="0"/>
              <a:t>Créer une nouvelle  branche (git branch  « newFeature ») </a:t>
            </a:r>
          </a:p>
          <a:p>
            <a:pPr marL="622300" lvl="1">
              <a:spcBef>
                <a:spcPts val="500"/>
              </a:spcBef>
              <a:buFont typeface="+mj-lt"/>
              <a:buAutoNum type="arabicPeriod"/>
              <a:tabLst>
                <a:tab pos="628650" algn="l"/>
                <a:tab pos="1163638" algn="l"/>
              </a:tabLst>
            </a:pPr>
            <a:r>
              <a:rPr lang="fr-FR" sz="2800" dirty="0"/>
              <a:t>Ajouté notre nouvelle fonctionnalité.</a:t>
            </a:r>
          </a:p>
          <a:p>
            <a:pPr marL="622300" lvl="1">
              <a:spcBef>
                <a:spcPts val="500"/>
              </a:spcBef>
              <a:buFont typeface="+mj-lt"/>
              <a:buAutoNum type="arabicPeriod"/>
              <a:tabLst>
                <a:tab pos="628650" algn="l"/>
                <a:tab pos="1163638" algn="l"/>
              </a:tabLst>
            </a:pPr>
            <a:r>
              <a:rPr lang="fr-FR" sz="2800" dirty="0"/>
              <a:t>Commit et pusher vers le dépôt bifurqué (dans la branche « newFeature »)</a:t>
            </a:r>
          </a:p>
          <a:p>
            <a:pPr marL="622300" lvl="1">
              <a:spcBef>
                <a:spcPts val="500"/>
              </a:spcBef>
              <a:buFont typeface="+mj-lt"/>
              <a:buAutoNum type="arabicPeriod"/>
              <a:tabLst>
                <a:tab pos="628650" algn="l"/>
                <a:tab pos="1163638" algn="l"/>
              </a:tabLst>
            </a:pPr>
            <a:r>
              <a:rPr lang="fr-FR" sz="2800" dirty="0"/>
              <a:t>Dans github apparait un bouton « 	 »</a:t>
            </a:r>
          </a:p>
          <a:p>
            <a:pPr marL="622300" lvl="1">
              <a:spcBef>
                <a:spcPts val="500"/>
              </a:spcBef>
              <a:buFont typeface="+mj-lt"/>
              <a:buAutoNum type="arabicPeriod"/>
              <a:tabLst>
                <a:tab pos="628650" algn="l"/>
                <a:tab pos="1163638" algn="l"/>
              </a:tabLst>
            </a:pPr>
            <a:r>
              <a:rPr lang="fr-FR" sz="2800" dirty="0"/>
              <a:t>Une foie accepté par le propriétaire du dépôt on voit quelle(PR)  à changé de statut à accepté et fermé.</a:t>
            </a:r>
          </a:p>
          <a:p>
            <a:pPr marL="700088" lvl="1" indent="-514350">
              <a:spcBef>
                <a:spcPts val="500"/>
              </a:spcBef>
              <a:buFont typeface="+mj-lt"/>
              <a:buAutoNum type="alphaLcPeriod" startAt="3"/>
              <a:tabLst>
                <a:tab pos="622300" algn="l"/>
                <a:tab pos="628650" algn="l"/>
              </a:tabLst>
            </a:pPr>
            <a:r>
              <a:rPr lang="fr-FR" sz="2800" b="1" dirty="0" smtClean="0"/>
              <a:t>Mettre </a:t>
            </a:r>
            <a:r>
              <a:rPr lang="fr-FR" sz="2800" b="1" dirty="0"/>
              <a:t>à jour le dépôt bifurqué en locale:</a:t>
            </a:r>
          </a:p>
          <a:p>
            <a:pPr marL="622300" lvl="1">
              <a:spcBef>
                <a:spcPts val="500"/>
              </a:spcBef>
              <a:buFont typeface="+mj-lt"/>
              <a:buAutoNum type="arabicPeriod"/>
              <a:tabLst>
                <a:tab pos="628650" algn="l"/>
                <a:tab pos="1163638" algn="l"/>
              </a:tabLst>
            </a:pPr>
            <a:r>
              <a:rPr lang="fr-FR" sz="2800" dirty="0"/>
              <a:t>Ajouté un autre remonte à notre dépôt locale qui va pointé vers le dépôt d’origine(la on à bifurqué)	</a:t>
            </a:r>
          </a:p>
          <a:p>
            <a:pPr marL="1073150" lvl="1" indent="-92075">
              <a:lnSpc>
                <a:spcPct val="90000"/>
              </a:lnSpc>
              <a:spcBef>
                <a:spcPts val="500"/>
              </a:spcBef>
              <a:buFont typeface="Arial" panose="020B0604020202020204" pitchFamily="34" charset="0"/>
              <a:buChar char="•"/>
              <a:tabLst>
                <a:tab pos="628650" algn="l"/>
                <a:tab pos="1163638" algn="l"/>
              </a:tabLst>
            </a:pPr>
            <a:r>
              <a:rPr lang="fr-FR" sz="2600" b="1" i="1" dirty="0"/>
              <a:t>git </a:t>
            </a:r>
            <a:r>
              <a:rPr lang="fr-FR" sz="2600" b="1" i="1" dirty="0" err="1"/>
              <a:t>add</a:t>
            </a:r>
            <a:r>
              <a:rPr lang="fr-FR" sz="2600" b="1" i="1" dirty="0"/>
              <a:t> upstrem « url de repo d’</a:t>
            </a:r>
            <a:r>
              <a:rPr lang="fr-FR" sz="2600" b="1" i="1" dirty="0" err="1"/>
              <a:t>origin</a:t>
            </a:r>
            <a:r>
              <a:rPr lang="fr-FR" sz="2600" b="1" i="1" dirty="0"/>
              <a:t> ou on à </a:t>
            </a:r>
            <a:r>
              <a:rPr lang="fr-FR" sz="2600" b="1" i="1" dirty="0" err="1"/>
              <a:t>forker</a:t>
            </a:r>
            <a:r>
              <a:rPr lang="fr-FR" sz="2600" b="1" i="1" dirty="0"/>
              <a:t> »</a:t>
            </a:r>
          </a:p>
          <a:p>
            <a:pPr marL="700088" lvl="1" indent="-514350">
              <a:buFont typeface="+mj-lt"/>
              <a:buAutoNum type="alphaLcPeriod"/>
              <a:tabLst>
                <a:tab pos="628650" algn="l"/>
                <a:tab pos="1163638" algn="l"/>
              </a:tabLst>
            </a:pPr>
            <a:endParaRPr lang="fr-FR" sz="2800" dirty="0"/>
          </a:p>
          <a:p>
            <a:pPr marL="700088" lvl="1" indent="-514350">
              <a:lnSpc>
                <a:spcPct val="100000"/>
              </a:lnSpc>
              <a:buFont typeface="+mj-lt"/>
              <a:buAutoNum type="alphaLcPeriod"/>
              <a:tabLst>
                <a:tab pos="628650" algn="l"/>
                <a:tab pos="1163638" algn="l"/>
              </a:tabLst>
            </a:pPr>
            <a:endParaRPr lang="fr-FR" sz="2800" dirty="0"/>
          </a:p>
          <a:p>
            <a:pPr marL="185738" lvl="1">
              <a:lnSpc>
                <a:spcPct val="100000"/>
              </a:lnSpc>
              <a:tabLst>
                <a:tab pos="628650" algn="l"/>
                <a:tab pos="1163638" algn="l"/>
              </a:tabLst>
            </a:pPr>
            <a:endParaRPr lang="fr-FR" sz="2800" dirty="0"/>
          </a:p>
        </p:txBody>
      </p:sp>
    </p:spTree>
    <p:extLst>
      <p:ext uri="{BB962C8B-B14F-4D97-AF65-F5344CB8AC3E}">
        <p14:creationId xmlns:p14="http://schemas.microsoft.com/office/powerpoint/2010/main" val="13960764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61221" y="-1"/>
            <a:ext cx="7890014" cy="954156"/>
          </a:xfrm>
        </p:spPr>
        <p:txBody>
          <a:bodyPr>
            <a:normAutofit/>
          </a:bodyPr>
          <a:lstStyle/>
          <a:p>
            <a:r>
              <a:rPr lang="fr-FR"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2300" lvl="1" indent="-514350">
              <a:buFont typeface="+mj-lt"/>
              <a:buAutoNum type="arabicPeriod" startAt="2"/>
              <a:tabLst>
                <a:tab pos="628650" algn="l"/>
                <a:tab pos="1163638" algn="l"/>
              </a:tabLst>
            </a:pPr>
            <a:r>
              <a:rPr lang="fr-FR" sz="2800" dirty="0"/>
              <a:t>Récupéré depuis le dépôt distant  les branches et leurs commis dans le dépôt locale avec la commande fetch.</a:t>
            </a:r>
          </a:p>
          <a:p>
            <a:pPr marL="820738" lvl="1" indent="-192088">
              <a:tabLst>
                <a:tab pos="628650" algn="l"/>
                <a:tab pos="1163638" algn="l"/>
              </a:tabLst>
            </a:pPr>
            <a:r>
              <a:rPr lang="fr-FR" sz="2600" b="1" i="1" dirty="0" smtClean="0"/>
              <a:t>git </a:t>
            </a:r>
            <a:r>
              <a:rPr lang="fr-FR" sz="2600" b="1" i="1" dirty="0"/>
              <a:t>fetch </a:t>
            </a:r>
            <a:r>
              <a:rPr lang="fr-FR" sz="2600" b="1" i="1" dirty="0" err="1" smtClean="0"/>
              <a:t>upstream</a:t>
            </a:r>
            <a:endParaRPr lang="fr-FR" sz="2600" b="1" i="1" dirty="0" smtClean="0"/>
          </a:p>
          <a:p>
            <a:pPr marL="514350" indent="-514350">
              <a:buFont typeface="+mj-lt"/>
              <a:buAutoNum type="arabicPeriod"/>
            </a:pPr>
            <a:r>
              <a:rPr lang="fr-FR" dirty="0"/>
              <a:t>Cacher les changements  et </a:t>
            </a:r>
            <a:r>
              <a:rPr lang="fr-FR" dirty="0" err="1"/>
              <a:t>merger</a:t>
            </a:r>
            <a:r>
              <a:rPr lang="fr-FR" dirty="0"/>
              <a:t> les changement vers note dépôt </a:t>
            </a:r>
            <a:r>
              <a:rPr lang="fr-FR" dirty="0" smtClean="0"/>
              <a:t>locale</a:t>
            </a:r>
            <a:endParaRPr lang="fr-FR" dirty="0"/>
          </a:p>
          <a:p>
            <a:pPr marL="820738" lvl="1" indent="-192088">
              <a:lnSpc>
                <a:spcPct val="100000"/>
              </a:lnSpc>
              <a:tabLst>
                <a:tab pos="628650" algn="l"/>
                <a:tab pos="1163638" algn="l"/>
              </a:tabLst>
            </a:pPr>
            <a:r>
              <a:rPr lang="fr-FR" sz="2600" b="1" i="1" dirty="0"/>
              <a:t>git </a:t>
            </a:r>
            <a:r>
              <a:rPr lang="fr-FR" sz="2600" b="1" i="1" dirty="0" err="1"/>
              <a:t>stash</a:t>
            </a:r>
            <a:r>
              <a:rPr lang="fr-FR" sz="2600" b="1" i="1" dirty="0"/>
              <a:t>, git merge </a:t>
            </a:r>
            <a:r>
              <a:rPr lang="fr-FR" sz="2600" b="1" i="1" dirty="0" err="1"/>
              <a:t>upstream</a:t>
            </a:r>
            <a:r>
              <a:rPr lang="fr-FR" sz="2600" b="1" i="1" dirty="0"/>
              <a:t>/master </a:t>
            </a:r>
          </a:p>
          <a:p>
            <a:pPr marL="628650" lvl="1" indent="0">
              <a:buNone/>
              <a:tabLst>
                <a:tab pos="628650" algn="l"/>
                <a:tab pos="1163638" algn="l"/>
              </a:tabLst>
            </a:pPr>
            <a:r>
              <a:rPr lang="fr-FR" sz="2800" dirty="0" smtClean="0"/>
              <a:t>Ou bien </a:t>
            </a:r>
          </a:p>
          <a:p>
            <a:pPr marL="820738" lvl="1" indent="-192088">
              <a:lnSpc>
                <a:spcPct val="100000"/>
              </a:lnSpc>
              <a:tabLst>
                <a:tab pos="628650" algn="l"/>
                <a:tab pos="1163638" algn="l"/>
              </a:tabLst>
            </a:pPr>
            <a:r>
              <a:rPr lang="fr-FR" sz="2600" b="1" i="1" dirty="0" smtClean="0"/>
              <a:t>git </a:t>
            </a:r>
            <a:r>
              <a:rPr lang="fr-FR" sz="2600" b="1" i="1" dirty="0" err="1" smtClean="0"/>
              <a:t>rebase</a:t>
            </a:r>
            <a:r>
              <a:rPr lang="fr-FR" sz="2600" b="1" i="1" dirty="0" smtClean="0"/>
              <a:t> </a:t>
            </a:r>
            <a:r>
              <a:rPr lang="fr-FR" sz="2600" b="1" i="1" dirty="0" err="1" smtClean="0"/>
              <a:t>upstream</a:t>
            </a:r>
            <a:r>
              <a:rPr lang="fr-FR" sz="2600" b="1" i="1" dirty="0" smtClean="0"/>
              <a:t>/master</a:t>
            </a:r>
          </a:p>
          <a:p>
            <a:pPr marL="514350" lvl="1" indent="-514350">
              <a:buFont typeface="+mj-lt"/>
              <a:buAutoNum type="alphaLcPeriod" startAt="4"/>
              <a:tabLst>
                <a:tab pos="628650" algn="l"/>
                <a:tab pos="1163638" algn="l"/>
              </a:tabLst>
            </a:pPr>
            <a:r>
              <a:rPr lang="fr-FR" sz="2800" dirty="0" smtClean="0"/>
              <a:t>Commiter </a:t>
            </a:r>
            <a:r>
              <a:rPr lang="fr-FR" sz="2800" dirty="0"/>
              <a:t>les </a:t>
            </a:r>
            <a:r>
              <a:rPr lang="fr-FR" sz="2800" dirty="0" smtClean="0"/>
              <a:t>changements et pusher les changement vers le dépôt bifurqué</a:t>
            </a:r>
          </a:p>
          <a:p>
            <a:pPr marL="820738" lvl="1" indent="-192088">
              <a:lnSpc>
                <a:spcPct val="100000"/>
              </a:lnSpc>
              <a:tabLst>
                <a:tab pos="628650" algn="l"/>
                <a:tab pos="1163638" algn="l"/>
              </a:tabLst>
            </a:pPr>
            <a:r>
              <a:rPr lang="fr-FR" sz="2600" b="1" i="1" dirty="0"/>
              <a:t>git commit –</a:t>
            </a:r>
            <a:r>
              <a:rPr lang="fr-FR" sz="2600" b="1" i="1" dirty="0" err="1"/>
              <a:t>am</a:t>
            </a:r>
            <a:r>
              <a:rPr lang="fr-FR" sz="2600" b="1" i="1" dirty="0"/>
              <a:t> ‘’</a:t>
            </a:r>
            <a:r>
              <a:rPr lang="fr-FR" sz="2600" b="1" i="1" dirty="0" err="1"/>
              <a:t>mergé</a:t>
            </a:r>
            <a:r>
              <a:rPr lang="fr-FR" sz="2600" b="1" i="1" dirty="0"/>
              <a:t> depuis </a:t>
            </a:r>
            <a:r>
              <a:rPr lang="fr-FR" sz="2600" b="1" i="1" dirty="0" err="1"/>
              <a:t>upstream</a:t>
            </a:r>
            <a:r>
              <a:rPr lang="fr-FR" sz="2600" b="1" i="1" dirty="0" smtClean="0"/>
              <a:t>’’, git push origin master</a:t>
            </a:r>
          </a:p>
          <a:p>
            <a:pPr marL="514350" lvl="1" indent="-514350">
              <a:lnSpc>
                <a:spcPct val="100000"/>
              </a:lnSpc>
              <a:buFont typeface="+mj-lt"/>
              <a:buAutoNum type="alphaLcPeriod" startAt="5"/>
              <a:tabLst>
                <a:tab pos="628650" algn="l"/>
                <a:tab pos="1163638" algn="l"/>
              </a:tabLst>
            </a:pPr>
            <a:r>
              <a:rPr lang="fr-FR" sz="2800" dirty="0" smtClean="0"/>
              <a:t>Récupéré </a:t>
            </a:r>
            <a:r>
              <a:rPr lang="fr-FR" sz="2800" dirty="0"/>
              <a:t>les changement cachés</a:t>
            </a:r>
          </a:p>
          <a:p>
            <a:pPr marL="820738" lvl="1" indent="-192088">
              <a:lnSpc>
                <a:spcPct val="100000"/>
              </a:lnSpc>
              <a:tabLst>
                <a:tab pos="628650" algn="l"/>
                <a:tab pos="1163638" algn="l"/>
              </a:tabLst>
            </a:pPr>
            <a:r>
              <a:rPr lang="fr-FR" sz="2600" b="1" i="1" dirty="0" smtClean="0"/>
              <a:t>git pop</a:t>
            </a:r>
          </a:p>
          <a:p>
            <a:pPr marL="820738" lvl="1" indent="-192088">
              <a:lnSpc>
                <a:spcPct val="100000"/>
              </a:lnSpc>
              <a:tabLst>
                <a:tab pos="628650" algn="l"/>
                <a:tab pos="1163638" algn="l"/>
              </a:tabLst>
            </a:pPr>
            <a:endParaRPr lang="fr-FR" sz="2600" b="1" i="1"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30766558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148950"/>
            <a:ext cx="5830784" cy="4922831"/>
          </a:xfrm>
          <a:prstGeom prst="rect">
            <a:avLst/>
          </a:prstGeom>
        </p:spPr>
      </p:pic>
      <p:pic>
        <p:nvPicPr>
          <p:cNvPr id="26" name="Image 25">
            <a:hlinkClick r:id="rId3" action="ppaction://hlinksldjump"/>
          </p:cNvPr>
          <p:cNvPicPr>
            <a:picLocks noChangeAspect="1"/>
          </p:cNvPicPr>
          <p:nvPr/>
        </p:nvPicPr>
        <p:blipFill>
          <a:blip r:embed="rId4"/>
          <a:stretch>
            <a:fillRect/>
          </a:stretch>
        </p:blipFill>
        <p:spPr>
          <a:xfrm>
            <a:off x="5973288" y="58945"/>
            <a:ext cx="6115792" cy="2126115"/>
          </a:xfrm>
          <a:prstGeom prst="rect">
            <a:avLst/>
          </a:prstGeom>
        </p:spPr>
      </p:pic>
      <p:pic>
        <p:nvPicPr>
          <p:cNvPr id="2" name="Image 1"/>
          <p:cNvPicPr>
            <a:picLocks noChangeAspect="1"/>
          </p:cNvPicPr>
          <p:nvPr/>
        </p:nvPicPr>
        <p:blipFill>
          <a:blip r:embed="rId5"/>
          <a:stretch>
            <a:fillRect/>
          </a:stretch>
        </p:blipFill>
        <p:spPr>
          <a:xfrm>
            <a:off x="6282171" y="3513240"/>
            <a:ext cx="4781550" cy="2800350"/>
          </a:xfrm>
          <a:prstGeom prst="rect">
            <a:avLst/>
          </a:prstGeom>
        </p:spPr>
      </p:pic>
      <p:sp>
        <p:nvSpPr>
          <p:cNvPr id="3" name="Rectangle 2"/>
          <p:cNvSpPr/>
          <p:nvPr/>
        </p:nvSpPr>
        <p:spPr>
          <a:xfrm>
            <a:off x="3621973" y="5035138"/>
            <a:ext cx="1318161" cy="570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rebase</a:t>
            </a:r>
            <a:endParaRPr lang="fr-FR" dirty="0"/>
          </a:p>
        </p:txBody>
      </p:sp>
      <p:cxnSp>
        <p:nvCxnSpPr>
          <p:cNvPr id="6" name="Connecteur droit avec flèche 5"/>
          <p:cNvCxnSpPr>
            <a:stCxn id="3" idx="3"/>
          </p:cNvCxnSpPr>
          <p:nvPr/>
        </p:nvCxnSpPr>
        <p:spPr>
          <a:xfrm>
            <a:off x="4940134" y="5320146"/>
            <a:ext cx="1816926" cy="23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2517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385" y="570016"/>
            <a:ext cx="11483438" cy="5807035"/>
          </a:xfrm>
          <a:prstGeom prst="rect">
            <a:avLst/>
          </a:prstGeom>
        </p:spPr>
      </p:pic>
    </p:spTree>
    <p:extLst>
      <p:ext uri="{BB962C8B-B14F-4D97-AF65-F5344CB8AC3E}">
        <p14:creationId xmlns:p14="http://schemas.microsoft.com/office/powerpoint/2010/main" val="32712104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317673" y="213756"/>
            <a:ext cx="5542745" cy="6644244"/>
          </a:xfrm>
          <a:prstGeom prst="rect">
            <a:avLst/>
          </a:prstGeom>
        </p:spPr>
      </p:pic>
      <p:pic>
        <p:nvPicPr>
          <p:cNvPr id="8" name="Image 7"/>
          <p:cNvPicPr>
            <a:picLocks noChangeAspect="1"/>
          </p:cNvPicPr>
          <p:nvPr/>
        </p:nvPicPr>
        <p:blipFill>
          <a:blip r:embed="rId3"/>
          <a:stretch>
            <a:fillRect/>
          </a:stretch>
        </p:blipFill>
        <p:spPr>
          <a:xfrm>
            <a:off x="90673" y="356260"/>
            <a:ext cx="6001369" cy="6305797"/>
          </a:xfrm>
          <a:prstGeom prst="rect">
            <a:avLst/>
          </a:prstGeom>
        </p:spPr>
      </p:pic>
    </p:spTree>
    <p:extLst>
      <p:ext uri="{BB962C8B-B14F-4D97-AF65-F5344CB8AC3E}">
        <p14:creationId xmlns:p14="http://schemas.microsoft.com/office/powerpoint/2010/main" val="2675622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56944" y="10274"/>
            <a:ext cx="1678112" cy="577648"/>
          </a:xfrm>
        </p:spPr>
        <p:txBody>
          <a:bodyPr>
            <a:noAutofit/>
          </a:bodyPr>
          <a:lstStyle/>
          <a:p>
            <a:r>
              <a:rPr lang="fr-FR" sz="4000" b="1" dirty="0" smtClean="0"/>
              <a:t>Git</a:t>
            </a:r>
            <a:r>
              <a:rPr lang="fr-FR" sz="3600" dirty="0" smtClean="0"/>
              <a:t>	</a:t>
            </a:r>
            <a:endParaRPr lang="fr-FR" sz="3600" dirty="0"/>
          </a:p>
        </p:txBody>
      </p:sp>
      <p:sp>
        <p:nvSpPr>
          <p:cNvPr id="3" name="Sous-titre 2"/>
          <p:cNvSpPr>
            <a:spLocks noGrp="1"/>
          </p:cNvSpPr>
          <p:nvPr>
            <p:ph type="subTitle" idx="1"/>
          </p:nvPr>
        </p:nvSpPr>
        <p:spPr>
          <a:xfrm>
            <a:off x="154379" y="890649"/>
            <a:ext cx="12037621" cy="6192981"/>
          </a:xfrm>
        </p:spPr>
        <p:txBody>
          <a:bodyPr>
            <a:normAutofit/>
          </a:bodyPr>
          <a:lstStyle/>
          <a:p>
            <a:pPr marL="514350" indent="-514350" algn="l">
              <a:buFont typeface="+mj-lt"/>
              <a:buAutoNum type="romanUcPeriod"/>
            </a:pPr>
            <a:r>
              <a:rPr lang="fr-FR" sz="2800" b="1" dirty="0" smtClean="0"/>
              <a:t>Historique:</a:t>
            </a:r>
          </a:p>
          <a:p>
            <a:pPr marL="514350" indent="-514350" algn="l">
              <a:buFont typeface="+mj-lt"/>
              <a:buAutoNum type="romanUcPeriod"/>
            </a:pPr>
            <a:r>
              <a:rPr lang="fr-FR" sz="2800" b="1" dirty="0"/>
              <a:t>Définition: </a:t>
            </a:r>
            <a:r>
              <a:rPr lang="fr-FR" sz="2800" dirty="0" smtClean="0"/>
              <a:t>système de fichier enregistrant les versions des fichiers d’un projet à des moments précis</a:t>
            </a:r>
            <a:r>
              <a:rPr lang="fr-FR" dirty="0" smtClean="0"/>
              <a:t>.</a:t>
            </a:r>
          </a:p>
          <a:p>
            <a:pPr marL="514350" indent="-514350" algn="l">
              <a:buFont typeface="+mj-lt"/>
              <a:buAutoNum type="romanUcPeriod"/>
            </a:pPr>
            <a:r>
              <a:rPr lang="fr-FR" sz="2800" b="1" dirty="0"/>
              <a:t>Fonctionnement:</a:t>
            </a:r>
          </a:p>
          <a:p>
            <a:pPr marL="342900" indent="17463" algn="l">
              <a:buFont typeface="Arial" panose="020B0604020202020204" pitchFamily="34" charset="0"/>
              <a:buChar char="•"/>
            </a:pPr>
            <a:r>
              <a:rPr lang="fr-FR" sz="2800" dirty="0" smtClean="0"/>
              <a:t>Répertoire de travail (Workspace, </a:t>
            </a:r>
            <a:r>
              <a:rPr lang="fr-FR" sz="2800" dirty="0"/>
              <a:t>w</a:t>
            </a:r>
            <a:r>
              <a:rPr lang="fr-FR" sz="2800" dirty="0" smtClean="0"/>
              <a:t>ork tree).</a:t>
            </a:r>
          </a:p>
          <a:p>
            <a:pPr marL="342900" indent="17463" algn="l">
              <a:buFont typeface="Arial" panose="020B0604020202020204" pitchFamily="34" charset="0"/>
              <a:buChar char="•"/>
            </a:pPr>
            <a:r>
              <a:rPr lang="fr-FR" sz="2500" dirty="0" smtClean="0"/>
              <a:t> </a:t>
            </a:r>
            <a:r>
              <a:rPr lang="fr-FR" sz="2800" dirty="0"/>
              <a:t>La zone de transit/d’index (stagged area )</a:t>
            </a:r>
          </a:p>
          <a:p>
            <a:pPr marL="342900" indent="17463" algn="l">
              <a:buFont typeface="Arial" panose="020B0604020202020204" pitchFamily="34" charset="0"/>
              <a:buChar char="•"/>
            </a:pPr>
            <a:r>
              <a:rPr lang="fr-FR" sz="2800" dirty="0" smtClean="0"/>
              <a:t>Repo </a:t>
            </a:r>
            <a:r>
              <a:rPr lang="fr-FR" sz="2800" dirty="0"/>
              <a:t>Git </a:t>
            </a:r>
            <a:r>
              <a:rPr lang="fr-FR" sz="2800" dirty="0" smtClean="0"/>
              <a:t>locale( </a:t>
            </a:r>
            <a:r>
              <a:rPr lang="fr-FR" sz="2800" dirty="0" err="1"/>
              <a:t>Repository</a:t>
            </a:r>
            <a:r>
              <a:rPr lang="fr-FR" sz="2800" dirty="0"/>
              <a:t>).</a:t>
            </a:r>
          </a:p>
          <a:p>
            <a:pPr marL="571500" indent="-571500" algn="l">
              <a:buFont typeface="+mj-lt"/>
              <a:buAutoNum type="romanUcPeriod" startAt="4"/>
            </a:pPr>
            <a:r>
              <a:rPr lang="fr-FR" sz="2800" b="1" dirty="0"/>
              <a:t>Différentes Etats d’un fichier:</a:t>
            </a:r>
          </a:p>
          <a:p>
            <a:pPr marL="685800" indent="-342900" algn="l">
              <a:buFont typeface="Arial" panose="020B0604020202020204" pitchFamily="34" charset="0"/>
              <a:buChar char="•"/>
            </a:pPr>
            <a:r>
              <a:rPr lang="fr-FR" sz="2800" dirty="0"/>
              <a:t>Non versionnés (untracked)</a:t>
            </a:r>
          </a:p>
          <a:p>
            <a:pPr marL="685800" indent="-342900" algn="l">
              <a:buFont typeface="Arial" panose="020B0604020202020204" pitchFamily="34" charset="0"/>
              <a:buChar char="•"/>
            </a:pPr>
            <a:r>
              <a:rPr lang="fr-FR" sz="2800" dirty="0" smtClean="0"/>
              <a:t>Versionnés </a:t>
            </a:r>
            <a:r>
              <a:rPr lang="fr-FR" sz="2800" dirty="0"/>
              <a:t>non modifié (commit contient ce qui a été changé)</a:t>
            </a:r>
          </a:p>
          <a:p>
            <a:pPr marL="685800" indent="-342900" algn="l">
              <a:buFont typeface="Arial" panose="020B0604020202020204" pitchFamily="34" charset="0"/>
              <a:buChar char="•"/>
            </a:pPr>
            <a:r>
              <a:rPr lang="fr-FR" sz="2800" dirty="0"/>
              <a:t>V</a:t>
            </a:r>
            <a:r>
              <a:rPr lang="fr-FR" sz="2800" dirty="0" smtClean="0"/>
              <a:t>ersionnés </a:t>
            </a:r>
            <a:r>
              <a:rPr lang="fr-FR" sz="2800" dirty="0"/>
              <a:t>modifié  (non prêt pour le prochaine commit)</a:t>
            </a:r>
          </a:p>
          <a:p>
            <a:pPr marL="685800" indent="-342900" algn="l">
              <a:buFont typeface="Arial" panose="020B0604020202020204" pitchFamily="34" charset="0"/>
              <a:buChar char="•"/>
            </a:pPr>
            <a:r>
              <a:rPr lang="fr-FR" sz="2800" dirty="0"/>
              <a:t>Indexé (staged)  (prêt pour le prochaine commit)</a:t>
            </a:r>
          </a:p>
          <a:p>
            <a:pPr marL="685800" indent="-342900" algn="l">
              <a:buFont typeface="Arial" panose="020B0604020202020204" pitchFamily="34" charset="0"/>
              <a:buChar char="•"/>
            </a:pPr>
            <a:endParaRPr lang="fr-FR" sz="2500" dirty="0" smtClean="0"/>
          </a:p>
          <a:p>
            <a:pPr marL="342900" algn="l"/>
            <a:endParaRPr lang="fr-FR" sz="2500" b="1" dirty="0"/>
          </a:p>
        </p:txBody>
      </p:sp>
    </p:spTree>
    <p:extLst>
      <p:ext uri="{BB962C8B-B14F-4D97-AF65-F5344CB8AC3E}">
        <p14:creationId xmlns:p14="http://schemas.microsoft.com/office/powerpoint/2010/main" val="38861330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58938" y="0"/>
            <a:ext cx="2534392" cy="605642"/>
          </a:xfrm>
        </p:spPr>
        <p:txBody>
          <a:bodyPr>
            <a:normAutofit fontScale="90000"/>
          </a:bodyPr>
          <a:lstStyle/>
          <a:p>
            <a:pPr algn="ctr"/>
            <a:r>
              <a:rPr lang="fr-FR" b="1" dirty="0" smtClean="0"/>
              <a:t>exercice</a:t>
            </a:r>
            <a:endParaRPr lang="fr-FR" b="1" dirty="0"/>
          </a:p>
        </p:txBody>
      </p:sp>
      <p:sp>
        <p:nvSpPr>
          <p:cNvPr id="3" name="Espace réservé du contenu 2"/>
          <p:cNvSpPr>
            <a:spLocks noGrp="1"/>
          </p:cNvSpPr>
          <p:nvPr>
            <p:ph idx="1"/>
          </p:nvPr>
        </p:nvSpPr>
        <p:spPr>
          <a:xfrm>
            <a:off x="0" y="866899"/>
            <a:ext cx="12192000" cy="5310064"/>
          </a:xfrm>
        </p:spPr>
        <p:txBody>
          <a:bodyPr/>
          <a:lstStyle/>
          <a:p>
            <a:pPr marL="514350" indent="-514350">
              <a:buFont typeface="+mj-lt"/>
              <a:buAutoNum type="arabicPeriod"/>
            </a:pPr>
            <a:r>
              <a:rPr lang="fr-FR" dirty="0" smtClean="0"/>
              <a:t>cloner </a:t>
            </a:r>
            <a:r>
              <a:rPr lang="fr-FR" dirty="0" err="1" smtClean="0">
                <a:hlinkClick r:id="rId3"/>
              </a:rPr>
              <a:t>git@github.com:cameronmcnz</a:t>
            </a:r>
            <a:r>
              <a:rPr lang="fr-FR" dirty="0" smtClean="0">
                <a:hlinkClick r:id="rId3"/>
              </a:rPr>
              <a:t>/</a:t>
            </a:r>
            <a:r>
              <a:rPr lang="fr-FR" dirty="0" err="1" smtClean="0">
                <a:hlinkClick r:id="rId3"/>
              </a:rPr>
              <a:t>rebase-github.git</a:t>
            </a:r>
            <a:endParaRPr lang="fr-FR" dirty="0" smtClean="0"/>
          </a:p>
          <a:p>
            <a:pPr marL="514350" indent="-514350">
              <a:buFont typeface="+mj-lt"/>
              <a:buAutoNum type="arabicPeriod"/>
            </a:pPr>
            <a:r>
              <a:rPr lang="fr-FR" dirty="0"/>
              <a:t>Switcher vers la </a:t>
            </a:r>
            <a:r>
              <a:rPr lang="fr-FR" dirty="0" smtClean="0"/>
              <a:t>branche </a:t>
            </a:r>
            <a:r>
              <a:rPr lang="fr-FR" dirty="0" err="1" smtClean="0"/>
              <a:t>feature</a:t>
            </a:r>
            <a:endParaRPr lang="fr-FR" dirty="0"/>
          </a:p>
          <a:p>
            <a:pPr marL="514350" indent="-514350">
              <a:buFont typeface="+mj-lt"/>
              <a:buAutoNum type="arabicPeriod"/>
            </a:pPr>
            <a:r>
              <a:rPr lang="fr-FR" dirty="0"/>
              <a:t>Afficher le </a:t>
            </a:r>
            <a:r>
              <a:rPr lang="fr-FR" dirty="0" smtClean="0"/>
              <a:t>log</a:t>
            </a:r>
          </a:p>
          <a:p>
            <a:pPr marL="514350" indent="-514350">
              <a:buFont typeface="+mj-lt"/>
              <a:buAutoNum type="arabicPeriod"/>
            </a:pPr>
            <a:r>
              <a:rPr lang="fr-FR" dirty="0" err="1" smtClean="0"/>
              <a:t>Ls</a:t>
            </a:r>
            <a:r>
              <a:rPr lang="fr-FR" dirty="0" smtClean="0"/>
              <a:t> voir les fichier</a:t>
            </a:r>
          </a:p>
          <a:p>
            <a:pPr marL="514350" indent="-514350">
              <a:buFont typeface="+mj-lt"/>
              <a:buAutoNum type="arabicPeriod"/>
            </a:pPr>
            <a:r>
              <a:rPr lang="fr-FR" dirty="0" err="1"/>
              <a:t>Rebase</a:t>
            </a:r>
            <a:r>
              <a:rPr lang="fr-FR" dirty="0"/>
              <a:t> master dans </a:t>
            </a:r>
            <a:r>
              <a:rPr lang="fr-FR" dirty="0" err="1" smtClean="0"/>
              <a:t>feature</a:t>
            </a:r>
            <a:endParaRPr lang="fr-FR" dirty="0" smtClean="0"/>
          </a:p>
          <a:p>
            <a:pPr marL="514350" indent="-514350">
              <a:buFont typeface="+mj-lt"/>
              <a:buAutoNum type="arabicPeriod"/>
            </a:pPr>
            <a:r>
              <a:rPr lang="fr-FR" dirty="0" err="1"/>
              <a:t>Rebase</a:t>
            </a:r>
            <a:r>
              <a:rPr lang="fr-FR" dirty="0"/>
              <a:t> </a:t>
            </a:r>
            <a:r>
              <a:rPr lang="fr-FR" dirty="0" err="1" smtClean="0"/>
              <a:t>feature</a:t>
            </a:r>
            <a:r>
              <a:rPr lang="fr-FR" dirty="0" smtClean="0"/>
              <a:t> Dans master</a:t>
            </a:r>
            <a:endParaRPr lang="fr-FR" dirty="0"/>
          </a:p>
        </p:txBody>
      </p:sp>
    </p:spTree>
    <p:extLst>
      <p:ext uri="{BB962C8B-B14F-4D97-AF65-F5344CB8AC3E}">
        <p14:creationId xmlns:p14="http://schemas.microsoft.com/office/powerpoint/2010/main" val="2420021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2559" y="103868"/>
            <a:ext cx="3222667" cy="584901"/>
          </a:xfrm>
        </p:spPr>
        <p:txBody>
          <a:bodyPr>
            <a:normAutofit fontScale="90000"/>
          </a:bodyPr>
          <a:lstStyle/>
          <a:p>
            <a:pPr algn="ctr"/>
            <a:r>
              <a:rPr lang="fr-FR" b="1" dirty="0" smtClean="0"/>
              <a:t>HEAD &amp; Index</a:t>
            </a:r>
            <a:endParaRPr lang="fr-FR" b="1" dirty="0"/>
          </a:p>
        </p:txBody>
      </p:sp>
      <p:sp>
        <p:nvSpPr>
          <p:cNvPr id="3" name="Espace réservé du contenu 2"/>
          <p:cNvSpPr>
            <a:spLocks noGrp="1"/>
          </p:cNvSpPr>
          <p:nvPr>
            <p:ph idx="1"/>
          </p:nvPr>
        </p:nvSpPr>
        <p:spPr>
          <a:xfrm>
            <a:off x="410689" y="973778"/>
            <a:ext cx="11595264" cy="5723905"/>
          </a:xfrm>
        </p:spPr>
        <p:txBody>
          <a:bodyPr/>
          <a:lstStyle/>
          <a:p>
            <a:r>
              <a:rPr lang="fr-FR" dirty="0" smtClean="0"/>
              <a:t>Fichier texte  pointe vers le dernier commit référencé par le nom de la branche.</a:t>
            </a:r>
          </a:p>
          <a:p>
            <a:r>
              <a:rPr lang="fr-FR" dirty="0" smtClean="0"/>
              <a:t>Index fichier binaire qui représente le stagged area (sous forme d’un arbre)</a:t>
            </a:r>
          </a:p>
          <a:p>
            <a:endParaRPr lang="fr-FR" dirty="0" smtClean="0"/>
          </a:p>
          <a:p>
            <a:endParaRPr lang="fr-FR" dirty="0"/>
          </a:p>
          <a:p>
            <a:endParaRPr lang="fr-FR" dirty="0" smtClean="0"/>
          </a:p>
          <a:p>
            <a:endParaRPr lang="fr-FR" dirty="0"/>
          </a:p>
          <a:p>
            <a:pPr marL="571500" indent="-571500">
              <a:buFont typeface="+mj-lt"/>
              <a:buAutoNum type="romanUcPeriod"/>
            </a:pPr>
            <a:r>
              <a:rPr lang="fr-FR" dirty="0" smtClean="0"/>
              <a:t>git checkout HASH commit:</a:t>
            </a:r>
          </a:p>
          <a:p>
            <a:pPr marL="514350" indent="-514350">
              <a:buFont typeface="+mj-lt"/>
              <a:buAutoNum type="arabicPeriod"/>
            </a:pPr>
            <a:r>
              <a:rPr lang="fr-FR" dirty="0" smtClean="0"/>
              <a:t>Va charger l’arbre de commit dans le répertoire de travail.</a:t>
            </a:r>
          </a:p>
          <a:p>
            <a:pPr marL="514350" indent="-514350">
              <a:buFont typeface="+mj-lt"/>
              <a:buAutoNum type="arabicPeriod"/>
            </a:pPr>
            <a:r>
              <a:rPr lang="fr-FR" dirty="0" smtClean="0"/>
              <a:t>Ecrire dans le fichier index(stagged area)</a:t>
            </a:r>
          </a:p>
          <a:p>
            <a:pPr marL="514350" indent="-514350">
              <a:buFont typeface="+mj-lt"/>
              <a:buAutoNum type="arabicPeriod"/>
            </a:pPr>
            <a:r>
              <a:rPr lang="fr-FR" dirty="0" smtClean="0"/>
              <a:t>Mettre à jour le fichier HEAD à cette commit (</a:t>
            </a:r>
            <a:r>
              <a:rPr lang="fr-FR" dirty="0" err="1"/>
              <a:t>detached</a:t>
            </a:r>
            <a:r>
              <a:rPr lang="fr-FR" dirty="0"/>
              <a:t> </a:t>
            </a:r>
            <a:r>
              <a:rPr lang="fr-FR" dirty="0" err="1"/>
              <a:t>head</a:t>
            </a:r>
            <a:r>
              <a:rPr lang="fr-FR" dirty="0" smtClean="0"/>
              <a:t>)</a:t>
            </a:r>
          </a:p>
          <a:p>
            <a:pPr marL="514350" indent="-514350">
              <a:buFont typeface="+mj-lt"/>
              <a:buAutoNum type="arabicPeriod"/>
            </a:pPr>
            <a:endParaRPr lang="fr-FR" dirty="0" smtClean="0"/>
          </a:p>
          <a:p>
            <a:endParaRPr lang="fr-FR" dirty="0" smtClean="0"/>
          </a:p>
          <a:p>
            <a:endParaRPr lang="fr-FR" dirty="0"/>
          </a:p>
        </p:txBody>
      </p:sp>
      <p:pic>
        <p:nvPicPr>
          <p:cNvPr id="13" name="Image 12"/>
          <p:cNvPicPr>
            <a:picLocks noChangeAspect="1"/>
          </p:cNvPicPr>
          <p:nvPr/>
        </p:nvPicPr>
        <p:blipFill>
          <a:blip r:embed="rId3"/>
          <a:stretch>
            <a:fillRect/>
          </a:stretch>
        </p:blipFill>
        <p:spPr>
          <a:xfrm>
            <a:off x="3333750" y="2538412"/>
            <a:ext cx="5524500" cy="1781175"/>
          </a:xfrm>
          <a:prstGeom prst="rect">
            <a:avLst/>
          </a:prstGeom>
        </p:spPr>
      </p:pic>
    </p:spTree>
    <p:extLst>
      <p:ext uri="{BB962C8B-B14F-4D97-AF65-F5344CB8AC3E}">
        <p14:creationId xmlns:p14="http://schemas.microsoft.com/office/powerpoint/2010/main" val="3079222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12029" y="0"/>
            <a:ext cx="5158839" cy="668028"/>
          </a:xfrm>
        </p:spPr>
        <p:txBody>
          <a:bodyPr>
            <a:normAutofit fontScale="90000"/>
          </a:bodyPr>
          <a:lstStyle/>
          <a:p>
            <a:pPr algn="ctr"/>
            <a:r>
              <a:rPr lang="fr-FR" b="1" dirty="0" smtClean="0"/>
              <a:t>Architecture de Git</a:t>
            </a:r>
            <a:endParaRPr lang="fr-FR" b="1" dirty="0"/>
          </a:p>
        </p:txBody>
      </p:sp>
      <p:pic>
        <p:nvPicPr>
          <p:cNvPr id="3" name="Image 2"/>
          <p:cNvPicPr>
            <a:picLocks noChangeAspect="1"/>
          </p:cNvPicPr>
          <p:nvPr/>
        </p:nvPicPr>
        <p:blipFill>
          <a:blip r:embed="rId2"/>
          <a:stretch>
            <a:fillRect/>
          </a:stretch>
        </p:blipFill>
        <p:spPr>
          <a:xfrm>
            <a:off x="2214562" y="57150"/>
            <a:ext cx="7762875" cy="6743700"/>
          </a:xfrm>
          <a:prstGeom prst="rect">
            <a:avLst/>
          </a:prstGeom>
        </p:spPr>
      </p:pic>
    </p:spTree>
    <p:extLst>
      <p:ext uri="{BB962C8B-B14F-4D97-AF65-F5344CB8AC3E}">
        <p14:creationId xmlns:p14="http://schemas.microsoft.com/office/powerpoint/2010/main" val="3816600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91499" y="0"/>
            <a:ext cx="2328269" cy="729465"/>
          </a:xfrm>
        </p:spPr>
        <p:txBody>
          <a:bodyPr/>
          <a:lstStyle/>
          <a:p>
            <a:pPr algn="ctr"/>
            <a:r>
              <a:rPr lang="fr-FR" sz="4000" b="1" dirty="0"/>
              <a:t>Utilisation</a:t>
            </a:r>
            <a:endParaRPr lang="fr-FR" sz="4000" dirty="0"/>
          </a:p>
        </p:txBody>
      </p:sp>
      <p:sp>
        <p:nvSpPr>
          <p:cNvPr id="3" name="Espace réservé du contenu 2"/>
          <p:cNvSpPr>
            <a:spLocks noGrp="1"/>
          </p:cNvSpPr>
          <p:nvPr>
            <p:ph idx="1"/>
          </p:nvPr>
        </p:nvSpPr>
        <p:spPr>
          <a:xfrm>
            <a:off x="119270" y="887896"/>
            <a:ext cx="12072729" cy="5970104"/>
          </a:xfrm>
        </p:spPr>
        <p:txBody>
          <a:bodyPr>
            <a:normAutofit fontScale="85000" lnSpcReduction="20000"/>
          </a:bodyPr>
          <a:lstStyle/>
          <a:p>
            <a:pPr marL="571500" indent="-571500">
              <a:buFont typeface="+mj-lt"/>
              <a:buAutoNum type="romanUcPeriod" startAt="5"/>
            </a:pPr>
            <a:r>
              <a:rPr lang="fr-FR" sz="3300" b="1" dirty="0" smtClean="0"/>
              <a:t>Utilisation:</a:t>
            </a:r>
          </a:p>
          <a:p>
            <a:pPr marL="514350" indent="-328613">
              <a:lnSpc>
                <a:spcPct val="110000"/>
              </a:lnSpc>
              <a:buFont typeface="+mj-lt"/>
              <a:buAutoNum type="arabicPeriod"/>
            </a:pPr>
            <a:r>
              <a:rPr lang="fr-FR" sz="3300" dirty="0"/>
              <a:t>Téléchargé et Installer git (</a:t>
            </a:r>
            <a:r>
              <a:rPr lang="fr-FR" sz="3300" dirty="0">
                <a:hlinkClick r:id="rId3"/>
              </a:rPr>
              <a:t>https://git-scm.com/downloads</a:t>
            </a:r>
            <a:r>
              <a:rPr lang="fr-FR" sz="3300" dirty="0"/>
              <a:t>)</a:t>
            </a:r>
          </a:p>
          <a:p>
            <a:pPr marL="514350" indent="-328613">
              <a:lnSpc>
                <a:spcPct val="110000"/>
              </a:lnSpc>
              <a:buFont typeface="+mj-lt"/>
              <a:buAutoNum type="arabicPeriod"/>
            </a:pPr>
            <a:r>
              <a:rPr lang="fr-FR" sz="3300" dirty="0"/>
              <a:t>Créer un dépôt ( repository ) distant(</a:t>
            </a:r>
            <a:r>
              <a:rPr lang="fr-FR" sz="3300" dirty="0" err="1"/>
              <a:t>github</a:t>
            </a:r>
            <a:r>
              <a:rPr lang="fr-FR" sz="3300" dirty="0"/>
              <a:t>, bitbucket, </a:t>
            </a:r>
            <a:r>
              <a:rPr lang="fr-FR" sz="3300" dirty="0" err="1"/>
              <a:t>gitlab</a:t>
            </a:r>
            <a:r>
              <a:rPr lang="fr-FR" sz="3300" dirty="0"/>
              <a:t>,...)</a:t>
            </a:r>
          </a:p>
          <a:p>
            <a:pPr marL="514350" indent="-328613">
              <a:lnSpc>
                <a:spcPct val="110000"/>
              </a:lnSpc>
              <a:buFont typeface="+mj-lt"/>
              <a:buAutoNum type="arabicPeriod"/>
            </a:pPr>
            <a:r>
              <a:rPr lang="fr-FR" sz="3300" dirty="0"/>
              <a:t>Générer les Clés SSH</a:t>
            </a:r>
          </a:p>
          <a:p>
            <a:pPr marL="571500" indent="-571500">
              <a:buFont typeface="+mj-lt"/>
              <a:buAutoNum type="romanUcPeriod" startAt="5"/>
            </a:pPr>
            <a:r>
              <a:rPr lang="fr-FR" sz="3300" b="1" dirty="0"/>
              <a:t>Génération des clés SSH:</a:t>
            </a:r>
          </a:p>
          <a:p>
            <a:pPr marL="514350" indent="-328613">
              <a:lnSpc>
                <a:spcPct val="110000"/>
              </a:lnSpc>
              <a:buFont typeface="+mj-lt"/>
              <a:buAutoNum type="arabicPeriod"/>
            </a:pPr>
            <a:r>
              <a:rPr lang="fr-FR" sz="3400" dirty="0"/>
              <a:t>Git utilise SSH pour communiqué avec dépôt distant(public key, private key)</a:t>
            </a:r>
          </a:p>
          <a:p>
            <a:pPr marL="514350" lvl="0" indent="-328613">
              <a:lnSpc>
                <a:spcPct val="110000"/>
              </a:lnSpc>
              <a:buFont typeface="+mj-lt"/>
              <a:buAutoNum type="arabicPeriod"/>
            </a:pPr>
            <a:r>
              <a:rPr lang="fr-FR" sz="3400" dirty="0"/>
              <a:t>Vérifié si les Clés SSH(public et privé) existantes dans le PC.</a:t>
            </a:r>
          </a:p>
          <a:p>
            <a:pPr marL="622300" lvl="0" indent="314325" fontAlgn="base">
              <a:tabLst>
                <a:tab pos="622300" algn="l"/>
              </a:tabLst>
            </a:pPr>
            <a:r>
              <a:rPr lang="fr-FR" sz="3300" b="1" i="1" dirty="0" err="1"/>
              <a:t>ls</a:t>
            </a:r>
            <a:r>
              <a:rPr lang="fr-FR" sz="3300" b="1" i="1" dirty="0"/>
              <a:t> -al ~/.</a:t>
            </a:r>
            <a:r>
              <a:rPr lang="fr-FR" sz="3300" b="1" i="1" dirty="0" err="1" smtClean="0"/>
              <a:t>ssh</a:t>
            </a:r>
            <a:endParaRPr lang="fr-FR" sz="3300" b="1" i="1" dirty="0" smtClean="0"/>
          </a:p>
          <a:p>
            <a:pPr marL="700087" indent="-514350">
              <a:lnSpc>
                <a:spcPct val="110000"/>
              </a:lnSpc>
              <a:buFont typeface="+mj-lt"/>
              <a:buAutoNum type="arabicPeriod" startAt="3"/>
            </a:pPr>
            <a:r>
              <a:rPr lang="fr-FR" sz="3400" dirty="0"/>
              <a:t>Savoir quelle clé public utilise on exécute une des commandes</a:t>
            </a:r>
          </a:p>
          <a:p>
            <a:pPr marL="622300" indent="314325" fontAlgn="base">
              <a:tabLst>
                <a:tab pos="622300" algn="l"/>
              </a:tabLst>
            </a:pPr>
            <a:r>
              <a:rPr lang="en-US" sz="3300" b="1" i="1" dirty="0" err="1"/>
              <a:t>ssh</a:t>
            </a:r>
            <a:r>
              <a:rPr lang="en-US" sz="3300" b="1" i="1" dirty="0"/>
              <a:t> -v </a:t>
            </a:r>
            <a:r>
              <a:rPr lang="en-US" sz="3300" b="1" i="1" dirty="0">
                <a:hlinkClick r:id="rId4"/>
              </a:rPr>
              <a:t>git@github.com</a:t>
            </a:r>
            <a:r>
              <a:rPr lang="en-US" sz="3300" b="1" i="1" dirty="0"/>
              <a:t>,</a:t>
            </a:r>
            <a:r>
              <a:rPr lang="en-US" altLang="fr-FR" sz="3300" b="1" i="1" dirty="0"/>
              <a:t> </a:t>
            </a:r>
            <a:r>
              <a:rPr lang="en-US" altLang="fr-FR" sz="3300" b="1" i="1" dirty="0" err="1"/>
              <a:t>git-gui</a:t>
            </a:r>
            <a:r>
              <a:rPr lang="fr-FR" altLang="fr-FR" sz="3300" b="1" i="1" dirty="0"/>
              <a:t> </a:t>
            </a:r>
          </a:p>
          <a:p>
            <a:pPr marL="700087" indent="-514350" fontAlgn="base">
              <a:lnSpc>
                <a:spcPct val="110000"/>
              </a:lnSpc>
              <a:buFont typeface="+mj-lt"/>
              <a:buAutoNum type="arabicPeriod" startAt="4"/>
              <a:tabLst>
                <a:tab pos="622300" algn="l"/>
              </a:tabLst>
            </a:pPr>
            <a:r>
              <a:rPr lang="fr-FR" altLang="fr-FR" sz="3400" dirty="0"/>
              <a:t>généré les clés SSH on utilise la commande</a:t>
            </a:r>
          </a:p>
          <a:p>
            <a:pPr marL="622300" indent="314325" fontAlgn="base">
              <a:tabLst>
                <a:tab pos="622300" algn="l"/>
              </a:tabLst>
            </a:pPr>
            <a:r>
              <a:rPr lang="fr-FR" sz="3300" b="1" i="1" dirty="0"/>
              <a:t>ssh-keygen -t </a:t>
            </a:r>
            <a:r>
              <a:rPr lang="fr-FR" sz="3300" b="1" i="1" dirty="0" err="1"/>
              <a:t>rsa</a:t>
            </a:r>
            <a:r>
              <a:rPr lang="fr-FR" sz="3300" b="1" i="1" dirty="0"/>
              <a:t> -b 4096 -C </a:t>
            </a:r>
            <a:r>
              <a:rPr lang="fr-FR" sz="3300" b="1" i="1" dirty="0">
                <a:hlinkClick r:id="rId5"/>
              </a:rPr>
              <a:t>your@email.com</a:t>
            </a:r>
            <a:endParaRPr lang="fr-FR" sz="3300" b="1" i="1" dirty="0"/>
          </a:p>
          <a:p>
            <a:pPr marL="357187" indent="0">
              <a:buNone/>
            </a:pPr>
            <a:endParaRPr lang="fr-FR" dirty="0"/>
          </a:p>
          <a:p>
            <a:pPr marL="571500" indent="-571500">
              <a:buFont typeface="+mj-lt"/>
              <a:buAutoNum type="romanUcPeriod" startAt="6"/>
            </a:pPr>
            <a:endParaRPr lang="fr-FR" b="1" dirty="0"/>
          </a:p>
        </p:txBody>
      </p:sp>
    </p:spTree>
    <p:extLst>
      <p:ext uri="{BB962C8B-B14F-4D97-AF65-F5344CB8AC3E}">
        <p14:creationId xmlns:p14="http://schemas.microsoft.com/office/powerpoint/2010/main" val="3973618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486"/>
            <a:ext cx="12192000" cy="6061557"/>
          </a:xfrm>
        </p:spPr>
        <p:txBody>
          <a:bodyPr>
            <a:normAutofit/>
          </a:bodyPr>
          <a:lstStyle/>
          <a:p>
            <a:pPr marL="700087" lvl="0" indent="-514350" fontAlgn="base">
              <a:lnSpc>
                <a:spcPct val="100000"/>
              </a:lnSpc>
              <a:buFont typeface="+mj-lt"/>
              <a:buAutoNum type="arabicPeriod" startAt="5"/>
              <a:tabLst>
                <a:tab pos="622300" algn="l"/>
              </a:tabLst>
            </a:pPr>
            <a:r>
              <a:rPr lang="fr-FR" sz="2900" dirty="0"/>
              <a:t>Lancé le programme l’agent SSH en arrière plan</a:t>
            </a:r>
          </a:p>
          <a:p>
            <a:pPr marL="622300" indent="314325" fontAlgn="base">
              <a:tabLst>
                <a:tab pos="622300" algn="l"/>
              </a:tabLst>
            </a:pPr>
            <a:r>
              <a:rPr lang="fr-FR" b="1" i="1" dirty="0"/>
              <a:t> </a:t>
            </a:r>
            <a:r>
              <a:rPr lang="fr-FR" b="1" i="1" dirty="0" err="1"/>
              <a:t>eval</a:t>
            </a:r>
            <a:r>
              <a:rPr lang="fr-FR" b="1" i="1" dirty="0"/>
              <a:t> ‘</a:t>
            </a:r>
            <a:r>
              <a:rPr lang="fr-FR" b="1" i="1" dirty="0" err="1"/>
              <a:t>ssh</a:t>
            </a:r>
            <a:r>
              <a:rPr lang="fr-FR" b="1" i="1" dirty="0"/>
              <a:t>-agent –s’</a:t>
            </a:r>
          </a:p>
          <a:p>
            <a:pPr marL="700087" indent="-514350" fontAlgn="base">
              <a:lnSpc>
                <a:spcPct val="110000"/>
              </a:lnSpc>
              <a:buFont typeface="+mj-lt"/>
              <a:buAutoNum type="arabicPeriod" startAt="6"/>
              <a:tabLst>
                <a:tab pos="622300" algn="l"/>
              </a:tabLst>
            </a:pPr>
            <a:r>
              <a:rPr lang="fr-FR" sz="2900" dirty="0"/>
              <a:t>Ajouté la clé privé </a:t>
            </a:r>
            <a:r>
              <a:rPr lang="fr-FR" sz="2900" dirty="0" smtClean="0"/>
              <a:t>au programme</a:t>
            </a:r>
          </a:p>
          <a:p>
            <a:pPr marL="622300" indent="314325" fontAlgn="base">
              <a:tabLst>
                <a:tab pos="622300" algn="l"/>
              </a:tabLst>
            </a:pPr>
            <a:r>
              <a:rPr lang="fr-FR" b="1" i="1" dirty="0" err="1"/>
              <a:t>ssh-add</a:t>
            </a:r>
            <a:r>
              <a:rPr lang="fr-FR" b="1" i="1" dirty="0"/>
              <a:t> ~/.</a:t>
            </a:r>
            <a:r>
              <a:rPr lang="fr-FR" b="1" i="1" dirty="0" err="1"/>
              <a:t>ssh</a:t>
            </a:r>
            <a:r>
              <a:rPr lang="fr-FR" b="1" i="1" dirty="0"/>
              <a:t>/</a:t>
            </a:r>
            <a:r>
              <a:rPr lang="fr-FR" b="1" i="1" dirty="0" err="1"/>
              <a:t>id_rsa</a:t>
            </a:r>
            <a:endParaRPr lang="fr-FR" b="1" i="1" dirty="0"/>
          </a:p>
          <a:p>
            <a:pPr marL="700087" indent="-514350" fontAlgn="base">
              <a:lnSpc>
                <a:spcPct val="110000"/>
              </a:lnSpc>
              <a:buFont typeface="+mj-lt"/>
              <a:buAutoNum type="arabicPeriod" startAt="7"/>
              <a:tabLst>
                <a:tab pos="622300" algn="l"/>
              </a:tabLst>
            </a:pPr>
            <a:r>
              <a:rPr lang="fr-FR" sz="2900" dirty="0" smtClean="0"/>
              <a:t>Copier </a:t>
            </a:r>
            <a:r>
              <a:rPr lang="fr-FR" sz="2900" dirty="0"/>
              <a:t>la clé public dans le système </a:t>
            </a:r>
            <a:r>
              <a:rPr lang="fr-FR" sz="2900" dirty="0" smtClean="0"/>
              <a:t>distant(</a:t>
            </a:r>
            <a:r>
              <a:rPr lang="fr-FR" sz="2900" dirty="0" err="1" smtClean="0"/>
              <a:t>github</a:t>
            </a:r>
            <a:r>
              <a:rPr lang="fr-FR" sz="2900" dirty="0" smtClean="0"/>
              <a:t>, </a:t>
            </a:r>
            <a:r>
              <a:rPr lang="fr-FR" sz="2900" dirty="0" err="1" smtClean="0"/>
              <a:t>gitlab</a:t>
            </a:r>
            <a:r>
              <a:rPr lang="fr-FR" sz="2900" dirty="0" smtClean="0"/>
              <a:t>, bitbucket,…)</a:t>
            </a:r>
          </a:p>
          <a:p>
            <a:pPr marL="700087" indent="-514350" fontAlgn="base">
              <a:lnSpc>
                <a:spcPct val="110000"/>
              </a:lnSpc>
              <a:buFont typeface="+mj-lt"/>
              <a:buAutoNum type="arabicPeriod" startAt="7"/>
              <a:tabLst>
                <a:tab pos="622300" algn="l"/>
              </a:tabLst>
            </a:pPr>
            <a:r>
              <a:rPr lang="fr-FR" sz="2900" dirty="0" smtClean="0"/>
              <a:t>Testé la connexion avec </a:t>
            </a:r>
            <a:r>
              <a:rPr lang="fr-FR" sz="2900" dirty="0"/>
              <a:t>le système </a:t>
            </a:r>
            <a:r>
              <a:rPr lang="fr-FR" sz="2900" dirty="0" smtClean="0"/>
              <a:t>distant(exemple </a:t>
            </a:r>
            <a:r>
              <a:rPr lang="fr-FR" sz="2900" dirty="0" err="1" smtClean="0"/>
              <a:t>gihub</a:t>
            </a:r>
            <a:r>
              <a:rPr lang="fr-FR" sz="2900" dirty="0" smtClean="0"/>
              <a:t>)</a:t>
            </a:r>
          </a:p>
          <a:p>
            <a:pPr marL="622300" indent="314325" fontAlgn="base">
              <a:tabLst>
                <a:tab pos="622300" algn="l"/>
              </a:tabLst>
            </a:pPr>
            <a:r>
              <a:rPr lang="en-US" b="1" i="1" dirty="0" err="1"/>
              <a:t>ssh</a:t>
            </a:r>
            <a:r>
              <a:rPr lang="en-US" b="1" i="1" dirty="0"/>
              <a:t> -v </a:t>
            </a:r>
            <a:r>
              <a:rPr lang="en-US" b="1" i="1" dirty="0">
                <a:hlinkClick r:id="rId2"/>
              </a:rPr>
              <a:t>git@github.com</a:t>
            </a:r>
            <a:endParaRPr lang="fr-FR" b="1" i="1" dirty="0"/>
          </a:p>
          <a:p>
            <a:pPr marL="901700" indent="-279400" fontAlgn="base">
              <a:tabLst>
                <a:tab pos="981075" algn="l"/>
              </a:tabLst>
            </a:pPr>
            <a:endParaRPr lang="fr-FR" b="1" i="1" dirty="0"/>
          </a:p>
          <a:p>
            <a:pPr marL="715963" indent="-358775" fontAlgn="base">
              <a:buFont typeface="+mj-lt"/>
              <a:buAutoNum type="alphaLcPeriod"/>
              <a:tabLst>
                <a:tab pos="715963" algn="l"/>
              </a:tabLst>
            </a:pPr>
            <a:endParaRPr lang="fr-FR" dirty="0"/>
          </a:p>
          <a:p>
            <a:pPr marL="622300" indent="0" fontAlgn="base">
              <a:buNone/>
              <a:tabLst>
                <a:tab pos="622300" algn="l"/>
              </a:tabLst>
            </a:pPr>
            <a:endParaRPr lang="fr-FR" b="1" i="1" dirty="0"/>
          </a:p>
          <a:p>
            <a:pPr marL="514350" indent="-514350">
              <a:buFont typeface="+mj-lt"/>
              <a:buAutoNum type="arabicPeriod"/>
            </a:pPr>
            <a:endParaRPr lang="fr-FR" dirty="0"/>
          </a:p>
          <a:p>
            <a:pPr marL="0" indent="0">
              <a:buNone/>
            </a:pPr>
            <a:endParaRPr lang="fr-FR" dirty="0" smtClean="0"/>
          </a:p>
          <a:p>
            <a:endParaRPr lang="fr-FR" dirty="0"/>
          </a:p>
        </p:txBody>
      </p:sp>
      <p:sp>
        <p:nvSpPr>
          <p:cNvPr id="4" name="Titre 1"/>
          <p:cNvSpPr>
            <a:spLocks noGrp="1"/>
          </p:cNvSpPr>
          <p:nvPr>
            <p:ph type="title"/>
          </p:nvPr>
        </p:nvSpPr>
        <p:spPr>
          <a:xfrm>
            <a:off x="4158267" y="0"/>
            <a:ext cx="3875465" cy="795855"/>
          </a:xfrm>
        </p:spPr>
        <p:txBody>
          <a:bodyPr>
            <a:normAutofit/>
          </a:bodyPr>
          <a:lstStyle/>
          <a:p>
            <a:pPr lvl="0"/>
            <a:r>
              <a:rPr lang="fr-FR" sz="4000" b="1" dirty="0"/>
              <a:t>Génération </a:t>
            </a:r>
            <a:r>
              <a:rPr lang="fr-FR" sz="4000" b="1" dirty="0" smtClean="0"/>
              <a:t>&amp; SSH</a:t>
            </a:r>
            <a:endParaRPr lang="fr-FR" sz="4000" b="1" dirty="0"/>
          </a:p>
        </p:txBody>
      </p:sp>
    </p:spTree>
    <p:extLst>
      <p:ext uri="{BB962C8B-B14F-4D97-AF65-F5344CB8AC3E}">
        <p14:creationId xmlns:p14="http://schemas.microsoft.com/office/powerpoint/2010/main" val="2696297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42041" y="0"/>
            <a:ext cx="5107917" cy="795855"/>
          </a:xfrm>
        </p:spPr>
        <p:txBody>
          <a:bodyPr>
            <a:normAutofit/>
          </a:bodyPr>
          <a:lstStyle/>
          <a:p>
            <a:pPr algn="ctr"/>
            <a:r>
              <a:rPr lang="fr-FR" sz="4000" b="1" dirty="0"/>
              <a:t>Les commandes de base</a:t>
            </a:r>
          </a:p>
        </p:txBody>
      </p:sp>
      <p:sp>
        <p:nvSpPr>
          <p:cNvPr id="3" name="Espace réservé du contenu 2"/>
          <p:cNvSpPr>
            <a:spLocks noGrp="1"/>
          </p:cNvSpPr>
          <p:nvPr>
            <p:ph idx="1"/>
          </p:nvPr>
        </p:nvSpPr>
        <p:spPr>
          <a:xfrm>
            <a:off x="130801" y="796443"/>
            <a:ext cx="12061199" cy="6061557"/>
          </a:xfrm>
        </p:spPr>
        <p:txBody>
          <a:bodyPr>
            <a:normAutofit fontScale="92500" lnSpcReduction="20000"/>
          </a:bodyPr>
          <a:lstStyle/>
          <a:p>
            <a:pPr marL="571500" indent="-571500">
              <a:buFont typeface="+mj-lt"/>
              <a:buAutoNum type="romanUcPeriod" startAt="6"/>
            </a:pPr>
            <a:r>
              <a:rPr lang="fr-FR" sz="3000" b="1" dirty="0" smtClean="0"/>
              <a:t>Les commandes :</a:t>
            </a:r>
          </a:p>
          <a:p>
            <a:pPr marL="514350" indent="-153988">
              <a:buFont typeface="+mj-lt"/>
              <a:buAutoNum type="arabicPeriod"/>
            </a:pPr>
            <a:r>
              <a:rPr lang="fr-FR" dirty="0" smtClean="0"/>
              <a:t> </a:t>
            </a:r>
            <a:r>
              <a:rPr lang="fr-FR" sz="3000" dirty="0" smtClean="0"/>
              <a:t>Initialisé  un  dépôt</a:t>
            </a:r>
          </a:p>
          <a:p>
            <a:pPr marL="1160462" lvl="1" indent="-342900"/>
            <a:r>
              <a:rPr lang="fr-FR" sz="3000" b="1" i="1" dirty="0" smtClean="0"/>
              <a:t>git </a:t>
            </a:r>
            <a:r>
              <a:rPr lang="fr-FR" sz="3000" b="1" i="1" dirty="0" err="1" smtClean="0"/>
              <a:t>init</a:t>
            </a:r>
            <a:endParaRPr lang="fr-FR" sz="3000" b="1" i="1" dirty="0"/>
          </a:p>
          <a:p>
            <a:pPr marL="514350" lvl="1" indent="-153988">
              <a:spcBef>
                <a:spcPts val="1000"/>
              </a:spcBef>
              <a:buFont typeface="+mj-lt"/>
              <a:buAutoNum type="arabicPeriod"/>
            </a:pPr>
            <a:r>
              <a:rPr lang="fr-FR" sz="3000" dirty="0"/>
              <a:t>Lié le dépôt locale au dépôt distant</a:t>
            </a:r>
          </a:p>
          <a:p>
            <a:pPr marL="1160462" lvl="1" indent="-342900"/>
            <a:r>
              <a:rPr lang="fr-FR" sz="3000" b="1" i="1" dirty="0"/>
              <a:t>git remote add origin url ou bien  </a:t>
            </a:r>
          </a:p>
          <a:p>
            <a:pPr marL="1160462" lvl="1" indent="-342900"/>
            <a:r>
              <a:rPr lang="fr-FR" altLang="fr-FR" sz="3000" b="1" i="1" dirty="0"/>
              <a:t>git clone https://github.com/my_git_project.git </a:t>
            </a:r>
          </a:p>
          <a:p>
            <a:pPr marL="514350" lvl="1" indent="-153988">
              <a:spcBef>
                <a:spcPts val="1000"/>
              </a:spcBef>
              <a:buFont typeface="+mj-lt"/>
              <a:buAutoNum type="arabicPeriod"/>
            </a:pPr>
            <a:r>
              <a:rPr lang="fr-FR" sz="3000" dirty="0"/>
              <a:t>Configuration nom utilisateur pour envoyé sur dépôt distant:</a:t>
            </a:r>
          </a:p>
          <a:p>
            <a:pPr marL="1160462" lvl="1" indent="-342900"/>
            <a:r>
              <a:rPr lang="fr-FR" sz="3000" b="1" i="1" dirty="0" smtClean="0"/>
              <a:t>git </a:t>
            </a:r>
            <a:r>
              <a:rPr lang="fr-FR" sz="3000" b="1" i="1" dirty="0"/>
              <a:t>config –global user.name «  </a:t>
            </a:r>
            <a:r>
              <a:rPr lang="fr-FR" sz="3000" b="1" i="1" dirty="0" err="1"/>
              <a:t>name</a:t>
            </a:r>
            <a:r>
              <a:rPr lang="fr-FR" sz="3000" b="1" i="1" dirty="0"/>
              <a:t>»</a:t>
            </a:r>
          </a:p>
          <a:p>
            <a:pPr marL="514350" lvl="1" indent="-153988">
              <a:spcBef>
                <a:spcPts val="1000"/>
              </a:spcBef>
              <a:buFont typeface="+mj-lt"/>
              <a:buAutoNum type="arabicPeriod"/>
            </a:pPr>
            <a:r>
              <a:rPr lang="fr-FR" sz="3000" dirty="0"/>
              <a:t>Configuration email utilisateur pour envoyé sur dépôt distant:</a:t>
            </a:r>
          </a:p>
          <a:p>
            <a:pPr marL="1158875" lvl="1" indent="-350838" defTabSz="584200"/>
            <a:r>
              <a:rPr lang="fr-FR" b="1" i="1" dirty="0" smtClean="0"/>
              <a:t>	</a:t>
            </a:r>
            <a:r>
              <a:rPr lang="fr-FR" sz="3000" b="1" i="1" dirty="0" smtClean="0"/>
              <a:t>git </a:t>
            </a:r>
            <a:r>
              <a:rPr lang="fr-FR" sz="3000" b="1" i="1" dirty="0"/>
              <a:t>config –global user. email «  email» (global local, system)</a:t>
            </a:r>
          </a:p>
          <a:p>
            <a:pPr marL="514350" lvl="1" indent="-153988">
              <a:spcBef>
                <a:spcPts val="1000"/>
              </a:spcBef>
              <a:buFont typeface="+mj-lt"/>
              <a:buAutoNum type="arabicPeriod"/>
            </a:pPr>
            <a:r>
              <a:rPr lang="fr-FR" sz="3000" dirty="0"/>
              <a:t>Affiches l’état du répertoire de travail:</a:t>
            </a:r>
          </a:p>
          <a:p>
            <a:pPr marL="1160462" lvl="1" indent="-342900"/>
            <a:r>
              <a:rPr lang="fr-FR" sz="3000" b="1" i="1" dirty="0"/>
              <a:t>git status</a:t>
            </a:r>
          </a:p>
          <a:p>
            <a:pPr marL="514350" lvl="1" indent="-153988">
              <a:spcBef>
                <a:spcPts val="1000"/>
              </a:spcBef>
              <a:buFont typeface="+mj-lt"/>
              <a:buAutoNum type="arabicPeriod"/>
            </a:pPr>
            <a:r>
              <a:rPr lang="fr-FR" sz="3000" dirty="0"/>
              <a:t>Lister  Les variables de configuration</a:t>
            </a:r>
          </a:p>
          <a:p>
            <a:pPr marL="1160462" lvl="1" indent="-342900"/>
            <a:r>
              <a:rPr lang="fr-FR" sz="3000" b="1" i="1" dirty="0"/>
              <a:t>git config --list –</a:t>
            </a:r>
            <a:r>
              <a:rPr lang="fr-FR" sz="3000" b="1" i="1" dirty="0" err="1"/>
              <a:t>level</a:t>
            </a:r>
            <a:r>
              <a:rPr lang="fr-FR" sz="3000" b="1" i="1" dirty="0"/>
              <a:t>()</a:t>
            </a:r>
          </a:p>
          <a:p>
            <a:pPr marL="363538" lvl="1" indent="0">
              <a:buNone/>
            </a:pPr>
            <a:r>
              <a:rPr lang="fr-FR" sz="2800" dirty="0" smtClean="0"/>
              <a:t> </a:t>
            </a:r>
            <a:endParaRPr lang="fr-FR" sz="2800"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39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830869" y="0"/>
            <a:ext cx="6596270" cy="79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000" b="1" dirty="0" smtClean="0"/>
              <a:t>Les commandes de base (Sui</a:t>
            </a:r>
            <a:r>
              <a:rPr lang="fr-FR" b="1" dirty="0" smtClean="0"/>
              <a:t>te)</a:t>
            </a:r>
            <a:endParaRPr lang="fr-FR" b="1" dirty="0"/>
          </a:p>
        </p:txBody>
      </p:sp>
      <p:sp>
        <p:nvSpPr>
          <p:cNvPr id="6" name="Espace réservé du contenu 2"/>
          <p:cNvSpPr>
            <a:spLocks noGrp="1"/>
          </p:cNvSpPr>
          <p:nvPr>
            <p:ph idx="1"/>
          </p:nvPr>
        </p:nvSpPr>
        <p:spPr>
          <a:xfrm>
            <a:off x="0" y="926379"/>
            <a:ext cx="12192000" cy="5931621"/>
          </a:xfrm>
        </p:spPr>
        <p:txBody>
          <a:bodyPr>
            <a:normAutofit lnSpcReduction="10000"/>
          </a:bodyPr>
          <a:lstStyle/>
          <a:p>
            <a:pPr marL="876300" lvl="1" indent="-514350">
              <a:buFont typeface="+mj-lt"/>
              <a:buAutoNum type="arabicPeriod" startAt="7"/>
            </a:pPr>
            <a:r>
              <a:rPr lang="fr-FR" sz="2800" dirty="0" smtClean="0"/>
              <a:t>Indexé </a:t>
            </a:r>
            <a:r>
              <a:rPr lang="fr-FR" sz="2800" dirty="0"/>
              <a:t>l’ajout ou la modification d’un fichier:</a:t>
            </a:r>
          </a:p>
          <a:p>
            <a:pPr marL="1160462" lvl="1" indent="-342900">
              <a:lnSpc>
                <a:spcPct val="70000"/>
              </a:lnSpc>
            </a:pPr>
            <a:r>
              <a:rPr lang="fr-FR" sz="2800" b="1" i="1" dirty="0"/>
              <a:t>git </a:t>
            </a:r>
            <a:r>
              <a:rPr lang="fr-FR" sz="2800" b="1" i="1" dirty="0" err="1"/>
              <a:t>add</a:t>
            </a:r>
            <a:r>
              <a:rPr lang="fr-FR" sz="2800" b="1" i="1" dirty="0"/>
              <a:t> « fichier », git </a:t>
            </a:r>
            <a:r>
              <a:rPr lang="fr-FR" sz="2800" b="1" i="1" dirty="0" err="1"/>
              <a:t>add</a:t>
            </a:r>
            <a:r>
              <a:rPr lang="fr-FR" sz="2800" b="1" i="1" dirty="0"/>
              <a:t> .,  git </a:t>
            </a:r>
            <a:r>
              <a:rPr lang="fr-FR" sz="2800" b="1" i="1" dirty="0" err="1"/>
              <a:t>add</a:t>
            </a:r>
            <a:r>
              <a:rPr lang="fr-FR" sz="2800" b="1" i="1" dirty="0"/>
              <a:t>  « *.</a:t>
            </a:r>
            <a:r>
              <a:rPr lang="fr-FR" sz="2800" b="1" i="1" dirty="0" err="1"/>
              <a:t>ext</a:t>
            </a:r>
            <a:r>
              <a:rPr lang="fr-FR" sz="2800" b="1" i="1" dirty="0"/>
              <a:t> », git </a:t>
            </a:r>
            <a:r>
              <a:rPr lang="fr-FR" sz="2800" b="1" i="1" dirty="0" err="1"/>
              <a:t>add</a:t>
            </a:r>
            <a:r>
              <a:rPr lang="fr-FR" sz="2800" b="1" i="1" dirty="0"/>
              <a:t> –p</a:t>
            </a:r>
          </a:p>
          <a:p>
            <a:pPr marL="877887" lvl="1" indent="-514350">
              <a:buFont typeface="+mj-lt"/>
              <a:buAutoNum type="arabicPeriod" startAt="7"/>
            </a:pPr>
            <a:r>
              <a:rPr lang="fr-FR" sz="2800" dirty="0" smtClean="0"/>
              <a:t>Annuler </a:t>
            </a:r>
            <a:r>
              <a:rPr lang="fr-FR" sz="2800" dirty="0"/>
              <a:t>les modification dans le Répertoire de travail (non indexe):</a:t>
            </a:r>
          </a:p>
          <a:p>
            <a:pPr marL="1160462" lvl="1" indent="-342900">
              <a:lnSpc>
                <a:spcPct val="70000"/>
              </a:lnSpc>
            </a:pPr>
            <a:r>
              <a:rPr lang="fr-FR" sz="2800" b="1" i="1" dirty="0"/>
              <a:t>git checkout « fichier », git restore « fichier »</a:t>
            </a:r>
          </a:p>
          <a:p>
            <a:pPr marL="877887" lvl="1" indent="-514350">
              <a:buFont typeface="+mj-lt"/>
              <a:buAutoNum type="arabicPeriod" startAt="8"/>
            </a:pPr>
            <a:r>
              <a:rPr lang="fr-FR" sz="2800" dirty="0"/>
              <a:t>Supprimer un fichier de versionning (untracked state):</a:t>
            </a:r>
          </a:p>
          <a:p>
            <a:pPr marL="1160462" lvl="1" indent="-342900">
              <a:lnSpc>
                <a:spcPct val="70000"/>
              </a:lnSpc>
            </a:pPr>
            <a:r>
              <a:rPr lang="fr-FR" sz="2800" b="1" i="1" dirty="0"/>
              <a:t>git </a:t>
            </a:r>
            <a:r>
              <a:rPr lang="fr-FR" sz="2800" b="1" i="1" dirty="0" err="1"/>
              <a:t>rm</a:t>
            </a:r>
            <a:r>
              <a:rPr lang="fr-FR" sz="2800" b="1" i="1" dirty="0"/>
              <a:t> –cached « fichier</a:t>
            </a:r>
            <a:r>
              <a:rPr lang="fr-FR" sz="2800" b="1" i="1" dirty="0" smtClean="0"/>
              <a:t>»</a:t>
            </a:r>
            <a:endParaRPr lang="fr-FR" sz="2800" b="1" i="1" dirty="0"/>
          </a:p>
          <a:p>
            <a:pPr marL="877887" lvl="1" indent="-514350">
              <a:buFont typeface="+mj-lt"/>
              <a:buAutoNum type="arabicPeriod" startAt="9"/>
            </a:pPr>
            <a:r>
              <a:rPr lang="fr-FR" sz="2800" dirty="0" smtClean="0"/>
              <a:t>Supprimer </a:t>
            </a:r>
            <a:r>
              <a:rPr lang="fr-FR" sz="2800" dirty="0"/>
              <a:t>un fichier de versionning (untracked state</a:t>
            </a:r>
            <a:r>
              <a:rPr lang="fr-FR" sz="2800" dirty="0" smtClean="0"/>
              <a:t>):</a:t>
            </a:r>
          </a:p>
          <a:p>
            <a:pPr marL="1160462" lvl="1" indent="-342900">
              <a:lnSpc>
                <a:spcPct val="70000"/>
              </a:lnSpc>
            </a:pPr>
            <a:r>
              <a:rPr lang="fr-FR" sz="2800" b="1" i="1" dirty="0"/>
              <a:t>git </a:t>
            </a:r>
            <a:r>
              <a:rPr lang="fr-FR" sz="2800" b="1" i="1" dirty="0" err="1"/>
              <a:t>rm</a:t>
            </a:r>
            <a:r>
              <a:rPr lang="fr-FR" sz="2800" b="1" i="1" dirty="0"/>
              <a:t> –cached « fichier»</a:t>
            </a:r>
          </a:p>
          <a:p>
            <a:pPr marL="877887" lvl="1" indent="-514350">
              <a:buFont typeface="+mj-lt"/>
              <a:buAutoNum type="arabicPeriod" startAt="10"/>
            </a:pPr>
            <a:r>
              <a:rPr lang="fr-FR" sz="2800" dirty="0"/>
              <a:t>Annuler les </a:t>
            </a:r>
            <a:r>
              <a:rPr lang="fr-FR" sz="2800" dirty="0" smtClean="0"/>
              <a:t>modification dans </a:t>
            </a:r>
            <a:r>
              <a:rPr lang="fr-FR" sz="2800" dirty="0"/>
              <a:t>le Répertoire de travail </a:t>
            </a:r>
            <a:r>
              <a:rPr lang="fr-FR" sz="2800" dirty="0" smtClean="0"/>
              <a:t>(non </a:t>
            </a:r>
            <a:r>
              <a:rPr lang="fr-FR" sz="2800" dirty="0"/>
              <a:t>indexe</a:t>
            </a:r>
            <a:r>
              <a:rPr lang="fr-FR" sz="2800" dirty="0" smtClean="0"/>
              <a:t>):</a:t>
            </a:r>
            <a:endParaRPr lang="fr-FR" sz="2800" dirty="0"/>
          </a:p>
          <a:p>
            <a:pPr marL="1160462" lvl="1" indent="-342900">
              <a:lnSpc>
                <a:spcPct val="70000"/>
              </a:lnSpc>
            </a:pPr>
            <a:r>
              <a:rPr lang="fr-FR" sz="2800" b="1" i="1" dirty="0"/>
              <a:t>git checkout « fichier », git restore « fichier »</a:t>
            </a:r>
          </a:p>
          <a:p>
            <a:pPr marL="1160462" lvl="1" indent="-342900">
              <a:lnSpc>
                <a:spcPct val="70000"/>
              </a:lnSpc>
            </a:pPr>
            <a:r>
              <a:rPr lang="fr-FR" sz="2800" b="1" i="1" dirty="0"/>
              <a:t>Git </a:t>
            </a:r>
            <a:r>
              <a:rPr lang="fr-FR" sz="2800" b="1" i="1" dirty="0" smtClean="0"/>
              <a:t>clean</a:t>
            </a:r>
          </a:p>
          <a:p>
            <a:pPr marL="877888" lvl="1" indent="-514350">
              <a:lnSpc>
                <a:spcPct val="110000"/>
              </a:lnSpc>
              <a:buFont typeface="+mj-lt"/>
              <a:buAutoNum type="arabicPeriod" startAt="11"/>
            </a:pPr>
            <a:r>
              <a:rPr lang="fr-FR" sz="2800" dirty="0"/>
              <a:t>indexer la suppression d’un fichier:</a:t>
            </a:r>
          </a:p>
          <a:p>
            <a:pPr marL="1158875" lvl="1" indent="-347663"/>
            <a:r>
              <a:rPr lang="fr-FR" sz="2800" b="1" i="1" dirty="0"/>
              <a:t>git </a:t>
            </a:r>
            <a:r>
              <a:rPr lang="fr-FR" sz="2800" b="1" i="1" dirty="0" err="1"/>
              <a:t>rm</a:t>
            </a:r>
            <a:r>
              <a:rPr lang="fr-FR" sz="2800" b="1" i="1" dirty="0"/>
              <a:t> «  fichier»</a:t>
            </a:r>
          </a:p>
          <a:p>
            <a:pPr marL="877887" lvl="1" indent="-514350">
              <a:lnSpc>
                <a:spcPct val="110000"/>
              </a:lnSpc>
              <a:buFont typeface="+mj-lt"/>
              <a:buAutoNum type="arabicPeriod" startAt="12"/>
            </a:pPr>
            <a:r>
              <a:rPr lang="fr-FR" sz="2800" dirty="0"/>
              <a:t>Annuler les modifications indexes ( le contraire de git </a:t>
            </a:r>
            <a:r>
              <a:rPr lang="fr-FR" sz="2800" dirty="0" err="1"/>
              <a:t>add</a:t>
            </a:r>
            <a:r>
              <a:rPr lang="fr-FR" sz="2800" dirty="0"/>
              <a:t> file):</a:t>
            </a:r>
          </a:p>
          <a:p>
            <a:pPr marL="1158875" lvl="1" indent="-347663"/>
            <a:r>
              <a:rPr lang="fr-FR" sz="2800" b="1" i="1" dirty="0"/>
              <a:t>git reset --  « fichier »</a:t>
            </a:r>
          </a:p>
          <a:p>
            <a:pPr marL="817562" lvl="1" indent="0">
              <a:lnSpc>
                <a:spcPct val="70000"/>
              </a:lnSpc>
              <a:buNone/>
            </a:pPr>
            <a:endParaRPr lang="fr-FR" sz="2800" b="1" i="1"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Tree>
    <p:extLst>
      <p:ext uri="{BB962C8B-B14F-4D97-AF65-F5344CB8AC3E}">
        <p14:creationId xmlns:p14="http://schemas.microsoft.com/office/powerpoint/2010/main" val="673011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5261</TotalTime>
  <Words>2847</Words>
  <Application>Microsoft Office PowerPoint</Application>
  <PresentationFormat>Grand écran</PresentationFormat>
  <Paragraphs>457</Paragraphs>
  <Slides>30</Slides>
  <Notes>23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30</vt:i4>
      </vt:variant>
    </vt:vector>
  </HeadingPairs>
  <TitlesOfParts>
    <vt:vector size="35" baseType="lpstr">
      <vt:lpstr>Arial</vt:lpstr>
      <vt:lpstr>Calibri</vt:lpstr>
      <vt:lpstr>Calibri Light</vt:lpstr>
      <vt:lpstr>Wingdings</vt:lpstr>
      <vt:lpstr>Thème Office</vt:lpstr>
      <vt:lpstr>Système de contrôle de version(SCV)</vt:lpstr>
      <vt:lpstr>Type de SCV </vt:lpstr>
      <vt:lpstr>Git </vt:lpstr>
      <vt:lpstr>HEAD &amp; Index</vt:lpstr>
      <vt:lpstr>Architecture de Git</vt:lpstr>
      <vt:lpstr>Utilisation</vt:lpstr>
      <vt:lpstr>Génération &amp; SSH</vt:lpstr>
      <vt:lpstr>Les commandes de base</vt:lpstr>
      <vt:lpstr>Présentation PowerPoint</vt:lpstr>
      <vt:lpstr>Les commandes de base (Suite)</vt:lpstr>
      <vt:lpstr>Les commandes de base (Suite)</vt:lpstr>
      <vt:lpstr>Branches</vt:lpstr>
      <vt:lpstr>Branches</vt:lpstr>
      <vt:lpstr>Branches</vt:lpstr>
      <vt:lpstr>Présentation PowerPoint</vt:lpstr>
      <vt:lpstr>Présentation PowerPoint</vt:lpstr>
      <vt:lpstr>Présentation PowerPoint</vt:lpstr>
      <vt:lpstr>Présentation PowerPoint</vt:lpstr>
      <vt:lpstr>Conflits(Suite)</vt:lpstr>
      <vt:lpstr>Conflits «suite »</vt:lpstr>
      <vt:lpstr>Collaboration</vt:lpstr>
      <vt:lpstr>Collaboration</vt:lpstr>
      <vt:lpstr>Collaboration</vt:lpstr>
      <vt:lpstr>Collaboration dans un open source</vt:lpstr>
      <vt:lpstr>Collaboration dans un open source</vt:lpstr>
      <vt:lpstr>Collaboration dans un open source</vt:lpstr>
      <vt:lpstr>Présentation PowerPoint</vt:lpstr>
      <vt:lpstr>Présentation PowerPoint</vt:lpstr>
      <vt:lpstr>Présentation PowerPoint</vt:lpstr>
      <vt:lpstr>exercice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Git </dc:title>
  <dc:creator>Boussad</dc:creator>
  <cp:lastModifiedBy>Compte Microsoft</cp:lastModifiedBy>
  <cp:revision>1220</cp:revision>
  <dcterms:created xsi:type="dcterms:W3CDTF">2022-11-12T10:47:31Z</dcterms:created>
  <dcterms:modified xsi:type="dcterms:W3CDTF">2022-12-06T14:52:32Z</dcterms:modified>
</cp:coreProperties>
</file>