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9" r:id="rId3"/>
    <p:sldId id="261" r:id="rId4"/>
    <p:sldId id="274" r:id="rId5"/>
    <p:sldId id="264" r:id="rId6"/>
    <p:sldId id="284" r:id="rId7"/>
    <p:sldId id="263" r:id="rId8"/>
    <p:sldId id="268" r:id="rId9"/>
    <p:sldId id="266" r:id="rId10"/>
    <p:sldId id="267" r:id="rId11"/>
    <p:sldId id="277" r:id="rId12"/>
    <p:sldId id="278" r:id="rId13"/>
    <p:sldId id="279" r:id="rId14"/>
    <p:sldId id="270" r:id="rId15"/>
    <p:sldId id="272" r:id="rId16"/>
    <p:sldId id="282" r:id="rId17"/>
    <p:sldId id="280" r:id="rId18"/>
    <p:sldId id="281" r:id="rId19"/>
    <p:sldId id="273" r:id="rId20"/>
    <p:sldId id="283" r:id="rId21"/>
    <p:sldId id="271"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164" autoAdjust="0"/>
  </p:normalViewPr>
  <p:slideViewPr>
    <p:cSldViewPr snapToGrid="0">
      <p:cViewPr varScale="1">
        <p:scale>
          <a:sx n="72" d="100"/>
          <a:sy n="72" d="100"/>
        </p:scale>
        <p:origin x="1992"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21/11/2022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a:t>
            </a:r>
            <a:r>
              <a:rPr lang="fr-FR" dirty="0" smtClean="0"/>
              <a:t>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Fetch:ous</a:t>
            </a:r>
            <a:r>
              <a:rPr lang="fr-FR" dirty="0" smtClean="0"/>
              <a:t> pouvez être assuré : </a:t>
            </a:r>
            <a:r>
              <a:rPr lang="fr-FR" dirty="0" err="1" smtClean="0"/>
              <a:t>fetch</a:t>
            </a:r>
            <a:r>
              <a:rPr lang="fr-FR" dirty="0" smtClean="0"/>
              <a:t> ne manipulera, ne détruira ou ne bousillera jamais quoi que ce soit.</a:t>
            </a:r>
          </a:p>
          <a:p>
            <a:pPr rtl="0"/>
            <a:r>
              <a:rPr lang="fr-FR" dirty="0" smtClean="0"/>
              <a:t>Pull ; </a:t>
            </a:r>
            <a:r>
              <a:rPr lang="fr-FR" dirty="0" err="1" smtClean="0"/>
              <a:t>modifé</a:t>
            </a:r>
            <a:r>
              <a:rPr lang="fr-FR" dirty="0" smtClean="0"/>
              <a:t> le HEAD on</a:t>
            </a:r>
            <a:r>
              <a:rPr lang="fr-FR" baseline="0" dirty="0" smtClean="0"/>
              <a:t> plus de téléchargement il </a:t>
            </a:r>
            <a:r>
              <a:rPr lang="fr-FR" baseline="0" dirty="0" err="1" smtClean="0"/>
              <a:t>intégre</a:t>
            </a:r>
            <a:r>
              <a:rPr lang="fr-FR" baseline="0" dirty="0" smtClean="0"/>
              <a:t> les changement dans l’espace de travail (peut généré des conflits)(pull doit </a:t>
            </a:r>
            <a:r>
              <a:rPr lang="fr-FR" baseline="0" dirty="0" err="1" smtClean="0"/>
              <a:t>étre</a:t>
            </a:r>
            <a:r>
              <a:rPr lang="fr-FR" baseline="0" dirty="0" smtClean="0"/>
              <a:t> utilisé avec une copie local propre </a:t>
            </a:r>
            <a:r>
              <a:rPr lang="fr-FR" baseline="0" dirty="0" err="1" smtClean="0"/>
              <a:t>san</a:t>
            </a:r>
            <a:r>
              <a:rPr lang="fr-FR" baseline="0" dirty="0" smtClean="0"/>
              <a:t> changement </a:t>
            </a:r>
            <a:r>
              <a:rPr lang="fr-FR" baseline="0" dirty="0" err="1" smtClean="0"/>
              <a:t>uncommité</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212366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a:t>
            </a:r>
            <a:r>
              <a:rPr lang="fr-FR" baseline="0" dirty="0" err="1" smtClean="0"/>
              <a:t>github</a:t>
            </a:r>
            <a:r>
              <a:rPr lang="fr-FR" baseline="0" dirty="0" smtClean="0"/>
              <a:t> et on peut le cloné dans la machine locale et modifie puis </a:t>
            </a:r>
            <a:r>
              <a:rPr lang="fr-FR" baseline="0" dirty="0" err="1" smtClean="0"/>
              <a:t>pusher</a:t>
            </a:r>
            <a:r>
              <a:rPr lang="fr-FR" baseline="0" dirty="0" smtClean="0"/>
              <a:t> dans le fork dans </a:t>
            </a:r>
            <a:r>
              <a:rPr lang="fr-FR" baseline="0" dirty="0" err="1" smtClean="0"/>
              <a:t>github</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a:t>
            </a:r>
            <a:r>
              <a:rPr lang="fr-FR" baseline="0" dirty="0" err="1" smtClean="0"/>
              <a:t>stagged</a:t>
            </a:r>
            <a:r>
              <a:rPr lang="fr-FR" baseline="0" dirty="0" smtClean="0"/>
              <a:t>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mergé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13382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21/11/2022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21/11/2022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21/11/2022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21/11/2022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21/11/2022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21/11/2022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21/11/2022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21/11/2022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a:t>
            </a:r>
          </a:p>
          <a:p>
            <a:pPr marL="571500" indent="-571500">
              <a:buFont typeface="+mj-lt"/>
              <a:buAutoNum type="romanUcPeriod" startAt="8"/>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90005" y="201880"/>
            <a:ext cx="12001995" cy="6555641"/>
          </a:xfrm>
          <a:prstGeom prst="rect">
            <a:avLst/>
          </a:prstGeom>
          <a:noFill/>
        </p:spPr>
        <p:txBody>
          <a:bodyPr wrap="square" rtlCol="0">
            <a:spAutoFit/>
          </a:bodyPr>
          <a:lstStyle/>
          <a:p>
            <a:pPr marL="571500" indent="-571500">
              <a:spcBef>
                <a:spcPts val="1000"/>
              </a:spcBef>
              <a:buFont typeface="+mj-lt"/>
              <a:buAutoNum type="romanUcPeriod" startAt="9"/>
            </a:pPr>
            <a:r>
              <a:rPr lang="fr-FR" sz="2800" b="1" dirty="0"/>
              <a:t>Stratégies de workflow de </a:t>
            </a:r>
            <a:r>
              <a:rPr lang="fr-FR" sz="2800" b="1" dirty="0" smtClean="0"/>
              <a:t>branches:</a:t>
            </a:r>
          </a:p>
          <a:p>
            <a:r>
              <a:rPr lang="fr-FR" sz="2800" dirty="0"/>
              <a:t>	</a:t>
            </a:r>
            <a:r>
              <a:rPr lang="fr-FR" sz="2800" dirty="0" smtClean="0"/>
              <a:t>Il </a:t>
            </a:r>
            <a:r>
              <a:rPr lang="fr-FR" sz="2800" dirty="0"/>
              <a:t>y’à plusieurs </a:t>
            </a:r>
            <a:r>
              <a:rPr lang="fr-FR" sz="2800" dirty="0" smtClean="0"/>
              <a:t>stratégie de workflow de branche on peut choisir une parmi elles ou bien crées  un workflow de branche personnalisé.</a:t>
            </a:r>
          </a:p>
          <a:p>
            <a:pPr marL="571500" indent="-571500">
              <a:buFont typeface="+mj-lt"/>
              <a:buAutoNum type="romanUcPeriod" startAt="10"/>
            </a:pPr>
            <a:r>
              <a:rPr lang="fr-FR" sz="2800" b="1" dirty="0"/>
              <a:t>Choix d’une stratégie:</a:t>
            </a:r>
            <a:endParaRPr lang="fr-FR" sz="2800" dirty="0"/>
          </a:p>
          <a:p>
            <a:r>
              <a:rPr lang="fr-FR" sz="2800" dirty="0"/>
              <a:t>	Le choix d’une stratégie doit dépendre de  quelques paramètres</a:t>
            </a:r>
          </a:p>
          <a:p>
            <a:pPr marL="514350" indent="20638">
              <a:buFont typeface="+mj-lt"/>
              <a:buAutoNum type="arabicPeriod"/>
            </a:pPr>
            <a:r>
              <a:rPr lang="fr-FR" sz="2800" dirty="0"/>
              <a:t>La taille de l’équipe</a:t>
            </a:r>
          </a:p>
          <a:p>
            <a:pPr marL="514350" indent="20638">
              <a:buFont typeface="+mj-lt"/>
              <a:buAutoNum type="arabicPeriod"/>
            </a:pPr>
            <a:r>
              <a:rPr lang="fr-FR" sz="2800" dirty="0"/>
              <a:t>Type de projet</a:t>
            </a:r>
          </a:p>
          <a:p>
            <a:pPr marL="514350" indent="20638">
              <a:buFont typeface="+mj-lt"/>
              <a:buAutoNum type="arabicPeriod"/>
            </a:pPr>
            <a:r>
              <a:rPr lang="fr-FR" sz="2800" dirty="0"/>
              <a:t>Comment  l’équipe gère les releases du logiciel.</a:t>
            </a:r>
          </a:p>
          <a:p>
            <a:pPr marL="571500" indent="-571500">
              <a:buFont typeface="+mj-lt"/>
              <a:buAutoNum type="romanUcPeriod" startAt="11"/>
            </a:pPr>
            <a:r>
              <a:rPr lang="fr-FR" sz="2800" b="1" dirty="0" smtClean="0"/>
              <a:t>Exemple </a:t>
            </a:r>
            <a:r>
              <a:rPr lang="fr-FR" sz="2800" b="1" dirty="0"/>
              <a:t>de quelque stratégie</a:t>
            </a:r>
          </a:p>
          <a:p>
            <a:pPr marL="514350" indent="-514350">
              <a:buFont typeface="+mj-lt"/>
              <a:buAutoNum type="arabicPeriod"/>
            </a:pPr>
            <a:r>
              <a:rPr lang="fr-FR" sz="2800" dirty="0" smtClean="0"/>
              <a:t>stratégie de branch « </a:t>
            </a:r>
            <a:r>
              <a:rPr lang="fr-FR" sz="2800" b="1"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b="1" dirty="0" err="1" smtClean="0"/>
              <a:t>GitFlow</a:t>
            </a:r>
            <a:r>
              <a:rPr lang="fr-FR" sz="2800" dirty="0" smtClean="0"/>
              <a:t> (non adapté pour les petit projet).</a:t>
            </a:r>
          </a:p>
          <a:p>
            <a:endParaRPr lang="fr-FR" sz="2800" dirty="0" smtClean="0"/>
          </a:p>
          <a:p>
            <a:pPr marL="514350" indent="-514350">
              <a:buFont typeface="+mj-lt"/>
              <a:buAutoNum type="arabicPeriod"/>
            </a:pPr>
            <a:endParaRPr lang="fr-FR" sz="2800"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6618735"/>
          </a:xfrm>
          <a:prstGeom prst="rect">
            <a:avLst/>
          </a:prstGeom>
        </p:spPr>
        <p:txBody>
          <a:bodyPr wrap="square">
            <a:spAutoFit/>
          </a:bodyPr>
          <a:lstStyle/>
          <a:p>
            <a:pPr marL="571500" indent="-571500">
              <a:buFont typeface="+mj-lt"/>
              <a:buAutoNum type="romanUcPeriod" startAt="9"/>
            </a:pPr>
            <a:r>
              <a:rPr lang="fr-FR" sz="2800" b="1" dirty="0" smtClean="0"/>
              <a:t>Commandes sur les branches:</a:t>
            </a:r>
          </a:p>
          <a:p>
            <a:endParaRPr lang="fr-FR" sz="2800" b="1" dirty="0"/>
          </a:p>
          <a:p>
            <a:pPr marL="514350" indent="-244475">
              <a:buFont typeface="+mj-lt"/>
              <a:buAutoNum type="arabicPeriod"/>
              <a:tabLst>
                <a:tab pos="363538" algn="l"/>
                <a:tab pos="623888" algn="l"/>
              </a:tabLst>
            </a:pPr>
            <a:r>
              <a:rPr lang="fr-FR" b="1" dirty="0"/>
              <a:t>	</a:t>
            </a:r>
            <a:r>
              <a:rPr lang="fr-FR" sz="28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checkout –b «branch </a:t>
            </a:r>
            <a:r>
              <a:rPr lang="fr-FR" sz="2600" b="1" i="1" dirty="0" err="1"/>
              <a:t>name</a:t>
            </a:r>
            <a:r>
              <a:rPr lang="fr-FR" sz="2600" b="1" i="1" dirty="0"/>
              <a:t> » </a:t>
            </a:r>
            <a:r>
              <a:rPr lang="fr-FR" sz="2600" b="1" i="1" dirty="0" smtClean="0"/>
              <a:t>(avec </a:t>
            </a:r>
            <a:r>
              <a:rPr lang="fr-FR" sz="2600" b="1" i="1" dirty="0"/>
              <a:t>saut ),</a:t>
            </a:r>
          </a:p>
          <a:p>
            <a:pPr marL="804863" lvl="1" indent="-182563">
              <a:buFont typeface="Arial" panose="020B0604020202020204" pitchFamily="34" charset="0"/>
              <a:buChar char="•"/>
              <a:tabLst>
                <a:tab pos="363538" algn="l"/>
                <a:tab pos="623888" algn="l"/>
                <a:tab pos="804863" algn="l"/>
              </a:tabLst>
            </a:pPr>
            <a:r>
              <a:rPr lang="fr-FR" altLang="fr-FR" sz="2600" b="1" i="1" dirty="0"/>
              <a:t>git checkout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628650" lvl="1">
              <a:buFont typeface="Arial" panose="020B0604020202020204" pitchFamily="34" charset="0"/>
              <a:buChar char="•"/>
              <a:tabLst>
                <a:tab pos="457200" algn="l"/>
                <a:tab pos="533400" algn="l"/>
              </a:tabLst>
            </a:pPr>
            <a:r>
              <a:rPr lang="fr-FR" sz="2600" dirty="0"/>
              <a:t>git</a:t>
            </a:r>
            <a:r>
              <a:rPr lang="fr-FR" sz="2400" b="1" i="1" dirty="0" smtClean="0"/>
              <a:t> </a:t>
            </a:r>
            <a:r>
              <a:rPr lang="fr-FR" sz="2400" b="1" i="1" dirty="0"/>
              <a:t>branch –d « branch </a:t>
            </a:r>
            <a:r>
              <a:rPr lang="fr-FR" sz="2400" b="1" i="1" dirty="0" err="1"/>
              <a:t>name</a:t>
            </a:r>
            <a:r>
              <a:rPr lang="fr-FR" sz="2400" b="1" i="1" dirty="0"/>
              <a:t> </a:t>
            </a:r>
            <a:r>
              <a:rPr lang="fr-FR" sz="2400" b="1" i="1" dirty="0" smtClean="0"/>
              <a:t>»</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1906250" cy="6705600"/>
          </a:xfrm>
        </p:spPr>
        <p:txBody>
          <a:bodyPr/>
          <a:lstStyle/>
          <a:p>
            <a:pPr marL="514350" indent="-514350">
              <a:buFont typeface="+mj-lt"/>
              <a:buAutoNum type="arabicPeriod"/>
            </a:pPr>
            <a:endParaRPr lang="fr-FR" dirty="0" smtClean="0"/>
          </a:p>
          <a:p>
            <a:pPr marL="622300" lvl="1" indent="-352425">
              <a:buFont typeface="+mj-lt"/>
              <a:buAutoNum type="arabicPeriod" startAt="3"/>
              <a:tabLst>
                <a:tab pos="363538" algn="l"/>
                <a:tab pos="623888" algn="l"/>
              </a:tabLst>
            </a:pPr>
            <a:r>
              <a:rPr lang="fr-FR" sz="2800" dirty="0"/>
              <a:t>Uploader (pusher) les changement dans une autre branche</a:t>
            </a:r>
          </a:p>
          <a:p>
            <a:pPr indent="133350"/>
            <a:r>
              <a:rPr lang="fr-FR" b="1" i="1" dirty="0" smtClean="0"/>
              <a:t>git push </a:t>
            </a:r>
            <a:r>
              <a:rPr lang="fr-FR" b="1" i="1" dirty="0" err="1" smtClean="0"/>
              <a:t>origin</a:t>
            </a:r>
            <a:r>
              <a:rPr lang="fr-FR" b="1" i="1" dirty="0" smtClean="0"/>
              <a:t> «  </a:t>
            </a:r>
            <a:r>
              <a:rPr lang="fr-FR" b="1" i="1" dirty="0" err="1" smtClean="0"/>
              <a:t>brancheName</a:t>
            </a:r>
            <a:r>
              <a:rPr lang="fr-FR" b="1" i="1" dirty="0" smtClean="0"/>
              <a:t>»,git </a:t>
            </a:r>
            <a:r>
              <a:rPr lang="fr-FR" b="1" i="1" dirty="0"/>
              <a:t>push </a:t>
            </a:r>
            <a:r>
              <a:rPr lang="fr-FR" b="1" i="1" dirty="0" err="1"/>
              <a:t>origin</a:t>
            </a:r>
            <a:r>
              <a:rPr lang="fr-FR" b="1" i="1" dirty="0"/>
              <a:t> </a:t>
            </a:r>
            <a:r>
              <a:rPr lang="fr-FR" b="1" i="1" dirty="0" err="1"/>
              <a:t>localbranche</a:t>
            </a:r>
            <a:r>
              <a:rPr lang="fr-FR" b="1" i="1" dirty="0"/>
              <a:t> :</a:t>
            </a:r>
            <a:r>
              <a:rPr lang="fr-FR" b="1" i="1" dirty="0" err="1" smtClean="0"/>
              <a:t>rembranche</a:t>
            </a:r>
            <a:endParaRPr lang="fr-FR" b="1" i="1" dirty="0"/>
          </a:p>
          <a:p>
            <a:pPr marL="514350" indent="-249238">
              <a:buFont typeface="+mj-lt"/>
              <a:buAutoNum type="arabicPeriod" startAt="2"/>
            </a:pPr>
            <a:r>
              <a:rPr lang="fr-FR" altLang="fr-FR" dirty="0"/>
              <a:t>Télécharger les changement de dépôt distant dans le dépôt </a:t>
            </a:r>
            <a:r>
              <a:rPr lang="fr-FR" altLang="fr-FR" dirty="0" smtClean="0"/>
              <a:t>locale avec</a:t>
            </a:r>
          </a:p>
          <a:p>
            <a:r>
              <a:rPr lang="fr-FR" altLang="fr-FR" sz="2600" b="1" i="1" dirty="0"/>
              <a:t>	</a:t>
            </a:r>
            <a:r>
              <a:rPr lang="fr-FR" altLang="fr-FR" b="1" i="1" dirty="0"/>
              <a:t>git pull</a:t>
            </a:r>
          </a:p>
          <a:p>
            <a:pPr marL="514350" lvl="1" indent="-249238">
              <a:buFont typeface="+mj-lt"/>
              <a:buAutoNum type="arabicPeriod"/>
              <a:tabLst>
                <a:tab pos="363538" algn="l"/>
                <a:tab pos="623888" algn="l"/>
              </a:tabLst>
            </a:pPr>
            <a:r>
              <a:rPr lang="fr-FR" altLang="fr-FR" sz="2800" dirty="0"/>
              <a:t>Télécharger les </a:t>
            </a:r>
            <a:r>
              <a:rPr lang="fr-FR" altLang="fr-FR" sz="2800" dirty="0" smtClean="0"/>
              <a:t>changement </a:t>
            </a:r>
            <a:r>
              <a:rPr lang="fr-FR" altLang="fr-FR" sz="2800" dirty="0"/>
              <a:t>de dépôt distant dans le dépôt locale sans </a:t>
            </a:r>
            <a:r>
              <a:rPr lang="fr-FR" altLang="fr-FR" sz="2800" dirty="0" smtClean="0"/>
              <a:t>intégration de ces nouvelle données dans le repo locale(</a:t>
            </a:r>
            <a:r>
              <a:rPr lang="fr-FR" altLang="fr-FR" sz="2800" dirty="0" err="1" smtClean="0"/>
              <a:t>iniffensive</a:t>
            </a:r>
            <a:r>
              <a:rPr lang="fr-FR" altLang="fr-FR" sz="2800" dirty="0" smtClean="0"/>
              <a:t>)</a:t>
            </a:r>
            <a:endParaRPr lang="fr-FR" altLang="fr-FR" sz="2800" dirty="0"/>
          </a:p>
          <a:p>
            <a:pPr marL="820738" lvl="1" indent="-192088">
              <a:tabLst>
                <a:tab pos="628650" algn="l"/>
                <a:tab pos="1163638" algn="l"/>
              </a:tabLst>
            </a:pPr>
            <a:r>
              <a:rPr lang="fr-FR" altLang="fr-FR" sz="2600" b="1" i="1" dirty="0"/>
              <a:t>git </a:t>
            </a:r>
            <a:r>
              <a:rPr lang="fr-FR" altLang="fr-FR" sz="2600" b="1" i="1" dirty="0" err="1" smtClean="0"/>
              <a:t>fetch</a:t>
            </a:r>
            <a:endParaRPr lang="fr-FR" altLang="fr-FR" sz="2600" b="1" i="1" dirty="0" smtClean="0"/>
          </a:p>
          <a:p>
            <a:pPr marL="622300" lvl="1" indent="-357188">
              <a:buFont typeface="+mj-lt"/>
              <a:buAutoNum type="arabicPeriod" startAt="3"/>
              <a:tabLst>
                <a:tab pos="363538" algn="l"/>
                <a:tab pos="622300" algn="l"/>
                <a:tab pos="623888" algn="l"/>
              </a:tabLst>
            </a:pPr>
            <a:r>
              <a:rPr lang="fr-FR" altLang="fr-FR" sz="2800" dirty="0"/>
              <a:t> Intégrer une autre branche à la branche locale </a:t>
            </a:r>
            <a:r>
              <a:rPr lang="fr-FR" altLang="fr-FR" sz="2800" dirty="0" smtClean="0"/>
              <a:t>courante </a:t>
            </a:r>
            <a:endParaRPr lang="fr-FR" altLang="fr-FR" sz="2800" dirty="0"/>
          </a:p>
          <a:p>
            <a:pPr marL="800100" lvl="1" indent="-171450">
              <a:tabLst>
                <a:tab pos="533400" algn="l"/>
                <a:tab pos="623888" algn="l"/>
                <a:tab pos="800100" algn="l"/>
              </a:tabLst>
            </a:pPr>
            <a:r>
              <a:rPr lang="fr-FR" sz="2000" b="1" i="1" dirty="0"/>
              <a:t>git merge </a:t>
            </a:r>
            <a:r>
              <a:rPr lang="fr-FR" sz="2000" b="1" i="1" dirty="0" smtClean="0"/>
              <a:t>branch</a:t>
            </a:r>
          </a:p>
          <a:p>
            <a:pPr marL="820738" lvl="1" indent="-192088">
              <a:tabLst>
                <a:tab pos="628650" algn="l"/>
                <a:tab pos="1163638" algn="l"/>
              </a:tabLst>
            </a:pPr>
            <a:endParaRPr lang="fr-FR" altLang="fr-FR" sz="2600" dirty="0"/>
          </a:p>
          <a:p>
            <a:pPr marL="514350" indent="-514350">
              <a:buFont typeface="+mj-lt"/>
              <a:buAutoNum type="arabicPeriod" startAt="2"/>
            </a:pPr>
            <a:endParaRPr lang="fr-FR"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smtClean="0"/>
              <a:t>Conflits</a:t>
            </a:r>
            <a:endParaRPr lang="fr-FR" b="1" dirty="0"/>
          </a:p>
        </p:txBody>
      </p:sp>
      <p:sp>
        <p:nvSpPr>
          <p:cNvPr id="5" name="Rectangle 4"/>
          <p:cNvSpPr/>
          <p:nvPr/>
        </p:nvSpPr>
        <p:spPr>
          <a:xfrm>
            <a:off x="198783" y="1336021"/>
            <a:ext cx="11993217" cy="3816429"/>
          </a:xfrm>
          <a:prstGeom prst="rect">
            <a:avLst/>
          </a:prstGeom>
        </p:spPr>
        <p:txBody>
          <a:bodyPr wrap="square">
            <a:spAutoFit/>
          </a:bodyPr>
          <a:lstStyle/>
          <a:p>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457200">
              <a:buFont typeface="Arial" panose="020B0604020202020204" pitchFamily="34" charset="0"/>
              <a:buChar char="•"/>
            </a:pPr>
            <a:r>
              <a:rPr lang="fr-FR" sz="2800" dirty="0"/>
              <a:t>Les conflits sont couteux et prend de temps</a:t>
            </a:r>
          </a:p>
          <a:p>
            <a:pPr marL="457200" indent="-457200">
              <a:buFont typeface="Arial" panose="020B0604020202020204" pitchFamily="34" charset="0"/>
              <a:buChar char="•"/>
            </a:pPr>
            <a:r>
              <a:rPr lang="fr-FR" sz="2800" dirty="0"/>
              <a:t>Les conflits affecte la personne qui à fait le </a:t>
            </a:r>
            <a:r>
              <a:rPr lang="fr-FR" sz="2800" dirty="0" smtClean="0"/>
              <a:t>merge</a:t>
            </a:r>
          </a:p>
          <a:p>
            <a:pPr marL="457200" indent="-457200">
              <a:buFont typeface="Arial" panose="020B0604020202020204" pitchFamily="34" charset="0"/>
              <a:buChar char="•"/>
            </a:pPr>
            <a:r>
              <a:rPr lang="fr-FR" sz="2800" dirty="0" smtClean="0"/>
              <a:t>Les autres membres de l’équipe ignore le conflit(vont pas le percevoir)</a:t>
            </a:r>
          </a:p>
          <a:p>
            <a:pPr marL="457200" indent="-457200">
              <a:buFont typeface="Arial" panose="020B0604020202020204" pitchFamily="34" charset="0"/>
              <a:buChar char="•"/>
            </a:pPr>
            <a:r>
              <a:rPr lang="fr-FR" sz="2800" dirty="0" smtClean="0"/>
              <a:t>Git marque le fichier en confit et arrête le processus de merge et au développeur de résoudre le conflit</a:t>
            </a:r>
          </a:p>
          <a:p>
            <a:pPr marL="457200" indent="-457200">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48257"/>
            <a:ext cx="12192000" cy="3539430"/>
          </a:xfrm>
          <a:prstGeom prst="rect">
            <a:avLst/>
          </a:prstGeom>
        </p:spPr>
        <p:txBody>
          <a:bodyPr wrap="square">
            <a:spAutoFit/>
          </a:bodyPr>
          <a:lstStyle/>
          <a:p>
            <a:pPr marL="542925" lvl="1" indent="-357188" defTabSz="622300">
              <a:buFont typeface="+mj-lt"/>
              <a:buAutoNum type="arabicPeriod"/>
              <a:tabLst>
                <a:tab pos="265113" algn="l"/>
                <a:tab pos="542925" algn="l"/>
              </a:tabLst>
            </a:pPr>
            <a:r>
              <a:rPr lang="fr-FR" sz="2800" b="1" dirty="0" smtClean="0"/>
              <a:t>Conflits</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err="1"/>
              <a:t>A-t-il</a:t>
            </a:r>
            <a:r>
              <a:rPr lang="fr-FR" altLang="fr-FR" sz="2800" dirty="0"/>
              <a:t>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550652" y="3351350"/>
            <a:ext cx="3479629" cy="3405458"/>
          </a:xfrm>
          <a:prstGeom prst="rect">
            <a:avLst/>
          </a:prstGeom>
        </p:spPr>
      </p:pic>
      <p:sp>
        <p:nvSpPr>
          <p:cNvPr id="8" name="ZoneTexte 7"/>
          <p:cNvSpPr txBox="1"/>
          <p:nvPr/>
        </p:nvSpPr>
        <p:spPr>
          <a:xfrm>
            <a:off x="0" y="4320209"/>
            <a:ext cx="8550652" cy="2769989"/>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700" dirty="0"/>
              <a:t>Git nous entoure la zone de </a:t>
            </a:r>
            <a:r>
              <a:rPr lang="fr-FR" altLang="fr-FR" sz="2700" dirty="0" err="1"/>
              <a:t>coflit</a:t>
            </a:r>
            <a:r>
              <a:rPr lang="fr-FR" altLang="fr-FR" sz="27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700" dirty="0"/>
              <a:t>Le contenue après le premier marqueurs vient de notre branche locale courante</a:t>
            </a:r>
          </a:p>
          <a:p>
            <a:pPr marL="1085850" lvl="1" indent="-457200">
              <a:tabLst>
                <a:tab pos="628650" algn="l"/>
                <a:tab pos="1163638" algn="l"/>
              </a:tabLst>
            </a:pPr>
            <a:r>
              <a:rPr lang="fr-FR" altLang="fr-FR" sz="27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a:t>
            </a:r>
            <a:r>
              <a:rPr lang="fr-FR" altLang="fr-FR" dirty="0" err="1" smtClean="0"/>
              <a:t>branch</a:t>
            </a:r>
            <a:r>
              <a:rPr lang="fr-FR" altLang="fr-FR" dirty="0" smtClean="0"/>
              <a:t>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a:t>
            </a:r>
            <a:r>
              <a:rPr lang="fr-FR" dirty="0" err="1" smtClean="0"/>
              <a:t>stagged</a:t>
            </a:r>
            <a:r>
              <a:rPr lang="fr-FR" dirty="0" smtClean="0"/>
              <a:t> )et faire un commit.</a:t>
            </a:r>
          </a:p>
          <a:p>
            <a:pPr marL="514350" indent="-514350">
              <a:buFont typeface="+mj-lt"/>
              <a:buAutoNum type="arabicPeriod"/>
            </a:pPr>
            <a:r>
              <a:rPr lang="fr-FR" altLang="fr-FR" b="1" dirty="0"/>
              <a:t>Réglé un conflit </a:t>
            </a:r>
            <a:r>
              <a:rPr lang="fr-FR" altLang="fr-FR" b="1" dirty="0" smtClean="0"/>
              <a:t>avec retour en arrière :</a:t>
            </a:r>
            <a:endParaRPr lang="fr-FR" altLang="fr-FR" b="1" dirty="0"/>
          </a:p>
          <a:p>
            <a:pPr marL="542925" indent="-92075"/>
            <a:r>
              <a:rPr lang="fr-FR" dirty="0"/>
              <a:t>git merge </a:t>
            </a:r>
            <a:r>
              <a:rPr lang="fr-FR" dirty="0" smtClean="0"/>
              <a:t>--</a:t>
            </a:r>
            <a:r>
              <a:rPr lang="fr-FR" dirty="0" err="1" smtClean="0"/>
              <a:t>abort</a:t>
            </a:r>
            <a:endParaRPr lang="fr-FR" dirty="0" smtClean="0"/>
          </a:p>
          <a:p>
            <a:pPr marL="542925" indent="-92075"/>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8550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10267122" cy="954156"/>
          </a:xfrm>
        </p:spPr>
        <p:txBody>
          <a:bodyPr/>
          <a:lstStyle/>
          <a:p>
            <a:r>
              <a:rPr lang="fr-FR" b="1" dirty="0" smtClean="0"/>
              <a:t>Collaboration est model de développement</a:t>
            </a:r>
            <a:endParaRPr lang="fr-FR" b="1" dirty="0"/>
          </a:p>
        </p:txBody>
      </p:sp>
      <p:sp>
        <p:nvSpPr>
          <p:cNvPr id="3" name="Espace réservé du contenu 2"/>
          <p:cNvSpPr>
            <a:spLocks noGrp="1"/>
          </p:cNvSpPr>
          <p:nvPr>
            <p:ph idx="1"/>
          </p:nvPr>
        </p:nvSpPr>
        <p:spPr>
          <a:xfrm>
            <a:off x="1" y="954156"/>
            <a:ext cx="12192000" cy="4679468"/>
          </a:xfrm>
        </p:spPr>
        <p:txBody>
          <a:bodyPr>
            <a:normAutofit lnSpcReduction="10000"/>
          </a:bodyPr>
          <a:lstStyle/>
          <a:p>
            <a:pPr marL="0" indent="0">
              <a:buNone/>
            </a:pPr>
            <a:r>
              <a:rPr lang="fr-FR" b="1" dirty="0" smtClean="0"/>
              <a:t>La Requête Pull (pull request):</a:t>
            </a:r>
          </a:p>
          <a:p>
            <a:pPr marL="0" indent="0">
              <a:buNone/>
            </a:pPr>
            <a:r>
              <a:rPr lang="fr-FR" dirty="0" smtClean="0"/>
              <a:t>	La manière d’utilisé les requêtes pull dépend de modèle de développement utilisé dans le projet</a:t>
            </a:r>
          </a:p>
          <a:p>
            <a:pPr marL="514350" indent="-514350">
              <a:buFont typeface="+mj-lt"/>
              <a:buAutoNum type="arabicPeriod"/>
            </a:pPr>
            <a:r>
              <a:rPr lang="fr-FR" b="1" dirty="0" smtClean="0"/>
              <a:t>Bifurquer le dépôt (fork): </a:t>
            </a:r>
            <a:r>
              <a:rPr lang="fr-FR" dirty="0" smtClean="0"/>
              <a:t>le collaborateur bifurque </a:t>
            </a:r>
            <a:r>
              <a:rPr lang="fr-FR" dirty="0"/>
              <a:t>un dépôt  </a:t>
            </a:r>
            <a:r>
              <a:rPr lang="fr-FR" dirty="0" smtClean="0"/>
              <a:t>existant et fait des PUSHs à son dépôt personnel(sans permission).les changement peuvent être intégré au dépôt source que par le mainteneur de projet(populaire en projet open source).les requêtes pull est utilisé pour informe le </a:t>
            </a:r>
            <a:r>
              <a:rPr lang="fr-FR" dirty="0"/>
              <a:t>mainteneur </a:t>
            </a:r>
            <a:r>
              <a:rPr lang="fr-FR" dirty="0" smtClean="0"/>
              <a:t>des changement des changements (à mergé si des changements significatif). </a:t>
            </a:r>
          </a:p>
          <a:p>
            <a:pPr marL="514350" indent="-514350">
              <a:buFont typeface="+mj-lt"/>
              <a:buAutoNum type="arabicPeriod" startAt="2"/>
            </a:pPr>
            <a:r>
              <a:rPr lang="fr-FR" b="1" dirty="0"/>
              <a:t>Dépôt </a:t>
            </a:r>
            <a:r>
              <a:rPr lang="fr-FR" b="1" dirty="0" smtClean="0"/>
              <a:t>partagé:</a:t>
            </a:r>
            <a:r>
              <a:rPr lang="fr-FR" dirty="0" smtClean="0"/>
              <a:t>	les collaborateurs on un accès à un dépôt partagé. Les requêtes pull sont utiles puisque elles  inities la revue de code avant que les changements soit mergé dans la branches principale de </a:t>
            </a:r>
            <a:r>
              <a:rPr lang="fr-FR" dirty="0" err="1" smtClean="0"/>
              <a:t>développement.utilisé</a:t>
            </a:r>
            <a:r>
              <a:rPr lang="fr-FR" dirty="0" smtClean="0"/>
              <a:t> dans les petites équipes et organisations et collabore sur des projets privés.</a:t>
            </a:r>
            <a:endParaRPr lang="fr-FR" dirty="0"/>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49"/>
            <a:ext cx="4254901" cy="2405262"/>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26" name="Image 25"/>
          <p:cNvPicPr>
            <a:picLocks noChangeAspect="1"/>
          </p:cNvPicPr>
          <p:nvPr/>
        </p:nvPicPr>
        <p:blipFill>
          <a:blip r:embed="rId3"/>
          <a:stretch>
            <a:fillRect/>
          </a:stretch>
        </p:blipFill>
        <p:spPr>
          <a:xfrm>
            <a:off x="593148" y="3668795"/>
            <a:ext cx="10177771" cy="166687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Répertoire de travail (</a:t>
            </a:r>
            <a:r>
              <a:rPr lang="fr-FR" dirty="0" err="1" smtClean="0"/>
              <a:t>Workspace</a:t>
            </a:r>
            <a:r>
              <a:rPr lang="fr-FR" dirty="0" smtClean="0"/>
              <a:t>, </a:t>
            </a:r>
            <a:r>
              <a:rPr lang="fr-FR" dirty="0"/>
              <a:t>w</a:t>
            </a:r>
            <a:r>
              <a:rPr lang="fr-FR" dirty="0" smtClean="0"/>
              <a:t>ork tree).</a:t>
            </a:r>
          </a:p>
          <a:p>
            <a:pPr marL="342900" indent="17463" algn="l">
              <a:buFont typeface="Arial" panose="020B0604020202020204" pitchFamily="34" charset="0"/>
              <a:buChar char="•"/>
            </a:pPr>
            <a:r>
              <a:rPr lang="fr-FR" sz="2500" dirty="0" smtClean="0"/>
              <a:t> </a:t>
            </a:r>
            <a:r>
              <a:rPr lang="fr-FR" dirty="0"/>
              <a:t>La zone de </a:t>
            </a:r>
            <a:r>
              <a:rPr lang="fr-FR" dirty="0" smtClean="0"/>
              <a:t>transit/d’index (</a:t>
            </a:r>
            <a:r>
              <a:rPr lang="fr-FR" dirty="0" err="1" smtClean="0"/>
              <a:t>stagged</a:t>
            </a:r>
            <a:r>
              <a:rPr lang="fr-FR" dirty="0" smtClean="0"/>
              <a:t> area )</a:t>
            </a:r>
          </a:p>
          <a:p>
            <a:pPr marL="342900" indent="17463" algn="l">
              <a:buFont typeface="Arial" panose="020B0604020202020204" pitchFamily="34" charset="0"/>
              <a:buChar char="•"/>
            </a:pPr>
            <a:r>
              <a:rPr lang="fr-FR" dirty="0"/>
              <a:t>Répertoire Git ( </a:t>
            </a:r>
            <a:r>
              <a:rPr lang="fr-FR" dirty="0" err="1"/>
              <a:t>Repository</a:t>
            </a:r>
            <a:r>
              <a:rPr lang="fr-FR" dirty="0" smtClean="0"/>
              <a:t>).</a:t>
            </a:r>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a:t>
            </a:r>
            <a:r>
              <a:rPr lang="fr-FR" dirty="0" err="1" smtClean="0"/>
              <a:t>gitlab</a:t>
            </a:r>
            <a:r>
              <a:rPr lang="fr-FR" dirty="0" smtClean="0"/>
              <a:t>,...)</a:t>
            </a:r>
          </a:p>
          <a:p>
            <a:pPr marL="0" indent="0">
              <a:buNone/>
            </a:pP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a:p>
        </p:txBody>
      </p:sp>
      <p:sp>
        <p:nvSpPr>
          <p:cNvPr id="4" name="Titre 1"/>
          <p:cNvSpPr>
            <a:spLocks noGrp="1"/>
          </p:cNvSpPr>
          <p:nvPr>
            <p:ph type="title"/>
          </p:nvPr>
        </p:nvSpPr>
        <p:spPr>
          <a:xfrm>
            <a:off x="3134935" y="588"/>
            <a:ext cx="6052930" cy="795855"/>
          </a:xfrm>
        </p:spPr>
        <p:txBody>
          <a:bodyPr/>
          <a:lstStyle/>
          <a:p>
            <a:pPr lvl="0"/>
            <a:r>
              <a:rPr lang="fr-FR" b="1" dirty="0"/>
              <a:t>Génération des clés SSH</a:t>
            </a:r>
          </a:p>
        </p:txBody>
      </p:sp>
    </p:spTree>
    <p:extLst>
      <p:ext uri="{BB962C8B-B14F-4D97-AF65-F5344CB8AC3E}">
        <p14:creationId xmlns:p14="http://schemas.microsoft.com/office/powerpoint/2010/main" val="269629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34935" y="588"/>
            <a:ext cx="605293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045133"/>
            <a:ext cx="11928768" cy="5687361"/>
          </a:xfrm>
        </p:spPr>
        <p:txBody>
          <a:bodyPr>
            <a:normAutofit/>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r>
              <a:rPr lang="fr-FR" b="1" i="1" dirty="0" smtClean="0"/>
              <a:t>», git </a:t>
            </a:r>
            <a:r>
              <a:rPr lang="fr-FR" b="1" i="1" dirty="0" err="1" smtClean="0"/>
              <a:t>add</a:t>
            </a:r>
            <a:r>
              <a:rPr lang="fr-FR" b="1" i="1" dirty="0" smtClean="0"/>
              <a:t> –p</a:t>
            </a:r>
          </a:p>
          <a:p>
            <a:pPr marL="1160462" lvl="1" indent="-342900"/>
            <a:endParaRPr lang="fr-FR" b="1" i="1"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checkout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checkout </a:t>
            </a:r>
            <a:r>
              <a:rPr lang="fr-FR" b="1" i="1" dirty="0" smtClean="0"/>
              <a:t>« fichier », git restore « fichier »</a:t>
            </a:r>
          </a:p>
          <a:p>
            <a:pPr marL="1160462" lvl="1" indent="-342900"/>
            <a:r>
              <a:rPr lang="fr-FR" b="1" i="1" dirty="0" smtClean="0">
                <a:solidFill>
                  <a:srgbClr val="FFFF00"/>
                </a:solidFill>
              </a:rPr>
              <a:t>Git clean</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2800" b="1" i="1" dirty="0"/>
              <a:t>git </a:t>
            </a:r>
            <a:r>
              <a:rPr lang="fr-FR" sz="2800" b="1" i="1" dirty="0" err="1" smtClean="0"/>
              <a:t>diff</a:t>
            </a:r>
            <a:endParaRPr lang="fr-FR" sz="28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a:t>
            </a:r>
            <a:r>
              <a:rPr lang="fr-FR" sz="2800" b="1" i="1" dirty="0" smtClean="0"/>
              <a:t>commit –m «  message»</a:t>
            </a:r>
            <a:endParaRPr lang="fr-FR" sz="2800" b="1" i="1" dirty="0"/>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2343</TotalTime>
  <Words>1362</Words>
  <Application>Microsoft Office PowerPoint</Application>
  <PresentationFormat>Grand écran</PresentationFormat>
  <Paragraphs>287</Paragraphs>
  <Slides>21</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Consolas</vt:lpstr>
      <vt:lpstr>Thème Office</vt:lpstr>
      <vt:lpstr>Système de contrôle de version(SCV)</vt:lpstr>
      <vt:lpstr>Type de SCV </vt:lpstr>
      <vt:lpstr>Git </vt:lpstr>
      <vt:lpstr>Architecture de Git</vt:lpstr>
      <vt:lpstr>Utilisation</vt:lpstr>
      <vt:lpstr>Génération des clés SSH</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lpstr>Présentation PowerPoint</vt:lpstr>
      <vt:lpstr>Présentation PowerPoint</vt:lpstr>
      <vt:lpstr>Conflits(Suite)</vt:lpstr>
      <vt:lpstr>Conflits «suite »</vt:lpstr>
      <vt:lpstr>HEAD &amp; Index</vt:lpstr>
      <vt:lpstr>Collaboration est model de développement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722</cp:revision>
  <dcterms:created xsi:type="dcterms:W3CDTF">2022-11-12T10:47:31Z</dcterms:created>
  <dcterms:modified xsi:type="dcterms:W3CDTF">2022-11-21T10:24:51Z</dcterms:modified>
</cp:coreProperties>
</file>