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9" r:id="rId3"/>
    <p:sldId id="261" r:id="rId4"/>
    <p:sldId id="289" r:id="rId5"/>
    <p:sldId id="274" r:id="rId6"/>
    <p:sldId id="264" r:id="rId7"/>
    <p:sldId id="284" r:id="rId8"/>
    <p:sldId id="263" r:id="rId9"/>
    <p:sldId id="299" r:id="rId10"/>
    <p:sldId id="303" r:id="rId11"/>
    <p:sldId id="266" r:id="rId12"/>
    <p:sldId id="277" r:id="rId13"/>
    <p:sldId id="270" r:id="rId14"/>
    <p:sldId id="272" r:id="rId15"/>
    <p:sldId id="296" r:id="rId16"/>
    <p:sldId id="278" r:id="rId17"/>
    <p:sldId id="291" r:id="rId18"/>
    <p:sldId id="297" r:id="rId19"/>
    <p:sldId id="298" r:id="rId20"/>
    <p:sldId id="279" r:id="rId21"/>
    <p:sldId id="282" r:id="rId22"/>
    <p:sldId id="280" r:id="rId23"/>
    <p:sldId id="281" r:id="rId24"/>
    <p:sldId id="283" r:id="rId25"/>
    <p:sldId id="290" r:id="rId26"/>
    <p:sldId id="288" r:id="rId27"/>
    <p:sldId id="286" r:id="rId28"/>
    <p:sldId id="287" r:id="rId29"/>
    <p:sldId id="285" r:id="rId30"/>
    <p:sldId id="300" r:id="rId31"/>
    <p:sldId id="295" r:id="rId32"/>
    <p:sldId id="292" r:id="rId33"/>
    <p:sldId id="304" r:id="rId34"/>
    <p:sldId id="294" r:id="rId35"/>
    <p:sldId id="271" r:id="rId36"/>
    <p:sldId id="301" r:id="rId37"/>
    <p:sldId id="293" r:id="rId38"/>
    <p:sldId id="305" r:id="rId3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241" autoAdjust="0"/>
  </p:normalViewPr>
  <p:slideViewPr>
    <p:cSldViewPr snapToGrid="0">
      <p:cViewPr varScale="1">
        <p:scale>
          <a:sx n="64" d="100"/>
          <a:sy n="64" d="100"/>
        </p:scale>
        <p:origin x="1494" y="90"/>
      </p:cViewPr>
      <p:guideLst/>
    </p:cSldViewPr>
  </p:slideViewPr>
  <p:notesTextViewPr>
    <p:cViewPr>
      <p:scale>
        <a:sx n="125" d="100"/>
        <a:sy n="125" d="100"/>
      </p:scale>
      <p:origin x="0" y="-275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14/12/2022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mergé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 autre mécanisme pour créer des snapshot de dépôt git. Est utilisé pour créer des  numéros de versions  avec sens correspondant au cycles de production de logiciels(</a:t>
            </a:r>
            <a:r>
              <a:rPr lang="fr-FR" dirty="0" err="1" smtClean="0"/>
              <a:t>major,minor,patch</a:t>
            </a:r>
            <a:r>
              <a:rPr lang="fr-FR" dirty="0" smtClean="0"/>
              <a:t>) </a:t>
            </a:r>
          </a:p>
          <a:p>
            <a:r>
              <a:rPr lang="fr-FR" dirty="0" smtClean="0"/>
              <a:t>--tag d'annotation</a:t>
            </a:r>
          </a:p>
          <a:p>
            <a:r>
              <a:rPr lang="fr-FR" dirty="0" smtClean="0"/>
              <a:t>--</a:t>
            </a:r>
            <a:r>
              <a:rPr lang="fr-FR" dirty="0" err="1" smtClean="0"/>
              <a:t>lightweight</a:t>
            </a:r>
            <a:r>
              <a:rPr lang="fr-FR" dirty="0" smtClean="0"/>
              <a:t> tag </a:t>
            </a:r>
          </a:p>
          <a:p>
            <a:r>
              <a:rPr lang="fr-FR" dirty="0" smtClean="0"/>
              <a:t>tag utilisé comme les branches pout  pointé un commit spécifique(tag),on utilise pas les options on don juste le nom</a:t>
            </a:r>
          </a:p>
          <a:p>
            <a:r>
              <a:rPr lang="fr-FR" dirty="0" smtClean="0"/>
              <a:t>--tag d'annotation</a:t>
            </a:r>
          </a:p>
          <a:p>
            <a:r>
              <a:rPr lang="fr-FR" dirty="0" smtClean="0"/>
              <a:t>peut être utilisé pour annotation stocké </a:t>
            </a:r>
            <a:r>
              <a:rPr lang="fr-FR" dirty="0" err="1" smtClean="0"/>
              <a:t>commme</a:t>
            </a:r>
            <a:r>
              <a:rPr lang="fr-FR" dirty="0" smtClean="0"/>
              <a:t> </a:t>
            </a:r>
            <a:r>
              <a:rPr lang="fr-FR" dirty="0" err="1" smtClean="0"/>
              <a:t>ensmble</a:t>
            </a:r>
            <a:r>
              <a:rPr lang="fr-FR" dirty="0" smtClean="0"/>
              <a:t> d'objets dans la base de donnée de Git,(nom tag, </a:t>
            </a:r>
            <a:r>
              <a:rPr lang="fr-FR" dirty="0" err="1" smtClean="0"/>
              <a:t>email,date,message,signature</a:t>
            </a:r>
            <a:r>
              <a:rPr lang="fr-FR" dirty="0" smtClean="0"/>
              <a:t> GPG) </a:t>
            </a:r>
          </a:p>
          <a:p>
            <a:r>
              <a:rPr lang="fr-FR" dirty="0" smtClean="0"/>
              <a:t>pour la créer on utilise -a</a:t>
            </a:r>
          </a:p>
          <a:p>
            <a:r>
              <a:rPr lang="fr-FR" dirty="0" smtClean="0"/>
              <a:t>-m </a:t>
            </a:r>
            <a:r>
              <a:rPr lang="fr-FR" dirty="0" err="1" smtClean="0"/>
              <a:t>specifie</a:t>
            </a:r>
            <a:r>
              <a:rPr lang="fr-FR" dirty="0" smtClean="0"/>
              <a:t> un message</a:t>
            </a:r>
          </a:p>
          <a:p>
            <a:r>
              <a:rPr lang="fr-FR" dirty="0" smtClean="0"/>
              <a:t>on peut </a:t>
            </a:r>
            <a:r>
              <a:rPr lang="fr-FR" dirty="0" err="1" smtClean="0"/>
              <a:t>tagé</a:t>
            </a:r>
            <a:r>
              <a:rPr lang="fr-FR" dirty="0" smtClean="0"/>
              <a:t> un commit </a:t>
            </a:r>
            <a:r>
              <a:rPr lang="fr-FR" dirty="0" err="1" smtClean="0"/>
              <a:t>meme</a:t>
            </a:r>
            <a:r>
              <a:rPr lang="fr-FR" dirty="0" smtClean="0"/>
              <a:t> on la dépassons</a:t>
            </a:r>
          </a:p>
          <a:p>
            <a:r>
              <a:rPr lang="fr-FR" dirty="0" smtClean="0"/>
              <a:t>elle peut avoir un message l'</a:t>
            </a:r>
            <a:r>
              <a:rPr lang="fr-FR" dirty="0" err="1" smtClean="0"/>
              <a:t>autheur</a:t>
            </a:r>
            <a:r>
              <a:rPr lang="fr-FR" dirty="0" smtClean="0"/>
              <a:t>, et date </a:t>
            </a:r>
            <a:r>
              <a:rPr lang="fr-FR" dirty="0" err="1" smtClean="0"/>
              <a:t>different</a:t>
            </a:r>
            <a:r>
              <a:rPr lang="fr-FR" dirty="0" smtClean="0"/>
              <a:t> du commit sur </a:t>
            </a:r>
            <a:r>
              <a:rPr lang="fr-FR" dirty="0" err="1" smtClean="0"/>
              <a:t>laquel</a:t>
            </a:r>
            <a:r>
              <a:rPr lang="fr-FR" dirty="0" smtClean="0"/>
              <a:t> elle point(</a:t>
            </a:r>
            <a:r>
              <a:rPr lang="fr-FR" dirty="0" err="1" smtClean="0"/>
              <a:t>decrire</a:t>
            </a:r>
            <a:r>
              <a:rPr lang="fr-FR" dirty="0" smtClean="0"/>
              <a:t> un release sans créer un commit de release)</a:t>
            </a:r>
          </a:p>
          <a:p>
            <a:r>
              <a:rPr lang="fr-FR" dirty="0" smtClean="0"/>
              <a:t>/////////</a:t>
            </a:r>
          </a:p>
          <a:p>
            <a:r>
              <a:rPr lang="fr-FR" dirty="0" smtClean="0"/>
              <a:t>git push </a:t>
            </a:r>
            <a:r>
              <a:rPr lang="fr-FR" dirty="0" err="1" smtClean="0"/>
              <a:t>transfer</a:t>
            </a:r>
            <a:r>
              <a:rPr lang="fr-FR" dirty="0" smtClean="0"/>
              <a:t> pas les tags au server distant, pour transféré git push "</a:t>
            </a:r>
            <a:r>
              <a:rPr lang="fr-FR" dirty="0" err="1" smtClean="0"/>
              <a:t>tagname</a:t>
            </a:r>
            <a:r>
              <a:rPr lang="fr-FR" dirty="0" smtClean="0"/>
              <a:t>"</a:t>
            </a:r>
          </a:p>
          <a:p>
            <a:r>
              <a:rPr lang="fr-FR" sz="1200" b="1" kern="1200" dirty="0" smtClean="0">
                <a:solidFill>
                  <a:schemeClr val="tx1"/>
                </a:solidFill>
                <a:latin typeface="+mn-lt"/>
                <a:ea typeface="+mn-ea"/>
                <a:cs typeface="+mn-cs"/>
              </a:rPr>
              <a:t>git tag –n: affiche les tags</a:t>
            </a:r>
            <a:r>
              <a:rPr lang="fr-FR" sz="1200" b="1" kern="1200" baseline="0" dirty="0" smtClean="0">
                <a:solidFill>
                  <a:schemeClr val="tx1"/>
                </a:solidFill>
                <a:latin typeface="+mn-lt"/>
                <a:ea typeface="+mn-ea"/>
                <a:cs typeface="+mn-cs"/>
              </a:rPr>
              <a:t> avec les message</a:t>
            </a:r>
            <a:endParaRPr lang="fr-FR" b="1" dirty="0" smtClean="0"/>
          </a:p>
          <a:p>
            <a:r>
              <a:rPr lang="fr-FR" dirty="0" smtClean="0"/>
              <a:t>--supprimé un tag</a:t>
            </a:r>
          </a:p>
          <a:p>
            <a:r>
              <a:rPr lang="fr-FR" b="1" dirty="0" smtClean="0"/>
              <a:t>git tag -d </a:t>
            </a:r>
            <a:r>
              <a:rPr lang="fr-FR" b="1" dirty="0" err="1" smtClean="0"/>
              <a:t>tagname</a:t>
            </a:r>
            <a:endParaRPr lang="fr-FR" b="1" dirty="0" smtClean="0"/>
          </a:p>
          <a:p>
            <a:r>
              <a:rPr lang="fr-FR" b="1" dirty="0" smtClean="0"/>
              <a:t>/////////////</a:t>
            </a:r>
          </a:p>
          <a:p>
            <a:pPr rtl="0"/>
            <a:r>
              <a:rPr lang="fr-FR" b="1" baseline="0" dirty="0" smtClean="0"/>
              <a:t>Git </a:t>
            </a:r>
            <a:r>
              <a:rPr lang="fr-FR" b="1" baseline="0" dirty="0" err="1" smtClean="0"/>
              <a:t>revert</a:t>
            </a:r>
            <a:r>
              <a:rPr lang="fr-FR" b="1" baseline="0" dirty="0" smtClean="0"/>
              <a:t> (mal comprise) : </a:t>
            </a:r>
            <a:r>
              <a:rPr lang="fr-FR" b="0" baseline="0" dirty="0" smtClean="0"/>
              <a:t>s’applique uniquement sur des commits ne supprime pas le commit dans l’historique de projet(dépôt local) mail il le supprime de répertoire de travail. On détecte une erreur introduit par un commit au lieu de corrigé manuellement on peut faire git reverse pour corrigé authomatiquement.il prend le commit en question et inverse les changement(file création =&gt;file suppression, </a:t>
            </a:r>
            <a:r>
              <a:rPr lang="fr-FR" b="0" baseline="0" dirty="0" err="1" smtClean="0"/>
              <a:t>text</a:t>
            </a:r>
            <a:r>
              <a:rPr lang="fr-FR" b="0" baseline="0" dirty="0" smtClean="0"/>
              <a:t> </a:t>
            </a:r>
            <a:r>
              <a:rPr lang="fr-FR" b="0" baseline="0" dirty="0" err="1" smtClean="0"/>
              <a:t>added</a:t>
            </a:r>
            <a:r>
              <a:rPr lang="fr-FR" b="0" baseline="0" dirty="0" smtClean="0"/>
              <a:t>=&gt;</a:t>
            </a:r>
            <a:r>
              <a:rPr lang="fr-FR" b="0" baseline="0" dirty="0" err="1" smtClean="0"/>
              <a:t>text</a:t>
            </a:r>
            <a:r>
              <a:rPr lang="fr-FR" b="0" baseline="0" dirty="0" smtClean="0"/>
              <a:t> </a:t>
            </a:r>
            <a:r>
              <a:rPr lang="fr-FR" b="0" baseline="0" dirty="0" err="1" smtClean="0"/>
              <a:t>removed</a:t>
            </a:r>
            <a:r>
              <a:rPr lang="fr-FR" b="0" baseline="0" dirty="0" smtClean="0"/>
              <a:t>) puis créer un nouveau commit de reverse.  </a:t>
            </a:r>
            <a:endParaRPr lang="fr-FR"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a:t>
            </a:r>
            <a:r>
              <a:rPr lang="fr-FR" b="1" baseline="0" dirty="0" smtClean="0">
                <a:solidFill>
                  <a:srgbClr val="FF0000"/>
                </a:solidFill>
              </a:rPr>
              <a:t>Quand on veut fixé un commit public on utilise </a:t>
            </a:r>
            <a:r>
              <a:rPr lang="fr-FR" b="1" baseline="0" dirty="0" err="1" smtClean="0">
                <a:solidFill>
                  <a:srgbClr val="FF0000"/>
                </a:solidFill>
              </a:rPr>
              <a:t>revert</a:t>
            </a:r>
            <a:r>
              <a:rPr lang="fr-FR" b="1" baseline="0" dirty="0" smtClean="0">
                <a:solidFill>
                  <a:srgbClr val="FF0000"/>
                </a:solidFill>
              </a:rPr>
              <a:t> on utilise pas reset</a:t>
            </a:r>
            <a:endParaRPr lang="fr-FR" b="1" dirty="0" smtClean="0">
              <a:solidFill>
                <a:srgbClr val="FF0000"/>
              </a:solidFill>
            </a:endParaRPr>
          </a:p>
          <a:p>
            <a:r>
              <a:rPr lang="fr-FR" sz="1200" b="1" kern="1200" baseline="0" dirty="0" smtClean="0">
                <a:solidFill>
                  <a:schemeClr val="tx1"/>
                </a:solidFill>
                <a:effectLst/>
                <a:latin typeface="+mn-lt"/>
                <a:ea typeface="+mn-ea"/>
                <a:cs typeface="+mn-cs"/>
              </a:rPr>
              <a:t>////////////////</a:t>
            </a:r>
          </a:p>
          <a:p>
            <a:r>
              <a:rPr lang="fr-FR" sz="1200" b="0" kern="1200" baseline="0" dirty="0" smtClean="0">
                <a:solidFill>
                  <a:schemeClr val="tx1"/>
                </a:solidFill>
                <a:effectLst/>
                <a:latin typeface="+mn-lt"/>
                <a:ea typeface="+mn-ea"/>
                <a:cs typeface="+mn-cs"/>
              </a:rPr>
              <a:t>on veut </a:t>
            </a:r>
            <a:r>
              <a:rPr lang="fr-FR" sz="1200" b="0" kern="1200" baseline="0" dirty="0" err="1" smtClean="0">
                <a:solidFill>
                  <a:schemeClr val="tx1"/>
                </a:solidFill>
                <a:effectLst/>
                <a:latin typeface="+mn-lt"/>
                <a:ea typeface="+mn-ea"/>
                <a:cs typeface="+mn-cs"/>
              </a:rPr>
              <a:t>deplacer</a:t>
            </a:r>
            <a:r>
              <a:rPr lang="fr-FR" sz="1200" b="0" kern="1200" baseline="0" dirty="0" smtClean="0">
                <a:solidFill>
                  <a:schemeClr val="tx1"/>
                </a:solidFill>
                <a:effectLst/>
                <a:latin typeface="+mn-lt"/>
                <a:ea typeface="+mn-ea"/>
                <a:cs typeface="+mn-cs"/>
              </a:rPr>
              <a:t> le pointeur la branche(</a:t>
            </a:r>
            <a:r>
              <a:rPr lang="fr-FR" sz="1200" b="0" kern="1200" baseline="0" dirty="0" err="1" smtClean="0">
                <a:solidFill>
                  <a:schemeClr val="tx1"/>
                </a:solidFill>
                <a:effectLst/>
                <a:latin typeface="+mn-lt"/>
                <a:ea typeface="+mn-ea"/>
                <a:cs typeface="+mn-cs"/>
              </a:rPr>
              <a:t>reinitialisé</a:t>
            </a:r>
            <a:r>
              <a:rPr lang="fr-FR" sz="1200" b="0" kern="1200" baseline="0" dirty="0" smtClean="0">
                <a:solidFill>
                  <a:schemeClr val="tx1"/>
                </a:solidFill>
                <a:effectLst/>
                <a:latin typeface="+mn-lt"/>
                <a:ea typeface="+mn-ea"/>
                <a:cs typeface="+mn-cs"/>
              </a:rPr>
              <a:t>  le </a:t>
            </a:r>
            <a:r>
              <a:rPr lang="fr-FR" sz="1200" b="0" kern="1200" baseline="0" dirty="0" err="1" smtClean="0">
                <a:solidFill>
                  <a:schemeClr val="tx1"/>
                </a:solidFill>
                <a:effectLst/>
                <a:latin typeface="+mn-lt"/>
                <a:ea typeface="+mn-ea"/>
                <a:cs typeface="+mn-cs"/>
              </a:rPr>
              <a:t>depot</a:t>
            </a:r>
            <a:r>
              <a:rPr lang="fr-FR" sz="1200" b="0" kern="1200" baseline="0" dirty="0" smtClean="0">
                <a:solidFill>
                  <a:schemeClr val="tx1"/>
                </a:solidFill>
                <a:effectLst/>
                <a:latin typeface="+mn-lt"/>
                <a:ea typeface="+mn-ea"/>
                <a:cs typeface="+mn-cs"/>
              </a:rPr>
              <a:t>) vers une commit postérieure, </a:t>
            </a:r>
            <a:r>
              <a:rPr lang="fr-FR" sz="1200" b="0" kern="1200" baseline="0" dirty="0" err="1" smtClean="0">
                <a:solidFill>
                  <a:schemeClr val="tx1"/>
                </a:solidFill>
                <a:effectLst/>
                <a:latin typeface="+mn-lt"/>
                <a:ea typeface="+mn-ea"/>
                <a:cs typeface="+mn-cs"/>
              </a:rPr>
              <a:t>annul</a:t>
            </a:r>
            <a:r>
              <a:rPr lang="fr-FR" sz="1200" b="0" kern="1200" baseline="0" dirty="0" smtClean="0">
                <a:solidFill>
                  <a:schemeClr val="tx1"/>
                </a:solidFill>
                <a:effectLst/>
                <a:latin typeface="+mn-lt"/>
                <a:ea typeface="+mn-ea"/>
                <a:cs typeface="+mn-cs"/>
              </a:rPr>
              <a:t> les commit qui suis cette commit mas le </a:t>
            </a:r>
            <a:r>
              <a:rPr lang="fr-FR" sz="1200" b="0" kern="1200" baseline="0" dirty="0" err="1" smtClean="0">
                <a:solidFill>
                  <a:schemeClr val="tx1"/>
                </a:solidFill>
                <a:effectLst/>
                <a:latin typeface="+mn-lt"/>
                <a:ea typeface="+mn-ea"/>
                <a:cs typeface="+mn-cs"/>
              </a:rPr>
              <a:t>répertoie</a:t>
            </a:r>
            <a:r>
              <a:rPr lang="fr-FR" sz="1200" b="0" kern="1200" baseline="0" dirty="0" smtClean="0">
                <a:solidFill>
                  <a:schemeClr val="tx1"/>
                </a:solidFill>
                <a:effectLst/>
                <a:latin typeface="+mn-lt"/>
                <a:ea typeface="+mn-ea"/>
                <a:cs typeface="+mn-cs"/>
              </a:rPr>
              <a:t> de travail reste le </a:t>
            </a:r>
            <a:r>
              <a:rPr lang="fr-FR" sz="1200" b="0" kern="1200" baseline="0" dirty="0" err="1" smtClean="0">
                <a:solidFill>
                  <a:schemeClr val="tx1"/>
                </a:solidFill>
                <a:effectLst/>
                <a:latin typeface="+mn-lt"/>
                <a:ea typeface="+mn-ea"/>
                <a:cs typeface="+mn-cs"/>
              </a:rPr>
              <a:t>meme.tout</a:t>
            </a:r>
            <a:r>
              <a:rPr lang="fr-FR" sz="1200" b="0" kern="1200" baseline="0" dirty="0" smtClean="0">
                <a:solidFill>
                  <a:schemeClr val="tx1"/>
                </a:solidFill>
                <a:effectLst/>
                <a:latin typeface="+mn-lt"/>
                <a:ea typeface="+mn-ea"/>
                <a:cs typeface="+mn-cs"/>
              </a:rPr>
              <a:t> d'abord on localise la commit ou on a envie de retourné(git log).</a:t>
            </a:r>
          </a:p>
          <a:p>
            <a:r>
              <a:rPr lang="fr-FR" sz="1200" b="0" kern="1200" baseline="0" dirty="0" smtClean="0">
                <a:solidFill>
                  <a:schemeClr val="tx1"/>
                </a:solidFill>
                <a:effectLst/>
                <a:latin typeface="+mn-lt"/>
                <a:ea typeface="+mn-ea"/>
                <a:cs typeface="+mn-cs"/>
              </a:rPr>
              <a:t>il est </a:t>
            </a:r>
            <a:r>
              <a:rPr lang="fr-FR" sz="1200" b="0" kern="1200" baseline="0" dirty="0" err="1" smtClean="0">
                <a:solidFill>
                  <a:schemeClr val="tx1"/>
                </a:solidFill>
                <a:effectLst/>
                <a:latin typeface="+mn-lt"/>
                <a:ea typeface="+mn-ea"/>
                <a:cs typeface="+mn-cs"/>
              </a:rPr>
              <a:t>tolérabble</a:t>
            </a:r>
            <a:r>
              <a:rPr lang="fr-FR" sz="1200" b="0" kern="1200" baseline="0" dirty="0" smtClean="0">
                <a:solidFill>
                  <a:schemeClr val="tx1"/>
                </a:solidFill>
                <a:effectLst/>
                <a:latin typeface="+mn-lt"/>
                <a:ea typeface="+mn-ea"/>
                <a:cs typeface="+mn-cs"/>
              </a:rPr>
              <a:t> d'</a:t>
            </a:r>
            <a:r>
              <a:rPr lang="fr-FR" sz="1200" b="0" kern="1200" baseline="0" dirty="0" err="1" smtClean="0">
                <a:solidFill>
                  <a:schemeClr val="tx1"/>
                </a:solidFill>
                <a:effectLst/>
                <a:latin typeface="+mn-lt"/>
                <a:ea typeface="+mn-ea"/>
                <a:cs typeface="+mn-cs"/>
              </a:rPr>
              <a:t>aporté</a:t>
            </a:r>
            <a:r>
              <a:rPr lang="fr-FR" sz="1200" b="0" kern="1200" baseline="0" dirty="0" smtClean="0">
                <a:solidFill>
                  <a:schemeClr val="tx1"/>
                </a:solidFill>
                <a:effectLst/>
                <a:latin typeface="+mn-lt"/>
                <a:ea typeface="+mn-ea"/>
                <a:cs typeface="+mn-cs"/>
              </a:rPr>
              <a:t> ce type de modification à notre </a:t>
            </a:r>
            <a:r>
              <a:rPr lang="fr-FR" sz="1200" b="0" kern="1200" baseline="0" dirty="0" err="1" smtClean="0">
                <a:solidFill>
                  <a:schemeClr val="tx1"/>
                </a:solidFill>
                <a:effectLst/>
                <a:latin typeface="+mn-lt"/>
                <a:ea typeface="+mn-ea"/>
                <a:cs typeface="+mn-cs"/>
              </a:rPr>
              <a:t>dépot</a:t>
            </a:r>
            <a:r>
              <a:rPr lang="fr-FR" sz="1200" b="0" kern="1200" baseline="0" dirty="0" smtClean="0">
                <a:solidFill>
                  <a:schemeClr val="tx1"/>
                </a:solidFill>
                <a:effectLst/>
                <a:latin typeface="+mn-lt"/>
                <a:ea typeface="+mn-ea"/>
                <a:cs typeface="+mn-cs"/>
              </a:rPr>
              <a:t> </a:t>
            </a:r>
            <a:r>
              <a:rPr lang="fr-FR" sz="1200" b="0" kern="1200" baseline="0" dirty="0" err="1" smtClean="0">
                <a:solidFill>
                  <a:schemeClr val="tx1"/>
                </a:solidFill>
                <a:effectLst/>
                <a:latin typeface="+mn-lt"/>
                <a:ea typeface="+mn-ea"/>
                <a:cs typeface="+mn-cs"/>
              </a:rPr>
              <a:t>locale.mais</a:t>
            </a:r>
            <a:r>
              <a:rPr lang="fr-FR" sz="1200" b="0" kern="1200" baseline="0" dirty="0" smtClean="0">
                <a:solidFill>
                  <a:schemeClr val="tx1"/>
                </a:solidFill>
                <a:effectLst/>
                <a:latin typeface="+mn-lt"/>
                <a:ea typeface="+mn-ea"/>
                <a:cs typeface="+mn-cs"/>
              </a:rPr>
              <a:t> à </a:t>
            </a:r>
            <a:r>
              <a:rPr lang="fr-FR" sz="1200" b="0" kern="1200" baseline="0" dirty="0" err="1" smtClean="0">
                <a:solidFill>
                  <a:schemeClr val="tx1"/>
                </a:solidFill>
                <a:effectLst/>
                <a:latin typeface="+mn-lt"/>
                <a:ea typeface="+mn-ea"/>
                <a:cs typeface="+mn-cs"/>
              </a:rPr>
              <a:t>evité</a:t>
            </a:r>
            <a:r>
              <a:rPr lang="fr-FR" sz="1200" b="0" kern="1200" baseline="0" dirty="0" smtClean="0">
                <a:solidFill>
                  <a:schemeClr val="tx1"/>
                </a:solidFill>
                <a:effectLst/>
                <a:latin typeface="+mn-lt"/>
                <a:ea typeface="+mn-ea"/>
                <a:cs typeface="+mn-cs"/>
              </a:rPr>
              <a:t> de faire ces changement et </a:t>
            </a:r>
            <a:r>
              <a:rPr lang="fr-FR" sz="1200" b="0" kern="1200" baseline="0" dirty="0" err="1" smtClean="0">
                <a:solidFill>
                  <a:schemeClr val="tx1"/>
                </a:solidFill>
                <a:effectLst/>
                <a:latin typeface="+mn-lt"/>
                <a:ea typeface="+mn-ea"/>
                <a:cs typeface="+mn-cs"/>
              </a:rPr>
              <a:t>reécrire</a:t>
            </a:r>
            <a:r>
              <a:rPr lang="fr-FR" sz="1200" b="0" kern="1200" baseline="0" dirty="0" smtClean="0">
                <a:solidFill>
                  <a:schemeClr val="tx1"/>
                </a:solidFill>
                <a:effectLst/>
                <a:latin typeface="+mn-lt"/>
                <a:ea typeface="+mn-ea"/>
                <a:cs typeface="+mn-cs"/>
              </a:rPr>
              <a:t> l'historique de </a:t>
            </a:r>
            <a:r>
              <a:rPr lang="fr-FR" sz="1200" b="0" kern="1200" baseline="0" dirty="0" err="1" smtClean="0">
                <a:solidFill>
                  <a:schemeClr val="tx1"/>
                </a:solidFill>
                <a:effectLst/>
                <a:latin typeface="+mn-lt"/>
                <a:ea typeface="+mn-ea"/>
                <a:cs typeface="+mn-cs"/>
              </a:rPr>
              <a:t>dépot</a:t>
            </a:r>
            <a:r>
              <a:rPr lang="fr-FR" sz="1200" b="0" kern="1200" baseline="0" dirty="0" smtClean="0">
                <a:solidFill>
                  <a:schemeClr val="tx1"/>
                </a:solidFill>
                <a:effectLst/>
                <a:latin typeface="+mn-lt"/>
                <a:ea typeface="+mn-ea"/>
                <a:cs typeface="+mn-cs"/>
              </a:rPr>
              <a:t> distant surtout si d'autre </a:t>
            </a:r>
            <a:r>
              <a:rPr lang="fr-FR" sz="1200" b="0" kern="1200" baseline="0" dirty="0" err="1" smtClean="0">
                <a:solidFill>
                  <a:schemeClr val="tx1"/>
                </a:solidFill>
                <a:effectLst/>
                <a:latin typeface="+mn-lt"/>
                <a:ea typeface="+mn-ea"/>
                <a:cs typeface="+mn-cs"/>
              </a:rPr>
              <a:t>devloppeur</a:t>
            </a:r>
            <a:r>
              <a:rPr lang="fr-FR" sz="1200" b="0" kern="1200" baseline="0" dirty="0" smtClean="0">
                <a:solidFill>
                  <a:schemeClr val="tx1"/>
                </a:solidFill>
                <a:effectLst/>
                <a:latin typeface="+mn-lt"/>
                <a:ea typeface="+mn-ea"/>
                <a:cs typeface="+mn-cs"/>
              </a:rPr>
              <a:t> travail dessus.</a:t>
            </a:r>
          </a:p>
          <a:p>
            <a:r>
              <a:rPr lang="fr-FR" sz="1200" b="0" kern="1200" baseline="0" dirty="0" err="1" smtClean="0">
                <a:solidFill>
                  <a:schemeClr val="tx1"/>
                </a:solidFill>
                <a:effectLst/>
                <a:latin typeface="+mn-lt"/>
                <a:ea typeface="+mn-ea"/>
                <a:cs typeface="+mn-cs"/>
              </a:rPr>
              <a:t>meme</a:t>
            </a:r>
            <a:r>
              <a:rPr lang="fr-FR" sz="1200" b="0" kern="1200" baseline="0" dirty="0" smtClean="0">
                <a:solidFill>
                  <a:schemeClr val="tx1"/>
                </a:solidFill>
                <a:effectLst/>
                <a:latin typeface="+mn-lt"/>
                <a:ea typeface="+mn-ea"/>
                <a:cs typeface="+mn-cs"/>
              </a:rPr>
              <a:t> si les </a:t>
            </a:r>
            <a:r>
              <a:rPr lang="fr-FR" sz="1200" b="0" kern="1200" baseline="0" dirty="0" err="1" smtClean="0">
                <a:solidFill>
                  <a:schemeClr val="tx1"/>
                </a:solidFill>
                <a:effectLst/>
                <a:latin typeface="+mn-lt"/>
                <a:ea typeface="+mn-ea"/>
                <a:cs typeface="+mn-cs"/>
              </a:rPr>
              <a:t>commits</a:t>
            </a:r>
            <a:r>
              <a:rPr lang="fr-FR" sz="1200" b="0" kern="1200" baseline="0" dirty="0" smtClean="0">
                <a:solidFill>
                  <a:schemeClr val="tx1"/>
                </a:solidFill>
                <a:effectLst/>
                <a:latin typeface="+mn-lt"/>
                <a:ea typeface="+mn-ea"/>
                <a:cs typeface="+mn-cs"/>
              </a:rPr>
              <a:t> n'apparaissent plus dans le </a:t>
            </a:r>
            <a:r>
              <a:rPr lang="fr-FR" sz="1200" b="0" kern="1200" baseline="0" dirty="0" err="1" smtClean="0">
                <a:solidFill>
                  <a:schemeClr val="tx1"/>
                </a:solidFill>
                <a:effectLst/>
                <a:latin typeface="+mn-lt"/>
                <a:ea typeface="+mn-ea"/>
                <a:cs typeface="+mn-cs"/>
              </a:rPr>
              <a:t>journal,elles</a:t>
            </a:r>
            <a:r>
              <a:rPr lang="fr-FR" sz="1200" b="0" kern="1200" baseline="0" dirty="0" smtClean="0">
                <a:solidFill>
                  <a:schemeClr val="tx1"/>
                </a:solidFill>
                <a:effectLst/>
                <a:latin typeface="+mn-lt"/>
                <a:ea typeface="+mn-ea"/>
                <a:cs typeface="+mn-cs"/>
              </a:rPr>
              <a:t> sont pas supprimé du Git (devient orphelin).avec hard </a:t>
            </a:r>
            <a:r>
              <a:rPr lang="fr-FR" sz="1200" b="0" kern="1200" baseline="0" dirty="0" err="1" smtClean="0">
                <a:solidFill>
                  <a:schemeClr val="tx1"/>
                </a:solidFill>
                <a:effectLst/>
                <a:latin typeface="+mn-lt"/>
                <a:ea typeface="+mn-ea"/>
                <a:cs typeface="+mn-cs"/>
              </a:rPr>
              <a:t>meme</a:t>
            </a:r>
            <a:r>
              <a:rPr lang="fr-FR" sz="1200" b="0" kern="1200" baseline="0" dirty="0" smtClean="0">
                <a:solidFill>
                  <a:schemeClr val="tx1"/>
                </a:solidFill>
                <a:effectLst/>
                <a:latin typeface="+mn-lt"/>
                <a:ea typeface="+mn-ea"/>
                <a:cs typeface="+mn-cs"/>
              </a:rPr>
              <a:t> je revient au dernier commit  mais je perd les </a:t>
            </a:r>
            <a:r>
              <a:rPr lang="fr-FR" sz="1200" b="0" kern="1200" baseline="0" dirty="0" err="1" smtClean="0">
                <a:solidFill>
                  <a:schemeClr val="tx1"/>
                </a:solidFill>
                <a:effectLst/>
                <a:latin typeface="+mn-lt"/>
                <a:ea typeface="+mn-ea"/>
                <a:cs typeface="+mn-cs"/>
              </a:rPr>
              <a:t>modifications.utilise</a:t>
            </a:r>
            <a:r>
              <a:rPr lang="fr-FR" sz="1200" b="0" kern="1200" baseline="0" dirty="0" smtClean="0">
                <a:solidFill>
                  <a:schemeClr val="tx1"/>
                </a:solidFill>
                <a:effectLst/>
                <a:latin typeface="+mn-lt"/>
                <a:ea typeface="+mn-ea"/>
                <a:cs typeface="+mn-cs"/>
              </a:rPr>
              <a:t> pour </a:t>
            </a:r>
            <a:r>
              <a:rPr lang="fr-FR" sz="1200" b="0" kern="1200" baseline="0" dirty="0" err="1" smtClean="0">
                <a:solidFill>
                  <a:schemeClr val="tx1"/>
                </a:solidFill>
                <a:effectLst/>
                <a:latin typeface="+mn-lt"/>
                <a:ea typeface="+mn-ea"/>
                <a:cs typeface="+mn-cs"/>
              </a:rPr>
              <a:t>unstage</a:t>
            </a:r>
            <a:r>
              <a:rPr lang="fr-FR" sz="1200" b="0" kern="1200" baseline="0" dirty="0" smtClean="0">
                <a:solidFill>
                  <a:schemeClr val="tx1"/>
                </a:solidFill>
                <a:effectLst/>
                <a:latin typeface="+mn-lt"/>
                <a:ea typeface="+mn-ea"/>
                <a:cs typeface="+mn-cs"/>
              </a:rPr>
              <a:t> des changements rien avoir avec le commit </a:t>
            </a:r>
            <a:r>
              <a:rPr lang="fr-FR" sz="1200" b="0" kern="1200" baseline="0" dirty="0" err="1" smtClean="0">
                <a:solidFill>
                  <a:schemeClr val="tx1"/>
                </a:solidFill>
                <a:effectLst/>
                <a:latin typeface="+mn-lt"/>
                <a:ea typeface="+mn-ea"/>
                <a:cs typeface="+mn-cs"/>
              </a:rPr>
              <a:t>prochain.annulé</a:t>
            </a:r>
            <a:r>
              <a:rPr lang="fr-FR" sz="1200" b="0" kern="1200" baseline="0" dirty="0" smtClean="0">
                <a:solidFill>
                  <a:schemeClr val="tx1"/>
                </a:solidFill>
                <a:effectLst/>
                <a:latin typeface="+mn-lt"/>
                <a:ea typeface="+mn-ea"/>
                <a:cs typeface="+mn-cs"/>
              </a:rPr>
              <a:t> des </a:t>
            </a:r>
            <a:r>
              <a:rPr lang="fr-FR" sz="1200" b="0" kern="1200" baseline="0" dirty="0" err="1" smtClean="0">
                <a:solidFill>
                  <a:schemeClr val="tx1"/>
                </a:solidFill>
                <a:effectLst/>
                <a:latin typeface="+mn-lt"/>
                <a:ea typeface="+mn-ea"/>
                <a:cs typeface="+mn-cs"/>
              </a:rPr>
              <a:t>changemnt</a:t>
            </a:r>
            <a:r>
              <a:rPr lang="fr-FR" sz="1200" b="0" kern="1200" baseline="0" dirty="0" smtClean="0">
                <a:solidFill>
                  <a:schemeClr val="tx1"/>
                </a:solidFill>
                <a:effectLst/>
                <a:latin typeface="+mn-lt"/>
                <a:ea typeface="+mn-ea"/>
                <a:cs typeface="+mn-cs"/>
              </a:rPr>
              <a:t> fait dans une </a:t>
            </a:r>
            <a:r>
              <a:rPr lang="fr-FR" sz="1200" b="0" kern="1200" baseline="0" dirty="0" err="1" smtClean="0">
                <a:solidFill>
                  <a:schemeClr val="tx1"/>
                </a:solidFill>
                <a:effectLst/>
                <a:latin typeface="+mn-lt"/>
                <a:ea typeface="+mn-ea"/>
                <a:cs typeface="+mn-cs"/>
              </a:rPr>
              <a:t>experementation</a:t>
            </a:r>
            <a:r>
              <a:rPr lang="fr-FR" sz="1200" b="0" kern="1200" baseline="0" dirty="0" smtClean="0">
                <a:solidFill>
                  <a:schemeClr val="tx1"/>
                </a:solidFill>
                <a:effectLst/>
                <a:latin typeface="+mn-lt"/>
                <a:ea typeface="+mn-ea"/>
                <a:cs typeface="+mn-cs"/>
              </a:rPr>
              <a:t> locale</a:t>
            </a:r>
            <a:endParaRPr lang="fr-FR" sz="1200" b="0" kern="1200" baseline="0" dirty="0" smtClean="0">
              <a:solidFill>
                <a:schemeClr val="tx1"/>
              </a:solidFill>
              <a:effectLst/>
              <a:latin typeface="+mn-lt"/>
              <a:ea typeface="+mn-ea"/>
              <a:cs typeface="+mn-cs"/>
            </a:endParaRP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staged</a:t>
            </a:r>
            <a:r>
              <a:rPr lang="fr-FR" sz="1200" b="1" kern="1200" baseline="0" dirty="0" smtClean="0">
                <a:solidFill>
                  <a:schemeClr val="tx1"/>
                </a:solidFill>
                <a:effectLst/>
                <a:latin typeface="+mn-lt"/>
                <a:ea typeface="+mn-ea"/>
                <a:cs typeface="+mn-cs"/>
              </a:rPr>
              <a:t>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endParaRPr lang="fr-FR" sz="1200" b="0" kern="1200" baseline="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809342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Branche</a:t>
            </a:r>
            <a:r>
              <a:rPr lang="fr-FR" dirty="0" smtClean="0"/>
              <a:t>: est</a:t>
            </a:r>
            <a:r>
              <a:rPr lang="fr-FR" baseline="0" dirty="0" smtClean="0"/>
              <a:t> un pointeur vars un objet commit.</a:t>
            </a:r>
          </a:p>
          <a:p>
            <a:r>
              <a:rPr lang="fr-FR" baseline="0" dirty="0" smtClean="0"/>
              <a:t>Dans git en travaille par fonctionnalité pour chaque nouvelle fonction on créer une branche</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370746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1181975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Pull = </a:t>
            </a:r>
            <a:r>
              <a:rPr lang="fr-FR" b="1" dirty="0" err="1" smtClean="0"/>
              <a:t>fetch</a:t>
            </a:r>
            <a:r>
              <a:rPr lang="fr-FR" b="1" dirty="0" smtClean="0"/>
              <a:t>  +merge :</a:t>
            </a:r>
            <a:r>
              <a:rPr lang="fr-FR" b="1" baseline="0" dirty="0" smtClean="0"/>
              <a:t> </a:t>
            </a:r>
            <a:r>
              <a:rPr lang="fr-FR" b="0" baseline="0" dirty="0" smtClean="0"/>
              <a:t>apportera les changements</a:t>
            </a:r>
            <a:r>
              <a:rPr lang="fr-FR" b="1" baseline="0" dirty="0" smtClean="0"/>
              <a:t>(</a:t>
            </a:r>
            <a:r>
              <a:rPr lang="fr-FR" b="1" baseline="0" dirty="0" err="1" smtClean="0"/>
              <a:t>fetch</a:t>
            </a:r>
            <a:r>
              <a:rPr lang="fr-FR" b="0" baseline="0" dirty="0" smtClean="0"/>
              <a:t>) et merge les changement de la branches distante.</a:t>
            </a:r>
            <a:endParaRPr lang="fr-FR" b="0" dirty="0" smtClean="0"/>
          </a:p>
          <a:p>
            <a:r>
              <a:rPr lang="fr-FR" b="1" dirty="0" err="1" smtClean="0"/>
              <a:t>fetch</a:t>
            </a:r>
            <a:r>
              <a:rPr lang="fr-FR" b="1" dirty="0" smtClean="0"/>
              <a:t>: </a:t>
            </a:r>
            <a:r>
              <a:rPr lang="fr-FR" dirty="0" smtClean="0"/>
              <a:t>vous pouvez être assuré : fetch ne manipulera, ne détruira ou ne bousillera jamais quoi que ce soit.</a:t>
            </a:r>
          </a:p>
          <a:p>
            <a:r>
              <a:rPr lang="fr-FR" dirty="0" err="1" smtClean="0"/>
              <a:t>Fetch</a:t>
            </a:r>
            <a:r>
              <a:rPr lang="fr-FR" dirty="0" smtClean="0"/>
              <a:t> est inoffensive on doit faire merge pour répurqueté</a:t>
            </a:r>
            <a:r>
              <a:rPr lang="fr-FR" baseline="0" dirty="0" smtClean="0"/>
              <a:t> les changement dans le  répertoire de travail</a:t>
            </a:r>
          </a:p>
          <a:p>
            <a:r>
              <a:rPr lang="fr-FR" baseline="0" dirty="0" smtClean="0"/>
              <a:t>Pour </a:t>
            </a:r>
            <a:r>
              <a:rPr lang="fr-FR" baseline="0" dirty="0" err="1" smtClean="0"/>
              <a:t>rempercuté</a:t>
            </a:r>
            <a:r>
              <a:rPr lang="fr-FR" baseline="0" dirty="0" smtClean="0"/>
              <a:t> les changement dans l’espace de travail on exécute la commande:</a:t>
            </a:r>
          </a:p>
          <a:p>
            <a:r>
              <a:rPr lang="fr-FR" b="1" i="1" baseline="0" dirty="0" smtClean="0"/>
              <a:t>	git merge </a:t>
            </a:r>
            <a:r>
              <a:rPr lang="fr-FR" b="1" i="1" baseline="0" dirty="0" err="1" smtClean="0"/>
              <a:t>origin</a:t>
            </a:r>
            <a:r>
              <a:rPr lang="fr-FR" b="1" i="1" baseline="0" dirty="0" smtClean="0"/>
              <a:t>/</a:t>
            </a:r>
            <a:r>
              <a:rPr lang="fr-FR" b="1" i="1" baseline="0" dirty="0" err="1" smtClean="0"/>
              <a:t>branchname</a:t>
            </a:r>
            <a:r>
              <a:rPr lang="fr-FR" b="1" i="1" baseline="0" dirty="0" smtClean="0"/>
              <a:t>  </a:t>
            </a:r>
            <a:r>
              <a:rPr lang="fr-FR" b="0" i="0" u="sng" baseline="0" dirty="0" smtClean="0"/>
              <a:t>Ou bien </a:t>
            </a:r>
            <a:r>
              <a:rPr lang="fr-FR" b="1" i="1" baseline="0" dirty="0" smtClean="0"/>
              <a:t>git </a:t>
            </a:r>
            <a:r>
              <a:rPr lang="fr-FR" b="1" i="1" baseline="0" dirty="0" err="1" smtClean="0"/>
              <a:t>rebase</a:t>
            </a:r>
            <a:r>
              <a:rPr lang="fr-FR" b="1" i="1" baseline="0" dirty="0" smtClean="0"/>
              <a:t> </a:t>
            </a:r>
            <a:r>
              <a:rPr lang="fr-FR" b="1" i="1" baseline="0" dirty="0" err="1" smtClean="0"/>
              <a:t>origin</a:t>
            </a:r>
            <a:r>
              <a:rPr lang="fr-FR" b="1" i="1" baseline="0" dirty="0" smtClean="0"/>
              <a:t> </a:t>
            </a:r>
            <a:r>
              <a:rPr lang="fr-FR" b="1" i="1" baseline="0" dirty="0" err="1" smtClean="0"/>
              <a:t>branchname</a:t>
            </a:r>
            <a:r>
              <a:rPr lang="fr-FR" b="1" i="1" baseline="0" dirty="0" smtClean="0"/>
              <a:t> </a:t>
            </a:r>
            <a:endParaRPr lang="fr-FR" b="0" i="0" u="sng" baseline="0" dirty="0" smtClean="0"/>
          </a:p>
          <a:p>
            <a:endParaRPr lang="fr-FR" b="1" i="1" baseline="0" dirty="0" smtClean="0"/>
          </a:p>
          <a:p>
            <a:r>
              <a:rPr lang="fr-FR" baseline="0" dirty="0" smtClean="0"/>
              <a:t>*pour voir les changement on tape «</a:t>
            </a:r>
            <a:r>
              <a:rPr lang="fr-FR" b="1" i="1" baseline="0" dirty="0" smtClean="0"/>
              <a:t> git </a:t>
            </a:r>
            <a:r>
              <a:rPr lang="fr-FR" b="1" i="1" baseline="0" dirty="0" err="1" smtClean="0"/>
              <a:t>chekcout</a:t>
            </a:r>
            <a:r>
              <a:rPr lang="fr-FR" b="1" i="1" baseline="0" dirty="0" smtClean="0"/>
              <a:t> </a:t>
            </a:r>
            <a:r>
              <a:rPr lang="fr-FR" b="1" i="1" baseline="0" dirty="0" err="1" smtClean="0"/>
              <a:t>origin</a:t>
            </a:r>
            <a:r>
              <a:rPr lang="fr-FR" b="1" i="1" baseline="0" dirty="0" smtClean="0"/>
              <a:t>/</a:t>
            </a:r>
            <a:r>
              <a:rPr lang="fr-FR" b="1" i="1" baseline="0" dirty="0" err="1" smtClean="0"/>
              <a:t>branchname</a:t>
            </a:r>
            <a:r>
              <a:rPr lang="fr-FR" baseline="0" dirty="0" smtClean="0"/>
              <a:t>» </a:t>
            </a:r>
          </a:p>
          <a:p>
            <a:r>
              <a:rPr lang="fr-FR" dirty="0" smtClean="0"/>
              <a:t>git </a:t>
            </a:r>
            <a:r>
              <a:rPr lang="fr-FR" dirty="0" err="1" smtClean="0"/>
              <a:t>diff</a:t>
            </a:r>
            <a:r>
              <a:rPr lang="fr-FR" dirty="0" smtClean="0"/>
              <a:t> develop </a:t>
            </a:r>
            <a:r>
              <a:rPr lang="fr-FR" dirty="0" err="1" smtClean="0"/>
              <a:t>origin</a:t>
            </a:r>
            <a:r>
              <a:rPr lang="fr-FR" dirty="0" smtClean="0"/>
              <a:t>/develop</a:t>
            </a:r>
          </a:p>
          <a:p>
            <a:r>
              <a:rPr lang="fr-FR" dirty="0" smtClean="0"/>
              <a:t>git log develop..</a:t>
            </a:r>
            <a:r>
              <a:rPr lang="fr-FR" dirty="0" err="1" smtClean="0"/>
              <a:t>origin</a:t>
            </a:r>
            <a:r>
              <a:rPr lang="fr-FR" dirty="0" smtClean="0"/>
              <a:t>/develop(voir les commit </a:t>
            </a:r>
            <a:r>
              <a:rPr lang="fr-FR" dirty="0" err="1" smtClean="0"/>
              <a:t>suplementaire</a:t>
            </a:r>
            <a:r>
              <a:rPr lang="fr-FR" dirty="0" smtClean="0"/>
              <a:t>)</a:t>
            </a:r>
          </a:p>
          <a:p>
            <a:endParaRPr lang="fr-FR" dirty="0" smtClean="0"/>
          </a:p>
          <a:p>
            <a:pPr rtl="0"/>
            <a:r>
              <a:rPr lang="fr-FR" b="1" dirty="0" smtClean="0"/>
              <a:t>Pull</a:t>
            </a:r>
            <a:r>
              <a:rPr lang="fr-FR" dirty="0" smtClean="0"/>
              <a:t> : </a:t>
            </a:r>
            <a:r>
              <a:rPr lang="fr-FR" dirty="0" err="1" smtClean="0"/>
              <a:t>modifé</a:t>
            </a:r>
            <a:r>
              <a:rPr lang="fr-FR" dirty="0" smtClean="0"/>
              <a:t> le HEAD on</a:t>
            </a:r>
            <a:r>
              <a:rPr lang="fr-FR" baseline="0" dirty="0" smtClean="0"/>
              <a:t> plus de téléchargement il intègre les changement dans l’espace de travail (peut généré des conflits)(pull doit être utilisé avec une copie local propre son changement un </a:t>
            </a:r>
            <a:r>
              <a:rPr lang="fr-FR" baseline="0" dirty="0" err="1" smtClean="0"/>
              <a:t>commité</a:t>
            </a:r>
            <a:r>
              <a:rPr lang="fr-FR" baseline="0" dirty="0" smtClean="0"/>
              <a:t>) </a:t>
            </a:r>
          </a:p>
          <a:p>
            <a:pPr rtl="0"/>
            <a:r>
              <a:rPr lang="fr-FR" b="1" baseline="0" dirty="0" smtClean="0"/>
              <a:t>rebase</a:t>
            </a:r>
            <a:r>
              <a:rPr lang="fr-FR" b="0" baseline="0" dirty="0" smtClean="0"/>
              <a:t> :</a:t>
            </a:r>
          </a:p>
          <a:p>
            <a:pPr rtl="0"/>
            <a:r>
              <a:rPr lang="fr-FR" baseline="0" dirty="0" smtClean="0"/>
              <a:t>applique chaque commit de manière individuel pour avoir un historique propre(créer pas de commit on sait pas quand est ce que le merge à été effectué)</a:t>
            </a:r>
          </a:p>
          <a:p>
            <a:pPr rtl="0"/>
            <a:r>
              <a:rPr lang="fr-FR" baseline="0" dirty="0" smtClean="0"/>
              <a:t>O, peut pas faire de suivit(à ne jamais utilisé dans un dépôt public).—skip pour retour en </a:t>
            </a:r>
            <a:r>
              <a:rPr lang="fr-FR" baseline="0" dirty="0" err="1" smtClean="0"/>
              <a:t>arriére</a:t>
            </a:r>
            <a:endParaRPr lang="fr-FR" baseline="0" dirty="0" smtClean="0"/>
          </a:p>
          <a:p>
            <a:pPr rtl="0"/>
            <a:r>
              <a:rPr lang="fr-FR" b="1" baseline="0" dirty="0" smtClean="0"/>
              <a:t>merge: </a:t>
            </a:r>
          </a:p>
          <a:p>
            <a:pPr rtl="0"/>
            <a:r>
              <a:rPr lang="fr-FR" b="0" baseline="0" dirty="0" smtClean="0"/>
              <a:t>Par default </a:t>
            </a:r>
            <a:r>
              <a:rPr lang="fr-FR" b="0" baseline="0" dirty="0" err="1" smtClean="0"/>
              <a:t>fast</a:t>
            </a:r>
            <a:r>
              <a:rPr lang="fr-FR" b="0" baseline="0" dirty="0" smtClean="0"/>
              <a:t> </a:t>
            </a:r>
            <a:r>
              <a:rPr lang="fr-FR" b="0" baseline="0" dirty="0" err="1" smtClean="0"/>
              <a:t>farword</a:t>
            </a:r>
            <a:r>
              <a:rPr lang="fr-FR" b="0" baseline="0" dirty="0" smtClean="0"/>
              <a:t> quand la branche de base n’à pas été modifié pas de création d’un nouveau commit.</a:t>
            </a:r>
          </a:p>
          <a:p>
            <a:pPr rtl="0"/>
            <a:r>
              <a:rPr lang="fr-FR" baseline="0" dirty="0" smtClean="0"/>
              <a:t>1.applique toutes les commit de la branch mergé dans un seule commit ajouté à la fin.</a:t>
            </a:r>
          </a:p>
          <a:p>
            <a:pPr rtl="0"/>
            <a:r>
              <a:rPr lang="fr-FR" baseline="0" dirty="0" smtClean="0"/>
              <a:t>2. Ne change pas l’historique du projet il ajoute juste un commit</a:t>
            </a:r>
          </a:p>
          <a:p>
            <a:pPr rtl="0"/>
            <a:r>
              <a:rPr lang="fr-FR" b="1" baseline="0" dirty="0" smtClean="0"/>
              <a:t>Rebase: </a:t>
            </a:r>
          </a:p>
          <a:p>
            <a:pPr rtl="0"/>
            <a:r>
              <a:rPr lang="fr-FR" b="0" baseline="0" dirty="0" smtClean="0"/>
              <a:t>1.Trouve toutes les </a:t>
            </a:r>
            <a:r>
              <a:rPr lang="fr-FR" b="0" baseline="0" dirty="0" err="1" smtClean="0"/>
              <a:t>ommits</a:t>
            </a:r>
            <a:r>
              <a:rPr lang="fr-FR" b="0" baseline="0" dirty="0" smtClean="0"/>
              <a:t> des </a:t>
            </a:r>
            <a:r>
              <a:rPr lang="fr-FR" b="0" baseline="0" dirty="0" err="1" smtClean="0"/>
              <a:t>dux</a:t>
            </a:r>
            <a:r>
              <a:rPr lang="fr-FR" b="0" baseline="0" dirty="0" smtClean="0"/>
              <a:t> branches et les applique une à une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2. Change l’historique du projet il ne crée pas un nouveau commit pour mergé</a:t>
            </a:r>
          </a:p>
          <a:p>
            <a:pPr rtl="0"/>
            <a:r>
              <a:rPr lang="fr-FR" b="0" baseline="0" dirty="0" smtClean="0"/>
              <a:t> </a:t>
            </a:r>
          </a:p>
          <a:p>
            <a:pPr rtl="0"/>
            <a:endParaRPr lang="fr-FR" baseline="0" dirty="0" smtClean="0"/>
          </a:p>
          <a:p>
            <a:pPr rtl="0"/>
            <a:endParaRPr lang="fr-FR" baseline="0" dirty="0" smtClean="0"/>
          </a:p>
          <a:p>
            <a:pPr rtl="0"/>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14</a:t>
            </a:fld>
            <a:endParaRPr lang="fr-FR"/>
          </a:p>
        </p:txBody>
      </p:sp>
    </p:spTree>
    <p:extLst>
      <p:ext uri="{BB962C8B-B14F-4D97-AF65-F5344CB8AC3E}">
        <p14:creationId xmlns:p14="http://schemas.microsoft.com/office/powerpoint/2010/main" val="2878979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en-US" sz="1200" b="1" i="0" kern="1200" dirty="0" smtClean="0">
                <a:solidFill>
                  <a:schemeClr val="tx1"/>
                </a:solidFill>
                <a:effectLst/>
                <a:latin typeface="+mn-lt"/>
                <a:ea typeface="+mn-ea"/>
                <a:cs typeface="+mn-cs"/>
              </a:rPr>
              <a:t>Definition: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une</a:t>
            </a:r>
            <a:r>
              <a:rPr lang="en-US" sz="1200" b="0" i="0" kern="1200" dirty="0" smtClean="0">
                <a:solidFill>
                  <a:schemeClr val="tx1"/>
                </a:solidFill>
                <a:effectLst/>
                <a:latin typeface="+mn-lt"/>
                <a:ea typeface="+mn-ea"/>
                <a:cs typeface="+mn-cs"/>
              </a:rPr>
              <a:t> recommendation</a:t>
            </a:r>
            <a:r>
              <a:rPr lang="en-US" sz="1200" b="0" i="0" kern="1200" baseline="0" dirty="0" smtClean="0">
                <a:solidFill>
                  <a:schemeClr val="tx1"/>
                </a:solidFill>
                <a:effectLst/>
                <a:latin typeface="+mn-lt"/>
                <a:ea typeface="+mn-ea"/>
                <a:cs typeface="+mn-cs"/>
              </a:rPr>
              <a:t> sur la </a:t>
            </a:r>
            <a:r>
              <a:rPr lang="fr-FR" sz="1200" b="0" i="0" kern="1200" baseline="0" noProof="0" dirty="0" smtClean="0">
                <a:solidFill>
                  <a:schemeClr val="tx1"/>
                </a:solidFill>
                <a:effectLst/>
                <a:latin typeface="+mn-lt"/>
                <a:ea typeface="+mn-ea"/>
                <a:cs typeface="+mn-cs"/>
              </a:rPr>
              <a:t>façon</a:t>
            </a:r>
            <a:r>
              <a:rPr lang="en-US" sz="1200" b="0" i="0" kern="1200" baseline="0" dirty="0" smtClean="0">
                <a:solidFill>
                  <a:schemeClr val="tx1"/>
                </a:solidFill>
                <a:effectLst/>
                <a:latin typeface="+mn-lt"/>
                <a:ea typeface="+mn-ea"/>
                <a:cs typeface="+mn-cs"/>
              </a:rPr>
              <a:t> d’utilisé </a:t>
            </a:r>
            <a:r>
              <a:rPr lang="en-US" sz="1200" b="0" i="0" kern="1200" baseline="0" dirty="0" err="1" smtClean="0">
                <a:solidFill>
                  <a:schemeClr val="tx1"/>
                </a:solidFill>
                <a:effectLst/>
                <a:latin typeface="+mn-lt"/>
                <a:ea typeface="+mn-ea"/>
                <a:cs typeface="+mn-cs"/>
              </a:rPr>
              <a:t>Git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Pour </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profité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pleinement</a:t>
            </a:r>
            <a:r>
              <a:rPr lang="en-US" sz="1200" b="0" i="0" kern="1200" dirty="0" smtClean="0">
                <a:solidFill>
                  <a:schemeClr val="tx1"/>
                </a:solidFill>
                <a:effectLst/>
                <a:latin typeface="+mn-lt"/>
                <a:ea typeface="+mn-ea"/>
                <a:cs typeface="+mn-cs"/>
              </a:rPr>
              <a:t> et </a:t>
            </a:r>
            <a:r>
              <a:rPr lang="en-US" sz="1200" b="0" i="0" kern="1200" dirty="0" err="1" smtClean="0">
                <a:solidFill>
                  <a:schemeClr val="tx1"/>
                </a:solidFill>
                <a:effectLst/>
                <a:latin typeface="+mn-lt"/>
                <a:ea typeface="+mn-ea"/>
                <a:cs typeface="+mn-cs"/>
              </a:rPr>
              <a:t>étre</a:t>
            </a:r>
            <a:r>
              <a:rPr lang="en-US" sz="1200" b="0" i="0" kern="1200" baseline="0" dirty="0" smtClean="0">
                <a:solidFill>
                  <a:schemeClr val="tx1"/>
                </a:solidFill>
                <a:effectLst/>
                <a:latin typeface="+mn-lt"/>
                <a:ea typeface="+mn-ea"/>
                <a:cs typeface="+mn-cs"/>
              </a:rPr>
              <a:t> productive pour </a:t>
            </a:r>
            <a:r>
              <a:rPr lang="en-US" sz="1200" b="0" i="0" kern="1200" baseline="0" dirty="0" err="1" smtClean="0">
                <a:solidFill>
                  <a:schemeClr val="tx1"/>
                </a:solidFill>
                <a:effectLst/>
                <a:latin typeface="+mn-lt"/>
                <a:ea typeface="+mn-ea"/>
                <a:cs typeface="+mn-cs"/>
              </a:rPr>
              <a:t>cela</a:t>
            </a:r>
            <a:r>
              <a:rPr lang="en-US" sz="1200" b="0" i="0" kern="1200" baseline="0" dirty="0" smtClean="0">
                <a:solidFill>
                  <a:schemeClr val="tx1"/>
                </a:solidFill>
                <a:effectLst/>
                <a:latin typeface="+mn-lt"/>
                <a:ea typeface="+mn-ea"/>
                <a:cs typeface="+mn-cs"/>
              </a:rPr>
              <a:t> on </a:t>
            </a:r>
            <a:r>
              <a:rPr lang="en-US" sz="1200" b="0" i="0" kern="1200" dirty="0" err="1" smtClean="0">
                <a:solidFill>
                  <a:schemeClr val="tx1"/>
                </a:solidFill>
                <a:effectLst/>
                <a:latin typeface="+mn-lt"/>
                <a:ea typeface="+mn-ea"/>
                <a:cs typeface="+mn-cs"/>
              </a:rPr>
              <a:t>doit</a:t>
            </a:r>
            <a:r>
              <a:rPr lang="en-US" sz="1200" b="0" i="0" kern="1200" baseline="0" dirty="0" smtClean="0">
                <a:solidFill>
                  <a:schemeClr val="tx1"/>
                </a:solidFill>
                <a:effectLst/>
                <a:latin typeface="+mn-lt"/>
                <a:ea typeface="+mn-ea"/>
                <a:cs typeface="+mn-cs"/>
              </a:rPr>
              <a:t> le </a:t>
            </a:r>
            <a:r>
              <a:rPr lang="en-US" sz="1200" b="0" i="0" kern="1200" baseline="0" dirty="0" err="1" smtClean="0">
                <a:solidFill>
                  <a:schemeClr val="tx1"/>
                </a:solidFill>
                <a:effectLst/>
                <a:latin typeface="+mn-lt"/>
                <a:ea typeface="+mn-ea"/>
                <a:cs typeface="+mn-cs"/>
              </a:rPr>
              <a:t>maitrisé</a:t>
            </a:r>
            <a:r>
              <a:rPr lang="en-US" sz="1200" b="0" i="0" kern="1200" baseline="0" dirty="0" smtClean="0">
                <a:solidFill>
                  <a:schemeClr val="tx1"/>
                </a:solidFill>
                <a:effectLst/>
                <a:latin typeface="+mn-lt"/>
                <a:ea typeface="+mn-ea"/>
                <a:cs typeface="+mn-cs"/>
              </a:rPr>
              <a:t>..</a:t>
            </a:r>
          </a:p>
          <a:p>
            <a:pPr rtl="0"/>
            <a:r>
              <a:rPr lang="fr-FR" sz="1200" b="0" i="0" kern="1200" noProof="0" dirty="0" smtClean="0">
                <a:solidFill>
                  <a:schemeClr val="tx1"/>
                </a:solidFill>
                <a:effectLst/>
                <a:latin typeface="+mn-lt"/>
                <a:ea typeface="+mn-ea"/>
                <a:cs typeface="+mn-cs"/>
              </a:rPr>
              <a:t>Git nous donne une liberté a son utilisation il n’impose  pas une méthode de travail (dépend</a:t>
            </a:r>
            <a:r>
              <a:rPr lang="fr-FR" sz="1200" b="0" i="0" kern="1200" baseline="0" noProof="0" dirty="0" smtClean="0">
                <a:solidFill>
                  <a:schemeClr val="tx1"/>
                </a:solidFill>
                <a:effectLst/>
                <a:latin typeface="+mn-lt"/>
                <a:ea typeface="+mn-ea"/>
                <a:cs typeface="+mn-cs"/>
              </a:rPr>
              <a:t> de nous et de notre connaissance de la technologie) et on doit le gère d’une manière ou d’une autre c’est la ou il apparu la notion de workflow (flux de travail) qui décrit ce que nous devons faire et dans quel ordre pour que le travail du l’équipe avec git se passe bien de manière cohérente et facile à  </a:t>
            </a:r>
            <a:r>
              <a:rPr lang="fr-FR" sz="1200" b="0" i="0" kern="1200" noProof="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Quel</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stratégie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adopté</a:t>
            </a:r>
            <a:r>
              <a:rPr lang="en-US" sz="1200" b="0" i="0" kern="1200" baseline="0" dirty="0" smtClean="0">
                <a:solidFill>
                  <a:schemeClr val="tx1"/>
                </a:solidFill>
                <a:effectLst/>
                <a:latin typeface="+mn-lt"/>
                <a:ea typeface="+mn-ea"/>
                <a:cs typeface="+mn-cs"/>
              </a:rPr>
              <a:t> pour </a:t>
            </a:r>
            <a:r>
              <a:rPr lang="fr-FR" sz="1200" b="0" i="0" kern="1200" baseline="0" noProof="0" dirty="0" smtClean="0">
                <a:solidFill>
                  <a:schemeClr val="tx1"/>
                </a:solidFill>
                <a:effectLst/>
                <a:latin typeface="+mn-lt"/>
                <a:ea typeface="+mn-ea"/>
                <a:cs typeface="+mn-cs"/>
              </a:rPr>
              <a:t>organisé</a:t>
            </a:r>
            <a:r>
              <a:rPr lang="en-US" sz="1200" b="0" i="0" kern="1200" baseline="0" dirty="0" smtClean="0">
                <a:solidFill>
                  <a:schemeClr val="tx1"/>
                </a:solidFill>
                <a:effectLst/>
                <a:latin typeface="+mn-lt"/>
                <a:ea typeface="+mn-ea"/>
                <a:cs typeface="+mn-cs"/>
              </a:rPr>
              <a:t> le workflow de collaboration pour livre rapidement. </a:t>
            </a:r>
            <a:r>
              <a:rPr lang="en-US" sz="1200" b="0" i="0" kern="1200" baseline="0" dirty="0" err="1" smtClean="0">
                <a:solidFill>
                  <a:schemeClr val="tx1"/>
                </a:solidFill>
                <a:effectLst/>
                <a:latin typeface="+mn-lt"/>
                <a:ea typeface="+mn-ea"/>
                <a:cs typeface="+mn-cs"/>
              </a:rPr>
              <a:t>permet</a:t>
            </a:r>
            <a:r>
              <a:rPr lang="en-US" sz="1200" b="0" i="0" kern="1200" baseline="0" dirty="0" smtClean="0">
                <a:solidFill>
                  <a:schemeClr val="tx1"/>
                </a:solidFill>
                <a:effectLst/>
                <a:latin typeface="+mn-lt"/>
                <a:ea typeface="+mn-ea"/>
                <a:cs typeface="+mn-cs"/>
              </a:rPr>
              <a:t> de determine les roles et les </a:t>
            </a:r>
            <a:r>
              <a:rPr lang="en-US" sz="1200" b="0" i="0" kern="1200" baseline="0" dirty="0" err="1" smtClean="0">
                <a:solidFill>
                  <a:schemeClr val="tx1"/>
                </a:solidFill>
                <a:effectLst/>
                <a:latin typeface="+mn-lt"/>
                <a:ea typeface="+mn-ea"/>
                <a:cs typeface="+mn-cs"/>
              </a:rPr>
              <a:t>responsabilté</a:t>
            </a:r>
            <a:endParaRPr lang="fr-FR" sz="1200"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baseline="0" dirty="0" smtClean="0"/>
              <a:t>Le nommage des branches dépend de l’équipe</a:t>
            </a:r>
            <a:endParaRPr lang="fr-FR"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smtClean="0"/>
              <a:t>-</a:t>
            </a:r>
            <a:r>
              <a:rPr lang="fr-FR" sz="1200" b="1" dirty="0" smtClean="0"/>
              <a:t>Branches de longue durée:</a:t>
            </a:r>
            <a:r>
              <a:rPr lang="fr-FR" sz="1200" b="0" dirty="0" smtClean="0"/>
              <a:t> utile pour les grands et complexe projets la branche master et la branch develop ont une existence long jusqu’à la fin de projet le code plus au moins stable les commit sont moins fréquentes (une fois qu’on à bien testé) .</a:t>
            </a:r>
          </a:p>
          <a:p>
            <a:r>
              <a:rPr lang="fr-FR" sz="1200" b="1" dirty="0" smtClean="0"/>
              <a:t>-</a:t>
            </a:r>
            <a:r>
              <a:rPr lang="fr-FR" sz="1200" b="0" dirty="0" smtClean="0"/>
              <a:t>on</a:t>
            </a:r>
            <a:r>
              <a:rPr lang="fr-FR" sz="1200" b="0" baseline="0" dirty="0" smtClean="0"/>
              <a:t> fait jamais de commit à la branche master(branche de production) l’ajout se fait par l’intégration (merge)</a:t>
            </a:r>
            <a:endParaRPr lang="fr-FR" sz="1200" b="0" dirty="0" smtClean="0"/>
          </a:p>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develop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(inconvénient on peut pas développer plusieurs fonctionnalité en parallèle- il y’à qu’un seule ou deux développer peut travailler activement sur le projet, supprimer ou restore une fonctionnalité est un challenge)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smtClean="0"/>
              <a:t>Branches de courte durée: </a:t>
            </a:r>
            <a:r>
              <a:rPr lang="fr-FR" sz="1200" b="0" dirty="0" smtClean="0"/>
              <a:t>utile pour les petit</a:t>
            </a:r>
            <a:r>
              <a:rPr lang="fr-FR" sz="1200" b="0" baseline="0" dirty="0" smtClean="0"/>
              <a:t> et grand projet généralement créer pour une fonctionnalité particulière. Dans un projet on créer fréquemment ce genre de branche on travail dessus et on les merge puis on les supprime.</a:t>
            </a:r>
            <a:r>
              <a:rPr lang="fr-FR" sz="1200" b="1" dirty="0" smtClean="0"/>
              <a:t>	</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16</a:t>
            </a:fld>
            <a:endParaRPr lang="fr-FR"/>
          </a:p>
        </p:txBody>
      </p:sp>
    </p:spTree>
    <p:extLst>
      <p:ext uri="{BB962C8B-B14F-4D97-AF65-F5344CB8AC3E}">
        <p14:creationId xmlns:p14="http://schemas.microsoft.com/office/powerpoint/2010/main" val="1338252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1.Workflow Centralise :</a:t>
            </a:r>
            <a:r>
              <a:rPr lang="fr-FR" b="0" dirty="0" smtClean="0"/>
              <a:t>si comme</a:t>
            </a:r>
            <a:r>
              <a:rPr lang="fr-FR" b="0" baseline="0" dirty="0" smtClean="0"/>
              <a:t> ci on travail avec un CSV </a:t>
            </a:r>
            <a:r>
              <a:rPr lang="fr-FR" b="0" baseline="0" dirty="0" err="1" smtClean="0"/>
              <a:t>centralisé.</a:t>
            </a:r>
            <a:r>
              <a:rPr lang="fr-FR" dirty="0" err="1" smtClean="0"/>
              <a:t>stratégie</a:t>
            </a:r>
            <a:r>
              <a:rPr lang="fr-FR" dirty="0" smtClean="0"/>
              <a:t> 0 Branch, tout les développeurs fond des changement sur la branche principale(branche par défaut)  puis la mergé une fois terminé. Les cas de figure ou il est utilisé</a:t>
            </a:r>
          </a:p>
          <a:p>
            <a:r>
              <a:rPr lang="fr-FR" dirty="0" smtClean="0"/>
              <a:t>1.Le code n’à pas besoin d’être contrôlé (on travail seule, une petite équipe chaqu'un spécialisé</a:t>
            </a:r>
            <a:r>
              <a:rPr lang="fr-FR" sz="1200" b="0" i="0" kern="1200" baseline="0" dirty="0" smtClean="0">
                <a:solidFill>
                  <a:schemeClr val="tx1"/>
                </a:solidFill>
                <a:effectLst/>
                <a:latin typeface="+mn-lt"/>
                <a:ea typeface="+mn-ea"/>
                <a:cs typeface="+mn-cs"/>
              </a:rPr>
              <a:t> </a:t>
            </a:r>
            <a:r>
              <a:rPr lang="fr-FR" dirty="0" smtClean="0"/>
              <a:t>dans un Domain (back-end, front -end),qu’on veut livré rapidement parce que La revue de code prend du temps).répondue dans la collaboration entre chercheur(</a:t>
            </a:r>
            <a:r>
              <a:rPr lang="fr-FR" dirty="0" err="1" smtClean="0"/>
              <a:t>domain</a:t>
            </a:r>
            <a:r>
              <a:rPr lang="fr-FR" dirty="0" smtClean="0"/>
              <a:t>  scientifique)</a:t>
            </a:r>
          </a:p>
          <a:p>
            <a:r>
              <a:rPr lang="fr-FR" dirty="0" smtClean="0"/>
              <a:t>-efficace pour une petite équipe( qui communique bien) parce que ils  ne modifie pas la même partie du code simultanément.</a:t>
            </a:r>
          </a:p>
          <a:p>
            <a:pPr rtl="0"/>
            <a:r>
              <a:rPr lang="fr-FR" dirty="0" smtClean="0"/>
              <a:t>Avent d’envoyé les changement il</a:t>
            </a:r>
            <a:r>
              <a:rPr lang="fr-FR" baseline="0" dirty="0" smtClean="0"/>
              <a:t> fau faire un </a:t>
            </a:r>
            <a:r>
              <a:rPr lang="fr-FR" baseline="0" dirty="0" err="1" smtClean="0"/>
              <a:t>fetch</a:t>
            </a:r>
            <a:r>
              <a:rPr lang="fr-FR" baseline="0" dirty="0" smtClean="0"/>
              <a:t> et un rebase pour évité les conflits(historique </a:t>
            </a:r>
            <a:r>
              <a:rPr lang="fr-FR" baseline="0" dirty="0" err="1" smtClean="0"/>
              <a:t>lineaire</a:t>
            </a:r>
            <a:r>
              <a:rPr lang="fr-FR" baseline="0" dirty="0" smtClean="0"/>
              <a:t>).</a:t>
            </a:r>
          </a:p>
          <a:p>
            <a:pPr rtl="0"/>
            <a:endParaRPr lang="fr-FR" dirty="0" smtClean="0"/>
          </a:p>
          <a:p>
            <a:r>
              <a:rPr lang="fr-FR" dirty="0" smtClean="0"/>
              <a:t>*</a:t>
            </a:r>
            <a:r>
              <a:rPr lang="fr-FR" b="1" dirty="0" smtClean="0"/>
              <a:t>Etapes </a:t>
            </a:r>
            <a:r>
              <a:rPr lang="fr-FR" b="1" dirty="0" err="1" smtClean="0"/>
              <a:t>suivé</a:t>
            </a:r>
            <a:r>
              <a:rPr lang="fr-FR" b="1" dirty="0" smtClean="0"/>
              <a:t> par le </a:t>
            </a:r>
            <a:r>
              <a:rPr lang="fr-FR" b="1" dirty="0" err="1" smtClean="0"/>
              <a:t>developeur</a:t>
            </a:r>
            <a:r>
              <a:rPr lang="fr-FR" b="1" dirty="0" smtClean="0"/>
              <a:t>:</a:t>
            </a:r>
          </a:p>
          <a:p>
            <a:r>
              <a:rPr lang="fr-FR" dirty="0" smtClean="0"/>
              <a:t>1.cloner</a:t>
            </a:r>
          </a:p>
          <a:p>
            <a:r>
              <a:rPr lang="fr-FR" dirty="0" smtClean="0"/>
              <a:t>2.faire des commits dans le branche principale locale</a:t>
            </a:r>
          </a:p>
          <a:p>
            <a:r>
              <a:rPr lang="fr-FR" dirty="0" smtClean="0"/>
              <a:t>3.fetch la </a:t>
            </a:r>
            <a:r>
              <a:rPr lang="fr-FR" dirty="0" err="1" smtClean="0"/>
              <a:t>branhe</a:t>
            </a:r>
            <a:r>
              <a:rPr lang="fr-FR" dirty="0" smtClean="0"/>
              <a:t> principale distante</a:t>
            </a:r>
          </a:p>
          <a:p>
            <a:r>
              <a:rPr lang="fr-FR" dirty="0" smtClean="0"/>
              <a:t>4.meger la </a:t>
            </a:r>
            <a:r>
              <a:rPr lang="fr-FR" dirty="0" err="1" smtClean="0"/>
              <a:t>brache</a:t>
            </a:r>
            <a:r>
              <a:rPr lang="fr-FR" dirty="0" smtClean="0"/>
              <a:t> principale distante(</a:t>
            </a:r>
            <a:r>
              <a:rPr lang="fr-FR" dirty="0" err="1" smtClean="0"/>
              <a:t>rebase</a:t>
            </a:r>
            <a:r>
              <a:rPr lang="fr-FR" dirty="0" smtClean="0"/>
              <a:t> ces</a:t>
            </a:r>
            <a:r>
              <a:rPr lang="fr-FR" baseline="0" dirty="0" smtClean="0"/>
              <a:t> changements au top qui peut généré des conflits</a:t>
            </a:r>
            <a:r>
              <a:rPr lang="fr-FR" dirty="0" smtClean="0"/>
              <a:t>)</a:t>
            </a:r>
          </a:p>
          <a:p>
            <a:r>
              <a:rPr lang="fr-FR" dirty="0" smtClean="0"/>
              <a:t>5.pusher la branche principale local</a:t>
            </a:r>
          </a:p>
          <a:p>
            <a:r>
              <a:rPr lang="fr-FR" dirty="0" smtClean="0"/>
              <a:t>*****</a:t>
            </a:r>
          </a:p>
          <a:p>
            <a:r>
              <a:rPr lang="fr-FR" b="1" dirty="0" err="1" smtClean="0"/>
              <a:t>inconvignent</a:t>
            </a:r>
            <a:r>
              <a:rPr lang="fr-FR" b="1" dirty="0" smtClean="0"/>
              <a:t>:</a:t>
            </a:r>
          </a:p>
          <a:p>
            <a:r>
              <a:rPr lang="fr-FR" b="0" dirty="0" smtClean="0"/>
              <a:t>-utilise pas le potentiel donné par git</a:t>
            </a:r>
          </a:p>
          <a:p>
            <a:r>
              <a:rPr lang="fr-FR" dirty="0" smtClean="0"/>
              <a:t>-difficile de trouvé le moment stable pour faire un release de changement</a:t>
            </a:r>
          </a:p>
          <a:p>
            <a:r>
              <a:rPr lang="fr-FR" dirty="0" smtClean="0"/>
              <a:t>- beaucoup de conflits, développé d’autre fonctionnalité et réglé les problème</a:t>
            </a:r>
          </a:p>
          <a:p>
            <a:r>
              <a:rPr lang="fr-FR" dirty="0" smtClean="0"/>
              <a:t>-difficile de supprimé et de restauré des fonctionnaliste</a:t>
            </a:r>
          </a:p>
          <a:p>
            <a:r>
              <a:rPr lang="fr-FR" dirty="0" smtClean="0"/>
              <a:t>-Perte de temps dans le réglage de conflit au lieu le développement</a:t>
            </a:r>
          </a:p>
          <a:p>
            <a:r>
              <a:rPr lang="fr-FR" dirty="0" smtClean="0"/>
              <a:t>////</a:t>
            </a:r>
          </a:p>
          <a:p>
            <a:r>
              <a:rPr lang="fr-FR" b="1" dirty="0" smtClean="0"/>
              <a:t>Workflow de branch par fonctionnalité:</a:t>
            </a:r>
          </a:p>
          <a:p>
            <a:r>
              <a:rPr lang="fr-FR" dirty="0" smtClean="0"/>
              <a:t>Extension de précédant, branche master est l’historique officiel du projet contient code stable et déployable.il y’à toujours un dépôt centralisé .mais au lieu de pusher dans la branche master, Le développeur créer une nouvelle branche(branche fonctionnelle) à chaque fois qu’il commencent de créer une nouvelle fonctionnalité. La branche fonctionnelle doit avoir un nom descriptive.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-Une fois la fonctionne est terminée le développeur suit les étapes ci dessous:</a:t>
            </a:r>
          </a:p>
          <a:p>
            <a:r>
              <a:rPr lang="fr-FR" b="1" dirty="0" smtClean="0"/>
              <a:t>I)methode1</a:t>
            </a:r>
          </a:p>
          <a:p>
            <a:r>
              <a:rPr lang="fr-FR" dirty="0" smtClean="0"/>
              <a:t>1.Cloner le dépôt distant</a:t>
            </a:r>
          </a:p>
          <a:p>
            <a:r>
              <a:rPr lang="fr-FR" dirty="0" smtClean="0"/>
              <a:t>2.Créer une branche de fonction depuis la branche principale</a:t>
            </a:r>
          </a:p>
          <a:p>
            <a:r>
              <a:rPr lang="fr-FR" dirty="0" smtClean="0"/>
              <a:t>3.Faire les commits dans feature branche.</a:t>
            </a:r>
          </a:p>
          <a:p>
            <a:r>
              <a:rPr lang="fr-FR" dirty="0" smtClean="0"/>
              <a:t>4.Pull la branche principale distante</a:t>
            </a:r>
          </a:p>
          <a:p>
            <a:r>
              <a:rPr lang="fr-FR" dirty="0" smtClean="0"/>
              <a:t>5.Mergé la branche de fonction on vers la branche principale</a:t>
            </a:r>
          </a:p>
          <a:p>
            <a:r>
              <a:rPr lang="fr-FR" dirty="0" smtClean="0"/>
              <a:t>6.Pusher la branche principale </a:t>
            </a:r>
          </a:p>
          <a:p>
            <a:r>
              <a:rPr lang="fr-FR" dirty="0" smtClean="0"/>
              <a:t>7.supprimé la branche fonctionnel</a:t>
            </a:r>
          </a:p>
          <a:p>
            <a:r>
              <a:rPr lang="fr-FR" dirty="0" smtClean="0"/>
              <a:t>II)</a:t>
            </a:r>
            <a:r>
              <a:rPr lang="fr-FR" b="1" dirty="0" err="1" smtClean="0"/>
              <a:t>Methode</a:t>
            </a:r>
            <a:r>
              <a:rPr lang="fr-FR" b="1" baseline="0" dirty="0" smtClean="0"/>
              <a:t> 2(PR)</a:t>
            </a:r>
          </a:p>
          <a:p>
            <a:r>
              <a:rPr lang="fr-FR" dirty="0" smtClean="0"/>
              <a:t>avant que la branche</a:t>
            </a:r>
            <a:r>
              <a:rPr lang="fr-FR" baseline="0" dirty="0" smtClean="0"/>
              <a:t> soit mergé à la branche master doit être vérifié et contrôlé qu’il contient pas d’</a:t>
            </a:r>
            <a:r>
              <a:rPr lang="fr-FR" baseline="0" dirty="0" err="1" smtClean="0"/>
              <a:t>erreur.le</a:t>
            </a:r>
            <a:r>
              <a:rPr lang="fr-FR" baseline="0" dirty="0" smtClean="0"/>
              <a:t> développeur  réer un </a:t>
            </a:r>
            <a:r>
              <a:rPr lang="fr-FR" dirty="0" smtClean="0"/>
              <a:t>pull </a:t>
            </a:r>
            <a:r>
              <a:rPr lang="fr-FR" dirty="0" err="1" smtClean="0"/>
              <a:t>request.puis</a:t>
            </a:r>
            <a:r>
              <a:rPr lang="fr-FR" dirty="0" smtClean="0"/>
              <a:t> les autre membre revoit le code et laisse des commentaires</a:t>
            </a:r>
            <a:r>
              <a:rPr lang="fr-FR" baseline="0" dirty="0" smtClean="0"/>
              <a:t> une fois c’est bon il mergent.</a:t>
            </a:r>
          </a:p>
          <a:p>
            <a:r>
              <a:rPr lang="fr-FR" baseline="0" dirty="0" smtClean="0"/>
              <a:t>Les étapes comme c’est dessus.</a:t>
            </a:r>
          </a:p>
          <a:p>
            <a:r>
              <a:rPr lang="fr-FR" dirty="0" smtClean="0"/>
              <a:t>1.Cloner le dépôt distant</a:t>
            </a:r>
          </a:p>
          <a:p>
            <a:r>
              <a:rPr lang="fr-FR" dirty="0" smtClean="0"/>
              <a:t>2.Créer une branche de fonction depuis la branche principale</a:t>
            </a:r>
          </a:p>
          <a:p>
            <a:r>
              <a:rPr lang="fr-FR" dirty="0" smtClean="0"/>
              <a:t>3.Faire les commits dans feature branche.et pusher le travail dans la branche de même nom dans le serveur</a:t>
            </a:r>
          </a:p>
          <a:p>
            <a:r>
              <a:rPr lang="fr-FR" dirty="0" smtClean="0"/>
              <a:t>4.Si on à</a:t>
            </a:r>
            <a:r>
              <a:rPr lang="fr-FR" baseline="0" dirty="0" smtClean="0"/>
              <a:t> besoin d’aide ou de feedback ou qu’on pense que la branche est prête pour mergé on ouvre une pull request.</a:t>
            </a:r>
          </a:p>
          <a:p>
            <a:r>
              <a:rPr lang="fr-FR" baseline="0" dirty="0" smtClean="0"/>
              <a:t>5.Apré que le code soit revue et signé par les </a:t>
            </a:r>
            <a:r>
              <a:rPr lang="fr-FR" baseline="0" dirty="0" err="1" smtClean="0"/>
              <a:t>reviewer</a:t>
            </a:r>
            <a:r>
              <a:rPr lang="fr-FR" baseline="0" dirty="0" smtClean="0"/>
              <a:t> on peut la mergé vers master.</a:t>
            </a:r>
          </a:p>
          <a:p>
            <a:r>
              <a:rPr lang="fr-FR" baseline="0" dirty="0" smtClean="0"/>
              <a:t>6.Unr fois mergé à master, la fonction est prête pour déploiement.</a:t>
            </a:r>
          </a:p>
          <a:p>
            <a:r>
              <a:rPr lang="fr-FR" b="1" dirty="0" smtClean="0"/>
              <a:t>Avantages:</a:t>
            </a:r>
          </a:p>
          <a:p>
            <a:r>
              <a:rPr lang="fr-FR" dirty="0" smtClean="0"/>
              <a:t>-Partagé une fonction sans touché au code officiel.</a:t>
            </a:r>
          </a:p>
          <a:p>
            <a:r>
              <a:rPr lang="fr-FR" dirty="0" smtClean="0"/>
              <a:t>-Promouvoir la collaboration  avec des pull request et </a:t>
            </a:r>
            <a:r>
              <a:rPr lang="fr-FR" dirty="0" err="1" smtClean="0"/>
              <a:t>mege</a:t>
            </a:r>
            <a:r>
              <a:rPr lang="fr-FR" dirty="0" smtClean="0"/>
              <a:t> de revue </a:t>
            </a:r>
          </a:p>
          <a:p>
            <a:r>
              <a:rPr lang="fr-FR" dirty="0" smtClean="0"/>
              <a:t>-permet de travailler sans perturbé le code de base et la branche principale ne contient pas d’erreur.</a:t>
            </a:r>
          </a:p>
          <a:p>
            <a:r>
              <a:rPr lang="fr-FR" dirty="0" smtClean="0"/>
              <a:t>-idéal quand</a:t>
            </a:r>
            <a:r>
              <a:rPr lang="fr-FR" baseline="0" dirty="0" smtClean="0"/>
              <a:t> on à besoin de maintenir une seule version dans la production.</a:t>
            </a:r>
          </a:p>
          <a:p>
            <a:r>
              <a:rPr lang="fr-FR" b="1" baseline="0" dirty="0" err="1" smtClean="0"/>
              <a:t>Invonvignant</a:t>
            </a:r>
            <a:r>
              <a:rPr lang="fr-FR" b="1" baseline="0" dirty="0" smtClean="0"/>
              <a:t>:</a:t>
            </a:r>
          </a:p>
          <a:p>
            <a:r>
              <a:rPr lang="fr-FR" b="0" dirty="0" smtClean="0"/>
              <a:t>1.Le</a:t>
            </a:r>
            <a:r>
              <a:rPr lang="fr-FR" b="0" baseline="0" dirty="0" smtClean="0"/>
              <a:t> code de production peut être instable fréquemment.</a:t>
            </a:r>
          </a:p>
          <a:p>
            <a:r>
              <a:rPr lang="fr-FR" b="0" baseline="0" dirty="0" smtClean="0"/>
              <a:t>2.Non adéquate quand on à besoin de plans de release.</a:t>
            </a:r>
          </a:p>
          <a:p>
            <a:r>
              <a:rPr lang="fr-FR" b="0" baseline="0" dirty="0" smtClean="0"/>
              <a:t>3.Résout rien en terme déploiement, environnements, et release.</a:t>
            </a:r>
          </a:p>
          <a:p>
            <a:r>
              <a:rPr lang="fr-FR" b="0" baseline="0" dirty="0" smtClean="0"/>
              <a:t>4.n’est pas recommandé quand à besoin de  multiple versions on production.</a:t>
            </a:r>
          </a:p>
          <a:p>
            <a:endParaRPr lang="fr-FR" b="0" baseline="0" dirty="0" smtClean="0"/>
          </a:p>
          <a:p>
            <a:endParaRPr lang="fr-FR" b="0" dirty="0" smtClean="0"/>
          </a:p>
          <a:p>
            <a:endParaRPr lang="fr-FR" baseline="0" dirty="0" smtClean="0"/>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17</a:t>
            </a:fld>
            <a:endParaRPr lang="fr-FR"/>
          </a:p>
        </p:txBody>
      </p:sp>
    </p:spTree>
    <p:extLst>
      <p:ext uri="{BB962C8B-B14F-4D97-AF65-F5344CB8AC3E}">
        <p14:creationId xmlns:p14="http://schemas.microsoft.com/office/powerpoint/2010/main" val="1616699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err="1" smtClean="0"/>
              <a:t>Gitflow</a:t>
            </a:r>
            <a:r>
              <a:rPr lang="fr-FR" b="1" dirty="0" smtClean="0"/>
              <a:t>:</a:t>
            </a:r>
            <a:r>
              <a:rPr lang="fr-FR" b="1" baseline="0" dirty="0" smtClean="0"/>
              <a:t> </a:t>
            </a:r>
            <a:r>
              <a:rPr lang="fr-FR" b="0" baseline="0" dirty="0" smtClean="0"/>
              <a:t>modèle de branchement de projet git, </a:t>
            </a:r>
            <a:r>
              <a:rPr lang="fr-FR" baseline="0" dirty="0" smtClean="0"/>
              <a:t>chaque branch à un rôle spécifique. comment et quand il faut que les branches vont interagir. Ce qui fait une grande aide dans l’implémentation de  processus d’</a:t>
            </a:r>
            <a:r>
              <a:rPr lang="fr-FR" baseline="0" dirty="0" err="1" smtClean="0"/>
              <a:t>inrtégration</a:t>
            </a:r>
            <a:r>
              <a:rPr lang="fr-FR" baseline="0" dirty="0" smtClean="0"/>
              <a:t> continue et le processus de livraison continue. </a:t>
            </a:r>
          </a:p>
          <a:p>
            <a:r>
              <a:rPr lang="fr-FR" b="1" baseline="0" dirty="0" smtClean="0"/>
              <a:t>Main</a:t>
            </a:r>
            <a:r>
              <a:rPr lang="fr-FR" baseline="0" dirty="0" smtClean="0"/>
              <a:t> :créer au début du projet et maintenue tout au long du processus de développent.tagé en plusieurs commits dans le but de montré  les différentes versions du code. Le code</a:t>
            </a:r>
            <a:r>
              <a:rPr lang="fr-FR" sz="1200" b="0" dirty="0" smtClean="0"/>
              <a:t> et stable est un avantage en</a:t>
            </a:r>
            <a:r>
              <a:rPr lang="fr-FR" sz="1200" b="0" baseline="0" dirty="0" smtClean="0"/>
              <a:t> cas de problème dans les autre branches. souvent utilisé comme branche d’intégration pour la branche </a:t>
            </a:r>
            <a:r>
              <a:rPr lang="fr-FR" sz="1200" b="0" baseline="0" dirty="0" err="1" smtClean="0"/>
              <a:t>develop</a:t>
            </a:r>
            <a:r>
              <a:rPr lang="fr-FR" sz="1200" b="0" baseline="0" dirty="0" smtClean="0"/>
              <a:t>.</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La branch develop: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souvent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utilisé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comme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branche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d’</a:t>
            </a:r>
            <a:r>
              <a:rPr lang="fr-FR" sz="1200" b="0" i="0" kern="1200" baseline="0" noProof="0" dirty="0" err="1" smtClean="0">
                <a:solidFill>
                  <a:schemeClr val="tx1"/>
                </a:solidFill>
                <a:effectLst/>
                <a:latin typeface="+mn-lt"/>
                <a:ea typeface="+mn-ea"/>
                <a:cs typeface="+mn-cs"/>
              </a:rPr>
              <a:t>integration</a:t>
            </a:r>
            <a:r>
              <a:rPr lang="en-US" sz="1200" b="0" i="0" kern="1200" baseline="0" dirty="0" smtClean="0">
                <a:solidFill>
                  <a:schemeClr val="tx1"/>
                </a:solidFill>
                <a:effectLst/>
                <a:latin typeface="+mn-lt"/>
                <a:ea typeface="+mn-ea"/>
                <a:cs typeface="+mn-cs"/>
              </a:rPr>
              <a:t> pour les branches de </a:t>
            </a:r>
            <a:r>
              <a:rPr lang="fr-FR" sz="1200" b="0" i="0" kern="1200" baseline="0" noProof="0" dirty="0" smtClean="0">
                <a:solidFill>
                  <a:schemeClr val="tx1"/>
                </a:solidFill>
                <a:effectLst/>
                <a:latin typeface="+mn-lt"/>
                <a:ea typeface="+mn-ea"/>
                <a:cs typeface="+mn-cs"/>
              </a:rPr>
              <a:t>fonction</a:t>
            </a:r>
            <a:endParaRPr lang="fr-FR"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baseline="0" noProof="0" dirty="0" smtClean="0">
                <a:solidFill>
                  <a:schemeClr val="tx1"/>
                </a:solidFill>
                <a:effectLst/>
                <a:latin typeface="+mn-lt"/>
                <a:ea typeface="+mn-ea"/>
                <a:cs typeface="+mn-cs"/>
              </a:rPr>
              <a:t>Branche  de fonction: </a:t>
            </a:r>
            <a:r>
              <a:rPr lang="en-US" sz="1200" b="0" i="0" kern="1200" baseline="0" dirty="0" smtClean="0">
                <a:solidFill>
                  <a:schemeClr val="tx1"/>
                </a:solidFill>
                <a:effectLst/>
                <a:latin typeface="+mn-lt"/>
                <a:ea typeface="+mn-ea"/>
                <a:cs typeface="+mn-cs"/>
              </a:rPr>
              <a:t>et </a:t>
            </a:r>
            <a:r>
              <a:rPr lang="fr-FR" sz="1200" b="0" i="0" kern="1200" baseline="0" noProof="0" dirty="0" smtClean="0">
                <a:solidFill>
                  <a:schemeClr val="tx1"/>
                </a:solidFill>
                <a:effectLst/>
                <a:latin typeface="+mn-lt"/>
                <a:ea typeface="+mn-ea"/>
                <a:cs typeface="+mn-cs"/>
              </a:rPr>
              <a:t>bifurqué </a:t>
            </a:r>
            <a:r>
              <a:rPr lang="en-US" sz="1200" b="0" i="0" kern="1200" baseline="0" dirty="0" err="1" smtClean="0">
                <a:solidFill>
                  <a:schemeClr val="tx1"/>
                </a:solidFill>
                <a:effectLst/>
                <a:latin typeface="+mn-lt"/>
                <a:ea typeface="+mn-ea"/>
                <a:cs typeface="+mn-cs"/>
              </a:rPr>
              <a:t>depuis</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develop (le parent).</a:t>
            </a:r>
            <a:r>
              <a:rPr lang="en-US" sz="1200" b="0" i="0" kern="1200" baseline="0" dirty="0" smtClean="0">
                <a:solidFill>
                  <a:schemeClr val="tx1"/>
                </a:solidFill>
                <a:effectLst/>
                <a:latin typeface="+mn-lt"/>
                <a:ea typeface="+mn-ea"/>
                <a:cs typeface="+mn-cs"/>
              </a:rPr>
              <a:t>quant on </a:t>
            </a:r>
            <a:r>
              <a:rPr lang="fr-FR" sz="1200" b="0" i="0" kern="1200" baseline="0" noProof="0" dirty="0" smtClean="0">
                <a:solidFill>
                  <a:schemeClr val="tx1"/>
                </a:solidFill>
                <a:effectLst/>
                <a:latin typeface="+mn-lt"/>
                <a:ea typeface="+mn-ea"/>
                <a:cs typeface="+mn-cs"/>
              </a:rPr>
              <a:t>termine</a:t>
            </a:r>
            <a:r>
              <a:rPr lang="en-US" sz="1200" b="0" i="0" kern="1200" baseline="0" dirty="0" smtClean="0">
                <a:solidFill>
                  <a:schemeClr val="tx1"/>
                </a:solidFill>
                <a:effectLst/>
                <a:latin typeface="+mn-lt"/>
                <a:ea typeface="+mn-ea"/>
                <a:cs typeface="+mn-cs"/>
              </a:rPr>
              <a:t> de implementation de la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on </a:t>
            </a:r>
            <a:r>
              <a:rPr lang="en-US" sz="1200" b="0" i="0" kern="1200" baseline="0" dirty="0" err="1" smtClean="0">
                <a:solidFill>
                  <a:schemeClr val="tx1"/>
                </a:solidFill>
                <a:effectLst/>
                <a:latin typeface="+mn-lt"/>
                <a:ea typeface="+mn-ea"/>
                <a:cs typeface="+mn-cs"/>
              </a:rPr>
              <a:t>l’intègre</a:t>
            </a:r>
            <a:r>
              <a:rPr lang="en-US" sz="1200" b="0" i="0" kern="1200" baseline="0" dirty="0" smtClean="0">
                <a:solidFill>
                  <a:schemeClr val="tx1"/>
                </a:solidFill>
                <a:effectLst/>
                <a:latin typeface="+mn-lt"/>
                <a:ea typeface="+mn-ea"/>
                <a:cs typeface="+mn-cs"/>
              </a:rPr>
              <a:t> a </a:t>
            </a:r>
            <a:r>
              <a:rPr lang="en-US" sz="1200" b="1" i="0" kern="1200" baseline="0" dirty="0" smtClean="0">
                <a:solidFill>
                  <a:schemeClr val="tx1"/>
                </a:solidFill>
                <a:effectLst/>
                <a:latin typeface="+mn-lt"/>
                <a:ea typeface="+mn-ea"/>
                <a:cs typeface="+mn-cs"/>
              </a:rPr>
              <a:t>develop</a:t>
            </a:r>
            <a:r>
              <a:rPr lang="en-US" sz="1200" b="0" i="0" kern="1200" baseline="0" dirty="0" smtClean="0">
                <a:solidFill>
                  <a:schemeClr val="tx1"/>
                </a:solidFill>
                <a:effectLst/>
                <a:latin typeface="+mn-lt"/>
                <a:ea typeface="+mn-ea"/>
                <a:cs typeface="+mn-cs"/>
              </a:rPr>
              <a:t>. Les branches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n’interacte</a:t>
            </a:r>
            <a:r>
              <a:rPr lang="en-US" sz="1200" b="0" i="0" kern="1200" baseline="0" dirty="0" smtClean="0">
                <a:solidFill>
                  <a:schemeClr val="tx1"/>
                </a:solidFill>
                <a:effectLst/>
                <a:latin typeface="+mn-lt"/>
                <a:ea typeface="+mn-ea"/>
                <a:cs typeface="+mn-cs"/>
              </a:rPr>
              <a:t> jamais avec le master</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18</a:t>
            </a:fld>
            <a:endParaRPr lang="fr-FR"/>
          </a:p>
        </p:txBody>
      </p:sp>
    </p:spTree>
    <p:extLst>
      <p:ext uri="{BB962C8B-B14F-4D97-AF65-F5344CB8AC3E}">
        <p14:creationId xmlns:p14="http://schemas.microsoft.com/office/powerpoint/2010/main" val="3360771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smtClean="0"/>
              <a:t>Avantages </a:t>
            </a:r>
          </a:p>
          <a:p>
            <a:r>
              <a:rPr lang="fr-FR" b="0" baseline="0" dirty="0" smtClean="0"/>
              <a:t>Nous permet de vérifie chaque ligne de code avant qu’elle soit intégré dans les version</a:t>
            </a:r>
          </a:p>
          <a:p>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19</a:t>
            </a:fld>
            <a:endParaRPr lang="fr-FR"/>
          </a:p>
        </p:txBody>
      </p:sp>
    </p:spTree>
    <p:extLst>
      <p:ext uri="{BB962C8B-B14F-4D97-AF65-F5344CB8AC3E}">
        <p14:creationId xmlns:p14="http://schemas.microsoft.com/office/powerpoint/2010/main" val="1037720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Font typeface="+mj-lt"/>
              <a:buAutoNum type="arabicPeriod"/>
            </a:pPr>
            <a:r>
              <a:rPr lang="en-US" sz="1200" b="1" i="0" kern="1200" baseline="0" dirty="0" err="1" smtClean="0">
                <a:solidFill>
                  <a:schemeClr val="tx1"/>
                </a:solidFill>
                <a:effectLst/>
                <a:latin typeface="+mn-lt"/>
                <a:ea typeface="+mn-ea"/>
                <a:cs typeface="+mn-cs"/>
              </a:rPr>
              <a:t>Branche</a:t>
            </a:r>
            <a:r>
              <a:rPr lang="en-US" sz="1200" b="1" i="0" kern="1200" baseline="0" dirty="0" smtClean="0">
                <a:solidFill>
                  <a:schemeClr val="tx1"/>
                </a:solidFill>
                <a:effectLst/>
                <a:latin typeface="+mn-lt"/>
                <a:ea typeface="+mn-ea"/>
                <a:cs typeface="+mn-cs"/>
              </a:rPr>
              <a:t> release:</a:t>
            </a:r>
            <a:r>
              <a:rPr lang="fr-FR" sz="1200" b="0" i="0" kern="1200" baseline="0" noProof="0" dirty="0" smtClean="0">
                <a:solidFill>
                  <a:schemeClr val="tx1"/>
                </a:solidFill>
                <a:effectLst/>
                <a:latin typeface="+mn-lt"/>
                <a:ea typeface="+mn-ea"/>
                <a:cs typeface="+mn-cs"/>
              </a:rPr>
              <a:t>une fois la branche develop contient suffisamment de fonctionnalités une branche release est bifurque de develop. une fois créer pour un cycle de release aucune fonction ne peut êtres ajouté  a partir de ce point juste la tache de fixation de bug et d’autre taches relatives au release peuvent ajouté à cette branche une fois le release est fait on doit mergé ce release à la branche master avec un tag d’une nouvelle versions. aussi il  faut mergé le release vers la branche develop car il peut avoir des changement(progressé) qui sont pas dans develop. ces branches permet de </a:t>
            </a:r>
            <a:r>
              <a:rPr lang="fr-FR" sz="1200" b="0" i="0" kern="1200" baseline="0" noProof="0" dirty="0" err="1" smtClean="0">
                <a:solidFill>
                  <a:schemeClr val="tx1"/>
                </a:solidFill>
                <a:effectLst/>
                <a:latin typeface="+mn-lt"/>
                <a:ea typeface="+mn-ea"/>
                <a:cs typeface="+mn-cs"/>
              </a:rPr>
              <a:t>devisie</a:t>
            </a:r>
            <a:r>
              <a:rPr lang="fr-FR" sz="1200" b="0" i="0" kern="1200" baseline="0" noProof="0" dirty="0" smtClean="0">
                <a:solidFill>
                  <a:schemeClr val="tx1"/>
                </a:solidFill>
                <a:effectLst/>
                <a:latin typeface="+mn-lt"/>
                <a:ea typeface="+mn-ea"/>
                <a:cs typeface="+mn-cs"/>
              </a:rPr>
              <a:t> l’équipe une partie travail sur le release et l’autre pour développé des nouvelle fonctions pour la prochaine release </a:t>
            </a:r>
          </a:p>
          <a:p>
            <a:pPr marL="228600" indent="-228600" rtl="0">
              <a:buFont typeface="+mj-lt"/>
              <a:buAutoNum type="arabicPeriod"/>
            </a:pPr>
            <a:r>
              <a:rPr lang="fr-FR" sz="1200" b="1" i="0" kern="1200" baseline="0" noProof="0" dirty="0" smtClean="0">
                <a:solidFill>
                  <a:schemeClr val="tx1"/>
                </a:solidFill>
                <a:effectLst/>
                <a:latin typeface="+mn-lt"/>
                <a:ea typeface="+mn-ea"/>
                <a:cs typeface="+mn-cs"/>
              </a:rPr>
              <a:t>Hotfix: </a:t>
            </a:r>
            <a:r>
              <a:rPr lang="fr-FR" sz="1200" b="0" i="0" kern="1200" baseline="0" noProof="0" dirty="0" smtClean="0">
                <a:solidFill>
                  <a:schemeClr val="tx1"/>
                </a:solidFill>
                <a:effectLst/>
                <a:latin typeface="+mn-lt"/>
                <a:ea typeface="+mn-ea"/>
                <a:cs typeface="+mn-cs"/>
              </a:rPr>
              <a:t>bifurqué depuis master utilisé pour corrigé rapidement la release en production. À la fin de correctif il doit </a:t>
            </a:r>
            <a:r>
              <a:rPr lang="fr-FR" sz="1200" b="0" i="0" kern="1200" baseline="0" noProof="0" dirty="0" err="1" smtClean="0">
                <a:solidFill>
                  <a:schemeClr val="tx1"/>
                </a:solidFill>
                <a:effectLst/>
                <a:latin typeface="+mn-lt"/>
                <a:ea typeface="+mn-ea"/>
                <a:cs typeface="+mn-cs"/>
              </a:rPr>
              <a:t>étre</a:t>
            </a:r>
            <a:r>
              <a:rPr lang="fr-FR" sz="1200" b="0" i="0" kern="1200" baseline="0" noProof="0" dirty="0" smtClean="0">
                <a:solidFill>
                  <a:schemeClr val="tx1"/>
                </a:solidFill>
                <a:effectLst/>
                <a:latin typeface="+mn-lt"/>
                <a:ea typeface="+mn-ea"/>
                <a:cs typeface="+mn-cs"/>
              </a:rPr>
              <a:t> </a:t>
            </a:r>
            <a:r>
              <a:rPr lang="fr-FR" sz="1200" b="0" i="0" kern="1200" baseline="0" noProof="0" dirty="0" err="1" smtClean="0">
                <a:solidFill>
                  <a:schemeClr val="tx1"/>
                </a:solidFill>
                <a:effectLst/>
                <a:latin typeface="+mn-lt"/>
                <a:ea typeface="+mn-ea"/>
                <a:cs typeface="+mn-cs"/>
              </a:rPr>
              <a:t>mergé</a:t>
            </a:r>
            <a:r>
              <a:rPr lang="fr-FR" sz="1200" b="0" i="0" kern="1200" baseline="0" noProof="0" dirty="0" smtClean="0">
                <a:solidFill>
                  <a:schemeClr val="tx1"/>
                </a:solidFill>
                <a:effectLst/>
                <a:latin typeface="+mn-lt"/>
                <a:ea typeface="+mn-ea"/>
                <a:cs typeface="+mn-cs"/>
              </a:rPr>
              <a:t> vers « </a:t>
            </a:r>
            <a:r>
              <a:rPr lang="fr-FR" sz="1200" b="1" i="1" kern="1200" baseline="0" noProof="0" dirty="0" smtClean="0">
                <a:solidFill>
                  <a:schemeClr val="tx1"/>
                </a:solidFill>
                <a:effectLst/>
                <a:latin typeface="+mn-lt"/>
                <a:ea typeface="+mn-ea"/>
                <a:cs typeface="+mn-cs"/>
              </a:rPr>
              <a:t>main</a:t>
            </a:r>
            <a:r>
              <a:rPr lang="fr-FR" sz="1200" b="0" i="0" kern="1200" baseline="0" noProof="0" dirty="0" smtClean="0">
                <a:solidFill>
                  <a:schemeClr val="tx1"/>
                </a:solidFill>
                <a:effectLst/>
                <a:latin typeface="+mn-lt"/>
                <a:ea typeface="+mn-ea"/>
                <a:cs typeface="+mn-cs"/>
              </a:rPr>
              <a:t> » et « </a:t>
            </a:r>
            <a:r>
              <a:rPr lang="fr-FR" sz="1200" b="1" i="0" kern="1200" baseline="0" noProof="0" dirty="0" err="1" smtClean="0">
                <a:solidFill>
                  <a:schemeClr val="tx1"/>
                </a:solidFill>
                <a:effectLst/>
                <a:latin typeface="+mn-lt"/>
                <a:ea typeface="+mn-ea"/>
                <a:cs typeface="+mn-cs"/>
              </a:rPr>
              <a:t>Develop</a:t>
            </a:r>
            <a:r>
              <a:rPr lang="fr-FR" sz="1200" b="1" i="0" kern="1200" baseline="0" noProof="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 le </a:t>
            </a:r>
            <a:r>
              <a:rPr lang="fr-FR" sz="1200" b="0" i="0" kern="1200" baseline="0" noProof="0" dirty="0" err="1" smtClean="0">
                <a:solidFill>
                  <a:schemeClr val="tx1"/>
                </a:solidFill>
                <a:effectLst/>
                <a:latin typeface="+mn-lt"/>
                <a:ea typeface="+mn-ea"/>
                <a:cs typeface="+mn-cs"/>
              </a:rPr>
              <a:t>merge</a:t>
            </a:r>
            <a:r>
              <a:rPr lang="fr-FR" sz="1200" b="0" i="0" kern="1200" baseline="0" noProof="0" dirty="0" smtClean="0">
                <a:solidFill>
                  <a:schemeClr val="tx1"/>
                </a:solidFill>
                <a:effectLst/>
                <a:latin typeface="+mn-lt"/>
                <a:ea typeface="+mn-ea"/>
                <a:cs typeface="+mn-cs"/>
              </a:rPr>
              <a:t> à « </a:t>
            </a:r>
            <a:r>
              <a:rPr lang="fr-FR" sz="1200" b="0" i="0" kern="1200" baseline="0" noProof="0" dirty="0" err="1" smtClean="0">
                <a:solidFill>
                  <a:schemeClr val="tx1"/>
                </a:solidFill>
                <a:effectLst/>
                <a:latin typeface="+mn-lt"/>
                <a:ea typeface="+mn-ea"/>
                <a:cs typeface="+mn-cs"/>
              </a:rPr>
              <a:t>Develop</a:t>
            </a:r>
            <a:r>
              <a:rPr lang="fr-FR" sz="1200" b="0" i="0" kern="1200" baseline="0" noProof="0" dirty="0" smtClean="0">
                <a:solidFill>
                  <a:schemeClr val="tx1"/>
                </a:solidFill>
                <a:effectLst/>
                <a:latin typeface="+mn-lt"/>
                <a:ea typeface="+mn-ea"/>
                <a:cs typeface="+mn-cs"/>
              </a:rPr>
              <a:t> » est critique pour s’assuré que le correctif persiste dans les prochaine </a:t>
            </a:r>
            <a:r>
              <a:rPr lang="fr-FR" sz="1200" b="0" i="0" kern="1200" baseline="0" noProof="0" dirty="0" err="1" smtClean="0">
                <a:solidFill>
                  <a:schemeClr val="tx1"/>
                </a:solidFill>
                <a:effectLst/>
                <a:latin typeface="+mn-lt"/>
                <a:ea typeface="+mn-ea"/>
                <a:cs typeface="+mn-cs"/>
              </a:rPr>
              <a:t>release.avoir</a:t>
            </a:r>
            <a:r>
              <a:rPr lang="fr-FR" sz="1200" b="0" i="0" kern="1200" baseline="0" noProof="0" dirty="0" smtClean="0">
                <a:solidFill>
                  <a:schemeClr val="tx1"/>
                </a:solidFill>
                <a:effectLst/>
                <a:latin typeface="+mn-lt"/>
                <a:ea typeface="+mn-ea"/>
                <a:cs typeface="+mn-cs"/>
              </a:rPr>
              <a:t> une line de </a:t>
            </a:r>
            <a:r>
              <a:rPr lang="fr-FR" sz="1200" b="0" i="0" kern="1200" baseline="0" noProof="0" dirty="0" err="1" smtClean="0">
                <a:solidFill>
                  <a:schemeClr val="tx1"/>
                </a:solidFill>
                <a:effectLst/>
                <a:latin typeface="+mn-lt"/>
                <a:ea typeface="+mn-ea"/>
                <a:cs typeface="+mn-cs"/>
              </a:rPr>
              <a:t>developpement</a:t>
            </a:r>
            <a:r>
              <a:rPr lang="fr-FR" sz="1200" b="0" i="0" kern="1200" baseline="0" noProof="0" dirty="0" smtClean="0">
                <a:solidFill>
                  <a:schemeClr val="tx1"/>
                </a:solidFill>
                <a:effectLst/>
                <a:latin typeface="+mn-lt"/>
                <a:ea typeface="+mn-ea"/>
                <a:cs typeface="+mn-cs"/>
              </a:rPr>
              <a:t> pour la correction des bugs  nous </a:t>
            </a:r>
            <a:r>
              <a:rPr lang="fr-FR" sz="1200" b="0" i="0" kern="1200" baseline="0" noProof="0" dirty="0" err="1" smtClean="0">
                <a:solidFill>
                  <a:schemeClr val="tx1"/>
                </a:solidFill>
                <a:effectLst/>
                <a:latin typeface="+mn-lt"/>
                <a:ea typeface="+mn-ea"/>
                <a:cs typeface="+mn-cs"/>
              </a:rPr>
              <a:t>evitent</a:t>
            </a:r>
            <a:r>
              <a:rPr lang="fr-FR" sz="1200" b="0" i="0" kern="1200" baseline="0" noProof="0" dirty="0" smtClean="0">
                <a:solidFill>
                  <a:schemeClr val="tx1"/>
                </a:solidFill>
                <a:effectLst/>
                <a:latin typeface="+mn-lt"/>
                <a:ea typeface="+mn-ea"/>
                <a:cs typeface="+mn-cs"/>
              </a:rPr>
              <a:t> l’</a:t>
            </a:r>
            <a:r>
              <a:rPr lang="fr-FR" sz="1200" b="0" i="0" kern="1200" baseline="0" noProof="0" dirty="0" err="1" smtClean="0">
                <a:solidFill>
                  <a:schemeClr val="tx1"/>
                </a:solidFill>
                <a:effectLst/>
                <a:latin typeface="+mn-lt"/>
                <a:ea typeface="+mn-ea"/>
                <a:cs typeface="+mn-cs"/>
              </a:rPr>
              <a:t>interuption</a:t>
            </a:r>
            <a:r>
              <a:rPr lang="fr-FR" sz="1200" b="0" i="0" kern="1200" baseline="0" noProof="0" dirty="0" smtClean="0">
                <a:solidFill>
                  <a:schemeClr val="tx1"/>
                </a:solidFill>
                <a:effectLst/>
                <a:latin typeface="+mn-lt"/>
                <a:ea typeface="+mn-ea"/>
                <a:cs typeface="+mn-cs"/>
              </a:rPr>
              <a:t> de reste du  workflow et attendre la prochaine release	</a:t>
            </a:r>
            <a:endParaRPr lang="fr-FR" b="0" noProof="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20</a:t>
            </a:fld>
            <a:endParaRPr lang="fr-FR"/>
          </a:p>
        </p:txBody>
      </p:sp>
    </p:spTree>
    <p:extLst>
      <p:ext uri="{BB962C8B-B14F-4D97-AF65-F5344CB8AC3E}">
        <p14:creationId xmlns:p14="http://schemas.microsoft.com/office/powerpoint/2010/main" val="3661544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Deux branches distinctes  modifie</a:t>
            </a:r>
            <a:r>
              <a:rPr lang="fr-FR" baseline="0" dirty="0" smtClean="0"/>
              <a:t> le me fichier</a:t>
            </a:r>
          </a:p>
          <a:p>
            <a:r>
              <a:rPr lang="fr-FR" baseline="0" dirty="0" smtClean="0"/>
              <a:t>Les conflits sont couteux et prend de temps</a:t>
            </a:r>
          </a:p>
          <a:p>
            <a:r>
              <a:rPr lang="fr-FR" baseline="0" dirty="0" smtClean="0"/>
              <a:t>Les conflits affecte la personne qui à fait le merge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22</a:t>
            </a:fld>
            <a:endParaRPr lang="fr-FR"/>
          </a:p>
        </p:txBody>
      </p:sp>
    </p:spTree>
    <p:extLst>
      <p:ext uri="{BB962C8B-B14F-4D97-AF65-F5344CB8AC3E}">
        <p14:creationId xmlns:p14="http://schemas.microsoft.com/office/powerpoint/2010/main" val="1501855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toujours retourné à l’état avent le merge avec la commande « git merge –</a:t>
            </a:r>
            <a:r>
              <a:rPr lang="fr-FR" dirty="0" err="1" smtClean="0"/>
              <a:t>abort</a:t>
            </a:r>
            <a:r>
              <a:rPr lang="fr-FR" dirty="0" smtClean="0"/>
              <a:t> »</a:t>
            </a:r>
          </a:p>
          <a:p>
            <a:endParaRPr lang="fr-FR" dirty="0" smtClean="0"/>
          </a:p>
          <a:p>
            <a:r>
              <a:rPr lang="fr-FR" dirty="0" smtClean="0"/>
              <a:t>si</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23</a:t>
            </a:fld>
            <a:endParaRPr lang="fr-FR"/>
          </a:p>
        </p:txBody>
      </p:sp>
    </p:spTree>
    <p:extLst>
      <p:ext uri="{BB962C8B-B14F-4D97-AF65-F5344CB8AC3E}">
        <p14:creationId xmlns:p14="http://schemas.microsoft.com/office/powerpoint/2010/main" val="1139691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Interface</a:t>
            </a:r>
            <a:r>
              <a:rPr lang="fr-FR" baseline="0" dirty="0" smtClean="0"/>
              <a:t> conviviale pour discuté les changements proposé avant de les intégrés.</a:t>
            </a:r>
          </a:p>
          <a:p>
            <a:r>
              <a:rPr lang="fr-FR" baseline="0" dirty="0" smtClean="0"/>
              <a:t>Manière d’informé les autres membres qu’il à finit le développement de la fonctionnalité </a:t>
            </a:r>
          </a:p>
          <a:p>
            <a:r>
              <a:rPr lang="fr-FR" baseline="0" dirty="0" smtClean="0"/>
              <a:t>PR : On lui demande de faire un pull de la branche </a:t>
            </a:r>
            <a:r>
              <a:rPr lang="fr-FR" baseline="0" dirty="0" err="1" smtClean="0"/>
              <a:t>depios</a:t>
            </a:r>
            <a:r>
              <a:rPr lang="fr-FR" baseline="0" dirty="0" smtClean="0"/>
              <a:t> notre repo </a:t>
            </a:r>
          </a:p>
          <a:p>
            <a:endParaRPr lang="fr-FR" dirty="0" smtClean="0"/>
          </a:p>
          <a:p>
            <a:r>
              <a:rPr lang="fr-FR" dirty="0" smtClean="0"/>
              <a:t>Quand</a:t>
            </a:r>
            <a:r>
              <a:rPr lang="fr-FR" baseline="0" dirty="0" smtClean="0"/>
              <a:t> on fait un fork il apparait dans la liste des dépôt dans github et on peut le cloné dans la machine locale et modifie puis pusher dans le fork dans github</a:t>
            </a:r>
          </a:p>
          <a:p>
            <a:r>
              <a:rPr lang="fr-FR" baseline="0" dirty="0" smtClean="0"/>
              <a:t>Pull request offre un forum pour discuté des changement proposé avant d’</a:t>
            </a:r>
            <a:r>
              <a:rPr lang="fr-FR" baseline="0" dirty="0" err="1" smtClean="0"/>
              <a:t>étre</a:t>
            </a:r>
            <a:r>
              <a:rPr lang="fr-FR" baseline="0" dirty="0" smtClean="0"/>
              <a:t> intégré dans le branche partagé  </a:t>
            </a:r>
          </a:p>
          <a:p>
            <a:r>
              <a:rPr lang="fr-FR" baseline="0" dirty="0" smtClean="0"/>
              <a:t>Les 5 fonctionnalité principal qui garantis que les pull request vont fonctionné de maniéré efficace</a:t>
            </a:r>
          </a:p>
          <a:p>
            <a:r>
              <a:rPr lang="fr-FR" baseline="0" dirty="0" smtClean="0"/>
              <a:t>1.Ajouter un reviewer </a:t>
            </a:r>
          </a:p>
          <a:p>
            <a:r>
              <a:rPr lang="fr-FR" baseline="0" dirty="0" smtClean="0"/>
              <a:t>2.Ajouter des Commentaires sur toute les choses(dans un fichier a part ou bien dans le code)</a:t>
            </a:r>
          </a:p>
          <a:p>
            <a:r>
              <a:rPr lang="fr-FR" baseline="0" dirty="0" smtClean="0"/>
              <a:t>Reviewer peut faire des suggestions ou bien félicité le membre de l’équipe de son pièce de code brillant (commentaire sur un pull request , sur un commit , sur une ligne, sur un fichier)</a:t>
            </a:r>
          </a:p>
          <a:p>
            <a:r>
              <a:rPr lang="fr-FR" baseline="0" dirty="0" smtClean="0"/>
              <a:t>3.Revue itérative:</a:t>
            </a:r>
          </a:p>
          <a:p>
            <a:r>
              <a:rPr lang="fr-FR" baseline="0" dirty="0" smtClean="0"/>
              <a:t>Une pull request créer un boucle de </a:t>
            </a:r>
            <a:r>
              <a:rPr lang="fr-FR" baseline="0" dirty="0" err="1" smtClean="0"/>
              <a:t>feedbock</a:t>
            </a:r>
            <a:r>
              <a:rPr lang="fr-FR" baseline="0" dirty="0" smtClean="0"/>
              <a:t> (on écrit un code ,l’</a:t>
            </a:r>
            <a:r>
              <a:rPr lang="fr-FR" baseline="0" dirty="0" err="1" smtClean="0"/>
              <a:t>equipe</a:t>
            </a:r>
            <a:r>
              <a:rPr lang="fr-FR" baseline="0" dirty="0" smtClean="0"/>
              <a:t> revoie le code, on incorpore des changement) puis l’</a:t>
            </a:r>
            <a:r>
              <a:rPr lang="fr-FR" baseline="0" dirty="0" err="1" smtClean="0"/>
              <a:t>equipe</a:t>
            </a:r>
            <a:r>
              <a:rPr lang="fr-FR" baseline="0" dirty="0" smtClean="0"/>
              <a:t> approuve, puis merge</a:t>
            </a:r>
          </a:p>
          <a:p>
            <a:r>
              <a:rPr lang="fr-FR" baseline="0" dirty="0" smtClean="0"/>
              <a:t>Le </a:t>
            </a:r>
            <a:r>
              <a:rPr lang="fr-FR" baseline="0" dirty="0" err="1" smtClean="0"/>
              <a:t>viewer</a:t>
            </a:r>
            <a:r>
              <a:rPr lang="fr-FR" baseline="0" dirty="0" smtClean="0"/>
              <a:t> vois juste le </a:t>
            </a:r>
            <a:r>
              <a:rPr lang="fr-FR" baseline="0" dirty="0" err="1" smtClean="0"/>
              <a:t>ernier</a:t>
            </a:r>
            <a:r>
              <a:rPr lang="fr-FR" baseline="0" dirty="0" smtClean="0"/>
              <a:t> changement dans la pull request</a:t>
            </a:r>
          </a:p>
          <a:p>
            <a:r>
              <a:rPr lang="fr-FR" baseline="0" dirty="0" smtClean="0"/>
              <a:t>40</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24</a:t>
            </a:fld>
            <a:endParaRPr lang="fr-FR"/>
          </a:p>
        </p:txBody>
      </p:sp>
    </p:spTree>
    <p:extLst>
      <p:ext uri="{BB962C8B-B14F-4D97-AF65-F5344CB8AC3E}">
        <p14:creationId xmlns:p14="http://schemas.microsoft.com/office/powerpoint/2010/main" val="3087535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26</a:t>
            </a:fld>
            <a:endParaRPr lang="fr-FR"/>
          </a:p>
        </p:txBody>
      </p:sp>
    </p:spTree>
    <p:extLst>
      <p:ext uri="{BB962C8B-B14F-4D97-AF65-F5344CB8AC3E}">
        <p14:creationId xmlns:p14="http://schemas.microsoft.com/office/powerpoint/2010/main" val="134658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27</a:t>
            </a:fld>
            <a:endParaRPr lang="fr-FR"/>
          </a:p>
        </p:txBody>
      </p:sp>
    </p:spTree>
    <p:extLst>
      <p:ext uri="{BB962C8B-B14F-4D97-AF65-F5344CB8AC3E}">
        <p14:creationId xmlns:p14="http://schemas.microsoft.com/office/powerpoint/2010/main" val="4075139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28</a:t>
            </a:fld>
            <a:endParaRPr lang="fr-FR"/>
          </a:p>
        </p:txBody>
      </p:sp>
    </p:spTree>
    <p:extLst>
      <p:ext uri="{BB962C8B-B14F-4D97-AF65-F5344CB8AC3E}">
        <p14:creationId xmlns:p14="http://schemas.microsoft.com/office/powerpoint/2010/main" val="3479172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29</a:t>
            </a:fld>
            <a:endParaRPr lang="fr-FR"/>
          </a:p>
        </p:txBody>
      </p:sp>
    </p:spTree>
    <p:extLst>
      <p:ext uri="{BB962C8B-B14F-4D97-AF65-F5344CB8AC3E}">
        <p14:creationId xmlns:p14="http://schemas.microsoft.com/office/powerpoint/2010/main" val="28525782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 mécanisme est appelé</a:t>
            </a:r>
            <a:r>
              <a:rPr lang="fr-FR" baseline="0" dirty="0" smtClean="0"/>
              <a:t> 3 arbres</a:t>
            </a:r>
            <a:endParaRPr lang="fr-FR" dirty="0" smtClean="0"/>
          </a:p>
          <a:p>
            <a:r>
              <a:rPr lang="fr-FR" dirty="0" smtClean="0"/>
              <a:t>Le répertoire</a:t>
            </a:r>
            <a:r>
              <a:rPr lang="fr-FR" baseline="0" dirty="0" smtClean="0"/>
              <a:t> de travail est représenté par le système de fichier et il est représentatif des changement sur les fichiers et répertoire</a:t>
            </a:r>
          </a:p>
          <a:p>
            <a:r>
              <a:rPr lang="fr-FR" baseline="0" dirty="0" smtClean="0"/>
              <a:t>Les changement font partie de premier arbre</a:t>
            </a:r>
          </a:p>
          <a:p>
            <a:r>
              <a:rPr lang="fr-FR" baseline="0" dirty="0" smtClean="0"/>
              <a:t>2Stagging index :il track les changement de répertoire de travail promu avec git </a:t>
            </a:r>
            <a:r>
              <a:rPr lang="fr-FR" baseline="0" dirty="0" err="1" smtClean="0"/>
              <a:t>add</a:t>
            </a:r>
            <a:r>
              <a:rPr lang="fr-FR" baseline="0" dirty="0" smtClean="0"/>
              <a:t> qui vont être stocké dans le commit prochaine(second valeur est le hash de contenue du file1) </a:t>
            </a:r>
            <a:r>
              <a:rPr lang="fr-FR" baseline="0" dirty="0" err="1" smtClean="0"/>
              <a:t>mecanise</a:t>
            </a:r>
            <a:r>
              <a:rPr lang="fr-FR" baseline="0" dirty="0" smtClean="0"/>
              <a:t> de cache interne complexe</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36</a:t>
            </a:fld>
            <a:endParaRPr lang="fr-FR"/>
          </a:p>
        </p:txBody>
      </p:sp>
    </p:spTree>
    <p:extLst>
      <p:ext uri="{BB962C8B-B14F-4D97-AF65-F5344CB8AC3E}">
        <p14:creationId xmlns:p14="http://schemas.microsoft.com/office/powerpoint/2010/main" val="208127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https://www.theserverside.com/blog/Coffee-Talk-Java-News-Stories-and-Opinions/</a:t>
            </a:r>
          </a:p>
          <a:p>
            <a:pPr rtl="0"/>
            <a:r>
              <a:rPr lang="fr-FR" dirty="0" smtClean="0"/>
              <a:t>Git log –graph –</a:t>
            </a:r>
            <a:r>
              <a:rPr lang="fr-FR" baseline="0" dirty="0" smtClean="0"/>
              <a:t>branches --</a:t>
            </a:r>
            <a:r>
              <a:rPr lang="fr-FR" baseline="0" dirty="0" err="1" smtClean="0"/>
              <a:t>oneline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37</a:t>
            </a:fld>
            <a:endParaRPr lang="fr-FR"/>
          </a:p>
        </p:txBody>
      </p:sp>
    </p:spTree>
    <p:extLst>
      <p:ext uri="{BB962C8B-B14F-4D97-AF65-F5344CB8AC3E}">
        <p14:creationId xmlns:p14="http://schemas.microsoft.com/office/powerpoint/2010/main" val="627533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Pour –soft basculer vers initial commit</a:t>
            </a:r>
            <a:r>
              <a:rPr lang="fr-FR" dirty="0" smtClean="0"/>
              <a:t> </a:t>
            </a:r>
          </a:p>
          <a:p>
            <a:r>
              <a:rPr lang="fr-FR" dirty="0" smtClean="0"/>
              <a:t>1.gs</a:t>
            </a:r>
            <a:r>
              <a:rPr lang="fr-FR" baseline="0" dirty="0" smtClean="0"/>
              <a:t> &amp;&amp; git </a:t>
            </a:r>
            <a:r>
              <a:rPr lang="fr-FR" baseline="0" dirty="0" err="1" smtClean="0"/>
              <a:t>ls</a:t>
            </a:r>
            <a:r>
              <a:rPr lang="fr-FR" baseline="0" dirty="0" smtClean="0"/>
              <a:t>-files - s</a:t>
            </a:r>
            <a:endParaRPr lang="fr-FR" dirty="0" smtClean="0"/>
          </a:p>
          <a:p>
            <a:pPr marL="0" indent="0">
              <a:buFont typeface="+mj-lt"/>
              <a:buNone/>
            </a:pPr>
            <a:r>
              <a:rPr lang="fr-FR" dirty="0" smtClean="0"/>
              <a:t>2.git</a:t>
            </a:r>
            <a:r>
              <a:rPr lang="fr-FR" baseline="0" dirty="0" smtClean="0"/>
              <a:t> reset –soft </a:t>
            </a:r>
            <a:r>
              <a:rPr lang="fr-FR" baseline="0" dirty="0" err="1" smtClean="0"/>
              <a:t>commitID</a:t>
            </a:r>
            <a:endParaRPr lang="fr-FR"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baseline="0" dirty="0" smtClean="0"/>
              <a:t>3.</a:t>
            </a:r>
            <a:r>
              <a:rPr lang="fr-FR" dirty="0" smtClean="0"/>
              <a:t> 1.gs</a:t>
            </a:r>
            <a:r>
              <a:rPr lang="fr-FR" baseline="0" dirty="0" smtClean="0"/>
              <a:t> &amp;&amp; git </a:t>
            </a:r>
            <a:r>
              <a:rPr lang="fr-FR" baseline="0" dirty="0" err="1" smtClean="0"/>
              <a:t>ls</a:t>
            </a:r>
            <a:r>
              <a:rPr lang="fr-FR" baseline="0" dirty="0" smtClean="0"/>
              <a:t>-files – 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b="1" baseline="0" dirty="0" smtClean="0"/>
              <a:t>RQ</a:t>
            </a:r>
            <a:r>
              <a:rPr lang="fr-FR" baseline="0" dirty="0" smtClean="0"/>
              <a:t>: On </a:t>
            </a:r>
            <a:r>
              <a:rPr lang="fr-FR" baseline="0" dirty="0" smtClean="0"/>
              <a:t>voit comme quoi des ficher sont prêt pour le commit(déjà dans l’index).la </a:t>
            </a:r>
            <a:r>
              <a:rPr lang="fr-FR" baseline="0" dirty="0" smtClean="0"/>
              <a:t>deuxième </a:t>
            </a:r>
            <a:r>
              <a:rPr lang="fr-FR" baseline="0" dirty="0" smtClean="0"/>
              <a:t>command indique que l’index n’a pas </a:t>
            </a:r>
            <a:r>
              <a:rPr lang="fr-FR" baseline="0" dirty="0" smtClean="0"/>
              <a:t>changé. Exécute </a:t>
            </a:r>
            <a:r>
              <a:rPr lang="fr-FR" baseline="0" dirty="0" smtClean="0"/>
              <a:t>git log on remarque une seul commit dans le journal</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38</a:t>
            </a:fld>
            <a:endParaRPr lang="fr-FR"/>
          </a:p>
        </p:txBody>
      </p:sp>
    </p:spTree>
    <p:extLst>
      <p:ext uri="{BB962C8B-B14F-4D97-AF65-F5344CB8AC3E}">
        <p14:creationId xmlns:p14="http://schemas.microsoft.com/office/powerpoint/2010/main" val="946935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r>
              <a:rPr lang="fr-FR" b="1" baseline="0" dirty="0" err="1" smtClean="0"/>
              <a:t>Fonctionement</a:t>
            </a:r>
            <a:r>
              <a:rPr lang="fr-FR" b="1" baseline="0" dirty="0" smtClean="0"/>
              <a:t>:</a:t>
            </a:r>
          </a:p>
          <a:p>
            <a:r>
              <a:rPr lang="fr-FR" b="1" baseline="0" dirty="0" smtClean="0"/>
              <a:t>1.Repo locale :</a:t>
            </a:r>
            <a:r>
              <a:rPr lang="fr-FR" dirty="0" smtClean="0"/>
              <a:t>contient les méta-données et la base de données des objets du projet</a:t>
            </a:r>
          </a:p>
          <a:p>
            <a:r>
              <a:rPr lang="fr-FR" b="1" dirty="0" smtClean="0"/>
              <a:t>2.La zone de transit/d’index </a:t>
            </a:r>
            <a:r>
              <a:rPr lang="fr-FR" dirty="0" smtClean="0"/>
              <a:t>:fichier contenant des informations à propos de ce qui sera pris en compte lors de la prochaine</a:t>
            </a:r>
            <a:r>
              <a:rPr lang="fr-FR" baseline="0" dirty="0" smtClean="0"/>
              <a:t> commit (espace ou en peut éditer notre changement avant de l’intégrer dans le nouveau commit (commit par sujet)et les stocké dans le dépôt git). On fait des commit par sujet pour bien comprendre les modification au futur</a:t>
            </a:r>
          </a:p>
          <a:p>
            <a:r>
              <a:rPr lang="fr-FR" b="1" baseline="0" dirty="0" smtClean="0"/>
              <a:t>3.Work </a:t>
            </a:r>
            <a:r>
              <a:rPr lang="fr-FR" b="1" baseline="0" dirty="0" err="1" smtClean="0"/>
              <a:t>tree</a:t>
            </a:r>
            <a:r>
              <a:rPr lang="fr-FR" b="1" baseline="0" dirty="0" smtClean="0"/>
              <a:t> , </a:t>
            </a:r>
            <a:r>
              <a:rPr lang="fr-FR" b="1" baseline="0" dirty="0" err="1" smtClean="0"/>
              <a:t>workspace</a:t>
            </a:r>
            <a:r>
              <a:rPr lang="fr-FR" b="1" baseline="0" dirty="0" smtClean="0"/>
              <a:t>, </a:t>
            </a:r>
            <a:r>
              <a:rPr lang="fr-FR" b="1" baseline="0" dirty="0" err="1" smtClean="0"/>
              <a:t>reperoire</a:t>
            </a:r>
            <a:r>
              <a:rPr lang="fr-FR" b="1" baseline="0" dirty="0" smtClean="0"/>
              <a:t> de travail : </a:t>
            </a:r>
            <a:r>
              <a:rPr lang="fr-FR" dirty="0" smtClean="0"/>
              <a:t>est une copie personnel de tout les fichiers du projet(</a:t>
            </a:r>
            <a:r>
              <a:rPr lang="fr-FR" dirty="0" err="1" smtClean="0"/>
              <a:t>versioné</a:t>
            </a:r>
            <a:r>
              <a:rPr lang="fr-FR" baseline="0" dirty="0" smtClean="0"/>
              <a:t> et non versionné</a:t>
            </a:r>
            <a:r>
              <a:rPr lang="fr-FR" dirty="0" smtClean="0"/>
              <a:t>). on peut modifier sans affecté le travail des autres</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Index :est une </a:t>
            </a:r>
            <a:r>
              <a:rPr lang="fr-FR" dirty="0" err="1" smtClean="0"/>
              <a:t>maniére</a:t>
            </a:r>
            <a:r>
              <a:rPr lang="fr-FR" dirty="0" smtClean="0"/>
              <a:t> de préparé</a:t>
            </a:r>
            <a:r>
              <a:rPr lang="fr-FR" baseline="0" dirty="0" smtClean="0"/>
              <a:t> un commit sans inclure tous les changement dans notre répertoire de travail</a:t>
            </a:r>
            <a:endParaRPr lang="fr-FR" dirty="0" smtClean="0"/>
          </a:p>
          <a:p>
            <a:r>
              <a:rPr lang="fr-FR" dirty="0" smtClean="0"/>
              <a:t>-exécuté git checkout « </a:t>
            </a:r>
            <a:r>
              <a:rPr lang="fr-FR" dirty="0" err="1" smtClean="0"/>
              <a:t>commit_id</a:t>
            </a:r>
            <a:r>
              <a:rPr lang="fr-FR" dirty="0" smtClean="0"/>
              <a:t> » pour</a:t>
            </a:r>
            <a:r>
              <a:rPr lang="fr-FR" baseline="0" dirty="0" smtClean="0"/>
              <a:t> voir detached Head  et lire HEAD pour voir commit id dans le fichier qui est utilisé comme référence</a:t>
            </a:r>
          </a:p>
          <a:p>
            <a:r>
              <a:rPr lang="fr-FR" baseline="0" dirty="0" smtClean="0"/>
              <a:t>HEAD ne pointe pas vers la branch mais vers le commit </a:t>
            </a:r>
          </a:p>
          <a:p>
            <a:r>
              <a:rPr lang="fr-FR" baseline="0" dirty="0" smtClean="0"/>
              <a:t>Explique checkout avec (work tree ) et index</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commit_hash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pointeur HEAD à cette commit (charger l’arbre de ce commit dans l’index )</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4</a:t>
            </a:fld>
            <a:endParaRPr lang="fr-FR"/>
          </a:p>
        </p:txBody>
      </p:sp>
    </p:spTree>
    <p:extLst>
      <p:ext uri="{BB962C8B-B14F-4D97-AF65-F5344CB8AC3E}">
        <p14:creationId xmlns:p14="http://schemas.microsoft.com/office/powerpoint/2010/main" val="308338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message sans crypté par</a:t>
            </a:r>
            <a:r>
              <a:rPr lang="fr-FR" baseline="0" dirty="0" smtClean="0"/>
              <a:t> la clé public et décrypté par la clé privé(</a:t>
            </a:r>
            <a:r>
              <a:rPr lang="fr-FR" baseline="0" dirty="0" err="1" smtClean="0"/>
              <a:t>meme</a:t>
            </a:r>
            <a:r>
              <a:rPr lang="fr-FR" baseline="0" dirty="0" smtClean="0"/>
              <a:t> si on dispose de la clé public on peut rien faire)</a:t>
            </a:r>
          </a:p>
          <a:p>
            <a:r>
              <a:rPr lang="fr-FR" baseline="0" dirty="0" smtClean="0"/>
              <a:t>Dans </a:t>
            </a:r>
            <a:r>
              <a:rPr lang="fr-FR" baseline="0" dirty="0" err="1" smtClean="0"/>
              <a:t>windows</a:t>
            </a:r>
            <a:r>
              <a:rPr lang="fr-FR" baseline="0" dirty="0" smtClean="0"/>
              <a:t> les clés se trouve dans le home directory  dans un répertoire caché</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6</a:t>
            </a:fld>
            <a:endParaRPr lang="fr-FR"/>
          </a:p>
        </p:txBody>
      </p:sp>
    </p:spTree>
    <p:extLst>
      <p:ext uri="{BB962C8B-B14F-4D97-AF65-F5344CB8AC3E}">
        <p14:creationId xmlns:p14="http://schemas.microsoft.com/office/powerpoint/2010/main" val="2131473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7</a:t>
            </a:fld>
            <a:endParaRPr lang="fr-FR"/>
          </a:p>
        </p:txBody>
      </p:sp>
    </p:spTree>
    <p:extLst>
      <p:ext uri="{BB962C8B-B14F-4D97-AF65-F5344CB8AC3E}">
        <p14:creationId xmlns:p14="http://schemas.microsoft.com/office/powerpoint/2010/main" val="971592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Contenu de .git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1.HEAD:</a:t>
            </a:r>
            <a:r>
              <a:rPr lang="fr-FR" b="0" baseline="0" dirty="0" smtClean="0"/>
              <a:t> un </a:t>
            </a:r>
            <a:r>
              <a:rPr lang="fr-FR" b="0" baseline="0" dirty="0" err="1" smtClean="0"/>
              <a:t>poineteur</a:t>
            </a:r>
            <a:r>
              <a:rPr lang="fr-FR" b="0" baseline="0" dirty="0" smtClean="0"/>
              <a:t> vers le dernier commit</a:t>
            </a:r>
            <a:endParaRPr lang="fr-F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track ,indexé ,non indexé) utilisé </a:t>
            </a:r>
            <a:r>
              <a:rPr lang="fr-FR" baseline="0" dirty="0" err="1" smtClean="0"/>
              <a:t>gs</a:t>
            </a:r>
            <a:r>
              <a:rPr lang="fr-FR" baseline="0" dirty="0" smtClean="0"/>
              <a:t> –s  (pour montrer les fichier qui sont dans stagged </a:t>
            </a:r>
            <a:r>
              <a:rPr lang="fr-FR" baseline="0" dirty="0" err="1" smtClean="0"/>
              <a:t>arrea</a:t>
            </a:r>
            <a:r>
              <a:rPr lang="fr-FR" baseline="0" dirty="0" smtClean="0"/>
              <a:t> &amp; et les fichiers dans work directory)</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8</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Git clean </a:t>
            </a:r>
            <a:r>
              <a:rPr lang="fr-FR" dirty="0" smtClean="0"/>
              <a:t>: opère sur les fichiers e</a:t>
            </a:r>
            <a:r>
              <a:rPr lang="fr-FR" baseline="0" dirty="0" smtClean="0"/>
              <a:t> répertoire untracké(non versionné)</a:t>
            </a:r>
          </a:p>
          <a:p>
            <a:pPr rtl="0"/>
            <a:r>
              <a:rPr lang="fr-FR" b="1" baseline="0" dirty="0" smtClean="0"/>
              <a:t>Git </a:t>
            </a:r>
            <a:r>
              <a:rPr lang="fr-FR" b="1" baseline="0" dirty="0" err="1" smtClean="0"/>
              <a:t>rm</a:t>
            </a:r>
            <a:r>
              <a:rPr lang="fr-FR" b="0" baseline="0" dirty="0" smtClean="0"/>
              <a:t>:  qu’on veut que git ne track plus le fichier(exemple ajouté par erreur).  pas d’option pour supprimé les fichier dans le rertoire de </a:t>
            </a:r>
            <a:r>
              <a:rPr lang="fr-FR" b="0" baseline="0" dirty="0" err="1" smtClean="0"/>
              <a:t>travail.on</a:t>
            </a:r>
            <a:r>
              <a:rPr lang="fr-FR" b="0" baseline="0" dirty="0" smtClean="0"/>
              <a:t> peut pas supprimer les fichier </a:t>
            </a:r>
            <a:r>
              <a:rPr lang="fr-FR" b="0" baseline="0" dirty="0" err="1" smtClean="0"/>
              <a:t>untracker</a:t>
            </a:r>
            <a:r>
              <a:rPr lang="fr-FR" b="0" baseline="0" dirty="0" smtClean="0"/>
              <a:t> avec git </a:t>
            </a:r>
            <a:r>
              <a:rPr lang="fr-FR" b="0" baseline="0" dirty="0" err="1" smtClean="0"/>
              <a:t>rm</a:t>
            </a:r>
            <a:endParaRPr lang="fr-FR" b="0" baseline="0" dirty="0" smtClean="0"/>
          </a:p>
          <a:p>
            <a:pPr rtl="0"/>
            <a:r>
              <a:rPr lang="fr-FR" b="1" baseline="0" dirty="0" smtClean="0"/>
              <a:t>Git </a:t>
            </a:r>
            <a:r>
              <a:rPr lang="fr-FR" b="1" baseline="0" dirty="0" err="1" smtClean="0"/>
              <a:t>add</a:t>
            </a:r>
            <a:r>
              <a:rPr lang="fr-FR" b="1" baseline="0" dirty="0" smtClean="0"/>
              <a:t>: </a:t>
            </a:r>
            <a:r>
              <a:rPr lang="fr-FR" b="0" baseline="0" dirty="0" smtClean="0"/>
              <a:t>importante pour git commit (étape pour sélectionner ce qui va être </a:t>
            </a:r>
            <a:r>
              <a:rPr lang="fr-FR" b="0" baseline="0" dirty="0" err="1" smtClean="0"/>
              <a:t>commité</a:t>
            </a:r>
            <a:r>
              <a:rPr lang="fr-FR" b="0" baseline="0" dirty="0" smtClean="0"/>
              <a:t>) marque les fichiers à inclure dans le commit suivant.la commande n’affecte pas le repo locale</a:t>
            </a:r>
          </a:p>
          <a:p>
            <a:r>
              <a:rPr lang="fr-F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-Le message de commit peut contenir les infos suivantes: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1.Ce qui est nouveau 2.Les raisons de changements</a:t>
            </a:r>
          </a:p>
          <a:p>
            <a:r>
              <a:rPr lang="fr-FR" dirty="0" smtClean="0"/>
              <a:t>////</a:t>
            </a:r>
          </a:p>
          <a:p>
            <a:r>
              <a:rPr lang="fr-FR" dirty="0" smtClean="0"/>
              <a:t>Git </a:t>
            </a:r>
            <a:r>
              <a:rPr lang="fr-FR" dirty="0" err="1" smtClean="0"/>
              <a:t>diff</a:t>
            </a:r>
            <a:r>
              <a:rPr lang="fr-FR" dirty="0" smtClean="0"/>
              <a:t> –</a:t>
            </a:r>
            <a:r>
              <a:rPr lang="fr-FR" dirty="0" err="1" smtClean="0"/>
              <a:t>cached</a:t>
            </a:r>
            <a:r>
              <a:rPr lang="fr-FR" baseline="0" dirty="0" smtClean="0"/>
              <a:t> (index – commit pointé par </a:t>
            </a:r>
            <a:r>
              <a:rPr lang="fr-FR" baseline="0" dirty="0" err="1" smtClean="0"/>
              <a:t>head</a:t>
            </a:r>
            <a:r>
              <a:rPr lang="fr-FR" baseline="0" dirty="0" smtClean="0"/>
              <a:t>) </a:t>
            </a:r>
            <a:endParaRPr lang="fr-FR" dirty="0" smtClean="0"/>
          </a:p>
          <a:p>
            <a:r>
              <a:rPr lang="fr-FR" dirty="0" smtClean="0"/>
              <a:t>Git</a:t>
            </a:r>
            <a:r>
              <a:rPr lang="fr-FR" baseline="0" dirty="0" smtClean="0"/>
              <a:t> </a:t>
            </a:r>
            <a:r>
              <a:rPr lang="fr-FR" baseline="0" dirty="0" err="1" smtClean="0"/>
              <a:t>status</a:t>
            </a:r>
            <a:r>
              <a:rPr lang="fr-FR" baseline="0" dirty="0" smtClean="0"/>
              <a:t> affiche (non </a:t>
            </a:r>
            <a:r>
              <a:rPr lang="fr-FR" baseline="0" dirty="0" err="1" smtClean="0"/>
              <a:t>track</a:t>
            </a:r>
            <a:r>
              <a:rPr lang="fr-FR" baseline="0" dirty="0" smtClean="0"/>
              <a:t> ,indexé ,non indexé)</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591607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Git</a:t>
            </a:r>
            <a:r>
              <a:rPr lang="fr-FR" b="1" baseline="0" dirty="0" smtClean="0"/>
              <a:t> </a:t>
            </a:r>
            <a:r>
              <a:rPr lang="fr-FR" b="1" dirty="0" err="1" smtClean="0"/>
              <a:t>Stash</a:t>
            </a:r>
            <a:r>
              <a:rPr lang="fr-FR" dirty="0" smtClean="0"/>
              <a:t>: prend</a:t>
            </a:r>
            <a:r>
              <a:rPr lang="fr-FR" baseline="0" dirty="0" smtClean="0"/>
              <a:t> les changements non commuté(indexé ou bien non indexé) les sauvegarde(planque) pour le reprendre après(prend pas en charge les fichier qui non jamais été </a:t>
            </a:r>
            <a:r>
              <a:rPr lang="fr-FR" baseline="0" dirty="0" err="1" smtClean="0"/>
              <a:t>indixé</a:t>
            </a:r>
            <a:r>
              <a:rPr lang="fr-FR" baseline="0" dirty="0" smtClean="0"/>
              <a:t>).</a:t>
            </a:r>
          </a:p>
          <a:p>
            <a:r>
              <a:rPr lang="fr-FR" b="1" baseline="0" dirty="0" smtClean="0"/>
              <a:t>Git </a:t>
            </a:r>
            <a:r>
              <a:rPr lang="fr-FR" b="1" baseline="0" dirty="0" err="1" smtClean="0"/>
              <a:t>stash</a:t>
            </a:r>
            <a:r>
              <a:rPr lang="fr-FR" b="1" baseline="0" dirty="0" smtClean="0"/>
              <a:t> pop: </a:t>
            </a:r>
            <a:r>
              <a:rPr lang="fr-FR" b="0" baseline="0" dirty="0" smtClean="0"/>
              <a:t>reprendre le code </a:t>
            </a:r>
            <a:r>
              <a:rPr lang="fr-FR" b="0" baseline="0" dirty="0" err="1" smtClean="0"/>
              <a:t>cahé</a:t>
            </a:r>
            <a:r>
              <a:rPr lang="fr-FR" b="0" baseline="0" dirty="0" smtClean="0"/>
              <a:t> et le supprime dans </a:t>
            </a:r>
            <a:r>
              <a:rPr lang="fr-FR" b="0" baseline="0" dirty="0" err="1" smtClean="0"/>
              <a:t>stash</a:t>
            </a:r>
            <a:r>
              <a:rPr lang="fr-FR" b="0" baseline="0" dirty="0" smtClean="0"/>
              <a:t> </a:t>
            </a:r>
          </a:p>
          <a:p>
            <a:r>
              <a:rPr lang="fr-FR" b="1" baseline="0" dirty="0" smtClean="0"/>
              <a:t>Git </a:t>
            </a:r>
            <a:r>
              <a:rPr lang="fr-FR" b="1" baseline="0" dirty="0" err="1" smtClean="0"/>
              <a:t>stash</a:t>
            </a:r>
            <a:r>
              <a:rPr lang="fr-FR" b="1" baseline="0" dirty="0" smtClean="0"/>
              <a:t> </a:t>
            </a:r>
            <a:r>
              <a:rPr lang="fr-FR" b="1" baseline="0" dirty="0" err="1" smtClean="0"/>
              <a:t>applay:</a:t>
            </a:r>
            <a:r>
              <a:rPr lang="fr-FR" b="0" baseline="0" dirty="0" err="1" smtClean="0"/>
              <a:t>reprendre</a:t>
            </a:r>
            <a:r>
              <a:rPr lang="fr-FR" b="0" baseline="0" dirty="0" smtClean="0"/>
              <a:t> le code et le garde dans </a:t>
            </a:r>
            <a:r>
              <a:rPr lang="fr-FR" b="0" baseline="0" dirty="0" err="1" smtClean="0"/>
              <a:t>stash</a:t>
            </a:r>
            <a:r>
              <a:rPr lang="fr-FR" b="0" baseline="0" dirty="0" smtClean="0"/>
              <a:t> (utile lorsque on veut appliqué le </a:t>
            </a:r>
            <a:r>
              <a:rPr lang="fr-FR" b="0" baseline="0" dirty="0" err="1" smtClean="0"/>
              <a:t>meme</a:t>
            </a:r>
            <a:r>
              <a:rPr lang="fr-FR" b="0" baseline="0" dirty="0" smtClean="0"/>
              <a:t> code </a:t>
            </a:r>
            <a:r>
              <a:rPr lang="fr-FR" b="0" baseline="0" dirty="0" err="1" smtClean="0"/>
              <a:t>stashé</a:t>
            </a:r>
            <a:r>
              <a:rPr lang="fr-FR" b="0" baseline="0" dirty="0" smtClean="0"/>
              <a:t>)  </a:t>
            </a:r>
            <a:r>
              <a:rPr lang="en-US" sz="1200" b="0" i="0" kern="1200" dirty="0" smtClean="0">
                <a:solidFill>
                  <a:schemeClr val="tx1"/>
                </a:solidFill>
                <a:effectLst/>
                <a:latin typeface="+mn-lt"/>
                <a:ea typeface="+mn-ea"/>
                <a:cs typeface="+mn-cs"/>
              </a:rPr>
              <a:t>This is useful if you want to apply the same stashed changes to multiple branches.</a:t>
            </a:r>
          </a:p>
          <a:p>
            <a:r>
              <a:rPr lang="en-US" sz="1200" b="1" i="0" kern="1200" dirty="0" err="1" smtClean="0">
                <a:solidFill>
                  <a:schemeClr val="tx1"/>
                </a:solidFill>
                <a:effectLst/>
                <a:latin typeface="+mn-lt"/>
                <a:ea typeface="+mn-ea"/>
                <a:cs typeface="+mn-cs"/>
              </a:rPr>
              <a:t>Git</a:t>
            </a:r>
            <a:r>
              <a:rPr lang="en-US" sz="1200" b="1" i="0" kern="1200" dirty="0" smtClean="0">
                <a:solidFill>
                  <a:schemeClr val="tx1"/>
                </a:solidFill>
                <a:effectLst/>
                <a:latin typeface="+mn-lt"/>
                <a:ea typeface="+mn-ea"/>
                <a:cs typeface="+mn-cs"/>
              </a:rPr>
              <a:t> ignore(.</a:t>
            </a:r>
            <a:r>
              <a:rPr lang="en-US" sz="1200" b="1" i="0" kern="1200" dirty="0" err="1" smtClean="0">
                <a:solidFill>
                  <a:schemeClr val="tx1"/>
                </a:solidFill>
                <a:effectLst/>
                <a:latin typeface="+mn-lt"/>
                <a:ea typeface="+mn-ea"/>
                <a:cs typeface="+mn-cs"/>
              </a:rPr>
              <a:t>gitignore</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on </a:t>
            </a:r>
            <a:r>
              <a:rPr lang="fr-FR" sz="1200" b="0" i="0" kern="1200" noProof="0" dirty="0" smtClean="0">
                <a:solidFill>
                  <a:schemeClr val="tx1"/>
                </a:solidFill>
                <a:effectLst/>
                <a:latin typeface="+mn-lt"/>
                <a:ea typeface="+mn-ea"/>
                <a:cs typeface="+mn-cs"/>
              </a:rPr>
              <a:t>veut</a:t>
            </a:r>
            <a:r>
              <a:rPr lang="en-US" sz="1200" b="0" i="0" kern="1200" dirty="0" smtClean="0">
                <a:solidFill>
                  <a:schemeClr val="tx1"/>
                </a:solidFill>
                <a:effectLst/>
                <a:latin typeface="+mn-lt"/>
                <a:ea typeface="+mn-ea"/>
                <a:cs typeface="+mn-cs"/>
              </a:rPr>
              <a:t> que des fichiers</a:t>
            </a:r>
            <a:r>
              <a:rPr lang="en-US" sz="1200" b="0" i="0" kern="1200" baseline="0" dirty="0" smtClean="0">
                <a:solidFill>
                  <a:schemeClr val="tx1"/>
                </a:solidFill>
                <a:effectLst/>
                <a:latin typeface="+mn-lt"/>
                <a:ea typeface="+mn-ea"/>
                <a:cs typeface="+mn-cs"/>
              </a:rPr>
              <a:t> soit ignore (log,temp,.</a:t>
            </a:r>
            <a:r>
              <a:rPr lang="en-US" sz="1200" b="0" i="0" kern="1200" baseline="0" dirty="0" err="1" smtClean="0">
                <a:solidFill>
                  <a:schemeClr val="tx1"/>
                </a:solidFill>
                <a:effectLst/>
                <a:latin typeface="+mn-lt"/>
                <a:ea typeface="+mn-ea"/>
                <a:cs typeface="+mn-cs"/>
              </a:rPr>
              <a:t>tmp,code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compilé,repertoire</a:t>
            </a:r>
            <a:r>
              <a:rPr lang="en-US" sz="1200" b="0" i="0" kern="1200" baseline="0" dirty="0" smtClean="0">
                <a:solidFill>
                  <a:schemeClr val="tx1"/>
                </a:solidFill>
                <a:effectLst/>
                <a:latin typeface="+mn-lt"/>
                <a:ea typeface="+mn-ea"/>
                <a:cs typeface="+mn-cs"/>
              </a:rPr>
              <a:t> de sortie de build,).le </a:t>
            </a:r>
            <a:r>
              <a:rPr lang="en-US" sz="1200" b="0" i="0" kern="1200" baseline="0" dirty="0" err="1" smtClean="0">
                <a:solidFill>
                  <a:schemeClr val="tx1"/>
                </a:solidFill>
                <a:effectLst/>
                <a:latin typeface="+mn-lt"/>
                <a:ea typeface="+mn-ea"/>
                <a:cs typeface="+mn-cs"/>
              </a:rPr>
              <a:t>fichier</a:t>
            </a:r>
            <a:r>
              <a:rPr lang="en-US" sz="1200" b="0" i="0" kern="1200" baseline="0" dirty="0" smtClean="0">
                <a:solidFill>
                  <a:schemeClr val="tx1"/>
                </a:solidFill>
                <a:effectLst/>
                <a:latin typeface="+mn-lt"/>
                <a:ea typeface="+mn-ea"/>
                <a:cs typeface="+mn-cs"/>
              </a:rPr>
              <a:t> et </a:t>
            </a:r>
            <a:r>
              <a:rPr lang="en-US" sz="1200" b="0" i="0" kern="1200" baseline="0" dirty="0" err="1" smtClean="0">
                <a:solidFill>
                  <a:schemeClr val="tx1"/>
                </a:solidFill>
                <a:effectLst/>
                <a:latin typeface="+mn-lt"/>
                <a:ea typeface="+mn-ea"/>
                <a:cs typeface="+mn-cs"/>
              </a:rPr>
              <a:t>enregistré</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dans</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racine</a:t>
            </a:r>
            <a:r>
              <a:rPr lang="en-US" sz="1200" b="0" i="0" kern="1200" baseline="0" dirty="0" smtClean="0">
                <a:solidFill>
                  <a:schemeClr val="tx1"/>
                </a:solidFill>
                <a:effectLst/>
                <a:latin typeface="+mn-lt"/>
                <a:ea typeface="+mn-ea"/>
                <a:cs typeface="+mn-cs"/>
              </a:rPr>
              <a:t> de dépo locale(</a:t>
            </a:r>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logs:un</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reperoire</a:t>
            </a:r>
            <a:r>
              <a:rPr lang="fr-FR" sz="1200" b="0" i="0" kern="1200" baseline="0" dirty="0" smtClean="0">
                <a:solidFill>
                  <a:schemeClr val="tx1"/>
                </a:solidFill>
                <a:effectLst/>
                <a:latin typeface="+mn-lt"/>
                <a:ea typeface="+mn-ea"/>
                <a:cs typeface="+mn-cs"/>
              </a:rPr>
              <a:t> n’importe ou dans RL)</a:t>
            </a:r>
            <a:r>
              <a:rPr lang="fr-FR" sz="1200" b="0" i="0" kern="1200" dirty="0" smtClean="0">
                <a:solidFill>
                  <a:schemeClr val="tx1"/>
                </a:solidFill>
                <a:effectLst/>
                <a:latin typeface="+mn-lt"/>
                <a:ea typeface="+mn-ea"/>
                <a:cs typeface="+mn-cs"/>
              </a:rPr>
              <a:t> !important/*.log</a:t>
            </a:r>
          </a:p>
          <a:p>
            <a:r>
              <a:rPr lang="fr-FR" b="1" dirty="0" smtClean="0"/>
              <a:t>Git blame: </a:t>
            </a:r>
            <a:r>
              <a:rPr lang="fr-FR" b="0" dirty="0" smtClean="0"/>
              <a:t>affiche les métadonnée du l’</a:t>
            </a:r>
            <a:r>
              <a:rPr lang="fr-FR" b="0" dirty="0" err="1" smtClean="0"/>
              <a:t>autheur</a:t>
            </a:r>
            <a:r>
              <a:rPr lang="fr-FR" b="0" dirty="0" smtClean="0"/>
              <a:t> du commit, utilisé pour explorer l’historique d’un code spécifique et répondre au question quoi et comment et pourquoi un code à été ajouté a l’historique</a:t>
            </a:r>
          </a:p>
          <a:p>
            <a:r>
              <a:rPr lang="fr-FR" b="0" dirty="0" smtClean="0"/>
              <a:t>Opère sur un seule fichier affiche(l’</a:t>
            </a:r>
            <a:r>
              <a:rPr lang="fr-FR" b="0" dirty="0" err="1" smtClean="0"/>
              <a:t>autheur,date,numéro</a:t>
            </a:r>
            <a:r>
              <a:rPr lang="fr-FR" b="0" dirty="0" smtClean="0"/>
              <a:t> ligne, contenue ligne)</a:t>
            </a:r>
          </a:p>
          <a:p>
            <a:r>
              <a:rPr lang="fr-FR" b="0" dirty="0" smtClean="0"/>
              <a:t>Examine le fichier ligne par ligne pour savoir pour chaque ligne quand est la dernier modifications et qui est l’</a:t>
            </a:r>
            <a:r>
              <a:rPr lang="fr-FR" b="0" dirty="0" err="1" smtClean="0"/>
              <a:t>autheur</a:t>
            </a:r>
            <a:r>
              <a:rPr lang="fr-FR" b="0" dirty="0" smtClean="0"/>
              <a:t> de ces modification(sortie de la commande personnalisé selon les options).investigation quand et comment le bug à été introduit </a:t>
            </a:r>
            <a:r>
              <a:rPr lang="fr-FR" b="0" dirty="0" err="1" smtClean="0"/>
              <a:t>etcontacté</a:t>
            </a:r>
            <a:r>
              <a:rPr lang="fr-FR" b="0" dirty="0" smtClean="0"/>
              <a:t> l’</a:t>
            </a:r>
            <a:r>
              <a:rPr lang="fr-FR" b="0" dirty="0" err="1" smtClean="0"/>
              <a:t>autheur</a:t>
            </a:r>
            <a:r>
              <a:rPr lang="fr-FR" b="0" dirty="0" smtClean="0"/>
              <a:t> pour des explication sur un morceau de code.</a:t>
            </a:r>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4253459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14/12/2022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14/12/2022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14/12/2022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14/12/2022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14/12/2022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14/12/2022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14/12/2022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14/12/2022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14/12/2022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14/12/2022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14/12/2022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14/12/2022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slide" Target="slide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hyperlink" Target="mailto:git@github.com:cameronmcnz/rebase-github.gi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mailto:git@github.com:facebook/create-react-app.git"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mailto:your@email.com" TargetMode="External"/><Relationship Id="rId4" Type="http://schemas.openxmlformats.org/officeDocument/2006/relationships/hyperlink" Target="mailto:git@github.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mailto:git@github.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p>
          <a:p>
            <a:pPr marL="571500" indent="-571500">
              <a:buFont typeface="+mj-lt"/>
              <a:buAutoNum type="romanUcPeriod" startAt="2"/>
            </a:pPr>
            <a:r>
              <a:rPr lang="fr-FR" b="1" dirty="0" smtClean="0"/>
              <a:t>Avantages:</a:t>
            </a:r>
            <a:endParaRPr lang="fr-FR" dirty="0" smtClean="0"/>
          </a:p>
          <a:p>
            <a:r>
              <a:rPr lang="fr-FR" dirty="0" smtClean="0"/>
              <a:t>Permet </a:t>
            </a:r>
            <a:r>
              <a:rPr lang="fr-FR" dirty="0"/>
              <a:t>e travailler en équipe(travail en parallèle) sur des  parties disjointes du projet et gérer les modifications concurrentes</a:t>
            </a:r>
            <a:r>
              <a:rPr lang="fr-FR" dirty="0" smtClean="0"/>
              <a:t>.</a:t>
            </a:r>
            <a:endParaRPr lang="fr-FR" dirty="0"/>
          </a:p>
          <a:p>
            <a:pPr lvl="0"/>
            <a:r>
              <a:rPr lang="fr-FR" dirty="0"/>
              <a:t>Revenir à une version précédente </a:t>
            </a:r>
            <a:r>
              <a:rPr lang="fr-FR" dirty="0" smtClean="0"/>
              <a:t>(conflits,..)et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a:t>
            </a:r>
            <a:r>
              <a:rPr lang="fr-FR" dirty="0" smtClean="0"/>
              <a:t>développeurs.</a:t>
            </a:r>
            <a:endParaRPr lang="fr-FR" dirty="0"/>
          </a:p>
          <a:p>
            <a:pPr lvl="0"/>
            <a:r>
              <a:rPr lang="fr-FR" dirty="0" smtClean="0"/>
              <a:t>Facilite le télétravail.</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95855"/>
            <a:ext cx="12192000" cy="6062145"/>
          </a:xfrm>
        </p:spPr>
        <p:txBody>
          <a:bodyPr>
            <a:normAutofit lnSpcReduction="10000"/>
          </a:bodyPr>
          <a:lstStyle/>
          <a:p>
            <a:pPr marL="719138" lvl="1" indent="-539750">
              <a:buFont typeface="+mj-lt"/>
              <a:buAutoNum type="arabicPeriod" startAt="12"/>
              <a:tabLst>
                <a:tab pos="363538" algn="l"/>
                <a:tab pos="811213" algn="l"/>
                <a:tab pos="1163638" algn="l"/>
              </a:tabLst>
            </a:pPr>
            <a:r>
              <a:rPr lang="fr-FR" sz="3000" dirty="0" smtClean="0"/>
              <a:t>Suspendre temporairement  un </a:t>
            </a:r>
            <a:r>
              <a:rPr lang="fr-FR" sz="3000" dirty="0"/>
              <a:t>travail </a:t>
            </a:r>
            <a:r>
              <a:rPr lang="fr-FR" sz="3000" dirty="0" smtClean="0"/>
              <a:t>(index&amp;  non indexé) et le cach</a:t>
            </a:r>
            <a:r>
              <a:rPr lang="fr-FR" sz="2800" dirty="0" smtClean="0"/>
              <a:t>e</a:t>
            </a:r>
          </a:p>
          <a:p>
            <a:pPr marL="819150" lvl="1" indent="-7938">
              <a:tabLst>
                <a:tab pos="363538" algn="l"/>
                <a:tab pos="811213" algn="l"/>
                <a:tab pos="1163638" algn="l"/>
              </a:tabLst>
            </a:pPr>
            <a:r>
              <a:rPr lang="fr-FR" sz="2800" b="1" i="1" dirty="0" smtClean="0"/>
              <a:t>	</a:t>
            </a:r>
            <a:r>
              <a:rPr lang="fr-FR" sz="3000" b="1" i="1" dirty="0"/>
              <a:t>git</a:t>
            </a:r>
            <a:r>
              <a:rPr lang="fr-FR" sz="3000" b="1" i="1" dirty="0" smtClean="0"/>
              <a:t> </a:t>
            </a:r>
            <a:r>
              <a:rPr lang="fr-FR" sz="3000" b="1" i="1" dirty="0" err="1"/>
              <a:t>stash</a:t>
            </a:r>
            <a:r>
              <a:rPr lang="fr-FR" sz="3000" b="1" i="1" dirty="0"/>
              <a:t> [-u]</a:t>
            </a:r>
          </a:p>
          <a:p>
            <a:pPr marL="782638" lvl="1" indent="-603250">
              <a:buFont typeface="+mj-lt"/>
              <a:buAutoNum type="arabicPeriod" startAt="13"/>
              <a:tabLst>
                <a:tab pos="363538" algn="l"/>
                <a:tab pos="811213" algn="l"/>
                <a:tab pos="1163638" algn="l"/>
              </a:tabLst>
            </a:pPr>
            <a:r>
              <a:rPr lang="fr-FR" sz="3000" dirty="0"/>
              <a:t>Reprendre  et appliqué un travail qui à été suspendu[et le gardé dans </a:t>
            </a:r>
            <a:r>
              <a:rPr lang="fr-FR" sz="3000" dirty="0" err="1"/>
              <a:t>stash</a:t>
            </a:r>
            <a:r>
              <a:rPr lang="fr-FR" sz="3000" dirty="0"/>
              <a:t>]</a:t>
            </a:r>
          </a:p>
          <a:p>
            <a:pPr marL="819150" lvl="1" indent="-7938">
              <a:tabLst>
                <a:tab pos="363538" algn="l"/>
                <a:tab pos="811213" algn="l"/>
                <a:tab pos="1163638" algn="l"/>
              </a:tabLst>
            </a:pPr>
            <a:r>
              <a:rPr lang="fr-FR" sz="3000" b="1" i="1" dirty="0"/>
              <a:t>git </a:t>
            </a:r>
            <a:r>
              <a:rPr lang="fr-FR" sz="3000" b="1" i="1" dirty="0" err="1"/>
              <a:t>stash</a:t>
            </a:r>
            <a:r>
              <a:rPr lang="fr-FR" sz="3000" b="1" i="1" dirty="0"/>
              <a:t> pop,[git </a:t>
            </a:r>
            <a:r>
              <a:rPr lang="fr-FR" sz="3000" b="1" i="1" dirty="0" err="1"/>
              <a:t>tash</a:t>
            </a:r>
            <a:r>
              <a:rPr lang="fr-FR" sz="3000" b="1" i="1" dirty="0"/>
              <a:t> </a:t>
            </a:r>
            <a:r>
              <a:rPr lang="fr-FR" sz="3000" b="1" i="1" dirty="0" err="1"/>
              <a:t>apply</a:t>
            </a:r>
            <a:r>
              <a:rPr lang="fr-FR" sz="3000" b="1" i="1" dirty="0"/>
              <a:t>]</a:t>
            </a:r>
          </a:p>
          <a:p>
            <a:pPr marL="719138" lvl="1" indent="-539750">
              <a:lnSpc>
                <a:spcPct val="100000"/>
              </a:lnSpc>
              <a:buFont typeface="+mj-lt"/>
              <a:buAutoNum type="arabicPeriod" startAt="14"/>
              <a:tabLst>
                <a:tab pos="363538" algn="l"/>
                <a:tab pos="811213" algn="l"/>
                <a:tab pos="1163638" algn="l"/>
              </a:tabLst>
            </a:pPr>
            <a:r>
              <a:rPr lang="fr-FR" sz="3000" dirty="0"/>
              <a:t>Supprimé un </a:t>
            </a:r>
            <a:r>
              <a:rPr lang="fr-FR" sz="3000" dirty="0" err="1"/>
              <a:t>stash</a:t>
            </a:r>
            <a:r>
              <a:rPr lang="fr-FR" sz="3000" dirty="0"/>
              <a:t> </a:t>
            </a:r>
          </a:p>
          <a:p>
            <a:pPr marL="819150" lvl="1" indent="-7938">
              <a:lnSpc>
                <a:spcPct val="110000"/>
              </a:lnSpc>
              <a:tabLst>
                <a:tab pos="363538" algn="l"/>
                <a:tab pos="811213" algn="l"/>
                <a:tab pos="1163638" algn="l"/>
              </a:tabLst>
            </a:pPr>
            <a:r>
              <a:rPr lang="fr-FR" sz="3000" b="1" i="1" dirty="0"/>
              <a:t>git </a:t>
            </a:r>
            <a:r>
              <a:rPr lang="fr-FR" sz="3000" b="1" i="1" dirty="0" err="1"/>
              <a:t>stash</a:t>
            </a:r>
            <a:r>
              <a:rPr lang="fr-FR" sz="3000" b="1" i="1" dirty="0"/>
              <a:t> drop</a:t>
            </a:r>
          </a:p>
          <a:p>
            <a:pPr marL="790575" lvl="1" indent="-520700">
              <a:buFont typeface="+mj-lt"/>
              <a:buAutoNum type="arabicPeriod" startAt="15"/>
            </a:pPr>
            <a:r>
              <a:rPr lang="fr-FR" sz="3000" dirty="0"/>
              <a:t>Ajouter une liste de fichiers et de répertoire à ignoré par git.</a:t>
            </a:r>
          </a:p>
          <a:p>
            <a:pPr marL="819150" lvl="1" indent="-7938">
              <a:lnSpc>
                <a:spcPct val="110000"/>
              </a:lnSpc>
              <a:tabLst>
                <a:tab pos="363538" algn="l"/>
                <a:tab pos="811213" algn="l"/>
                <a:tab pos="1163638" algn="l"/>
              </a:tabLst>
            </a:pPr>
            <a:r>
              <a:rPr lang="fr-FR" sz="3000" b="1" i="1" dirty="0" err="1"/>
              <a:t>Touch</a:t>
            </a:r>
            <a:r>
              <a:rPr lang="fr-FR" sz="3000" b="1" i="1" dirty="0"/>
              <a:t> .</a:t>
            </a:r>
            <a:r>
              <a:rPr lang="fr-FR" sz="3000" b="1" i="1" dirty="0" err="1"/>
              <a:t>gitignore</a:t>
            </a:r>
            <a:endParaRPr lang="fr-FR" sz="3000" b="1" i="1" dirty="0"/>
          </a:p>
          <a:p>
            <a:pPr marL="719138" lvl="1" indent="-539750">
              <a:buFont typeface="+mj-lt"/>
              <a:buAutoNum type="arabicPeriod" startAt="16"/>
            </a:pPr>
            <a:r>
              <a:rPr lang="fr-FR" sz="3000" dirty="0"/>
              <a:t>Afficher l’historique des commits(historique du projet):</a:t>
            </a:r>
          </a:p>
          <a:p>
            <a:pPr marL="819150" lvl="1" indent="-7938">
              <a:lnSpc>
                <a:spcPct val="110000"/>
              </a:lnSpc>
              <a:tabLst>
                <a:tab pos="363538" algn="l"/>
                <a:tab pos="811213" algn="l"/>
                <a:tab pos="1163638" algn="l"/>
              </a:tabLst>
            </a:pPr>
            <a:r>
              <a:rPr lang="fr-FR" sz="3000" b="1" i="1" dirty="0"/>
              <a:t>git log, git log –n 2 , git log –</a:t>
            </a:r>
            <a:r>
              <a:rPr lang="fr-FR" sz="3000" b="1" i="1" dirty="0" err="1"/>
              <a:t>oneline,git</a:t>
            </a:r>
            <a:r>
              <a:rPr lang="fr-FR" sz="3000" b="1" i="1" dirty="0"/>
              <a:t> log --graph, git log –p </a:t>
            </a:r>
            <a:r>
              <a:rPr lang="fr-FR" sz="3000" b="1" i="1" dirty="0" smtClean="0"/>
              <a:t>fichier</a:t>
            </a:r>
            <a:endParaRPr lang="fr-FR" sz="3000" dirty="0"/>
          </a:p>
          <a:p>
            <a:pPr marL="719138" lvl="1" indent="-539750">
              <a:lnSpc>
                <a:spcPct val="110000"/>
              </a:lnSpc>
              <a:buFont typeface="+mj-lt"/>
              <a:buAutoNum type="arabicPeriod" startAt="17"/>
              <a:tabLst>
                <a:tab pos="363538" algn="l"/>
                <a:tab pos="811213" algn="l"/>
                <a:tab pos="1163638" algn="l"/>
              </a:tabLst>
            </a:pPr>
            <a:r>
              <a:rPr lang="fr-FR" sz="3000" dirty="0" smtClean="0"/>
              <a:t>Qui </a:t>
            </a:r>
            <a:r>
              <a:rPr lang="fr-FR" sz="3000" dirty="0"/>
              <a:t>à changé </a:t>
            </a:r>
            <a:r>
              <a:rPr lang="fr-FR" sz="3000" dirty="0" smtClean="0"/>
              <a:t>la ligne ,quand </a:t>
            </a:r>
            <a:r>
              <a:rPr lang="fr-FR" sz="3000" dirty="0"/>
              <a:t>et </a:t>
            </a:r>
            <a:r>
              <a:rPr lang="fr-FR" sz="3000" dirty="0" smtClean="0"/>
              <a:t>comment(méta-données des commits) </a:t>
            </a:r>
            <a:endParaRPr lang="fr-FR" sz="3000" dirty="0"/>
          </a:p>
          <a:p>
            <a:pPr marL="1162050" lvl="1" indent="-361950">
              <a:tabLst>
                <a:tab pos="363538" algn="l"/>
                <a:tab pos="1163638" algn="l"/>
              </a:tabLst>
            </a:pPr>
            <a:r>
              <a:rPr lang="fr-FR" sz="3000" b="1" i="1" dirty="0"/>
              <a:t>git blame </a:t>
            </a:r>
            <a:r>
              <a:rPr lang="fr-FR" sz="3000" b="1" i="1" dirty="0" smtClean="0"/>
              <a:t> [</a:t>
            </a:r>
            <a:r>
              <a:rPr lang="fr-FR" sz="3200" dirty="0" smtClean="0"/>
              <a:t>-</a:t>
            </a:r>
            <a:r>
              <a:rPr lang="fr-FR" sz="3200" dirty="0"/>
              <a:t>L </a:t>
            </a:r>
            <a:r>
              <a:rPr lang="fr-FR" sz="3200" dirty="0" err="1" smtClean="0"/>
              <a:t>start,end</a:t>
            </a:r>
            <a:r>
              <a:rPr lang="fr-FR" sz="3000" b="1" i="1" dirty="0" smtClean="0"/>
              <a:t>] «</a:t>
            </a:r>
            <a:r>
              <a:rPr lang="fr-FR" sz="3000" b="1" i="1" dirty="0"/>
              <a:t> file </a:t>
            </a:r>
            <a:r>
              <a:rPr lang="fr-FR" sz="3000" b="1" i="1" dirty="0" smtClean="0"/>
              <a:t>»</a:t>
            </a:r>
            <a:endParaRPr lang="fr-FR" sz="3000" dirty="0"/>
          </a:p>
        </p:txBody>
      </p:sp>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Tree>
    <p:extLst>
      <p:ext uri="{BB962C8B-B14F-4D97-AF65-F5344CB8AC3E}">
        <p14:creationId xmlns:p14="http://schemas.microsoft.com/office/powerpoint/2010/main" val="373521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95855"/>
            <a:ext cx="12192000" cy="6062145"/>
          </a:xfrm>
        </p:spPr>
        <p:txBody>
          <a:bodyPr>
            <a:normAutofit/>
          </a:bodyPr>
          <a:lstStyle/>
          <a:p>
            <a:pPr marL="874713" lvl="1" indent="-514350">
              <a:buFont typeface="+mj-lt"/>
              <a:buAutoNum type="arabicPeriod" startAt="18"/>
            </a:pPr>
            <a:r>
              <a:rPr lang="fr-FR" sz="2800" dirty="0"/>
              <a:t>Etiqueté </a:t>
            </a:r>
            <a:r>
              <a:rPr lang="fr-FR" sz="2800" dirty="0" smtClean="0"/>
              <a:t>(</a:t>
            </a:r>
            <a:r>
              <a:rPr lang="fr-FR" sz="2800" b="1" dirty="0" err="1" smtClean="0"/>
              <a:t>vX.Y.Z</a:t>
            </a:r>
            <a:r>
              <a:rPr lang="fr-FR" sz="2800" dirty="0" smtClean="0"/>
              <a:t>)les commits pour facilité la lecture de l’historique de dépôt </a:t>
            </a:r>
            <a:endParaRPr lang="fr-FR" sz="2800" dirty="0"/>
          </a:p>
          <a:p>
            <a:pPr marL="817563" lvl="1" indent="-457200"/>
            <a:r>
              <a:rPr lang="fr-FR" sz="2800" b="1" i="1" dirty="0" smtClean="0"/>
              <a:t>git tag  [-a] «</a:t>
            </a:r>
            <a:r>
              <a:rPr lang="fr-FR" sz="2800" b="1" i="1" dirty="0" err="1" smtClean="0"/>
              <a:t>tagname</a:t>
            </a:r>
            <a:r>
              <a:rPr lang="fr-FR" sz="2800" b="1" i="1" dirty="0" smtClean="0"/>
              <a:t>» [–m ’&lt;mes&gt;’ ], git push </a:t>
            </a:r>
            <a:r>
              <a:rPr lang="fr-FR" sz="2800" b="1" i="1" dirty="0" err="1" smtClean="0"/>
              <a:t>origin</a:t>
            </a:r>
            <a:r>
              <a:rPr lang="fr-FR" sz="2800" b="1" i="1" dirty="0" smtClean="0"/>
              <a:t> –</a:t>
            </a:r>
            <a:r>
              <a:rPr lang="fr-FR" sz="2800" b="1" i="1" dirty="0" err="1" smtClean="0"/>
              <a:t>delete</a:t>
            </a:r>
            <a:r>
              <a:rPr lang="fr-FR" sz="2800" b="1" i="1" dirty="0" smtClean="0"/>
              <a:t> «</a:t>
            </a:r>
            <a:r>
              <a:rPr lang="fr-FR" sz="2800" b="1" i="1" dirty="0" err="1" smtClean="0"/>
              <a:t>Tagname</a:t>
            </a:r>
            <a:r>
              <a:rPr lang="fr-FR" sz="2800" b="1" i="1" dirty="0" smtClean="0"/>
              <a:t>»</a:t>
            </a:r>
          </a:p>
          <a:p>
            <a:pPr marL="969963" lvl="1" indent="-609600">
              <a:buFont typeface="+mj-lt"/>
              <a:buAutoNum type="arabicPeriod" startAt="11"/>
            </a:pPr>
            <a:r>
              <a:rPr lang="fr-FR" sz="2800" dirty="0"/>
              <a:t>Annuler les </a:t>
            </a:r>
            <a:r>
              <a:rPr lang="fr-FR" sz="2800" dirty="0" smtClean="0"/>
              <a:t>changement s d’un commit  et ajout un commit opposée</a:t>
            </a:r>
          </a:p>
          <a:p>
            <a:pPr marL="1274762" lvl="1" indent="-457200"/>
            <a:r>
              <a:rPr lang="fr-FR" sz="2800" b="1" i="1" dirty="0" smtClean="0"/>
              <a:t>git </a:t>
            </a:r>
            <a:r>
              <a:rPr lang="fr-FR" sz="2800" b="1" i="1" dirty="0" err="1"/>
              <a:t>revert</a:t>
            </a:r>
            <a:r>
              <a:rPr lang="fr-FR" sz="2800" b="1" i="1" dirty="0"/>
              <a:t> « commit hash »;</a:t>
            </a:r>
            <a:r>
              <a:rPr lang="fr-FR" sz="2800" dirty="0"/>
              <a:t> </a:t>
            </a:r>
            <a:r>
              <a:rPr lang="fr-FR" sz="2800" b="1" i="1" dirty="0"/>
              <a:t>git </a:t>
            </a:r>
            <a:r>
              <a:rPr lang="fr-FR" sz="2800" b="1" i="1" dirty="0" err="1"/>
              <a:t>revert</a:t>
            </a:r>
            <a:r>
              <a:rPr lang="fr-FR" sz="2800" b="1" i="1" dirty="0"/>
              <a:t> HEAD  (Exp4</a:t>
            </a:r>
            <a:r>
              <a:rPr lang="fr-FR" sz="2800" b="1" i="1" dirty="0" smtClean="0"/>
              <a:t>)</a:t>
            </a:r>
            <a:endParaRPr lang="fr-FR" sz="2800" b="1" i="1" dirty="0"/>
          </a:p>
          <a:p>
            <a:pPr marL="877887" lvl="1" indent="-514350">
              <a:buFont typeface="+mj-lt"/>
              <a:buAutoNum type="arabicPeriod" startAt="16"/>
            </a:pPr>
            <a:r>
              <a:rPr lang="fr-FR" sz="2800" dirty="0" smtClean="0"/>
              <a:t>Annuler les </a:t>
            </a:r>
            <a:r>
              <a:rPr lang="fr-FR" sz="2800" dirty="0"/>
              <a:t>changement s </a:t>
            </a:r>
            <a:r>
              <a:rPr lang="fr-FR" sz="2800" dirty="0" smtClean="0"/>
              <a:t> postérieurs </a:t>
            </a:r>
            <a:r>
              <a:rPr lang="fr-FR" sz="2800" dirty="0"/>
              <a:t>à « </a:t>
            </a:r>
            <a:r>
              <a:rPr lang="fr-FR" sz="2800" dirty="0" smtClean="0"/>
              <a:t>commit_hash</a:t>
            </a:r>
            <a:r>
              <a:rPr lang="fr-FR" sz="2800" dirty="0"/>
              <a:t> </a:t>
            </a:r>
            <a:r>
              <a:rPr lang="fr-FR" sz="2800" dirty="0" smtClean="0"/>
              <a:t>»(</a:t>
            </a:r>
            <a:r>
              <a:rPr lang="fr-FR" sz="2800" dirty="0" err="1" smtClean="0"/>
              <a:t>WD,index,Repo</a:t>
            </a:r>
            <a:r>
              <a:rPr lang="fr-FR" sz="2800" dirty="0" smtClean="0"/>
              <a:t>) </a:t>
            </a:r>
            <a:endParaRPr lang="fr-FR" sz="3000" dirty="0" smtClean="0"/>
          </a:p>
          <a:p>
            <a:pPr marL="1268412" lvl="1" indent="-457200"/>
            <a:r>
              <a:rPr lang="fr-FR" sz="2800" b="1" i="1" dirty="0" smtClean="0"/>
              <a:t>git </a:t>
            </a:r>
            <a:r>
              <a:rPr lang="fr-FR" sz="2800" b="1" i="1" dirty="0" smtClean="0"/>
              <a:t>reset  --[</a:t>
            </a:r>
            <a:r>
              <a:rPr lang="fr-FR" sz="2800" b="1" i="1" dirty="0" err="1" smtClean="0"/>
              <a:t>soft|mixed|hard</a:t>
            </a:r>
            <a:r>
              <a:rPr lang="fr-FR" sz="2800" b="1" i="1" dirty="0" smtClean="0"/>
              <a:t>]  [SHA-1] | </a:t>
            </a:r>
            <a:r>
              <a:rPr lang="fr-FR" sz="2800" b="1" i="1" smtClean="0"/>
              <a:t>git reset [</a:t>
            </a:r>
            <a:r>
              <a:rPr lang="fr-FR" sz="2800" b="1" i="1" dirty="0" err="1" smtClean="0"/>
              <a:t>filename</a:t>
            </a:r>
            <a:r>
              <a:rPr lang="fr-FR" sz="2800" b="1" i="1" dirty="0" smtClean="0"/>
              <a:t>]</a:t>
            </a:r>
            <a:endParaRPr lang="fr-FR" sz="2800" b="1" i="1" dirty="0" smtClean="0"/>
          </a:p>
          <a:p>
            <a:pPr marL="877887" lvl="1" indent="-514350">
              <a:lnSpc>
                <a:spcPct val="70000"/>
              </a:lnSpc>
              <a:buFont typeface="+mj-lt"/>
              <a:buAutoNum type="arabicPeriod" startAt="17"/>
            </a:pPr>
            <a:r>
              <a:rPr lang="fr-FR" sz="2800" dirty="0" smtClean="0"/>
              <a:t>Navigué </a:t>
            </a:r>
            <a:r>
              <a:rPr lang="fr-FR" sz="2800" dirty="0"/>
              <a:t>dans l’historique des commit (voir le contenu avent un commit </a:t>
            </a:r>
            <a:r>
              <a:rPr lang="fr-FR" sz="2800" dirty="0" smtClean="0"/>
              <a:t>)</a:t>
            </a:r>
            <a:endParaRPr lang="fr-FR" sz="2800" dirty="0"/>
          </a:p>
          <a:p>
            <a:pPr marL="1158875" lvl="1" indent="-347663">
              <a:lnSpc>
                <a:spcPct val="70000"/>
              </a:lnSpc>
            </a:pPr>
            <a:r>
              <a:rPr lang="fr-FR" sz="2800" b="1" i="1" dirty="0"/>
              <a:t>git </a:t>
            </a:r>
            <a:r>
              <a:rPr lang="fr-FR" sz="2800" b="1" i="1" dirty="0" err="1"/>
              <a:t>checkout</a:t>
            </a:r>
            <a:r>
              <a:rPr lang="fr-FR" sz="2800" b="1" i="1" dirty="0"/>
              <a:t> « commit_hash </a:t>
            </a:r>
            <a:r>
              <a:rPr lang="fr-FR" sz="2800" b="1" i="1" dirty="0" smtClean="0"/>
              <a:t>» [ </a:t>
            </a:r>
            <a:r>
              <a:rPr lang="fr-FR" sz="2800" b="1" i="1" dirty="0"/>
              <a:t>« fichier </a:t>
            </a:r>
            <a:r>
              <a:rPr lang="fr-FR" sz="2800" b="1" i="1" dirty="0" smtClean="0"/>
              <a:t>»]</a:t>
            </a:r>
          </a:p>
          <a:p>
            <a:pPr marL="877887" lvl="1" indent="-514350">
              <a:buFont typeface="+mj-lt"/>
              <a:buAutoNum type="arabicPeriod" startAt="9"/>
            </a:pPr>
            <a:r>
              <a:rPr lang="fr-FR" sz="2800" dirty="0"/>
              <a:t>Annuler les modification </a:t>
            </a:r>
            <a:r>
              <a:rPr lang="fr-FR" sz="2800" dirty="0" smtClean="0"/>
              <a:t>d’un fichier ou commit dans le répertoire de travail</a:t>
            </a:r>
            <a:endParaRPr lang="fr-FR" sz="2800" dirty="0"/>
          </a:p>
          <a:p>
            <a:pPr marL="1160462" lvl="1" indent="-342900">
              <a:lnSpc>
                <a:spcPct val="70000"/>
              </a:lnSpc>
            </a:pPr>
            <a:r>
              <a:rPr lang="fr-FR" sz="2800" dirty="0"/>
              <a:t>git </a:t>
            </a:r>
            <a:r>
              <a:rPr lang="fr-FR" sz="2800" dirty="0" err="1"/>
              <a:t>checkout</a:t>
            </a:r>
            <a:r>
              <a:rPr lang="fr-FR" sz="2800" dirty="0"/>
              <a:t>  --  « fichier », git restore « fichier </a:t>
            </a:r>
            <a:r>
              <a:rPr lang="fr-FR" sz="2800" dirty="0" smtClean="0"/>
              <a:t>»</a:t>
            </a:r>
            <a:endParaRPr lang="fr-FR" sz="2800" b="1" i="1" dirty="0" smtClean="0"/>
          </a:p>
          <a:p>
            <a:pPr marL="962025" lvl="1" indent="-598488">
              <a:buFont typeface="+mj-lt"/>
              <a:buAutoNum type="arabicPeriod" startAt="18"/>
              <a:tabLst>
                <a:tab pos="811213" algn="l"/>
                <a:tab pos="1163638" algn="l"/>
              </a:tabLst>
            </a:pPr>
            <a:r>
              <a:rPr lang="fr-FR" sz="2800" dirty="0"/>
              <a:t>Voir les détails d’un commit(contribution</a:t>
            </a:r>
            <a:r>
              <a:rPr lang="fr-FR" sz="2800" dirty="0" smtClean="0"/>
              <a:t>):</a:t>
            </a:r>
            <a:endParaRPr lang="fr-FR" sz="2800" dirty="0"/>
          </a:p>
          <a:p>
            <a:pPr marL="1169988" lvl="1" indent="-365125">
              <a:tabLst>
                <a:tab pos="811213" algn="l"/>
                <a:tab pos="1169988" algn="l"/>
              </a:tabLst>
            </a:pPr>
            <a:r>
              <a:rPr lang="fr-FR" sz="2800" b="1" i="1" dirty="0"/>
              <a:t>git show « commit_hash </a:t>
            </a:r>
            <a:r>
              <a:rPr lang="fr-FR" sz="2800" b="1" i="1" dirty="0" smtClean="0"/>
              <a:t>»</a:t>
            </a:r>
            <a:endParaRPr lang="fr-FR" sz="2800" b="1" i="1" dirty="0"/>
          </a:p>
          <a:p>
            <a:pPr marL="1158875" lvl="1" indent="-347663"/>
            <a:endParaRPr lang="fr-FR" sz="3000" b="1" i="1" dirty="0"/>
          </a:p>
          <a:p>
            <a:pPr marL="1160462" lvl="1" indent="-342900"/>
            <a:endParaRPr lang="fr-FR" sz="2800" dirty="0"/>
          </a:p>
          <a:p>
            <a:pPr marL="817562" lvl="1" indent="0">
              <a:buNone/>
            </a:pPr>
            <a:endParaRPr lang="fr-FR" b="1" i="1" dirty="0" smtClean="0"/>
          </a:p>
        </p:txBody>
      </p:sp>
      <p:sp>
        <p:nvSpPr>
          <p:cNvPr id="5"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
        <p:nvSpPr>
          <p:cNvPr id="3" name="Espace réservé du contenu 2"/>
          <p:cNvSpPr>
            <a:spLocks noGrp="1"/>
          </p:cNvSpPr>
          <p:nvPr>
            <p:ph idx="1"/>
          </p:nvPr>
        </p:nvSpPr>
        <p:spPr>
          <a:xfrm>
            <a:off x="95002" y="743733"/>
            <a:ext cx="11994079" cy="6007389"/>
          </a:xfrm>
        </p:spPr>
        <p:txBody>
          <a:bodyPr>
            <a:normAutofit/>
          </a:bodyPr>
          <a:lstStyle/>
          <a:p>
            <a:pPr marL="571500" indent="-571500">
              <a:buFont typeface="+mj-lt"/>
              <a:buAutoNum type="romanUcPeriod" startAt="9"/>
            </a:pPr>
            <a:r>
              <a:rPr lang="fr-FR" b="1" dirty="0" smtClean="0"/>
              <a:t>Branches:</a:t>
            </a:r>
            <a:endParaRPr lang="fr-FR" b="1" dirty="0"/>
          </a:p>
          <a:p>
            <a:pPr marL="0" indent="0">
              <a:buNone/>
            </a:pPr>
            <a:r>
              <a:rPr lang="fr-FR" dirty="0" smtClean="0"/>
              <a:t>	Une autre versions de projet, une ligne de vie indépendante(linéaire)  est un ensemble de commits. </a:t>
            </a:r>
          </a:p>
          <a:p>
            <a:pPr marL="514350" indent="-422275">
              <a:buFont typeface="+mj-lt"/>
              <a:buAutoNum type="alphaLcPeriod"/>
            </a:pPr>
            <a:r>
              <a:rPr lang="fr-FR" b="1" dirty="0" smtClean="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Efficace Pour testé autre chose</a:t>
            </a:r>
          </a:p>
          <a:p>
            <a:pPr marL="514350" indent="-244475">
              <a:buFont typeface="+mj-lt"/>
              <a:buAutoNum type="arabicPeriod"/>
            </a:pPr>
            <a:r>
              <a:rPr lang="fr-FR" dirty="0" smtClean="0"/>
              <a:t>Facilite l’intégration de nouveau membres dans l’équipe.</a:t>
            </a:r>
          </a:p>
          <a:p>
            <a:pPr marL="269875" indent="0">
              <a:buNone/>
            </a:pP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097175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43842"/>
            <a:ext cx="12192000" cy="5326073"/>
          </a:xfrm>
          <a:prstGeom prst="rect">
            <a:avLst/>
          </a:prstGeom>
        </p:spPr>
        <p:txBody>
          <a:bodyPr wrap="square">
            <a:spAutoFit/>
          </a:bodyPr>
          <a:lstStyle/>
          <a:p>
            <a:pPr marL="514350" indent="-514350">
              <a:buFont typeface="+mj-lt"/>
              <a:buAutoNum type="alphaLcPeriod" startAt="4"/>
            </a:pPr>
            <a:r>
              <a:rPr lang="fr-FR" sz="2800" b="1" dirty="0" smtClean="0"/>
              <a:t>Commandes sur les branches:</a:t>
            </a:r>
          </a:p>
          <a:p>
            <a:pPr marL="715963" indent="-450850">
              <a:buFont typeface="+mj-lt"/>
              <a:buAutoNum type="arabicPeriod"/>
              <a:tabLst>
                <a:tab pos="363538" algn="l"/>
                <a:tab pos="623888" algn="l"/>
                <a:tab pos="715963" algn="l"/>
              </a:tabLst>
            </a:pPr>
            <a:r>
              <a:rPr lang="fr-FR" sz="2800" dirty="0"/>
              <a:t>	Lister les branches du projet</a:t>
            </a:r>
          </a:p>
          <a:p>
            <a:pPr marL="804863" indent="-182563">
              <a:buFont typeface="Arial" panose="020B0604020202020204" pitchFamily="34" charset="0"/>
              <a:buChar char="•"/>
              <a:tabLst>
                <a:tab pos="901700" algn="l"/>
              </a:tabLst>
            </a:pPr>
            <a:r>
              <a:rPr lang="fr-FR" sz="2800" b="1" i="1" dirty="0"/>
              <a:t> git </a:t>
            </a:r>
            <a:r>
              <a:rPr lang="fr-FR" sz="2800" b="1" i="1" dirty="0" smtClean="0"/>
              <a:t>branch </a:t>
            </a:r>
            <a:r>
              <a:rPr lang="fr-FR" sz="2800" dirty="0" smtClean="0"/>
              <a:t>(locale),</a:t>
            </a:r>
            <a:r>
              <a:rPr lang="fr-FR" sz="2800" b="1" i="1" dirty="0"/>
              <a:t>git branch </a:t>
            </a:r>
            <a:r>
              <a:rPr lang="fr-FR" sz="2800" b="1" i="1" dirty="0" smtClean="0"/>
              <a:t>–a,</a:t>
            </a:r>
            <a:r>
              <a:rPr lang="fr-FR" sz="2800" b="1" i="1" dirty="0"/>
              <a:t> git branch –r </a:t>
            </a:r>
            <a:r>
              <a:rPr lang="fr-FR" sz="2800" dirty="0"/>
              <a:t>(distantes</a:t>
            </a:r>
            <a:r>
              <a:rPr lang="fr-FR" sz="2800" dirty="0" smtClean="0"/>
              <a:t>)</a:t>
            </a:r>
            <a:endParaRPr lang="fr-FR" sz="2800" b="1" i="1" dirty="0"/>
          </a:p>
          <a:p>
            <a:pPr marL="804863" indent="-182563">
              <a:buFont typeface="Arial" panose="020B0604020202020204" pitchFamily="34" charset="0"/>
              <a:buChar char="•"/>
              <a:tabLst>
                <a:tab pos="901700" algn="l"/>
              </a:tabLst>
            </a:pPr>
            <a:r>
              <a:rPr lang="fr-FR" sz="2800" dirty="0" smtClean="0"/>
              <a:t>Ajouter </a:t>
            </a:r>
            <a:r>
              <a:rPr lang="fr-FR" sz="2800" dirty="0"/>
              <a:t>une branch</a:t>
            </a:r>
          </a:p>
          <a:p>
            <a:pPr marL="804863" lvl="1" indent="-182563">
              <a:buFont typeface="Arial" panose="020B0604020202020204" pitchFamily="34" charset="0"/>
              <a:buChar char="•"/>
              <a:tabLst>
                <a:tab pos="901700" algn="l"/>
              </a:tabLst>
            </a:pPr>
            <a:r>
              <a:rPr lang="fr-FR" sz="2800" b="1" i="1" dirty="0"/>
              <a:t>git branch «branch </a:t>
            </a:r>
            <a:r>
              <a:rPr lang="fr-FR" sz="2800" b="1" i="1" dirty="0" err="1"/>
              <a:t>name</a:t>
            </a:r>
            <a:r>
              <a:rPr lang="fr-FR" sz="2800" b="1" i="1" dirty="0"/>
              <a:t> », git checkout –b «branch </a:t>
            </a:r>
            <a:r>
              <a:rPr lang="fr-FR" sz="2800" b="1" i="1" dirty="0" err="1"/>
              <a:t>name</a:t>
            </a:r>
            <a:r>
              <a:rPr lang="fr-FR" sz="2800" b="1" i="1" dirty="0"/>
              <a:t> » (avec saut ),</a:t>
            </a:r>
          </a:p>
          <a:p>
            <a:pPr marL="804863" lvl="1" indent="-182563">
              <a:buFont typeface="Arial" panose="020B0604020202020204" pitchFamily="34" charset="0"/>
              <a:buChar char="•"/>
              <a:tabLst>
                <a:tab pos="901700" algn="l"/>
              </a:tabLst>
            </a:pPr>
            <a:r>
              <a:rPr lang="fr-FR" altLang="fr-FR" sz="2800" b="1" i="1" dirty="0"/>
              <a:t>git checkout -b [</a:t>
            </a:r>
            <a:r>
              <a:rPr lang="fr-FR" altLang="fr-FR" sz="2800" b="1" i="1" dirty="0" err="1"/>
              <a:t>branch_name</a:t>
            </a:r>
            <a:r>
              <a:rPr lang="fr-FR" altLang="fr-FR" sz="2800" b="1" i="1" dirty="0"/>
              <a:t>] [commit_hash] </a:t>
            </a:r>
          </a:p>
          <a:p>
            <a:pPr marL="622300" lvl="1" indent="-352425">
              <a:lnSpc>
                <a:spcPct val="90000"/>
              </a:lnSpc>
              <a:spcBef>
                <a:spcPts val="500"/>
              </a:spcBef>
              <a:buFont typeface="+mj-lt"/>
              <a:buAutoNum type="arabicPeriod" startAt="4"/>
              <a:tabLst>
                <a:tab pos="363538" algn="l"/>
                <a:tab pos="623888" algn="l"/>
              </a:tabLst>
            </a:pPr>
            <a:r>
              <a:rPr lang="fr-FR" sz="2800" dirty="0" smtClean="0"/>
              <a:t>Supprimer </a:t>
            </a:r>
            <a:r>
              <a:rPr lang="fr-FR" sz="2800" dirty="0"/>
              <a:t>une </a:t>
            </a:r>
            <a:r>
              <a:rPr lang="fr-FR" sz="2800" dirty="0" smtClean="0"/>
              <a:t>branche</a:t>
            </a:r>
            <a:endParaRPr lang="fr-FR" sz="2800" dirty="0"/>
          </a:p>
          <a:p>
            <a:pPr marL="804863" lvl="1" indent="-182563">
              <a:buFont typeface="Arial" panose="020B0604020202020204" pitchFamily="34" charset="0"/>
              <a:buChar char="•"/>
              <a:tabLst>
                <a:tab pos="901700" algn="l"/>
              </a:tabLst>
            </a:pPr>
            <a:r>
              <a:rPr lang="fr-FR" sz="2800" b="1" i="1" dirty="0"/>
              <a:t>git branch –d « branch </a:t>
            </a:r>
            <a:r>
              <a:rPr lang="fr-FR" sz="2800" b="1" i="1" dirty="0" err="1"/>
              <a:t>name</a:t>
            </a:r>
            <a:r>
              <a:rPr lang="fr-FR" sz="2800" b="1" i="1" dirty="0"/>
              <a:t> », git </a:t>
            </a:r>
            <a:r>
              <a:rPr lang="fr-FR" sz="2800" b="1" i="1" dirty="0" smtClean="0"/>
              <a:t>push origin --</a:t>
            </a:r>
            <a:r>
              <a:rPr lang="fr-FR" sz="2800" b="1" i="1" dirty="0" err="1" smtClean="0"/>
              <a:t>delete</a:t>
            </a:r>
            <a:r>
              <a:rPr lang="fr-FR" sz="2800" b="1" i="1" dirty="0" smtClean="0"/>
              <a:t> </a:t>
            </a:r>
            <a:r>
              <a:rPr lang="fr-FR" sz="2800" b="1" i="1" dirty="0"/>
              <a:t>« branch </a:t>
            </a:r>
            <a:r>
              <a:rPr lang="fr-FR" sz="2800" b="1" i="1" dirty="0" err="1"/>
              <a:t>name</a:t>
            </a:r>
            <a:r>
              <a:rPr lang="fr-FR" sz="2800" b="1" i="1" dirty="0"/>
              <a:t> »</a:t>
            </a:r>
          </a:p>
          <a:p>
            <a:pPr marL="622300" lvl="1" indent="-352425">
              <a:lnSpc>
                <a:spcPct val="90000"/>
              </a:lnSpc>
              <a:spcBef>
                <a:spcPts val="500"/>
              </a:spcBef>
              <a:buFont typeface="+mj-lt"/>
              <a:buAutoNum type="arabicPeriod" startAt="5"/>
              <a:tabLst>
                <a:tab pos="363538" algn="l"/>
                <a:tab pos="623888" algn="l"/>
              </a:tabLst>
            </a:pPr>
            <a:r>
              <a:rPr lang="fr-FR" sz="2800" dirty="0"/>
              <a:t>Switcher entre deux branches</a:t>
            </a:r>
          </a:p>
          <a:p>
            <a:pPr marL="628650" lvl="1" indent="-342900">
              <a:buFont typeface="Arial" panose="020B0604020202020204" pitchFamily="34" charset="0"/>
              <a:buChar char="•"/>
              <a:tabLst>
                <a:tab pos="457200" algn="l"/>
                <a:tab pos="533400" algn="l"/>
              </a:tabLst>
            </a:pPr>
            <a:r>
              <a:rPr lang="fr-FR" sz="2800" b="1" i="1" dirty="0"/>
              <a:t>git checkout «branch </a:t>
            </a:r>
            <a:r>
              <a:rPr lang="fr-FR" sz="2800" b="1" i="1" dirty="0" err="1"/>
              <a:t>name</a:t>
            </a:r>
            <a:r>
              <a:rPr lang="fr-FR" sz="2800" b="1" i="1" dirty="0"/>
              <a:t>  »</a:t>
            </a:r>
          </a:p>
          <a:p>
            <a:pPr marL="784225" lvl="1" indent="-514350">
              <a:lnSpc>
                <a:spcPct val="90000"/>
              </a:lnSpc>
              <a:spcBef>
                <a:spcPts val="500"/>
              </a:spcBef>
              <a:buFont typeface="+mj-lt"/>
              <a:buAutoNum type="arabicPeriod" startAt="6"/>
              <a:tabLst>
                <a:tab pos="363538" algn="l"/>
                <a:tab pos="623888" algn="l"/>
              </a:tabLst>
            </a:pPr>
            <a:r>
              <a:rPr lang="fr-FR" sz="2800" dirty="0"/>
              <a:t>Supprimer la référence au dépôt distant</a:t>
            </a:r>
          </a:p>
          <a:p>
            <a:pPr marL="628650" lvl="1" indent="-6350">
              <a:buFont typeface="Arial" panose="020B0604020202020204" pitchFamily="34" charset="0"/>
              <a:buChar char="•"/>
              <a:tabLst>
                <a:tab pos="457200" algn="l"/>
                <a:tab pos="533400" algn="l"/>
              </a:tabLst>
            </a:pPr>
            <a:r>
              <a:rPr lang="fr-FR" sz="2800" b="1" i="1" dirty="0"/>
              <a:t>git </a:t>
            </a:r>
            <a:r>
              <a:rPr lang="fr-FR" sz="2800" b="1" i="1" dirty="0" err="1"/>
              <a:t>remote</a:t>
            </a:r>
            <a:r>
              <a:rPr lang="fr-FR" sz="2800" b="1" i="1" dirty="0"/>
              <a:t> </a:t>
            </a:r>
            <a:r>
              <a:rPr lang="fr-FR" sz="2800" b="1" i="1" dirty="0" err="1"/>
              <a:t>rm</a:t>
            </a:r>
            <a:r>
              <a:rPr lang="fr-FR" sz="2800" b="1" i="1" dirty="0"/>
              <a:t> </a:t>
            </a:r>
            <a:r>
              <a:rPr lang="fr-FR" sz="2800" b="1" i="1" dirty="0" smtClean="0"/>
              <a:t>origin</a:t>
            </a:r>
            <a:endParaRPr lang="fr-FR" sz="2800" dirty="0"/>
          </a:p>
        </p:txBody>
      </p:sp>
      <p:sp>
        <p:nvSpPr>
          <p:cNvPr id="3"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19397"/>
            <a:ext cx="12192000" cy="6038603"/>
          </a:xfrm>
        </p:spPr>
        <p:txBody>
          <a:bodyPr>
            <a:normAutofit/>
          </a:bodyPr>
          <a:lstStyle/>
          <a:p>
            <a:pPr marL="784225" lvl="1" indent="-514350">
              <a:buFont typeface="+mj-lt"/>
              <a:buAutoNum type="arabicPeriod" startAt="7"/>
              <a:tabLst>
                <a:tab pos="363538" algn="l"/>
                <a:tab pos="623888" algn="l"/>
              </a:tabLst>
            </a:pPr>
            <a:r>
              <a:rPr lang="fr-FR" sz="2800" dirty="0" smtClean="0"/>
              <a:t>Uploader </a:t>
            </a:r>
            <a:r>
              <a:rPr lang="fr-FR" sz="2800" dirty="0"/>
              <a:t>(pusher) les changement dans une autre branche</a:t>
            </a:r>
          </a:p>
          <a:p>
            <a:pPr marL="804863" indent="-182563">
              <a:tabLst>
                <a:tab pos="901700" algn="l"/>
              </a:tabLst>
            </a:pPr>
            <a:r>
              <a:rPr lang="fr-FR" b="1" i="1" dirty="0"/>
              <a:t>git push origin </a:t>
            </a:r>
            <a:r>
              <a:rPr lang="fr-FR" b="1" i="1" dirty="0" smtClean="0"/>
              <a:t>«</a:t>
            </a:r>
            <a:r>
              <a:rPr lang="fr-FR" b="1" i="1" dirty="0"/>
              <a:t> </a:t>
            </a:r>
            <a:r>
              <a:rPr lang="fr-FR" b="1" i="1" dirty="0" err="1"/>
              <a:t>brancheName</a:t>
            </a:r>
            <a:r>
              <a:rPr lang="fr-FR" b="1" i="1" dirty="0" err="1" smtClean="0"/>
              <a:t>»,git</a:t>
            </a:r>
            <a:r>
              <a:rPr lang="fr-FR" b="1" i="1" dirty="0" smtClean="0"/>
              <a:t> </a:t>
            </a:r>
            <a:r>
              <a:rPr lang="fr-FR" b="1" i="1" dirty="0"/>
              <a:t>push origin </a:t>
            </a:r>
            <a:r>
              <a:rPr lang="fr-FR" b="1" i="1" dirty="0" err="1"/>
              <a:t>localbranche</a:t>
            </a:r>
            <a:r>
              <a:rPr lang="fr-FR" b="1" i="1" dirty="0"/>
              <a:t> :</a:t>
            </a:r>
            <a:r>
              <a:rPr lang="fr-FR" b="1" i="1" dirty="0" err="1" smtClean="0"/>
              <a:t>rembranche</a:t>
            </a:r>
            <a:endParaRPr lang="fr-FR" b="1" i="1" dirty="0" smtClean="0"/>
          </a:p>
          <a:p>
            <a:pPr marL="804863" indent="-182563">
              <a:tabLst>
                <a:tab pos="901700" algn="l"/>
              </a:tabLst>
            </a:pPr>
            <a:r>
              <a:rPr lang="en-US" b="1" i="1" dirty="0" err="1"/>
              <a:t>git</a:t>
            </a:r>
            <a:r>
              <a:rPr lang="en-US" b="1" i="1" dirty="0"/>
              <a:t> push --set-upstream origin </a:t>
            </a:r>
            <a:r>
              <a:rPr lang="en-US" b="1" i="1" dirty="0" smtClean="0"/>
              <a:t>master(propjet existent)</a:t>
            </a:r>
            <a:endParaRPr lang="fr-FR" b="1" i="1" dirty="0"/>
          </a:p>
          <a:p>
            <a:pPr marL="779462" indent="-514350">
              <a:buFont typeface="+mj-lt"/>
              <a:buAutoNum type="arabicPeriod" startAt="8"/>
            </a:pPr>
            <a:r>
              <a:rPr lang="fr-FR" altLang="fr-FR" dirty="0"/>
              <a:t>Télécharger les changement de dépôt distant dans le dépôt </a:t>
            </a:r>
            <a:r>
              <a:rPr lang="fr-FR" altLang="fr-FR" dirty="0" smtClean="0"/>
              <a:t>locale avec</a:t>
            </a:r>
          </a:p>
          <a:p>
            <a:pPr marL="804863" indent="-182563">
              <a:tabLst>
                <a:tab pos="901700" algn="l"/>
              </a:tabLst>
            </a:pPr>
            <a:r>
              <a:rPr lang="fr-FR" altLang="fr-FR" b="1" i="1" dirty="0"/>
              <a:t>git </a:t>
            </a:r>
            <a:r>
              <a:rPr lang="fr-FR" altLang="fr-FR" b="1" i="1" dirty="0" smtClean="0"/>
              <a:t>pull </a:t>
            </a:r>
            <a:r>
              <a:rPr lang="fr-FR" altLang="fr-FR" b="1" i="1" dirty="0" err="1" smtClean="0"/>
              <a:t>origin</a:t>
            </a:r>
            <a:r>
              <a:rPr lang="fr-FR" altLang="fr-FR" b="1" i="1" dirty="0" smtClean="0"/>
              <a:t> </a:t>
            </a:r>
            <a:r>
              <a:rPr lang="fr-FR" altLang="fr-FR" dirty="0" smtClean="0"/>
              <a:t>(applique les commits de l’</a:t>
            </a:r>
            <a:r>
              <a:rPr lang="fr-FR" altLang="fr-FR" dirty="0" err="1" smtClean="0"/>
              <a:t>origin</a:t>
            </a:r>
            <a:r>
              <a:rPr lang="fr-FR" altLang="fr-FR" dirty="0" smtClean="0"/>
              <a:t> vers le repo local)</a:t>
            </a:r>
            <a:endParaRPr lang="fr-FR" altLang="fr-FR" dirty="0"/>
          </a:p>
          <a:p>
            <a:pPr marL="779462" lvl="1" indent="-514350">
              <a:spcBef>
                <a:spcPts val="1000"/>
              </a:spcBef>
              <a:buFont typeface="+mj-lt"/>
              <a:buAutoNum type="arabicPeriod" startAt="9"/>
              <a:tabLst>
                <a:tab pos="363538" algn="l"/>
                <a:tab pos="623888" algn="l"/>
              </a:tabLst>
            </a:pPr>
            <a:r>
              <a:rPr lang="fr-FR" altLang="fr-FR" sz="2800" dirty="0"/>
              <a:t>Télécharger les changement de dépôt distant dans le dépôt locale sans intégration de ces nouvelle données dans le repo locale(</a:t>
            </a:r>
            <a:r>
              <a:rPr lang="fr-FR" altLang="fr-FR" sz="2800" dirty="0" err="1"/>
              <a:t>iniffensive</a:t>
            </a:r>
            <a:r>
              <a:rPr lang="fr-FR" altLang="fr-FR" sz="2800" dirty="0"/>
              <a:t>)</a:t>
            </a:r>
          </a:p>
          <a:p>
            <a:pPr marL="820738" lvl="1" indent="-192088">
              <a:tabLst>
                <a:tab pos="628650" algn="l"/>
                <a:tab pos="1163638" algn="l"/>
              </a:tabLst>
            </a:pPr>
            <a:r>
              <a:rPr lang="fr-FR" altLang="fr-FR" sz="2600" b="1" i="1" dirty="0"/>
              <a:t>git </a:t>
            </a:r>
            <a:r>
              <a:rPr lang="fr-FR" altLang="fr-FR" sz="2600" b="1" i="1" dirty="0" smtClean="0"/>
              <a:t>fetch</a:t>
            </a:r>
          </a:p>
          <a:p>
            <a:pPr marL="779462" lvl="1" indent="-514350">
              <a:buFont typeface="+mj-lt"/>
              <a:buAutoNum type="arabicPeriod" startAt="10"/>
              <a:tabLst>
                <a:tab pos="363538" algn="l"/>
                <a:tab pos="622300" algn="l"/>
                <a:tab pos="623888" algn="l"/>
              </a:tabLst>
            </a:pPr>
            <a:r>
              <a:rPr lang="fr-FR" altLang="fr-FR" sz="2800" dirty="0"/>
              <a:t> Intégrer une autre branche à la branche locale </a:t>
            </a:r>
            <a:r>
              <a:rPr lang="fr-FR" altLang="fr-FR" sz="2800" dirty="0" smtClean="0"/>
              <a:t>courante deux cas </a:t>
            </a:r>
          </a:p>
          <a:p>
            <a:pPr marL="804863" lvl="1" indent="-182563">
              <a:spcBef>
                <a:spcPts val="1000"/>
              </a:spcBef>
              <a:tabLst>
                <a:tab pos="901700" algn="l"/>
              </a:tabLst>
            </a:pPr>
            <a:r>
              <a:rPr lang="fr-FR" sz="2800" b="1" i="1" dirty="0" smtClean="0">
                <a:hlinkClick r:id="rId3" action="ppaction://hlinksldjump"/>
              </a:rPr>
              <a:t>git merge branch </a:t>
            </a:r>
            <a:r>
              <a:rPr lang="fr-FR" sz="2800" dirty="0" smtClean="0"/>
              <a:t>(</a:t>
            </a:r>
            <a:r>
              <a:rPr lang="fr-FR" sz="2800" dirty="0" err="1" smtClean="0"/>
              <a:t>fast</a:t>
            </a:r>
            <a:r>
              <a:rPr lang="fr-FR" sz="2800" dirty="0" smtClean="0"/>
              <a:t> </a:t>
            </a:r>
            <a:r>
              <a:rPr lang="fr-FR" sz="2800" dirty="0" err="1" smtClean="0"/>
              <a:t>forward</a:t>
            </a:r>
            <a:r>
              <a:rPr lang="fr-FR" sz="2800" dirty="0" smtClean="0"/>
              <a:t> dans le cas de non divergence) </a:t>
            </a:r>
            <a:endParaRPr lang="fr-FR" sz="2800" dirty="0"/>
          </a:p>
          <a:p>
            <a:pPr marL="804863" lvl="1" indent="-182563">
              <a:spcBef>
                <a:spcPts val="1000"/>
              </a:spcBef>
              <a:tabLst>
                <a:tab pos="901700" algn="l"/>
              </a:tabLst>
            </a:pPr>
            <a:r>
              <a:rPr lang="fr-FR" sz="2800" b="1" i="1" dirty="0" smtClean="0"/>
              <a:t>git merge –no-</a:t>
            </a:r>
            <a:r>
              <a:rPr lang="fr-FR" sz="2800" b="1" i="1" dirty="0" err="1" smtClean="0"/>
              <a:t>ff</a:t>
            </a:r>
            <a:r>
              <a:rPr lang="fr-FR" sz="2800" b="1" i="1" dirty="0" smtClean="0"/>
              <a:t>  branch (</a:t>
            </a:r>
            <a:r>
              <a:rPr lang="fr-FR" sz="2800" dirty="0"/>
              <a:t>créer un commit pour marqué le merge</a:t>
            </a:r>
            <a:r>
              <a:rPr lang="fr-FR" sz="2800" b="1" i="1" dirty="0" smtClean="0"/>
              <a:t>)</a:t>
            </a:r>
          </a:p>
          <a:p>
            <a:pPr marL="804863" lvl="1" indent="-182563">
              <a:spcBef>
                <a:spcPts val="1000"/>
              </a:spcBef>
              <a:tabLst>
                <a:tab pos="901700" algn="l"/>
              </a:tabLst>
            </a:pPr>
            <a:r>
              <a:rPr lang="fr-FR" sz="2800" b="1" i="1" dirty="0" smtClean="0"/>
              <a:t>git rebase </a:t>
            </a:r>
            <a:r>
              <a:rPr lang="fr-FR" sz="2800" b="1" i="1" dirty="0"/>
              <a:t>« brancheName</a:t>
            </a:r>
            <a:r>
              <a:rPr lang="fr-FR" sz="2800" dirty="0"/>
              <a:t>»(modifie l’historique de projet </a:t>
            </a:r>
            <a:r>
              <a:rPr lang="fr-FR" sz="2800" dirty="0" smtClean="0"/>
              <a:t>)</a:t>
            </a:r>
            <a:r>
              <a:rPr lang="fr-FR" sz="2800" dirty="0" smtClean="0">
                <a:sym typeface="Wingdings" panose="05000000000000000000" pitchFamily="2" charset="2"/>
              </a:rPr>
              <a:t></a:t>
            </a:r>
            <a:r>
              <a:rPr lang="fr-FR" sz="2800" dirty="0" smtClean="0">
                <a:sym typeface="Wingdings" panose="05000000000000000000" pitchFamily="2" charset="2"/>
                <a:hlinkClick r:id="rId4" action="ppaction://hlinksldjump"/>
              </a:rPr>
              <a:t>Exo</a:t>
            </a:r>
            <a:endParaRPr lang="fr-FR" sz="2800" dirty="0"/>
          </a:p>
          <a:p>
            <a:pPr marL="622300" lvl="1" indent="0">
              <a:spcBef>
                <a:spcPts val="1000"/>
              </a:spcBef>
              <a:buNone/>
              <a:tabLst>
                <a:tab pos="901700" algn="l"/>
              </a:tabLst>
            </a:pPr>
            <a:endParaRPr lang="fr-FR" sz="2800" b="1" i="1" dirty="0" smtClean="0"/>
          </a:p>
        </p:txBody>
      </p:sp>
      <p:sp>
        <p:nvSpPr>
          <p:cNvPr id="4"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Tree>
    <p:extLst>
      <p:ext uri="{BB962C8B-B14F-4D97-AF65-F5344CB8AC3E}">
        <p14:creationId xmlns:p14="http://schemas.microsoft.com/office/powerpoint/2010/main" val="964864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9" name="ZoneTexte 8"/>
          <p:cNvSpPr txBox="1"/>
          <p:nvPr/>
        </p:nvSpPr>
        <p:spPr>
          <a:xfrm>
            <a:off x="0" y="1588957"/>
            <a:ext cx="12192000" cy="1477328"/>
          </a:xfrm>
          <a:prstGeom prst="rect">
            <a:avLst/>
          </a:prstGeom>
          <a:noFill/>
        </p:spPr>
        <p:txBody>
          <a:bodyPr wrap="square" rtlCol="0">
            <a:spAutoFit/>
          </a:bodyPr>
          <a:lstStyle/>
          <a:p>
            <a:r>
              <a:rPr lang="fr-FR" dirty="0" smtClean="0"/>
              <a:t>Quand on </a:t>
            </a:r>
            <a:r>
              <a:rPr lang="fr-FR" dirty="0"/>
              <a:t>merge des changements qui affecte la même partie des fichiers génère des conflits  git nous offre des outils pour mettre ces branches ensemble  </a:t>
            </a:r>
            <a:r>
              <a:rPr lang="fr-FR" b="1" dirty="0"/>
              <a:t>merge</a:t>
            </a:r>
            <a:r>
              <a:rPr lang="fr-FR" dirty="0"/>
              <a:t> et </a:t>
            </a:r>
            <a:r>
              <a:rPr lang="fr-FR" b="1" dirty="0"/>
              <a:t>rebase</a:t>
            </a:r>
            <a:r>
              <a:rPr lang="fr-FR" dirty="0" smtClean="0"/>
              <a:t>. quelque </a:t>
            </a:r>
            <a:r>
              <a:rPr lang="fr-FR" dirty="0"/>
              <a:t>soit la </a:t>
            </a:r>
            <a:r>
              <a:rPr lang="fr-FR" dirty="0" smtClean="0"/>
              <a:t>méthode </a:t>
            </a:r>
            <a:r>
              <a:rPr lang="fr-FR" dirty="0"/>
              <a:t>utilisé il y’à toujours un </a:t>
            </a:r>
            <a:r>
              <a:rPr lang="fr-FR" dirty="0" smtClean="0"/>
              <a:t>risque d’</a:t>
            </a:r>
            <a:r>
              <a:rPr lang="fr-FR" dirty="0" err="1" smtClean="0"/>
              <a:t>ecrasé</a:t>
            </a:r>
            <a:r>
              <a:rPr lang="fr-FR" dirty="0" smtClean="0"/>
              <a:t> ou de perdre quelque changement pensant le processus. Mais git nous permet de récupérer le fichier.il est bien de se préparé pour ce genre de problème</a:t>
            </a:r>
            <a:endParaRPr lang="fr-FR" dirty="0"/>
          </a:p>
          <a:p>
            <a:endParaRPr lang="fr-FR" dirty="0"/>
          </a:p>
        </p:txBody>
      </p:sp>
    </p:spTree>
    <p:extLst>
      <p:ext uri="{BB962C8B-B14F-4D97-AF65-F5344CB8AC3E}">
        <p14:creationId xmlns:p14="http://schemas.microsoft.com/office/powerpoint/2010/main" val="972175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0" y="909705"/>
            <a:ext cx="12192000" cy="5560497"/>
          </a:xfrm>
          <a:prstGeom prst="rect">
            <a:avLst/>
          </a:prstGeom>
          <a:noFill/>
        </p:spPr>
        <p:txBody>
          <a:bodyPr wrap="square" rtlCol="0">
            <a:spAutoFit/>
          </a:bodyPr>
          <a:lstStyle/>
          <a:p>
            <a:pPr marL="571500" indent="-571500">
              <a:lnSpc>
                <a:spcPct val="90000"/>
              </a:lnSpc>
              <a:spcBef>
                <a:spcPts val="1000"/>
              </a:spcBef>
              <a:buFont typeface="+mj-lt"/>
              <a:buAutoNum type="romanUcPeriod" startAt="10"/>
            </a:pPr>
            <a:r>
              <a:rPr lang="fr-FR" sz="2800" b="1" dirty="0" smtClean="0"/>
              <a:t>workflow </a:t>
            </a:r>
            <a:r>
              <a:rPr lang="fr-FR" sz="2800" b="1" dirty="0"/>
              <a:t>de </a:t>
            </a:r>
            <a:r>
              <a:rPr lang="fr-FR" sz="2800" b="1" dirty="0" smtClean="0"/>
              <a:t>branches:</a:t>
            </a:r>
          </a:p>
          <a:p>
            <a:pPr marL="514350" indent="-423863">
              <a:lnSpc>
                <a:spcPct val="90000"/>
              </a:lnSpc>
              <a:spcBef>
                <a:spcPts val="1000"/>
              </a:spcBef>
              <a:buFont typeface="+mj-lt"/>
              <a:buAutoNum type="alphaLcPeriod"/>
            </a:pPr>
            <a:r>
              <a:rPr lang="fr-FR" sz="2800" b="1" dirty="0" smtClean="0"/>
              <a:t>Définition:</a:t>
            </a:r>
            <a:endParaRPr lang="fr-FR" sz="2800" b="1" dirty="0"/>
          </a:p>
          <a:p>
            <a:pPr marL="457200" indent="-457200" defTabSz="715963">
              <a:buFont typeface="Arial" panose="020B0604020202020204" pitchFamily="34" charset="0"/>
              <a:buChar char="•"/>
            </a:pPr>
            <a:r>
              <a:rPr lang="fr-FR" sz="2800" dirty="0" smtClean="0"/>
              <a:t>Branches </a:t>
            </a:r>
            <a:r>
              <a:rPr lang="fr-FR" sz="2800" dirty="0"/>
              <a:t>de longue </a:t>
            </a:r>
            <a:r>
              <a:rPr lang="fr-FR" sz="2800" dirty="0" smtClean="0"/>
              <a:t>durée</a:t>
            </a:r>
          </a:p>
          <a:p>
            <a:pPr marL="457200" indent="-457200" defTabSz="715963">
              <a:buFont typeface="Arial" panose="020B0604020202020204" pitchFamily="34" charset="0"/>
              <a:buChar char="•"/>
            </a:pPr>
            <a:r>
              <a:rPr lang="fr-FR" sz="2800" dirty="0" smtClean="0"/>
              <a:t>Branches de courte durée	</a:t>
            </a:r>
          </a:p>
          <a:p>
            <a:pPr defTabSz="715963"/>
            <a:r>
              <a:rPr lang="fr-FR" sz="2800" dirty="0" smtClean="0"/>
              <a:t>le </a:t>
            </a:r>
            <a:r>
              <a:rPr lang="fr-FR" sz="2800" dirty="0"/>
              <a:t>choix </a:t>
            </a:r>
            <a:r>
              <a:rPr lang="fr-FR" sz="2800" dirty="0" smtClean="0"/>
              <a:t>d’un workflow dépend des  paramètres suivantes</a:t>
            </a:r>
            <a:endParaRPr lang="fr-FR" sz="2800" dirty="0"/>
          </a:p>
          <a:p>
            <a:pPr marL="357188" indent="177800">
              <a:buFont typeface="+mj-lt"/>
              <a:buAutoNum type="arabicPeriod"/>
            </a:pPr>
            <a:r>
              <a:rPr lang="fr-FR" sz="2800" dirty="0" smtClean="0"/>
              <a:t>La taille de l’équipe et </a:t>
            </a:r>
            <a:r>
              <a:rPr lang="fr-FR" sz="2800" dirty="0"/>
              <a:t>le Type de </a:t>
            </a:r>
            <a:r>
              <a:rPr lang="fr-FR" sz="2800" dirty="0" smtClean="0"/>
              <a:t>projet</a:t>
            </a:r>
          </a:p>
          <a:p>
            <a:pPr marL="357188" indent="177800">
              <a:buFont typeface="+mj-lt"/>
              <a:buAutoNum type="arabicPeriod"/>
            </a:pPr>
            <a:r>
              <a:rPr lang="fr-FR" sz="2800" dirty="0" smtClean="0"/>
              <a:t>Comment  l’équipe gère les releases du logiciel.</a:t>
            </a:r>
          </a:p>
          <a:p>
            <a:pPr marL="606425" indent="-514350">
              <a:lnSpc>
                <a:spcPct val="90000"/>
              </a:lnSpc>
              <a:spcBef>
                <a:spcPts val="1000"/>
              </a:spcBef>
              <a:buFont typeface="+mj-lt"/>
              <a:buAutoNum type="alphaLcPeriod" startAt="4"/>
            </a:pPr>
            <a:r>
              <a:rPr lang="fr-FR" sz="2800" b="1" dirty="0" smtClean="0"/>
              <a:t>Exemple </a:t>
            </a:r>
            <a:r>
              <a:rPr lang="fr-FR" sz="2800" b="1" dirty="0"/>
              <a:t>de quelque </a:t>
            </a:r>
            <a:r>
              <a:rPr lang="fr-FR" sz="2800" b="1" dirty="0" smtClean="0"/>
              <a:t>workflow de branche:</a:t>
            </a:r>
          </a:p>
          <a:p>
            <a:pPr marL="357188" indent="177800">
              <a:lnSpc>
                <a:spcPct val="90000"/>
              </a:lnSpc>
              <a:spcBef>
                <a:spcPts val="1000"/>
              </a:spcBef>
              <a:buFont typeface="+mj-lt"/>
              <a:buAutoNum type="arabicPeriod"/>
            </a:pPr>
            <a:r>
              <a:rPr lang="fr-FR" sz="2800" dirty="0"/>
              <a:t>Workflow </a:t>
            </a:r>
            <a:r>
              <a:rPr lang="fr-FR" sz="2800" dirty="0" smtClean="0"/>
              <a:t>centralisé.</a:t>
            </a:r>
          </a:p>
          <a:p>
            <a:pPr marL="357188" indent="177800">
              <a:lnSpc>
                <a:spcPct val="90000"/>
              </a:lnSpc>
              <a:spcBef>
                <a:spcPts val="1000"/>
              </a:spcBef>
              <a:buFont typeface="+mj-lt"/>
              <a:buAutoNum type="arabicPeriod"/>
            </a:pPr>
            <a:r>
              <a:rPr lang="fr-FR" sz="2800" dirty="0" smtClean="0"/>
              <a:t>Workflow de branch par fonctionnalité (</a:t>
            </a:r>
            <a:r>
              <a:rPr lang="fr-FR" sz="2800" dirty="0" err="1"/>
              <a:t>Feature</a:t>
            </a:r>
            <a:r>
              <a:rPr lang="fr-FR" sz="2800" dirty="0"/>
              <a:t> Branch </a:t>
            </a:r>
            <a:r>
              <a:rPr lang="fr-FR" sz="2800" dirty="0" smtClean="0"/>
              <a:t>Workflow)</a:t>
            </a:r>
          </a:p>
          <a:p>
            <a:pPr marL="360363" indent="174625">
              <a:buFont typeface="+mj-lt"/>
              <a:buAutoNum type="arabicPeriod"/>
            </a:pPr>
            <a:r>
              <a:rPr lang="en-US" sz="2800" dirty="0"/>
              <a:t> </a:t>
            </a:r>
            <a:r>
              <a:rPr lang="fr-FR" sz="2800" dirty="0"/>
              <a:t> Workflow </a:t>
            </a:r>
            <a:r>
              <a:rPr lang="fr-FR" sz="2800" dirty="0" smtClean="0"/>
              <a:t> GitFlow </a:t>
            </a:r>
            <a:r>
              <a:rPr lang="fr-FR" sz="2800" dirty="0"/>
              <a:t>(non adapté pour les petit projet</a:t>
            </a:r>
            <a:r>
              <a:rPr lang="fr-FR" sz="2800" dirty="0" smtClean="0"/>
              <a:t>).</a:t>
            </a:r>
          </a:p>
          <a:p>
            <a:pPr marL="360363" indent="174625">
              <a:buFont typeface="+mj-lt"/>
              <a:buAutoNum type="arabicPeriod"/>
            </a:pPr>
            <a:endParaRPr lang="fr-FR" sz="2800" dirty="0" smtClean="0"/>
          </a:p>
        </p:txBody>
      </p:sp>
      <p:sp>
        <p:nvSpPr>
          <p:cNvPr id="2" name="ZoneTexte 1"/>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8358807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314"/>
            <a:ext cx="12191999" cy="5836752"/>
          </a:xfrm>
        </p:spPr>
        <p:txBody>
          <a:bodyPr>
            <a:normAutofit lnSpcReduction="10000"/>
          </a:bodyPr>
          <a:lstStyle/>
          <a:p>
            <a:pPr marL="514350" indent="-514350">
              <a:buFont typeface="+mj-lt"/>
              <a:buAutoNum type="arabicPeriod"/>
            </a:pPr>
            <a:r>
              <a:rPr lang="fr-FR" b="1" dirty="0"/>
              <a:t>Workflow </a:t>
            </a:r>
            <a:r>
              <a:rPr lang="fr-FR" b="1" dirty="0" smtClean="0"/>
              <a:t>centralisé :</a:t>
            </a:r>
          </a:p>
          <a:p>
            <a:pPr marL="357187" indent="0">
              <a:buNone/>
            </a:pPr>
            <a:r>
              <a:rPr lang="fr-FR" dirty="0" smtClean="0"/>
              <a:t>Toute l’équipe travail sur la branche master.</a:t>
            </a:r>
          </a:p>
          <a:p>
            <a:pPr marL="622300" indent="-265113"/>
            <a:r>
              <a:rPr lang="fr-FR" dirty="0" smtClean="0"/>
              <a:t>Le code n’as pas besoin d’être contrôlé.</a:t>
            </a:r>
          </a:p>
          <a:p>
            <a:pPr marL="622300" indent="-265113"/>
            <a:r>
              <a:rPr lang="fr-FR" dirty="0" smtClean="0"/>
              <a:t>On travail seule ou bien équipe hétérogène (chaque membre est spécialisé front-end back-end )</a:t>
            </a:r>
            <a:endParaRPr lang="fr-FR" dirty="0"/>
          </a:p>
          <a:p>
            <a:pPr marL="622300" indent="-265113"/>
            <a:r>
              <a:rPr lang="fr-FR" dirty="0"/>
              <a:t>On veut livré </a:t>
            </a:r>
            <a:r>
              <a:rPr lang="fr-FR" dirty="0" smtClean="0"/>
              <a:t>rapidement.</a:t>
            </a:r>
            <a:endParaRPr lang="fr-FR" dirty="0"/>
          </a:p>
          <a:p>
            <a:pPr marL="514350" indent="-514350">
              <a:buFont typeface="+mj-lt"/>
              <a:buAutoNum type="arabicPeriod" startAt="2"/>
            </a:pPr>
            <a:r>
              <a:rPr lang="fr-FR" b="1" dirty="0"/>
              <a:t>Workflow de </a:t>
            </a:r>
            <a:r>
              <a:rPr lang="fr-FR" b="1" dirty="0" smtClean="0"/>
              <a:t>branch </a:t>
            </a:r>
            <a:r>
              <a:rPr lang="fr-FR" b="1" dirty="0"/>
              <a:t>par </a:t>
            </a:r>
            <a:r>
              <a:rPr lang="fr-FR" b="1" dirty="0" smtClean="0"/>
              <a:t>fonctionnalité:</a:t>
            </a:r>
          </a:p>
          <a:p>
            <a:pPr marL="357188" indent="0">
              <a:buNone/>
            </a:pPr>
            <a:r>
              <a:rPr lang="fr-FR" dirty="0" smtClean="0"/>
              <a:t>Le </a:t>
            </a:r>
            <a:r>
              <a:rPr lang="fr-FR" dirty="0"/>
              <a:t>développeur créer une </a:t>
            </a:r>
            <a:r>
              <a:rPr lang="fr-FR" dirty="0" smtClean="0"/>
              <a:t>branche </a:t>
            </a:r>
            <a:r>
              <a:rPr lang="fr-FR" dirty="0"/>
              <a:t>à chaque fois qu’il </a:t>
            </a:r>
            <a:r>
              <a:rPr lang="fr-FR" dirty="0" smtClean="0"/>
              <a:t>commencent à implémenté </a:t>
            </a:r>
            <a:r>
              <a:rPr lang="fr-FR" dirty="0"/>
              <a:t>une nouvelle </a:t>
            </a:r>
            <a:r>
              <a:rPr lang="fr-FR" dirty="0" smtClean="0"/>
              <a:t>fonctionnalité. </a:t>
            </a:r>
          </a:p>
          <a:p>
            <a:pPr marL="622300" indent="-266700"/>
            <a:r>
              <a:rPr lang="fr-FR" dirty="0"/>
              <a:t>Branche master est l’historique du projet(branch pérenne) </a:t>
            </a:r>
            <a:r>
              <a:rPr lang="fr-FR" dirty="0" smtClean="0"/>
              <a:t>testé et sans bugs.</a:t>
            </a:r>
            <a:endParaRPr lang="fr-FR" dirty="0"/>
          </a:p>
          <a:p>
            <a:pPr marL="622300" indent="-265113"/>
            <a:r>
              <a:rPr lang="fr-FR" dirty="0" smtClean="0"/>
              <a:t>La nouvelle branche doit avoir un nom descriptive et pusher au dépôt centrale.</a:t>
            </a:r>
          </a:p>
          <a:p>
            <a:pPr marL="622300" indent="-265113"/>
            <a:r>
              <a:rPr lang="fr-FR" dirty="0" smtClean="0"/>
              <a:t>La </a:t>
            </a:r>
            <a:r>
              <a:rPr lang="fr-FR" dirty="0"/>
              <a:t>nouvelle </a:t>
            </a:r>
            <a:r>
              <a:rPr lang="fr-FR" dirty="0" smtClean="0"/>
              <a:t>branche doit </a:t>
            </a:r>
            <a:r>
              <a:rPr lang="fr-FR" dirty="0"/>
              <a:t>être</a:t>
            </a:r>
            <a:r>
              <a:rPr lang="fr-FR" dirty="0" smtClean="0"/>
              <a:t> mergé  au master avec un pull request.</a:t>
            </a:r>
          </a:p>
          <a:p>
            <a:pPr marL="622300" indent="-265113"/>
            <a:r>
              <a:rPr lang="fr-FR" dirty="0" smtClean="0"/>
              <a:t>Permet de tiré profit des pull request( discussion autours d‘une branche).</a:t>
            </a:r>
            <a:endParaRPr lang="fr-FR" dirty="0"/>
          </a:p>
        </p:txBody>
      </p:sp>
      <p:sp>
        <p:nvSpPr>
          <p:cNvPr id="5" name="ZoneTexte 4"/>
          <p:cNvSpPr txBox="1"/>
          <p:nvPr/>
        </p:nvSpPr>
        <p:spPr>
          <a:xfrm>
            <a:off x="3838370" y="0"/>
            <a:ext cx="6250010"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1940771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69428"/>
            <a:ext cx="12192000" cy="5988571"/>
          </a:xfrm>
        </p:spPr>
        <p:txBody>
          <a:bodyPr>
            <a:normAutofit lnSpcReduction="10000"/>
          </a:bodyPr>
          <a:lstStyle/>
          <a:p>
            <a:pPr marL="514350" indent="-514350">
              <a:buFont typeface="+mj-lt"/>
              <a:buAutoNum type="arabicPeriod" startAt="3"/>
            </a:pPr>
            <a:r>
              <a:rPr lang="fr-FR" b="1" dirty="0" smtClean="0"/>
              <a:t>Workflow  GitFlow :</a:t>
            </a:r>
          </a:p>
          <a:p>
            <a:pPr marL="449263" indent="0">
              <a:tabLst>
                <a:tab pos="449263" algn="l"/>
              </a:tabLst>
            </a:pPr>
            <a:r>
              <a:rPr lang="fr-FR" dirty="0" smtClean="0"/>
              <a:t>Un modèle de branchement stricte.</a:t>
            </a:r>
          </a:p>
          <a:p>
            <a:pPr marL="449263" indent="0"/>
            <a:r>
              <a:rPr lang="fr-FR" dirty="0" smtClean="0"/>
              <a:t>Branches </a:t>
            </a:r>
            <a:r>
              <a:rPr lang="fr-FR" dirty="0"/>
              <a:t>de fonctions sont bifurqué depuis la branche </a:t>
            </a:r>
            <a:r>
              <a:rPr lang="fr-FR" dirty="0" smtClean="0"/>
              <a:t>«</a:t>
            </a:r>
            <a:r>
              <a:rPr lang="fr-FR" b="1" dirty="0" smtClean="0"/>
              <a:t>develop</a:t>
            </a:r>
            <a:r>
              <a:rPr lang="fr-FR" dirty="0" smtClean="0"/>
              <a:t>»</a:t>
            </a:r>
            <a:endParaRPr lang="fr-FR" dirty="0"/>
          </a:p>
          <a:p>
            <a:pPr marL="449263" indent="0"/>
            <a:r>
              <a:rPr lang="fr-FR" dirty="0" smtClean="0"/>
              <a:t>«</a:t>
            </a:r>
            <a:r>
              <a:rPr lang="fr-FR" b="1" dirty="0" smtClean="0"/>
              <a:t>Main</a:t>
            </a:r>
            <a:r>
              <a:rPr lang="fr-FR" dirty="0" smtClean="0"/>
              <a:t>» contient le code  prêt à la production qui peu être publié .</a:t>
            </a:r>
          </a:p>
          <a:p>
            <a:pPr marL="449263" indent="0"/>
            <a:r>
              <a:rPr lang="fr-FR" dirty="0" smtClean="0"/>
              <a:t>«</a:t>
            </a:r>
            <a:r>
              <a:rPr lang="fr-FR" b="1" dirty="0" smtClean="0"/>
              <a:t>develop</a:t>
            </a:r>
            <a:r>
              <a:rPr lang="fr-FR" dirty="0" smtClean="0"/>
              <a:t>» branche de développement et d’intégration(zone de transit). </a:t>
            </a:r>
          </a:p>
          <a:p>
            <a:pPr marL="449263" indent="0"/>
            <a:r>
              <a:rPr lang="fr-FR" dirty="0" smtClean="0"/>
              <a:t>Chaque fonction à sa propre branche à la fin sera intégré à «</a:t>
            </a:r>
            <a:r>
              <a:rPr lang="fr-FR" b="1" dirty="0" smtClean="0"/>
              <a:t>develop</a:t>
            </a:r>
            <a:r>
              <a:rPr lang="fr-FR" dirty="0" smtClean="0"/>
              <a:t>» </a:t>
            </a:r>
          </a:p>
          <a:p>
            <a:pPr marL="449263" indent="0"/>
            <a:r>
              <a:rPr lang="fr-FR" dirty="0" smtClean="0"/>
              <a:t>Branches de versions sert à séparé un code préparé pour un déploiement bifurqué depuis </a:t>
            </a:r>
            <a:r>
              <a:rPr lang="fr-FR" dirty="0"/>
              <a:t>« </a:t>
            </a:r>
            <a:r>
              <a:rPr lang="fr-FR" b="1" dirty="0"/>
              <a:t>develop</a:t>
            </a:r>
            <a:r>
              <a:rPr lang="fr-FR" dirty="0"/>
              <a:t> </a:t>
            </a:r>
            <a:r>
              <a:rPr lang="fr-FR" dirty="0" smtClean="0"/>
              <a:t>» et déployé dans un environnement de teste.</a:t>
            </a:r>
          </a:p>
          <a:p>
            <a:pPr marL="449263" indent="0"/>
            <a:r>
              <a:rPr lang="fr-FR" dirty="0" smtClean="0"/>
              <a:t>Merger le release vers «</a:t>
            </a:r>
            <a:r>
              <a:rPr lang="fr-FR" b="1" dirty="0" smtClean="0"/>
              <a:t>develop</a:t>
            </a:r>
            <a:r>
              <a:rPr lang="fr-FR" dirty="0" smtClean="0"/>
              <a:t> »</a:t>
            </a:r>
            <a:r>
              <a:rPr lang="fr-FR" dirty="0"/>
              <a:t> </a:t>
            </a:r>
            <a:r>
              <a:rPr lang="fr-FR" dirty="0" smtClean="0"/>
              <a:t> et master à la fin des testes.</a:t>
            </a:r>
          </a:p>
          <a:p>
            <a:pPr marL="449263" indent="0"/>
            <a:r>
              <a:rPr lang="fr-FR" dirty="0" smtClean="0"/>
              <a:t>La branche «</a:t>
            </a:r>
            <a:r>
              <a:rPr lang="fr-FR" b="1" dirty="0"/>
              <a:t>Main</a:t>
            </a:r>
            <a:r>
              <a:rPr lang="fr-FR" dirty="0" smtClean="0"/>
              <a:t>» suit uniquement les releases(les commits vers «</a:t>
            </a:r>
            <a:r>
              <a:rPr lang="fr-FR" b="1" dirty="0" smtClean="0"/>
              <a:t>Main</a:t>
            </a:r>
            <a:r>
              <a:rPr lang="fr-FR" dirty="0" smtClean="0"/>
              <a:t>» sont des merges des branches « </a:t>
            </a:r>
            <a:r>
              <a:rPr lang="fr-FR" b="1" dirty="0" smtClean="0"/>
              <a:t>release</a:t>
            </a:r>
            <a:r>
              <a:rPr lang="fr-FR" dirty="0" smtClean="0"/>
              <a:t>» et «</a:t>
            </a:r>
            <a:r>
              <a:rPr lang="fr-FR" b="1" dirty="0" smtClean="0"/>
              <a:t>hotfix</a:t>
            </a:r>
            <a:r>
              <a:rPr lang="fr-FR" dirty="0" smtClean="0"/>
              <a:t>») après contrôles et testes. </a:t>
            </a:r>
          </a:p>
          <a:p>
            <a:pPr marL="449263" indent="0"/>
            <a:r>
              <a:rPr lang="fr-FR" dirty="0" smtClean="0"/>
              <a:t>Branche  correctif« </a:t>
            </a:r>
            <a:r>
              <a:rPr lang="fr-FR" b="1" dirty="0" smtClean="0"/>
              <a:t>hotfix</a:t>
            </a:r>
            <a:r>
              <a:rPr lang="fr-FR" dirty="0" smtClean="0"/>
              <a:t> » bifurqué depuis master pour fixer un bug dans « </a:t>
            </a:r>
            <a:r>
              <a:rPr lang="fr-FR" b="1" dirty="0" smtClean="0"/>
              <a:t>Main</a:t>
            </a:r>
            <a:r>
              <a:rPr lang="fr-FR" dirty="0" smtClean="0"/>
              <a:t>» . Chaque changement est mergé vers «</a:t>
            </a:r>
            <a:r>
              <a:rPr lang="fr-FR" b="1" dirty="0" smtClean="0"/>
              <a:t>Main</a:t>
            </a:r>
            <a:r>
              <a:rPr lang="fr-FR" dirty="0" smtClean="0"/>
              <a:t>» et « </a:t>
            </a:r>
            <a:r>
              <a:rPr lang="fr-FR" b="1" dirty="0" smtClean="0"/>
              <a:t>develop</a:t>
            </a:r>
            <a:r>
              <a:rPr lang="fr-FR" dirty="0" smtClean="0"/>
              <a:t> ».</a:t>
            </a:r>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814607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07886"/>
            <a:ext cx="12192000" cy="6150114"/>
          </a:xfrm>
        </p:spPr>
        <p:txBody>
          <a:bodyPr/>
          <a:lstStyle/>
          <a:p>
            <a:pPr marL="514350" indent="-334963">
              <a:buFont typeface="+mj-lt"/>
              <a:buAutoNum type="alphaLcPeriod"/>
            </a:pPr>
            <a:r>
              <a:rPr lang="fr-FR" b="1" dirty="0"/>
              <a:t> Avantages:</a:t>
            </a:r>
          </a:p>
          <a:p>
            <a:pPr marL="539750" indent="-179388">
              <a:tabLst>
                <a:tab pos="449263" algn="l"/>
              </a:tabLst>
            </a:pPr>
            <a:r>
              <a:rPr lang="fr-FR" dirty="0"/>
              <a:t>Vérification du code avant l’intégration dans les versions.</a:t>
            </a:r>
          </a:p>
          <a:p>
            <a:pPr marL="539750" indent="-179388"/>
            <a:r>
              <a:rPr lang="fr-FR" dirty="0" smtClean="0"/>
              <a:t>Facilite la publication de nouvelle version de logiciel et la planification </a:t>
            </a:r>
            <a:r>
              <a:rPr lang="fr-FR" dirty="0"/>
              <a:t>des </a:t>
            </a:r>
            <a:r>
              <a:rPr lang="fr-FR" dirty="0" smtClean="0"/>
              <a:t>versions</a:t>
            </a:r>
            <a:endParaRPr lang="fr-FR" dirty="0"/>
          </a:p>
          <a:p>
            <a:pPr marL="636587" indent="-457200"/>
            <a:r>
              <a:rPr lang="fr-FR" dirty="0"/>
              <a:t>Adapté  quand on à plusieurs versions en production</a:t>
            </a:r>
            <a:r>
              <a:rPr lang="fr-FR" dirty="0" smtClean="0"/>
              <a:t>.</a:t>
            </a:r>
          </a:p>
          <a:p>
            <a:pPr marL="636587" indent="-457200"/>
            <a:r>
              <a:rPr lang="fr-FR" dirty="0" smtClean="0"/>
              <a:t>Séparer </a:t>
            </a:r>
            <a:r>
              <a:rPr lang="fr-FR" dirty="0"/>
              <a:t>le nouveau </a:t>
            </a:r>
            <a:r>
              <a:rPr lang="fr-FR" dirty="0" smtClean="0"/>
              <a:t>développement </a:t>
            </a:r>
            <a:r>
              <a:rPr lang="fr-FR" dirty="0"/>
              <a:t>de travail </a:t>
            </a:r>
            <a:r>
              <a:rPr lang="fr-FR" dirty="0" smtClean="0"/>
              <a:t>achevé(</a:t>
            </a:r>
            <a:r>
              <a:rPr lang="fr-FR" dirty="0"/>
              <a:t>développement </a:t>
            </a:r>
            <a:r>
              <a:rPr lang="fr-FR" dirty="0" smtClean="0"/>
              <a:t> parallèle).</a:t>
            </a:r>
            <a:endParaRPr lang="fr-FR" dirty="0"/>
          </a:p>
          <a:p>
            <a:pPr marL="514350" indent="-514350">
              <a:buFont typeface="+mj-lt"/>
              <a:buAutoNum type="alphaLcPeriod" startAt="2"/>
            </a:pPr>
            <a:r>
              <a:rPr lang="fr-FR" b="1" dirty="0" smtClean="0"/>
              <a:t>Inconvénients:</a:t>
            </a:r>
          </a:p>
          <a:p>
            <a:pPr marL="636587" indent="-457200"/>
            <a:r>
              <a:rPr lang="fr-FR" dirty="0" smtClean="0"/>
              <a:t>Ralentir le développement lorsque on à de grandes demande d’</a:t>
            </a:r>
            <a:r>
              <a:rPr lang="fr-FR" dirty="0"/>
              <a:t>e</a:t>
            </a:r>
            <a:r>
              <a:rPr lang="fr-FR" dirty="0" smtClean="0"/>
              <a:t>xtraction (pull request).</a:t>
            </a:r>
          </a:p>
          <a:p>
            <a:pPr marL="636587" indent="-457200"/>
            <a:r>
              <a:rPr lang="fr-FR" dirty="0" smtClean="0"/>
              <a:t>Perte du Temps dans l’intégration des grandes fonctionnalité  </a:t>
            </a:r>
            <a:r>
              <a:rPr lang="fr-FR" dirty="0"/>
              <a:t>e</a:t>
            </a:r>
            <a:r>
              <a:rPr lang="fr-FR" dirty="0" smtClean="0"/>
              <a:t>t la résolution des conflits et exécution de plusieurs cycle de teste (deploy, test, fix).</a:t>
            </a:r>
          </a:p>
          <a:p>
            <a:pPr marL="636587" indent="-457200"/>
            <a:r>
              <a:rPr lang="fr-FR" dirty="0" smtClean="0"/>
              <a:t>L’historique de projet est rempli de commits de merge</a:t>
            </a:r>
            <a:endParaRPr lang="fr-FR" dirty="0"/>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619270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crashe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447675" y="242887"/>
            <a:ext cx="11296650" cy="6372225"/>
          </a:xfrm>
          <a:prstGeom prst="rect">
            <a:avLst/>
          </a:prstGeom>
        </p:spPr>
      </p:pic>
    </p:spTree>
    <p:extLst>
      <p:ext uri="{BB962C8B-B14F-4D97-AF65-F5344CB8AC3E}">
        <p14:creationId xmlns:p14="http://schemas.microsoft.com/office/powerpoint/2010/main" val="33061429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5" name="Rectangle 4"/>
          <p:cNvSpPr/>
          <p:nvPr/>
        </p:nvSpPr>
        <p:spPr>
          <a:xfrm>
            <a:off x="198783" y="1336021"/>
            <a:ext cx="11993217" cy="4678204"/>
          </a:xfrm>
          <a:prstGeom prst="rect">
            <a:avLst/>
          </a:prstGeom>
        </p:spPr>
        <p:txBody>
          <a:bodyPr wrap="square">
            <a:spAutoFit/>
          </a:bodyPr>
          <a:lstStyle/>
          <a:p>
            <a:pPr marL="571500" indent="-571500">
              <a:buFont typeface="+mj-lt"/>
              <a:buAutoNum type="romanUcPeriod" startAt="9"/>
            </a:pPr>
            <a:r>
              <a:rPr lang="fr-FR" sz="2800" b="1" dirty="0" smtClean="0"/>
              <a:t>Conflits</a:t>
            </a:r>
          </a:p>
          <a:p>
            <a:endParaRPr lang="fr-FR" sz="2800" b="1" dirty="0" smtClean="0"/>
          </a:p>
          <a:p>
            <a:pPr marL="514350" indent="-514350">
              <a:buFont typeface="+mj-lt"/>
              <a:buAutoNum type="alphaLcPeriod"/>
            </a:pPr>
            <a:r>
              <a:rPr lang="fr-FR" sz="2800" b="1" dirty="0" smtClean="0"/>
              <a:t>Définition</a:t>
            </a:r>
            <a:r>
              <a:rPr lang="fr-FR" sz="2800" dirty="0" smtClean="0"/>
              <a:t>:	</a:t>
            </a:r>
          </a:p>
          <a:p>
            <a:r>
              <a:rPr lang="fr-FR" sz="2800" dirty="0"/>
              <a:t>	</a:t>
            </a:r>
            <a:r>
              <a:rPr lang="fr-FR" sz="2800" dirty="0" smtClean="0"/>
              <a:t>Deux </a:t>
            </a:r>
            <a:r>
              <a:rPr lang="fr-FR" sz="2800" dirty="0"/>
              <a:t>branches distinctes  modifie le me </a:t>
            </a:r>
            <a:r>
              <a:rPr lang="fr-FR" sz="2800" dirty="0" smtClean="0"/>
              <a:t>fichier</a:t>
            </a:r>
          </a:p>
          <a:p>
            <a:pPr marL="457200" indent="-192088">
              <a:buFont typeface="Arial" panose="020B0604020202020204" pitchFamily="34" charset="0"/>
              <a:buChar char="•"/>
            </a:pPr>
            <a:r>
              <a:rPr lang="fr-FR" sz="2800" dirty="0"/>
              <a:t>Les conflits sont couteux et prend de temps</a:t>
            </a:r>
          </a:p>
          <a:p>
            <a:pPr marL="457200" indent="-192088">
              <a:buFont typeface="Arial" panose="020B0604020202020204" pitchFamily="34" charset="0"/>
              <a:buChar char="•"/>
            </a:pPr>
            <a:r>
              <a:rPr lang="fr-FR" sz="2800" dirty="0"/>
              <a:t>Les conflits affecte la personne qui à fait le </a:t>
            </a:r>
            <a:r>
              <a:rPr lang="fr-FR" sz="2800" dirty="0" smtClean="0"/>
              <a:t>merge</a:t>
            </a:r>
          </a:p>
          <a:p>
            <a:pPr marL="457200" indent="-192088">
              <a:buFont typeface="Arial" panose="020B0604020202020204" pitchFamily="34" charset="0"/>
              <a:buChar char="•"/>
            </a:pPr>
            <a:r>
              <a:rPr lang="fr-FR" sz="2800" dirty="0" smtClean="0"/>
              <a:t>Les autres membres de l’équipe ignore le conflit(vont pas le percevoir)</a:t>
            </a:r>
          </a:p>
          <a:p>
            <a:pPr marL="457200" indent="-192088">
              <a:buFont typeface="Arial" panose="020B0604020202020204" pitchFamily="34" charset="0"/>
              <a:buChar char="•"/>
            </a:pPr>
            <a:r>
              <a:rPr lang="fr-FR" sz="2800" dirty="0" smtClean="0"/>
              <a:t>Git marque le fichier en confit et arrête le processus de merge (création de nouveau commit)et au développeur de résoudre le conflit</a:t>
            </a:r>
          </a:p>
          <a:p>
            <a:pPr marL="457200" indent="-192088">
              <a:buFont typeface="Arial" panose="020B0604020202020204" pitchFamily="34" charset="0"/>
              <a:buChar char="•"/>
            </a:pPr>
            <a:r>
              <a:rPr lang="fr-FR" sz="2800" dirty="0" smtClean="0"/>
              <a:t>Deux types de conflits au démarrage ou bien pendant le processus de merge</a:t>
            </a:r>
            <a:endParaRPr lang="fr-FR" sz="2800" dirty="0"/>
          </a:p>
          <a:p>
            <a:endParaRPr lang="fr-FR" dirty="0"/>
          </a:p>
        </p:txBody>
      </p:sp>
    </p:spTree>
    <p:extLst>
      <p:ext uri="{BB962C8B-B14F-4D97-AF65-F5344CB8AC3E}">
        <p14:creationId xmlns:p14="http://schemas.microsoft.com/office/powerpoint/2010/main" val="20604333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39917" y="0"/>
            <a:ext cx="3245126" cy="628788"/>
          </a:xfrm>
        </p:spPr>
        <p:txBody>
          <a:bodyPr>
            <a:normAutofit fontScale="90000"/>
          </a:bodyPr>
          <a:lstStyle/>
          <a:p>
            <a:r>
              <a:rPr lang="fr-FR" b="1" dirty="0" smtClean="0"/>
              <a:t>Conflits(Suite)</a:t>
            </a:r>
            <a:endParaRPr lang="fr-FR" b="1" dirty="0"/>
          </a:p>
        </p:txBody>
      </p:sp>
      <p:sp>
        <p:nvSpPr>
          <p:cNvPr id="4" name="Rectangle 3"/>
          <p:cNvSpPr/>
          <p:nvPr/>
        </p:nvSpPr>
        <p:spPr>
          <a:xfrm>
            <a:off x="0" y="608219"/>
            <a:ext cx="12192000" cy="3539430"/>
          </a:xfrm>
          <a:prstGeom prst="rect">
            <a:avLst/>
          </a:prstGeom>
        </p:spPr>
        <p:txBody>
          <a:bodyPr wrap="square">
            <a:spAutoFit/>
          </a:bodyPr>
          <a:lstStyle/>
          <a:p>
            <a:pPr marL="700087" lvl="1" indent="-514350" defTabSz="622300">
              <a:buFont typeface="+mj-lt"/>
              <a:buAutoNum type="alphaLcPeriod" startAt="2"/>
              <a:tabLst>
                <a:tab pos="265113" algn="l"/>
                <a:tab pos="542925" algn="l"/>
              </a:tabLst>
            </a:pPr>
            <a:r>
              <a:rPr lang="fr-FR" sz="2800" b="1" dirty="0" smtClean="0"/>
              <a:t>Résoudre un Conflit</a:t>
            </a:r>
            <a:endParaRPr lang="fr-FR" sz="2800" b="1" dirty="0"/>
          </a:p>
          <a:p>
            <a:pPr marL="450850" lvl="1">
              <a:tabLst>
                <a:tab pos="628650" algn="l"/>
                <a:tab pos="1163638" algn="l"/>
              </a:tabLst>
            </a:pPr>
            <a:r>
              <a:rPr lang="fr-FR" altLang="fr-FR" sz="2800" dirty="0"/>
              <a:t>Pour réglé le conflit on doit comprendre ce que votre collègue à fait</a:t>
            </a:r>
          </a:p>
          <a:p>
            <a:pPr marL="728663" lvl="1" indent="-277813">
              <a:buFont typeface="Arial" panose="020B0604020202020204" pitchFamily="34" charset="0"/>
              <a:buChar char="•"/>
              <a:tabLst>
                <a:tab pos="628650" algn="l"/>
                <a:tab pos="1163638" algn="l"/>
              </a:tabLst>
            </a:pPr>
            <a:r>
              <a:rPr lang="fr-FR" altLang="fr-FR" sz="2800" dirty="0"/>
              <a:t>À t’il édité le même fichier à la même ligne(plus courant)?</a:t>
            </a:r>
          </a:p>
          <a:p>
            <a:pPr marL="728663" lvl="1" indent="-277813">
              <a:buFont typeface="Arial" panose="020B0604020202020204" pitchFamily="34" charset="0"/>
              <a:buChar char="•"/>
              <a:tabLst>
                <a:tab pos="628650" algn="l"/>
                <a:tab pos="1163638" algn="l"/>
              </a:tabLst>
            </a:pPr>
            <a:r>
              <a:rPr lang="fr-FR" altLang="fr-FR" sz="2800" dirty="0"/>
              <a:t>À t’il supprimé un le fichier qu’on à modifié?</a:t>
            </a:r>
          </a:p>
          <a:p>
            <a:pPr marL="728663" lvl="1" indent="-277813">
              <a:buFont typeface="Arial" panose="020B0604020202020204" pitchFamily="34" charset="0"/>
              <a:buChar char="•"/>
              <a:tabLst>
                <a:tab pos="628650" algn="l"/>
                <a:tab pos="1163638" algn="l"/>
              </a:tabLst>
            </a:pPr>
            <a:r>
              <a:rPr lang="fr-FR" altLang="fr-FR" sz="2800" dirty="0"/>
              <a:t>Est-ce que on à jouté (tout les deux) un fichier avec même nom</a:t>
            </a:r>
            <a:r>
              <a:rPr lang="fr-FR" altLang="fr-FR" sz="2800" dirty="0" smtClean="0"/>
              <a:t>?</a:t>
            </a:r>
          </a:p>
          <a:p>
            <a:pPr marL="542925" lvl="1" indent="-357188">
              <a:buFont typeface="+mj-lt"/>
              <a:buAutoNum type="arabicPeriod"/>
              <a:tabLst>
                <a:tab pos="265113" algn="l"/>
                <a:tab pos="542925" algn="l"/>
                <a:tab pos="623888" algn="l"/>
              </a:tabLst>
            </a:pPr>
            <a:r>
              <a:rPr lang="fr-FR" altLang="fr-FR" sz="2800" b="1" dirty="0" smtClean="0"/>
              <a:t>Réglé un conflit en allons on avant:</a:t>
            </a:r>
            <a:endParaRPr lang="fr-FR" altLang="fr-FR" sz="2800" b="1" dirty="0"/>
          </a:p>
          <a:p>
            <a:pPr marL="820738" lvl="1" indent="-192088">
              <a:tabLst>
                <a:tab pos="628650" algn="l"/>
                <a:tab pos="1163638" algn="l"/>
              </a:tabLst>
            </a:pPr>
            <a:endParaRPr lang="fr-FR" altLang="fr-FR" sz="2800" dirty="0" smtClean="0"/>
          </a:p>
          <a:p>
            <a:pPr marL="820738" lvl="1" indent="-192088">
              <a:tabLst>
                <a:tab pos="628650" algn="l"/>
                <a:tab pos="1163638" algn="l"/>
              </a:tabLst>
            </a:pPr>
            <a:endParaRPr lang="fr-FR" altLang="fr-FR" sz="2800" dirty="0" smtClean="0"/>
          </a:p>
        </p:txBody>
      </p:sp>
      <p:pic>
        <p:nvPicPr>
          <p:cNvPr id="6" name="Image 5"/>
          <p:cNvPicPr>
            <a:picLocks noChangeAspect="1"/>
          </p:cNvPicPr>
          <p:nvPr/>
        </p:nvPicPr>
        <p:blipFill>
          <a:blip r:embed="rId3"/>
          <a:stretch>
            <a:fillRect/>
          </a:stretch>
        </p:blipFill>
        <p:spPr>
          <a:xfrm>
            <a:off x="387315" y="3351350"/>
            <a:ext cx="8001618" cy="836337"/>
          </a:xfrm>
          <a:prstGeom prst="rect">
            <a:avLst/>
          </a:prstGeom>
        </p:spPr>
      </p:pic>
      <p:pic>
        <p:nvPicPr>
          <p:cNvPr id="7" name="Image 6"/>
          <p:cNvPicPr>
            <a:picLocks noChangeAspect="1"/>
          </p:cNvPicPr>
          <p:nvPr/>
        </p:nvPicPr>
        <p:blipFill>
          <a:blip r:embed="rId4"/>
          <a:stretch>
            <a:fillRect/>
          </a:stretch>
        </p:blipFill>
        <p:spPr>
          <a:xfrm>
            <a:off x="8776248" y="3351350"/>
            <a:ext cx="3254033" cy="3405458"/>
          </a:xfrm>
          <a:prstGeom prst="rect">
            <a:avLst/>
          </a:prstGeom>
        </p:spPr>
      </p:pic>
      <p:sp>
        <p:nvSpPr>
          <p:cNvPr id="8" name="ZoneTexte 7"/>
          <p:cNvSpPr txBox="1"/>
          <p:nvPr/>
        </p:nvSpPr>
        <p:spPr>
          <a:xfrm>
            <a:off x="0" y="4320209"/>
            <a:ext cx="8776248" cy="2862322"/>
          </a:xfrm>
          <a:prstGeom prst="rect">
            <a:avLst/>
          </a:prstGeom>
          <a:noFill/>
        </p:spPr>
        <p:txBody>
          <a:bodyPr wrap="square" rtlCol="0">
            <a:spAutoFit/>
          </a:bodyPr>
          <a:lstStyle/>
          <a:p>
            <a:pPr marL="728663" lvl="1" indent="-277813">
              <a:buFont typeface="Arial" panose="020B0604020202020204" pitchFamily="34" charset="0"/>
              <a:buChar char="•"/>
              <a:tabLst>
                <a:tab pos="628650" algn="l"/>
                <a:tab pos="1163638" algn="l"/>
              </a:tabLst>
            </a:pPr>
            <a:r>
              <a:rPr lang="fr-FR" altLang="fr-FR" sz="2800" dirty="0"/>
              <a:t>Git nous entoure la zone de </a:t>
            </a:r>
            <a:r>
              <a:rPr lang="fr-FR" altLang="fr-FR" sz="2800" dirty="0" err="1"/>
              <a:t>coflit</a:t>
            </a:r>
            <a:r>
              <a:rPr lang="fr-FR" altLang="fr-FR" sz="2800" dirty="0"/>
              <a:t> avec deux marqueurs ‘’&lt;&lt;&lt;&lt;&lt;&lt;HEAD’’ Et ‘’&gt;&gt;&gt;autre_nom_branche  </a:t>
            </a:r>
          </a:p>
          <a:p>
            <a:pPr marL="715963" lvl="1" indent="-265113">
              <a:buFont typeface="Arial" panose="020B0604020202020204" pitchFamily="34" charset="0"/>
              <a:buChar char="•"/>
              <a:tabLst>
                <a:tab pos="628650" algn="l"/>
                <a:tab pos="1163638" algn="l"/>
              </a:tabLst>
            </a:pPr>
            <a:r>
              <a:rPr lang="fr-FR" altLang="fr-FR" sz="2800" dirty="0"/>
              <a:t>Le contenue après le premier marqueurs vient de notre branche locale courante</a:t>
            </a:r>
          </a:p>
          <a:p>
            <a:pPr marL="1085850" lvl="1" indent="-457200">
              <a:tabLst>
                <a:tab pos="628650" algn="l"/>
                <a:tab pos="1163638" algn="l"/>
              </a:tabLst>
            </a:pPr>
            <a:r>
              <a:rPr lang="fr-FR" altLang="fr-FR" sz="2800" dirty="0"/>
              <a:t>Git utilise ’’=====‘’ pour séparé les deux contenues</a:t>
            </a:r>
          </a:p>
          <a:p>
            <a:endParaRPr lang="fr-FR" sz="1200" dirty="0"/>
          </a:p>
        </p:txBody>
      </p:sp>
    </p:spTree>
    <p:extLst>
      <p:ext uri="{BB962C8B-B14F-4D97-AF65-F5344CB8AC3E}">
        <p14:creationId xmlns:p14="http://schemas.microsoft.com/office/powerpoint/2010/main" val="1910735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017" y="821635"/>
            <a:ext cx="12085983" cy="6036365"/>
          </a:xfrm>
        </p:spPr>
        <p:txBody>
          <a:bodyPr>
            <a:normAutofit/>
          </a:bodyPr>
          <a:lstStyle/>
          <a:p>
            <a:r>
              <a:rPr lang="fr-FR" altLang="fr-FR" dirty="0" smtClean="0"/>
              <a:t>Cette marque ‘’&gt;&gt;&gt;autre_nom_branche’’ pour indiqué de qu’elle branch vient  </a:t>
            </a:r>
            <a:r>
              <a:rPr lang="fr-FR" dirty="0" smtClean="0"/>
              <a:t> le changement</a:t>
            </a:r>
          </a:p>
          <a:p>
            <a:r>
              <a:rPr lang="fr-FR" dirty="0" smtClean="0"/>
              <a:t>Il faut nettoyé les lignes pour ce la </a:t>
            </a:r>
          </a:p>
          <a:p>
            <a:r>
              <a:rPr lang="fr-FR" dirty="0" smtClean="0"/>
              <a:t>Consulté le collègue qui à écrit le code qui à généré le conflit pour décédé quel code est correcte (peut être son code ou bien notre code peut être une mixture des deux)</a:t>
            </a:r>
          </a:p>
          <a:p>
            <a:r>
              <a:rPr lang="fr-FR" dirty="0" smtClean="0"/>
              <a:t>Une fois nettoyé il faut sauvegardé le fichier puis l’indexé (stagged )et faire un commit.</a:t>
            </a:r>
          </a:p>
          <a:p>
            <a:pPr marL="514350" indent="-514350">
              <a:buFont typeface="+mj-lt"/>
              <a:buAutoNum type="arabicPeriod" startAt="2"/>
            </a:pPr>
            <a:r>
              <a:rPr lang="fr-FR" altLang="fr-FR" b="1" dirty="0"/>
              <a:t>Réglé un conflit </a:t>
            </a:r>
            <a:r>
              <a:rPr lang="fr-FR" altLang="fr-FR" b="1" dirty="0" smtClean="0"/>
              <a:t>avec retour en arrière :</a:t>
            </a:r>
            <a:endParaRPr lang="fr-FR" altLang="fr-FR" b="1" dirty="0"/>
          </a:p>
          <a:p>
            <a:pPr marL="820738" lvl="1" indent="-192088">
              <a:tabLst>
                <a:tab pos="628650" algn="l"/>
                <a:tab pos="1163638" algn="l"/>
              </a:tabLst>
            </a:pPr>
            <a:r>
              <a:rPr lang="fr-FR" sz="2800" b="1" i="1" dirty="0"/>
              <a:t>git merge --</a:t>
            </a:r>
            <a:r>
              <a:rPr lang="fr-FR" sz="2800" b="1" i="1" dirty="0" err="1"/>
              <a:t>abort</a:t>
            </a:r>
            <a:endParaRPr lang="fr-FR" sz="2800" b="1" i="1" dirty="0"/>
          </a:p>
          <a:p>
            <a:pPr marL="450850" indent="0">
              <a:buNone/>
            </a:pPr>
            <a:r>
              <a:rPr lang="fr-FR" dirty="0" smtClean="0"/>
              <a:t>Si on commit une erreur l’hors de la résolution d’un conflit</a:t>
            </a:r>
          </a:p>
          <a:p>
            <a:pPr marL="542925" indent="-92075"/>
            <a:endParaRPr lang="fr-FR" dirty="0"/>
          </a:p>
        </p:txBody>
      </p:sp>
      <p:sp>
        <p:nvSpPr>
          <p:cNvPr id="4" name="Titre 1"/>
          <p:cNvSpPr>
            <a:spLocks noGrp="1"/>
          </p:cNvSpPr>
          <p:nvPr>
            <p:ph type="title"/>
          </p:nvPr>
        </p:nvSpPr>
        <p:spPr>
          <a:xfrm>
            <a:off x="4268858" y="0"/>
            <a:ext cx="3680790" cy="628788"/>
          </a:xfrm>
        </p:spPr>
        <p:txBody>
          <a:bodyPr>
            <a:normAutofit fontScale="90000"/>
          </a:bodyPr>
          <a:lstStyle/>
          <a:p>
            <a:r>
              <a:rPr lang="fr-FR" b="1" dirty="0" smtClean="0"/>
              <a:t>Conflits </a:t>
            </a:r>
            <a:r>
              <a:rPr lang="fr-FR" dirty="0" smtClean="0"/>
              <a:t>«</a:t>
            </a:r>
            <a:r>
              <a:rPr lang="fr-FR" b="1" dirty="0" smtClean="0"/>
              <a:t>suite »</a:t>
            </a:r>
            <a:endParaRPr lang="fr-FR" b="1" dirty="0"/>
          </a:p>
        </p:txBody>
      </p:sp>
    </p:spTree>
    <p:extLst>
      <p:ext uri="{BB962C8B-B14F-4D97-AF65-F5344CB8AC3E}">
        <p14:creationId xmlns:p14="http://schemas.microsoft.com/office/powerpoint/2010/main" val="2879360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64132" y="-39757"/>
            <a:ext cx="3063737" cy="742122"/>
          </a:xfrm>
        </p:spPr>
        <p:txBody>
          <a:bodyPr>
            <a:normAutofit/>
          </a:bodyPr>
          <a:lstStyle/>
          <a:p>
            <a:r>
              <a:rPr lang="fr-FR" sz="4000" b="1" dirty="0" smtClean="0"/>
              <a:t>Collaboration</a:t>
            </a:r>
            <a:endParaRPr lang="fr-FR" sz="4000" b="1" dirty="0"/>
          </a:p>
        </p:txBody>
      </p:sp>
      <p:sp>
        <p:nvSpPr>
          <p:cNvPr id="3" name="Espace réservé du contenu 2"/>
          <p:cNvSpPr>
            <a:spLocks noGrp="1"/>
          </p:cNvSpPr>
          <p:nvPr>
            <p:ph idx="1"/>
          </p:nvPr>
        </p:nvSpPr>
        <p:spPr>
          <a:xfrm>
            <a:off x="1" y="914399"/>
            <a:ext cx="12192000" cy="5943601"/>
          </a:xfrm>
        </p:spPr>
        <p:txBody>
          <a:bodyPr>
            <a:normAutofit lnSpcReduction="10000"/>
          </a:bodyPr>
          <a:lstStyle/>
          <a:p>
            <a:pPr marL="357188" indent="-357188">
              <a:buFont typeface="+mj-lt"/>
              <a:buAutoNum type="romanUcPeriod" startAt="10"/>
            </a:pPr>
            <a:r>
              <a:rPr lang="fr-FR" b="1" dirty="0" smtClean="0"/>
              <a:t> Requête Pull (pull request)</a:t>
            </a:r>
            <a:r>
              <a:rPr lang="fr-FR" b="1" dirty="0" smtClean="0">
                <a:sym typeface="Wingdings" panose="05000000000000000000" pitchFamily="2" charset="2"/>
              </a:rPr>
              <a:t>:</a:t>
            </a:r>
          </a:p>
          <a:p>
            <a:pPr marL="0" indent="0">
              <a:buNone/>
            </a:pPr>
            <a:r>
              <a:rPr lang="fr-FR" dirty="0" smtClean="0">
                <a:sym typeface="Wingdings" panose="05000000000000000000" pitchFamily="2" charset="2"/>
              </a:rPr>
              <a:t>Est un moyen qui facilite la collaboration entre les	développeurs(demande au propriétaire de faire un pull). </a:t>
            </a:r>
          </a:p>
          <a:p>
            <a:pPr marL="542925" lvl="1" indent="-358775">
              <a:buFont typeface="+mj-lt"/>
              <a:buAutoNum type="alphaLcPeriod"/>
              <a:tabLst>
                <a:tab pos="265113" algn="l"/>
                <a:tab pos="542925" algn="l"/>
                <a:tab pos="623888" algn="l"/>
              </a:tabLst>
            </a:pPr>
            <a:r>
              <a:rPr lang="fr-FR" sz="2800" b="1" dirty="0" smtClean="0">
                <a:sym typeface="Wingdings" panose="05000000000000000000" pitchFamily="2" charset="2"/>
              </a:rPr>
              <a:t>Les avantages:</a:t>
            </a:r>
          </a:p>
          <a:p>
            <a:pPr marL="514350" indent="-63500">
              <a:buFont typeface="+mj-lt"/>
              <a:buAutoNum type="arabicPeriod"/>
            </a:pPr>
            <a:r>
              <a:rPr lang="fr-FR" dirty="0" smtClean="0">
                <a:sym typeface="Wingdings" panose="05000000000000000000" pitchFamily="2" charset="2"/>
              </a:rPr>
              <a:t>Ralentis pas le projet et augmente la vitesse de développement.</a:t>
            </a:r>
            <a:endParaRPr lang="fr-FR" b="1" dirty="0" smtClean="0">
              <a:sym typeface="Wingdings" panose="05000000000000000000" pitchFamily="2" charset="2"/>
            </a:endParaRPr>
          </a:p>
          <a:p>
            <a:pPr marL="514350" indent="-63500">
              <a:buFont typeface="+mj-lt"/>
              <a:buAutoNum type="arabicPeriod"/>
            </a:pPr>
            <a:r>
              <a:rPr lang="fr-FR" dirty="0">
                <a:sym typeface="Wingdings" panose="05000000000000000000" pitchFamily="2" charset="2"/>
              </a:rPr>
              <a:t>Code de haute </a:t>
            </a:r>
            <a:r>
              <a:rPr lang="fr-FR" dirty="0" smtClean="0">
                <a:sym typeface="Wingdings" panose="05000000000000000000" pitchFamily="2" charset="2"/>
              </a:rPr>
              <a:t>qualité à cause de revue itérative du code.</a:t>
            </a:r>
          </a:p>
          <a:p>
            <a:pPr marL="514350" indent="-63500">
              <a:buFont typeface="+mj-lt"/>
              <a:buAutoNum type="arabicPeriod"/>
            </a:pPr>
            <a:r>
              <a:rPr lang="fr-FR" dirty="0" smtClean="0">
                <a:sym typeface="Wingdings" panose="05000000000000000000" pitchFamily="2" charset="2"/>
              </a:rPr>
              <a:t>Partage de savoir entre  les membre de l’équipe.</a:t>
            </a:r>
            <a:endParaRPr lang="fr-FR" dirty="0">
              <a:sym typeface="Wingdings" panose="05000000000000000000" pitchFamily="2" charset="2"/>
            </a:endParaRPr>
          </a:p>
          <a:p>
            <a:pPr marL="514350" indent="-63500">
              <a:buFont typeface="+mj-lt"/>
              <a:buAutoNum type="arabicPeriod"/>
            </a:pPr>
            <a:r>
              <a:rPr lang="fr-FR" dirty="0" smtClean="0">
                <a:sym typeface="Wingdings" panose="05000000000000000000" pitchFamily="2" charset="2"/>
              </a:rPr>
              <a:t>Opportunité d’approuvé  ou non une fonctionnalité avant qu'elle soit intégré dans le projet officiel.</a:t>
            </a:r>
          </a:p>
          <a:p>
            <a:pPr marL="514350" indent="-63500">
              <a:buFont typeface="+mj-lt"/>
              <a:buAutoNum type="arabicPeriod"/>
            </a:pPr>
            <a:r>
              <a:rPr lang="fr-FR" dirty="0" smtClean="0">
                <a:sym typeface="Wingdings" panose="05000000000000000000" pitchFamily="2" charset="2"/>
              </a:rPr>
              <a:t>partage du sentiment appartenance.</a:t>
            </a:r>
          </a:p>
          <a:p>
            <a:pPr marL="698500" lvl="1" indent="-514350">
              <a:buFont typeface="+mj-lt"/>
              <a:buAutoNum type="alphaLcPeriod" startAt="2"/>
              <a:tabLst>
                <a:tab pos="265113" algn="l"/>
                <a:tab pos="542925" algn="l"/>
                <a:tab pos="623888" algn="l"/>
              </a:tabLst>
            </a:pPr>
            <a:r>
              <a:rPr lang="fr-FR" sz="2800" b="1" dirty="0" smtClean="0">
                <a:sym typeface="Wingdings" panose="05000000000000000000" pitchFamily="2" charset="2"/>
              </a:rPr>
              <a:t>Utilisation:</a:t>
            </a:r>
          </a:p>
          <a:p>
            <a:pPr marL="450850" indent="0">
              <a:buNone/>
            </a:pPr>
            <a:r>
              <a:rPr lang="fr-FR" b="1" dirty="0" smtClean="0">
                <a:sym typeface="Wingdings" panose="05000000000000000000" pitchFamily="2" charset="2"/>
              </a:rPr>
              <a:t> </a:t>
            </a:r>
            <a:r>
              <a:rPr lang="fr-FR" dirty="0" smtClean="0"/>
              <a:t>La manière d’utilisé les requêtes pull dépend de modèle de développement utilisé dans le projet mais le processus en général est comme suit.</a:t>
            </a:r>
          </a:p>
          <a:p>
            <a:pPr marL="0" indent="0">
              <a:buNone/>
            </a:pPr>
            <a:endParaRPr lang="fr-FR" b="1" dirty="0"/>
          </a:p>
        </p:txBody>
      </p:sp>
    </p:spTree>
    <p:extLst>
      <p:ext uri="{BB962C8B-B14F-4D97-AF65-F5344CB8AC3E}">
        <p14:creationId xmlns:p14="http://schemas.microsoft.com/office/powerpoint/2010/main" val="1562962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07164"/>
            <a:ext cx="12099236" cy="5850835"/>
          </a:xfrm>
        </p:spPr>
        <p:txBody>
          <a:bodyPr/>
          <a:lstStyle/>
          <a:p>
            <a:pPr marL="514350" indent="-514350">
              <a:buFont typeface="+mj-lt"/>
              <a:buAutoNum type="arabicPeriod"/>
            </a:pPr>
            <a:r>
              <a:rPr lang="fr-FR" dirty="0" smtClean="0"/>
              <a:t>Le développeur crée la fonctionnalité dans une branche dédié dans le dépôt locale.</a:t>
            </a:r>
          </a:p>
          <a:p>
            <a:pPr marL="514350" indent="-514350">
              <a:buFont typeface="+mj-lt"/>
              <a:buAutoNum type="arabicPeriod"/>
            </a:pPr>
            <a:r>
              <a:rPr lang="fr-FR" dirty="0" smtClean="0"/>
              <a:t>Le développeur push la branche dans le dépôt distant ( github, bitbucket,…)</a:t>
            </a:r>
          </a:p>
          <a:p>
            <a:pPr marL="514350" indent="-514350">
              <a:buFont typeface="+mj-lt"/>
              <a:buAutoNum type="arabicPeriod"/>
            </a:pPr>
            <a:r>
              <a:rPr lang="fr-FR" dirty="0"/>
              <a:t>Le </a:t>
            </a:r>
            <a:r>
              <a:rPr lang="fr-FR" dirty="0" smtClean="0"/>
              <a:t>développeur crée une pull request via le site distant</a:t>
            </a:r>
          </a:p>
          <a:p>
            <a:pPr marL="514350" indent="-514350">
              <a:buFont typeface="+mj-lt"/>
              <a:buAutoNum type="arabicPeriod"/>
            </a:pPr>
            <a:r>
              <a:rPr lang="fr-FR" dirty="0" smtClean="0"/>
              <a:t>Le reste des développeurs de l’équipe  relisent le code, le discute ,le modifie (commit de suivit).</a:t>
            </a:r>
          </a:p>
          <a:p>
            <a:pPr marL="514350" indent="-514350">
              <a:buFont typeface="+mj-lt"/>
              <a:buAutoNum type="arabicPeriod"/>
            </a:pPr>
            <a:r>
              <a:rPr lang="fr-FR" dirty="0" smtClean="0"/>
              <a:t>Le mainteneur de projet merge la fonctionnalité dans le dépôt officiel(branche master) et ferment le pull request.</a:t>
            </a:r>
          </a:p>
          <a:p>
            <a:pPr marL="514350" indent="-514350">
              <a:buFont typeface="+mj-lt"/>
              <a:buAutoNum type="arabicPeriod"/>
            </a:pPr>
            <a:endParaRPr lang="fr-FR" dirty="0"/>
          </a:p>
        </p:txBody>
      </p:sp>
      <p:sp>
        <p:nvSpPr>
          <p:cNvPr id="4" name="Titre 1"/>
          <p:cNvSpPr>
            <a:spLocks noGrp="1"/>
          </p:cNvSpPr>
          <p:nvPr>
            <p:ph type="title"/>
          </p:nvPr>
        </p:nvSpPr>
        <p:spPr>
          <a:xfrm>
            <a:off x="4564132" y="-39757"/>
            <a:ext cx="3063737" cy="742122"/>
          </a:xfrm>
        </p:spPr>
        <p:txBody>
          <a:bodyPr>
            <a:normAutofit/>
          </a:bodyPr>
          <a:lstStyle/>
          <a:p>
            <a:r>
              <a:rPr lang="fr-FR" sz="4000" b="1" dirty="0" smtClean="0"/>
              <a:t>Collaboration</a:t>
            </a:r>
            <a:endParaRPr lang="fr-FR" sz="4000" b="1" dirty="0"/>
          </a:p>
        </p:txBody>
      </p:sp>
    </p:spTree>
    <p:extLst>
      <p:ext uri="{BB962C8B-B14F-4D97-AF65-F5344CB8AC3E}">
        <p14:creationId xmlns:p14="http://schemas.microsoft.com/office/powerpoint/2010/main" val="250578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65" y="1443841"/>
            <a:ext cx="12099235" cy="4401205"/>
          </a:xfrm>
          <a:prstGeom prst="rect">
            <a:avLst/>
          </a:prstGeom>
        </p:spPr>
        <p:txBody>
          <a:bodyPr wrap="square">
            <a:spAutoFit/>
          </a:bodyPr>
          <a:lstStyle/>
          <a:p>
            <a:pPr marL="514350" indent="-514350">
              <a:buFont typeface="+mj-lt"/>
              <a:buAutoNum type="arabicPeriod"/>
            </a:pPr>
            <a:r>
              <a:rPr lang="fr-FR" sz="2800" b="1" dirty="0"/>
              <a:t>Bifurquer le dépôt (fork): </a:t>
            </a:r>
            <a:r>
              <a:rPr lang="fr-FR" sz="2800" dirty="0"/>
              <a:t>le collaborateur bifurque un dépôt  existant et fait des </a:t>
            </a:r>
            <a:r>
              <a:rPr lang="fr-FR" sz="2800" dirty="0" err="1"/>
              <a:t>PUSHs</a:t>
            </a:r>
            <a:r>
              <a:rPr lang="fr-FR" sz="2800" dirty="0"/>
              <a:t> à son dépôt personnel(sans permission).les changement peuvent être intégré au dépôt source que par le mainteneur de projet(populaire en projet open source).les requêtes pull est utilisé pour informe le mainteneur des changement des changements (à mergé si des changements significatif). </a:t>
            </a:r>
          </a:p>
          <a:p>
            <a:pPr marL="514350" indent="-514350">
              <a:buFont typeface="+mj-lt"/>
              <a:buAutoNum type="arabicPeriod" startAt="2"/>
            </a:pPr>
            <a:r>
              <a:rPr lang="fr-FR" sz="2800" b="1" dirty="0"/>
              <a:t>Dépôt partagé:</a:t>
            </a:r>
            <a:r>
              <a:rPr lang="fr-FR" sz="2800" dirty="0"/>
              <a:t>	les collaborateurs on un accès à un dépôt partagé. Les requêtes pull sont utiles puisque elles  inities la revue de code avant que les changements soit mergé dans la branches principale de développement. Utilisé dans les petites équipes et organisations et collabore sur des projets privés.</a:t>
            </a:r>
          </a:p>
        </p:txBody>
      </p:sp>
      <p:sp>
        <p:nvSpPr>
          <p:cNvPr id="5" name="Titre 1"/>
          <p:cNvSpPr>
            <a:spLocks noGrp="1"/>
          </p:cNvSpPr>
          <p:nvPr>
            <p:ph type="title"/>
          </p:nvPr>
        </p:nvSpPr>
        <p:spPr>
          <a:xfrm>
            <a:off x="4610513" y="-92766"/>
            <a:ext cx="3063737" cy="715618"/>
          </a:xfrm>
        </p:spPr>
        <p:txBody>
          <a:bodyPr>
            <a:normAutofit/>
          </a:bodyPr>
          <a:lstStyle/>
          <a:p>
            <a:r>
              <a:rPr lang="fr-FR" sz="4000" b="1" dirty="0" smtClean="0"/>
              <a:t>Collaboration</a:t>
            </a:r>
            <a:endParaRPr lang="fr-FR" sz="4000" b="1" dirty="0"/>
          </a:p>
        </p:txBody>
      </p:sp>
    </p:spTree>
    <p:extLst>
      <p:ext uri="{BB962C8B-B14F-4D97-AF65-F5344CB8AC3E}">
        <p14:creationId xmlns:p14="http://schemas.microsoft.com/office/powerpoint/2010/main" val="26168274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601" y="-1"/>
            <a:ext cx="7244798" cy="954156"/>
          </a:xfrm>
        </p:spPr>
        <p:txBody>
          <a:bodyPr>
            <a:normAutofit/>
          </a:bodyPr>
          <a:lstStyle/>
          <a:p>
            <a:r>
              <a:rPr lang="fr-FR" sz="4000" b="1" dirty="0" smtClean="0"/>
              <a:t>Collaboration dans un open source</a:t>
            </a:r>
            <a:endParaRPr lang="fr-FR" sz="4000" b="1" dirty="0"/>
          </a:p>
        </p:txBody>
      </p:sp>
      <p:sp>
        <p:nvSpPr>
          <p:cNvPr id="3" name="Espace réservé du contenu 2"/>
          <p:cNvSpPr>
            <a:spLocks noGrp="1"/>
          </p:cNvSpPr>
          <p:nvPr>
            <p:ph idx="1"/>
          </p:nvPr>
        </p:nvSpPr>
        <p:spPr>
          <a:xfrm>
            <a:off x="0" y="954155"/>
            <a:ext cx="12192000" cy="6029741"/>
          </a:xfrm>
        </p:spPr>
        <p:txBody>
          <a:bodyPr>
            <a:normAutofit/>
          </a:bodyPr>
          <a:lstStyle/>
          <a:p>
            <a:pPr marL="265113" lvl="1" indent="0">
              <a:lnSpc>
                <a:spcPct val="100000"/>
              </a:lnSpc>
              <a:buNone/>
              <a:tabLst>
                <a:tab pos="265113" algn="l"/>
                <a:tab pos="1163638" algn="l"/>
              </a:tabLst>
            </a:pPr>
            <a:r>
              <a:rPr lang="fr-FR" sz="2800" dirty="0" smtClean="0"/>
              <a:t>On veut contribué dans un open source bifurque le dépôt et ajouté une fonctionnalité ou une mis à jours n faire une requête pull(pull request) mas la question comment  gardé à jour le dépôt bifurqué avec le dépôt principale(ou on à </a:t>
            </a:r>
            <a:r>
              <a:rPr lang="fr-FR" sz="2800" dirty="0"/>
              <a:t>bifurqué </a:t>
            </a:r>
            <a:r>
              <a:rPr lang="fr-FR" sz="2800" dirty="0" smtClean="0"/>
              <a:t>) donc on à trois étapes.</a:t>
            </a:r>
          </a:p>
          <a:p>
            <a:pPr marL="901700" lvl="1" indent="-273050">
              <a:lnSpc>
                <a:spcPct val="100000"/>
              </a:lnSpc>
              <a:tabLst>
                <a:tab pos="628650" algn="l"/>
                <a:tab pos="1163638" algn="l"/>
              </a:tabLst>
            </a:pPr>
            <a:r>
              <a:rPr lang="fr-FR" sz="2800" dirty="0" smtClean="0"/>
              <a:t>Bifurqué le dépôt </a:t>
            </a:r>
          </a:p>
          <a:p>
            <a:pPr marL="901700" lvl="1" indent="-273050">
              <a:lnSpc>
                <a:spcPct val="100000"/>
              </a:lnSpc>
              <a:tabLst>
                <a:tab pos="628650" algn="l"/>
                <a:tab pos="1163638" algn="l"/>
              </a:tabLst>
            </a:pPr>
            <a:r>
              <a:rPr lang="fr-FR" sz="2800" dirty="0" smtClean="0"/>
              <a:t>Faire un changement et </a:t>
            </a:r>
            <a:r>
              <a:rPr lang="fr-FR" sz="2800" dirty="0"/>
              <a:t>faire un requête  pull(pull request</a:t>
            </a:r>
            <a:r>
              <a:rPr lang="fr-FR" sz="2800" dirty="0" smtClean="0"/>
              <a:t>)</a:t>
            </a:r>
          </a:p>
          <a:p>
            <a:pPr marL="901700" lvl="1" indent="-273050">
              <a:lnSpc>
                <a:spcPct val="100000"/>
              </a:lnSpc>
              <a:tabLst>
                <a:tab pos="628650" algn="l"/>
                <a:tab pos="1163638" algn="l"/>
              </a:tabLst>
            </a:pPr>
            <a:r>
              <a:rPr lang="fr-FR" sz="2800" dirty="0" smtClean="0"/>
              <a:t>Gardé le dépôt bifurqué à jour avec dépôt principale</a:t>
            </a:r>
            <a:endParaRPr lang="fr-FR" sz="2800" dirty="0"/>
          </a:p>
          <a:p>
            <a:pPr marL="715963" lvl="1" indent="-530225">
              <a:lnSpc>
                <a:spcPct val="100000"/>
              </a:lnSpc>
              <a:buFont typeface="+mj-lt"/>
              <a:buAutoNum type="alphaLcPeriod"/>
              <a:tabLst>
                <a:tab pos="622300" algn="l"/>
                <a:tab pos="628650" algn="l"/>
              </a:tabLst>
            </a:pPr>
            <a:r>
              <a:rPr lang="fr-FR" sz="2800" b="1" dirty="0"/>
              <a:t>Bifurqué le dépôt:</a:t>
            </a:r>
          </a:p>
          <a:p>
            <a:pPr marL="622300" lvl="1" indent="0">
              <a:lnSpc>
                <a:spcPct val="100000"/>
              </a:lnSpc>
              <a:buFont typeface="+mj-lt"/>
              <a:buAutoNum type="arabicPeriod"/>
              <a:tabLst>
                <a:tab pos="542925" algn="l"/>
                <a:tab pos="628650" algn="l"/>
              </a:tabLst>
            </a:pPr>
            <a:r>
              <a:rPr lang="fr-FR" sz="2800" dirty="0" smtClean="0"/>
              <a:t>Depuis github cherché le projet puis bifurqué.</a:t>
            </a:r>
          </a:p>
          <a:p>
            <a:pPr marL="622300" lvl="1" indent="0">
              <a:lnSpc>
                <a:spcPct val="100000"/>
              </a:lnSpc>
              <a:buFont typeface="+mj-lt"/>
              <a:buAutoNum type="arabicPeriod"/>
              <a:tabLst>
                <a:tab pos="542925" algn="l"/>
                <a:tab pos="628650" algn="l"/>
              </a:tabLst>
            </a:pPr>
            <a:r>
              <a:rPr lang="fr-FR" sz="2800" dirty="0"/>
              <a:t>Cloné le dépôt bifurqué puis faire les changements  avec ’’git clone «  url </a:t>
            </a:r>
            <a:r>
              <a:rPr lang="fr-FR" sz="2800" dirty="0" smtClean="0"/>
              <a:t>» </a:t>
            </a:r>
          </a:p>
          <a:p>
            <a:pPr marL="622300" lvl="1" indent="0">
              <a:lnSpc>
                <a:spcPct val="100000"/>
              </a:lnSpc>
              <a:buFont typeface="+mj-lt"/>
              <a:buAutoNum type="arabicPeriod"/>
              <a:tabLst>
                <a:tab pos="542925" algn="l"/>
                <a:tab pos="628650" algn="l"/>
                <a:tab pos="981075" algn="l"/>
              </a:tabLst>
            </a:pPr>
            <a:r>
              <a:rPr lang="fr-FR" sz="2800" dirty="0" smtClean="0"/>
              <a:t>Ajoute un autre </a:t>
            </a:r>
            <a:r>
              <a:rPr lang="fr-FR" sz="2800" dirty="0" err="1" smtClean="0"/>
              <a:t>remote</a:t>
            </a:r>
            <a:r>
              <a:rPr lang="fr-FR" sz="2800" dirty="0" smtClean="0"/>
              <a:t>  « </a:t>
            </a:r>
            <a:r>
              <a:rPr lang="fr-FR" sz="2800" b="1" dirty="0" err="1" smtClean="0"/>
              <a:t>upstream</a:t>
            </a:r>
            <a:r>
              <a:rPr lang="fr-FR" sz="2800" dirty="0" smtClean="0"/>
              <a:t> » qui pointe vers le dépôt principale</a:t>
            </a:r>
            <a:endParaRPr lang="fr-FR" sz="2800"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12808238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04612" y="13252"/>
            <a:ext cx="7238172" cy="940903"/>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8650" lvl="1" indent="0">
              <a:lnSpc>
                <a:spcPct val="100000"/>
              </a:lnSpc>
              <a:buNone/>
              <a:tabLst>
                <a:tab pos="628650" algn="l"/>
                <a:tab pos="1163638" algn="l"/>
              </a:tabLst>
            </a:pPr>
            <a:endParaRPr lang="fr-FR" sz="2800" dirty="0"/>
          </a:p>
          <a:p>
            <a:pPr marL="628650" lvl="1" indent="0">
              <a:lnSpc>
                <a:spcPct val="100000"/>
              </a:lnSpc>
              <a:buNone/>
              <a:tabLst>
                <a:tab pos="628650" algn="l"/>
                <a:tab pos="1163638" algn="l"/>
              </a:tabLst>
            </a:pPr>
            <a:endParaRPr lang="fr-FR" sz="2600" dirty="0"/>
          </a:p>
          <a:p>
            <a:pPr marL="700088" lvl="1" indent="-514350">
              <a:lnSpc>
                <a:spcPct val="100000"/>
              </a:lnSpc>
              <a:buFont typeface="+mj-lt"/>
              <a:buAutoNum type="alphaLcPeriod"/>
              <a:tabLst>
                <a:tab pos="628650" algn="l"/>
                <a:tab pos="1163638" algn="l"/>
              </a:tabLst>
            </a:pPr>
            <a:endParaRPr lang="fr-FR" sz="2800" dirty="0"/>
          </a:p>
        </p:txBody>
      </p:sp>
      <p:sp>
        <p:nvSpPr>
          <p:cNvPr id="4" name="Rectangle 3"/>
          <p:cNvSpPr/>
          <p:nvPr/>
        </p:nvSpPr>
        <p:spPr>
          <a:xfrm>
            <a:off x="0" y="1093543"/>
            <a:ext cx="12192000" cy="6933693"/>
          </a:xfrm>
          <a:prstGeom prst="rect">
            <a:avLst/>
          </a:prstGeom>
        </p:spPr>
        <p:txBody>
          <a:bodyPr wrap="square">
            <a:spAutoFit/>
          </a:bodyPr>
          <a:lstStyle/>
          <a:p>
            <a:pPr marL="700088" lvl="1" indent="-514350">
              <a:spcBef>
                <a:spcPts val="500"/>
              </a:spcBef>
              <a:buFont typeface="+mj-lt"/>
              <a:buAutoNum type="alphaLcPeriod" startAt="2"/>
              <a:tabLst>
                <a:tab pos="622300" algn="l"/>
                <a:tab pos="628650" algn="l"/>
              </a:tabLst>
            </a:pPr>
            <a:r>
              <a:rPr lang="fr-FR" sz="2800" b="1" dirty="0"/>
              <a:t>Faire un changement et faire un requête  pull(pull request):</a:t>
            </a:r>
          </a:p>
          <a:p>
            <a:pPr marL="185738" lvl="1">
              <a:lnSpc>
                <a:spcPct val="100000"/>
              </a:lnSpc>
              <a:tabLst>
                <a:tab pos="628650" algn="l"/>
                <a:tab pos="1163638" algn="l"/>
              </a:tabLst>
            </a:pPr>
            <a:r>
              <a:rPr lang="fr-FR" sz="2800" dirty="0" smtClean="0"/>
              <a:t>master de dépôt bifurqué et le miroir du master du dépôt principale</a:t>
            </a:r>
          </a:p>
          <a:p>
            <a:pPr marL="901700" lvl="1" indent="-279400">
              <a:spcBef>
                <a:spcPts val="500"/>
              </a:spcBef>
              <a:buFont typeface="+mj-lt"/>
              <a:buAutoNum type="arabicPeriod"/>
              <a:tabLst>
                <a:tab pos="628650" algn="l"/>
                <a:tab pos="1163638" algn="l"/>
              </a:tabLst>
            </a:pPr>
            <a:r>
              <a:rPr lang="fr-FR" sz="2800" dirty="0"/>
              <a:t>Créer une nouvelle  branche (git branch  « newFeature ») </a:t>
            </a:r>
          </a:p>
          <a:p>
            <a:pPr marL="622300" lvl="1">
              <a:spcBef>
                <a:spcPts val="500"/>
              </a:spcBef>
              <a:buFont typeface="+mj-lt"/>
              <a:buAutoNum type="arabicPeriod"/>
              <a:tabLst>
                <a:tab pos="628650" algn="l"/>
                <a:tab pos="1163638" algn="l"/>
              </a:tabLst>
            </a:pPr>
            <a:r>
              <a:rPr lang="fr-FR" sz="2800" dirty="0"/>
              <a:t>Ajouté notre nouvelle fonctionnalité.</a:t>
            </a:r>
          </a:p>
          <a:p>
            <a:pPr marL="622300" lvl="1">
              <a:spcBef>
                <a:spcPts val="500"/>
              </a:spcBef>
              <a:buFont typeface="+mj-lt"/>
              <a:buAutoNum type="arabicPeriod"/>
              <a:tabLst>
                <a:tab pos="628650" algn="l"/>
                <a:tab pos="1163638" algn="l"/>
              </a:tabLst>
            </a:pPr>
            <a:r>
              <a:rPr lang="fr-FR" sz="2800" dirty="0"/>
              <a:t>Commit et pusher vers le dépôt bifurqué (dans la branche « newFeature »)</a:t>
            </a:r>
          </a:p>
          <a:p>
            <a:pPr marL="622300" lvl="1">
              <a:spcBef>
                <a:spcPts val="500"/>
              </a:spcBef>
              <a:buFont typeface="+mj-lt"/>
              <a:buAutoNum type="arabicPeriod"/>
              <a:tabLst>
                <a:tab pos="628650" algn="l"/>
                <a:tab pos="1163638" algn="l"/>
              </a:tabLst>
            </a:pPr>
            <a:r>
              <a:rPr lang="fr-FR" sz="2800" dirty="0"/>
              <a:t>Dans github apparait un bouton « 	 »</a:t>
            </a:r>
          </a:p>
          <a:p>
            <a:pPr marL="622300" lvl="1">
              <a:spcBef>
                <a:spcPts val="500"/>
              </a:spcBef>
              <a:buFont typeface="+mj-lt"/>
              <a:buAutoNum type="arabicPeriod"/>
              <a:tabLst>
                <a:tab pos="628650" algn="l"/>
                <a:tab pos="1163638" algn="l"/>
              </a:tabLst>
            </a:pPr>
            <a:r>
              <a:rPr lang="fr-FR" sz="2800" dirty="0"/>
              <a:t>Une foie accepté par le propriétaire du dépôt on voit quelle(PR)  à changé de statut à accepté et fermé.</a:t>
            </a:r>
          </a:p>
          <a:p>
            <a:pPr marL="700088" lvl="1" indent="-514350">
              <a:spcBef>
                <a:spcPts val="500"/>
              </a:spcBef>
              <a:buFont typeface="+mj-lt"/>
              <a:buAutoNum type="alphaLcPeriod" startAt="3"/>
              <a:tabLst>
                <a:tab pos="622300" algn="l"/>
                <a:tab pos="628650" algn="l"/>
              </a:tabLst>
            </a:pPr>
            <a:r>
              <a:rPr lang="fr-FR" sz="2800" b="1" dirty="0" smtClean="0"/>
              <a:t>Mettre </a:t>
            </a:r>
            <a:r>
              <a:rPr lang="fr-FR" sz="2800" b="1" dirty="0"/>
              <a:t>à jour le dépôt bifurqué en locale:</a:t>
            </a:r>
          </a:p>
          <a:p>
            <a:pPr marL="622300" lvl="1">
              <a:spcBef>
                <a:spcPts val="500"/>
              </a:spcBef>
              <a:buFont typeface="+mj-lt"/>
              <a:buAutoNum type="arabicPeriod"/>
              <a:tabLst>
                <a:tab pos="628650" algn="l"/>
                <a:tab pos="1163638" algn="l"/>
              </a:tabLst>
            </a:pPr>
            <a:r>
              <a:rPr lang="fr-FR" sz="2800" dirty="0"/>
              <a:t>Ajouté un autre remonte à notre dépôt locale qui va pointé vers le dépôt d’origine(la on à bifurqué)	</a:t>
            </a:r>
          </a:p>
          <a:p>
            <a:pPr marL="1073150" lvl="1" indent="-92075">
              <a:lnSpc>
                <a:spcPct val="90000"/>
              </a:lnSpc>
              <a:spcBef>
                <a:spcPts val="500"/>
              </a:spcBef>
              <a:buFont typeface="Arial" panose="020B0604020202020204" pitchFamily="34" charset="0"/>
              <a:buChar char="•"/>
              <a:tabLst>
                <a:tab pos="628650" algn="l"/>
                <a:tab pos="1163638" algn="l"/>
              </a:tabLst>
            </a:pPr>
            <a:r>
              <a:rPr lang="fr-FR" sz="2600" b="1" i="1" dirty="0"/>
              <a:t>git </a:t>
            </a:r>
            <a:r>
              <a:rPr lang="fr-FR" sz="2600" b="1" i="1" dirty="0" err="1"/>
              <a:t>add</a:t>
            </a:r>
            <a:r>
              <a:rPr lang="fr-FR" sz="2600" b="1" i="1" dirty="0"/>
              <a:t> upstrem « url de repo d’</a:t>
            </a:r>
            <a:r>
              <a:rPr lang="fr-FR" sz="2600" b="1" i="1" dirty="0" err="1"/>
              <a:t>origin</a:t>
            </a:r>
            <a:r>
              <a:rPr lang="fr-FR" sz="2600" b="1" i="1" dirty="0"/>
              <a:t> ou on à </a:t>
            </a:r>
            <a:r>
              <a:rPr lang="fr-FR" sz="2600" b="1" i="1" dirty="0" err="1"/>
              <a:t>forker</a:t>
            </a:r>
            <a:r>
              <a:rPr lang="fr-FR" sz="2600" b="1" i="1" dirty="0"/>
              <a:t> »</a:t>
            </a:r>
          </a:p>
          <a:p>
            <a:pPr marL="700088" lvl="1" indent="-514350">
              <a:buFont typeface="+mj-lt"/>
              <a:buAutoNum type="alphaLcPeriod"/>
              <a:tabLst>
                <a:tab pos="628650" algn="l"/>
                <a:tab pos="1163638" algn="l"/>
              </a:tabLst>
            </a:pPr>
            <a:endParaRPr lang="fr-FR" sz="2800" dirty="0"/>
          </a:p>
          <a:p>
            <a:pPr marL="700088" lvl="1" indent="-514350">
              <a:lnSpc>
                <a:spcPct val="100000"/>
              </a:lnSpc>
              <a:buFont typeface="+mj-lt"/>
              <a:buAutoNum type="alphaLcPeriod"/>
              <a:tabLst>
                <a:tab pos="628650" algn="l"/>
                <a:tab pos="1163638" algn="l"/>
              </a:tabLst>
            </a:pPr>
            <a:endParaRPr lang="fr-FR" sz="2800" dirty="0"/>
          </a:p>
          <a:p>
            <a:pPr marL="185738" lvl="1">
              <a:lnSpc>
                <a:spcPct val="100000"/>
              </a:lnSpc>
              <a:tabLst>
                <a:tab pos="628650" algn="l"/>
                <a:tab pos="1163638" algn="l"/>
              </a:tabLst>
            </a:pPr>
            <a:endParaRPr lang="fr-FR" sz="2800" dirty="0"/>
          </a:p>
        </p:txBody>
      </p:sp>
    </p:spTree>
    <p:extLst>
      <p:ext uri="{BB962C8B-B14F-4D97-AF65-F5344CB8AC3E}">
        <p14:creationId xmlns:p14="http://schemas.microsoft.com/office/powerpoint/2010/main" val="13960764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61221" y="-1"/>
            <a:ext cx="7890014" cy="954156"/>
          </a:xfrm>
        </p:spPr>
        <p:txBody>
          <a:bodyPr>
            <a:normAutofit/>
          </a:bodyPr>
          <a:lstStyle/>
          <a:p>
            <a:r>
              <a:rPr lang="fr-FR"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2300" lvl="1" indent="-514350">
              <a:buFont typeface="+mj-lt"/>
              <a:buAutoNum type="arabicPeriod" startAt="2"/>
              <a:tabLst>
                <a:tab pos="628650" algn="l"/>
                <a:tab pos="1163638" algn="l"/>
              </a:tabLst>
            </a:pPr>
            <a:r>
              <a:rPr lang="fr-FR" sz="2800" dirty="0"/>
              <a:t>Récupéré depuis le dépôt distant  les branches et leurs commis dans le dépôt locale avec la commande fetch.</a:t>
            </a:r>
          </a:p>
          <a:p>
            <a:pPr marL="820738" lvl="1" indent="-192088">
              <a:tabLst>
                <a:tab pos="628650" algn="l"/>
                <a:tab pos="1163638" algn="l"/>
              </a:tabLst>
            </a:pPr>
            <a:r>
              <a:rPr lang="fr-FR" sz="2600" b="1" i="1" dirty="0" smtClean="0"/>
              <a:t>git </a:t>
            </a:r>
            <a:r>
              <a:rPr lang="fr-FR" sz="2600" b="1" i="1" dirty="0"/>
              <a:t>fetch </a:t>
            </a:r>
            <a:r>
              <a:rPr lang="fr-FR" sz="2600" b="1" i="1" dirty="0" err="1" smtClean="0"/>
              <a:t>upstream</a:t>
            </a:r>
            <a:endParaRPr lang="fr-FR" sz="2600" b="1" i="1" dirty="0" smtClean="0"/>
          </a:p>
          <a:p>
            <a:pPr marL="514350" indent="-514350">
              <a:buFont typeface="+mj-lt"/>
              <a:buAutoNum type="arabicPeriod"/>
            </a:pPr>
            <a:r>
              <a:rPr lang="fr-FR" dirty="0"/>
              <a:t>Cacher les changements  et </a:t>
            </a:r>
            <a:r>
              <a:rPr lang="fr-FR" dirty="0" err="1"/>
              <a:t>merger</a:t>
            </a:r>
            <a:r>
              <a:rPr lang="fr-FR" dirty="0"/>
              <a:t> les changement vers note dépôt </a:t>
            </a:r>
            <a:r>
              <a:rPr lang="fr-FR" dirty="0" smtClean="0"/>
              <a:t>locale</a:t>
            </a:r>
            <a:endParaRPr lang="fr-FR" dirty="0"/>
          </a:p>
          <a:p>
            <a:pPr marL="820738" lvl="1" indent="-192088">
              <a:lnSpc>
                <a:spcPct val="100000"/>
              </a:lnSpc>
              <a:tabLst>
                <a:tab pos="628650" algn="l"/>
                <a:tab pos="1163638" algn="l"/>
              </a:tabLst>
            </a:pPr>
            <a:r>
              <a:rPr lang="fr-FR" sz="2600" b="1" i="1" dirty="0"/>
              <a:t>git </a:t>
            </a:r>
            <a:r>
              <a:rPr lang="fr-FR" sz="2600" b="1" i="1" dirty="0" err="1"/>
              <a:t>stash</a:t>
            </a:r>
            <a:r>
              <a:rPr lang="fr-FR" sz="2600" b="1" i="1" dirty="0"/>
              <a:t>, git merge </a:t>
            </a:r>
            <a:r>
              <a:rPr lang="fr-FR" sz="2600" b="1" i="1" dirty="0" err="1"/>
              <a:t>upstream</a:t>
            </a:r>
            <a:r>
              <a:rPr lang="fr-FR" sz="2600" b="1" i="1" dirty="0"/>
              <a:t>/master </a:t>
            </a:r>
          </a:p>
          <a:p>
            <a:pPr marL="628650" lvl="1" indent="0">
              <a:buNone/>
              <a:tabLst>
                <a:tab pos="628650" algn="l"/>
                <a:tab pos="1163638" algn="l"/>
              </a:tabLst>
            </a:pPr>
            <a:r>
              <a:rPr lang="fr-FR" sz="2800" dirty="0" smtClean="0"/>
              <a:t>Ou bien </a:t>
            </a:r>
          </a:p>
          <a:p>
            <a:pPr marL="820738" lvl="1" indent="-192088">
              <a:lnSpc>
                <a:spcPct val="100000"/>
              </a:lnSpc>
              <a:tabLst>
                <a:tab pos="628650" algn="l"/>
                <a:tab pos="1163638" algn="l"/>
              </a:tabLst>
            </a:pPr>
            <a:r>
              <a:rPr lang="fr-FR" sz="2600" b="1" i="1" dirty="0" smtClean="0"/>
              <a:t>git rebase </a:t>
            </a:r>
            <a:r>
              <a:rPr lang="fr-FR" sz="2600" b="1" i="1" dirty="0" err="1" smtClean="0"/>
              <a:t>upstream</a:t>
            </a:r>
            <a:r>
              <a:rPr lang="fr-FR" sz="2600" b="1" i="1" dirty="0" smtClean="0"/>
              <a:t>/master</a:t>
            </a:r>
          </a:p>
          <a:p>
            <a:pPr marL="514350" lvl="1" indent="-514350">
              <a:buFont typeface="+mj-lt"/>
              <a:buAutoNum type="alphaLcPeriod" startAt="4"/>
              <a:tabLst>
                <a:tab pos="628650" algn="l"/>
                <a:tab pos="1163638" algn="l"/>
              </a:tabLst>
            </a:pPr>
            <a:r>
              <a:rPr lang="fr-FR" sz="2800" dirty="0" smtClean="0"/>
              <a:t>Commiter </a:t>
            </a:r>
            <a:r>
              <a:rPr lang="fr-FR" sz="2800" dirty="0"/>
              <a:t>les </a:t>
            </a:r>
            <a:r>
              <a:rPr lang="fr-FR" sz="2800" dirty="0" smtClean="0"/>
              <a:t>changements et pusher les changement vers le dépôt bifurqué</a:t>
            </a:r>
          </a:p>
          <a:p>
            <a:pPr marL="820738" lvl="1" indent="-192088">
              <a:lnSpc>
                <a:spcPct val="100000"/>
              </a:lnSpc>
              <a:tabLst>
                <a:tab pos="628650" algn="l"/>
                <a:tab pos="1163638" algn="l"/>
              </a:tabLst>
            </a:pPr>
            <a:r>
              <a:rPr lang="fr-FR" sz="2600" b="1" i="1" dirty="0"/>
              <a:t>git commit –</a:t>
            </a:r>
            <a:r>
              <a:rPr lang="fr-FR" sz="2600" b="1" i="1" dirty="0" err="1"/>
              <a:t>am</a:t>
            </a:r>
            <a:r>
              <a:rPr lang="fr-FR" sz="2600" b="1" i="1" dirty="0"/>
              <a:t> ‘’</a:t>
            </a:r>
            <a:r>
              <a:rPr lang="fr-FR" sz="2600" b="1" i="1" dirty="0" err="1"/>
              <a:t>mergé</a:t>
            </a:r>
            <a:r>
              <a:rPr lang="fr-FR" sz="2600" b="1" i="1" dirty="0"/>
              <a:t> depuis </a:t>
            </a:r>
            <a:r>
              <a:rPr lang="fr-FR" sz="2600" b="1" i="1" dirty="0" err="1"/>
              <a:t>upstream</a:t>
            </a:r>
            <a:r>
              <a:rPr lang="fr-FR" sz="2600" b="1" i="1" dirty="0" smtClean="0"/>
              <a:t>’’, git push origin master</a:t>
            </a:r>
          </a:p>
          <a:p>
            <a:pPr marL="514350" lvl="1" indent="-514350">
              <a:lnSpc>
                <a:spcPct val="100000"/>
              </a:lnSpc>
              <a:buFont typeface="+mj-lt"/>
              <a:buAutoNum type="alphaLcPeriod" startAt="5"/>
              <a:tabLst>
                <a:tab pos="628650" algn="l"/>
                <a:tab pos="1163638" algn="l"/>
              </a:tabLst>
            </a:pPr>
            <a:r>
              <a:rPr lang="fr-FR" sz="2800" dirty="0" smtClean="0"/>
              <a:t>Récupéré </a:t>
            </a:r>
            <a:r>
              <a:rPr lang="fr-FR" sz="2800" dirty="0"/>
              <a:t>les changement cachés</a:t>
            </a:r>
          </a:p>
          <a:p>
            <a:pPr marL="820738" lvl="1" indent="-192088">
              <a:lnSpc>
                <a:spcPct val="100000"/>
              </a:lnSpc>
              <a:tabLst>
                <a:tab pos="628650" algn="l"/>
                <a:tab pos="1163638" algn="l"/>
              </a:tabLst>
            </a:pPr>
            <a:r>
              <a:rPr lang="fr-FR" sz="2600" b="1" i="1" dirty="0" smtClean="0"/>
              <a:t>git pop</a:t>
            </a:r>
          </a:p>
          <a:p>
            <a:pPr marL="820738" lvl="1" indent="-192088">
              <a:lnSpc>
                <a:spcPct val="100000"/>
              </a:lnSpc>
              <a:tabLst>
                <a:tab pos="628650" algn="l"/>
                <a:tab pos="1163638" algn="l"/>
              </a:tabLst>
            </a:pPr>
            <a:endParaRPr lang="fr-FR" sz="2600" b="1" i="1"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3076655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77189" y="362292"/>
            <a:ext cx="12037621" cy="6495708"/>
          </a:xfrm>
        </p:spPr>
        <p:txBody>
          <a:bodyPr>
            <a:normAutofit/>
          </a:bodyPr>
          <a:lstStyle/>
          <a:p>
            <a:pPr marL="571500" indent="-571500" algn="l">
              <a:buFont typeface="+mj-lt"/>
              <a:buAutoNum type="romanUcPeriod" startAt="4"/>
            </a:pPr>
            <a:r>
              <a:rPr lang="fr-FR" sz="2800" b="1" dirty="0" smtClean="0"/>
              <a:t>Git:</a:t>
            </a:r>
          </a:p>
          <a:p>
            <a:pPr marL="514350" indent="-514350" algn="l">
              <a:buFont typeface="+mj-lt"/>
              <a:buAutoNum type="alphaLcPeriod"/>
            </a:pPr>
            <a:r>
              <a:rPr lang="fr-FR" sz="2800" b="1" dirty="0"/>
              <a:t>Définition: </a:t>
            </a:r>
            <a:r>
              <a:rPr lang="fr-FR" sz="2800" dirty="0" smtClean="0"/>
              <a:t>est un logiciel qui  enregistre les  modifications (versions) d’un ensemble de fichiers d’un projet souvent  utilisé pour la collaboration . </a:t>
            </a:r>
            <a:r>
              <a:rPr lang="fr-FR" dirty="0" smtClean="0"/>
              <a:t>.</a:t>
            </a:r>
          </a:p>
          <a:p>
            <a:pPr marL="514350" indent="-514350" algn="l">
              <a:buFont typeface="+mj-lt"/>
              <a:buAutoNum type="alphaLcPeriod"/>
            </a:pPr>
            <a:r>
              <a:rPr lang="fr-FR" sz="2800" b="1" dirty="0" smtClean="0"/>
              <a:t>Architecture:</a:t>
            </a:r>
            <a:endParaRPr lang="fr-FR" sz="2800" b="1" dirty="0"/>
          </a:p>
          <a:p>
            <a:pPr marL="342900" indent="17463" algn="l">
              <a:buFont typeface="Arial" panose="020B0604020202020204" pitchFamily="34" charset="0"/>
              <a:buChar char="•"/>
            </a:pPr>
            <a:r>
              <a:rPr lang="fr-FR" sz="2800" dirty="0" smtClean="0"/>
              <a:t>Répertoire de travail (Workspace, </a:t>
            </a:r>
            <a:r>
              <a:rPr lang="fr-FR" sz="2800" dirty="0"/>
              <a:t>w</a:t>
            </a:r>
            <a:r>
              <a:rPr lang="fr-FR" sz="2800" dirty="0" smtClean="0"/>
              <a:t>ork tree).</a:t>
            </a:r>
          </a:p>
          <a:p>
            <a:pPr marL="342900" indent="17463" algn="l">
              <a:buFont typeface="Arial" panose="020B0604020202020204" pitchFamily="34" charset="0"/>
              <a:buChar char="•"/>
            </a:pPr>
            <a:r>
              <a:rPr lang="fr-FR" sz="2500" dirty="0" smtClean="0"/>
              <a:t> </a:t>
            </a:r>
            <a:r>
              <a:rPr lang="fr-FR" sz="2800" dirty="0"/>
              <a:t>La zone de transit/d’index (stagged area )</a:t>
            </a:r>
          </a:p>
          <a:p>
            <a:pPr marL="342900" indent="17463" algn="l">
              <a:buFont typeface="Arial" panose="020B0604020202020204" pitchFamily="34" charset="0"/>
              <a:buChar char="•"/>
            </a:pPr>
            <a:r>
              <a:rPr lang="fr-FR" sz="2800" dirty="0" smtClean="0"/>
              <a:t>Dépôt locale(HEAD)&lt;--Démo.</a:t>
            </a:r>
            <a:endParaRPr lang="fr-FR" sz="2800" dirty="0"/>
          </a:p>
          <a:p>
            <a:pPr marL="514350" indent="-514350" algn="l">
              <a:buFont typeface="+mj-lt"/>
              <a:buAutoNum type="alphaLcPeriod" startAt="3"/>
            </a:pPr>
            <a:r>
              <a:rPr lang="fr-FR" sz="2800" b="1" dirty="0"/>
              <a:t>Différentes Etats d’un </a:t>
            </a:r>
            <a:r>
              <a:rPr lang="fr-FR" sz="2800" b="1" dirty="0" smtClean="0"/>
              <a:t>fichier(répertoire):</a:t>
            </a:r>
            <a:endParaRPr lang="fr-FR" sz="2800" b="1" dirty="0"/>
          </a:p>
          <a:p>
            <a:pPr marL="685800" indent="-342900" algn="l">
              <a:buFont typeface="Arial" panose="020B0604020202020204" pitchFamily="34" charset="0"/>
              <a:buChar char="•"/>
            </a:pPr>
            <a:r>
              <a:rPr lang="fr-FR" sz="2800" dirty="0"/>
              <a:t>Non versionnés (</a:t>
            </a:r>
            <a:r>
              <a:rPr lang="fr-FR" sz="2800" dirty="0" smtClean="0"/>
              <a:t>untracked)</a:t>
            </a:r>
            <a:endParaRPr lang="fr-FR" sz="2800" dirty="0"/>
          </a:p>
          <a:p>
            <a:pPr marL="685800" indent="-342900" algn="l">
              <a:buFont typeface="Arial" panose="020B0604020202020204" pitchFamily="34" charset="0"/>
              <a:buChar char="•"/>
            </a:pPr>
            <a:r>
              <a:rPr lang="fr-FR" sz="2800" dirty="0" smtClean="0"/>
              <a:t>Versionnés </a:t>
            </a:r>
            <a:r>
              <a:rPr lang="fr-FR" sz="2800" dirty="0"/>
              <a:t>non modifié </a:t>
            </a:r>
            <a:endParaRPr lang="fr-FR" sz="2800" dirty="0" smtClean="0"/>
          </a:p>
          <a:p>
            <a:pPr marL="685800" indent="-342900" algn="l">
              <a:buFont typeface="Arial" panose="020B0604020202020204" pitchFamily="34" charset="0"/>
              <a:buChar char="•"/>
            </a:pPr>
            <a:r>
              <a:rPr lang="fr-FR" sz="2800" dirty="0" smtClean="0"/>
              <a:t>Versionnés modifié  (non prêt pour le prochaine commit)</a:t>
            </a:r>
          </a:p>
          <a:p>
            <a:pPr marL="685800" indent="-342900" algn="l">
              <a:buFont typeface="Arial" panose="020B0604020202020204" pitchFamily="34" charset="0"/>
              <a:buChar char="•"/>
            </a:pPr>
            <a:r>
              <a:rPr lang="fr-FR" sz="2800" dirty="0" smtClean="0"/>
              <a:t>Indexé </a:t>
            </a:r>
            <a:r>
              <a:rPr lang="fr-FR" sz="2800" dirty="0"/>
              <a:t>(staged)  (prêt pour le prochaine commit</a:t>
            </a:r>
            <a:r>
              <a:rPr lang="fr-FR" sz="2800" dirty="0" smtClean="0"/>
              <a:t>)</a:t>
            </a:r>
          </a:p>
          <a:p>
            <a:pPr marL="685800" indent="-342900" algn="l">
              <a:buFont typeface="Arial" panose="020B0604020202020204" pitchFamily="34" charset="0"/>
              <a:buChar char="•"/>
            </a:pPr>
            <a:r>
              <a:rPr lang="fr-FR" sz="2800" dirty="0" smtClean="0"/>
              <a:t>ignorée</a:t>
            </a:r>
            <a:endParaRPr lang="fr-FR" sz="2800" dirty="0"/>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78239" y="2683239"/>
            <a:ext cx="10515600" cy="1004341"/>
          </a:xfrm>
        </p:spPr>
        <p:txBody>
          <a:bodyPr>
            <a:normAutofit/>
          </a:bodyPr>
          <a:lstStyle/>
          <a:p>
            <a:pPr marL="0" indent="0" algn="ctr">
              <a:buNone/>
            </a:pPr>
            <a:r>
              <a:rPr lang="fr-FR" sz="6000" dirty="0" smtClean="0"/>
              <a:t>MERCI</a:t>
            </a:r>
            <a:endParaRPr lang="fr-FR" sz="6000" dirty="0"/>
          </a:p>
        </p:txBody>
      </p:sp>
    </p:spTree>
    <p:extLst>
      <p:ext uri="{BB962C8B-B14F-4D97-AF65-F5344CB8AC3E}">
        <p14:creationId xmlns:p14="http://schemas.microsoft.com/office/powerpoint/2010/main" val="225061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81792" y="198973"/>
            <a:ext cx="5524500" cy="1781175"/>
          </a:xfrm>
          <a:prstGeom prst="rect">
            <a:avLst/>
          </a:prstGeom>
        </p:spPr>
      </p:pic>
      <p:pic>
        <p:nvPicPr>
          <p:cNvPr id="5" name="Image 4">
            <a:hlinkClick r:id="rId3" action="ppaction://hlinksldjump"/>
          </p:cNvPr>
          <p:cNvPicPr>
            <a:picLocks noChangeAspect="1"/>
          </p:cNvPicPr>
          <p:nvPr/>
        </p:nvPicPr>
        <p:blipFill>
          <a:blip r:embed="rId4"/>
          <a:stretch>
            <a:fillRect/>
          </a:stretch>
        </p:blipFill>
        <p:spPr>
          <a:xfrm>
            <a:off x="5689253" y="549143"/>
            <a:ext cx="6115792" cy="2126115"/>
          </a:xfrm>
          <a:prstGeom prst="rect">
            <a:avLst/>
          </a:prstGeom>
        </p:spPr>
      </p:pic>
      <p:pic>
        <p:nvPicPr>
          <p:cNvPr id="6" name="Image 5"/>
          <p:cNvPicPr>
            <a:picLocks noChangeAspect="1"/>
          </p:cNvPicPr>
          <p:nvPr/>
        </p:nvPicPr>
        <p:blipFill>
          <a:blip r:embed="rId5"/>
          <a:stretch>
            <a:fillRect/>
          </a:stretch>
        </p:blipFill>
        <p:spPr>
          <a:xfrm>
            <a:off x="920567" y="2880531"/>
            <a:ext cx="8733099" cy="3705225"/>
          </a:xfrm>
          <a:prstGeom prst="rect">
            <a:avLst/>
          </a:prstGeom>
        </p:spPr>
      </p:pic>
    </p:spTree>
    <p:extLst>
      <p:ext uri="{BB962C8B-B14F-4D97-AF65-F5344CB8AC3E}">
        <p14:creationId xmlns:p14="http://schemas.microsoft.com/office/powerpoint/2010/main" val="16740796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384" y="570017"/>
            <a:ext cx="11648973" cy="5890744"/>
          </a:xfrm>
          <a:prstGeom prst="rect">
            <a:avLst/>
          </a:prstGeom>
        </p:spPr>
      </p:pic>
    </p:spTree>
    <p:extLst>
      <p:ext uri="{BB962C8B-B14F-4D97-AF65-F5344CB8AC3E}">
        <p14:creationId xmlns:p14="http://schemas.microsoft.com/office/powerpoint/2010/main" val="32712104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26906" y="492443"/>
            <a:ext cx="5899140" cy="3629025"/>
          </a:xfrm>
          <a:prstGeom prst="rect">
            <a:avLst/>
          </a:prstGeom>
        </p:spPr>
      </p:pic>
      <p:sp>
        <p:nvSpPr>
          <p:cNvPr id="5" name="ZoneTexte 4"/>
          <p:cNvSpPr txBox="1"/>
          <p:nvPr/>
        </p:nvSpPr>
        <p:spPr>
          <a:xfrm>
            <a:off x="126906" y="0"/>
            <a:ext cx="2302618" cy="492443"/>
          </a:xfrm>
          <a:prstGeom prst="rect">
            <a:avLst/>
          </a:prstGeom>
          <a:noFill/>
        </p:spPr>
        <p:txBody>
          <a:bodyPr wrap="none" rtlCol="0">
            <a:spAutoFit/>
          </a:bodyPr>
          <a:lstStyle/>
          <a:p>
            <a:r>
              <a:rPr lang="fr-FR" sz="2600" dirty="0" smtClean="0"/>
              <a:t>Démo git </a:t>
            </a:r>
            <a:r>
              <a:rPr lang="fr-FR" sz="2600" dirty="0" err="1" smtClean="0"/>
              <a:t>status</a:t>
            </a:r>
            <a:endParaRPr lang="fr-FR" sz="2600" dirty="0"/>
          </a:p>
        </p:txBody>
      </p:sp>
      <p:sp>
        <p:nvSpPr>
          <p:cNvPr id="6" name="ZoneTexte 5"/>
          <p:cNvSpPr txBox="1"/>
          <p:nvPr/>
        </p:nvSpPr>
        <p:spPr>
          <a:xfrm>
            <a:off x="6475752" y="492443"/>
            <a:ext cx="3372786" cy="4154984"/>
          </a:xfrm>
          <a:prstGeom prst="rect">
            <a:avLst/>
          </a:prstGeom>
          <a:noFill/>
        </p:spPr>
        <p:txBody>
          <a:bodyPr wrap="square" rtlCol="0">
            <a:spAutoFit/>
          </a:bodyPr>
          <a:lstStyle/>
          <a:p>
            <a:r>
              <a:rPr lang="fr-FR" sz="2200" dirty="0"/>
              <a:t>/</a:t>
            </a:r>
            <a:r>
              <a:rPr lang="fr-FR" sz="2200" dirty="0" err="1"/>
              <a:t>node_modules</a:t>
            </a:r>
            <a:endParaRPr lang="fr-FR" sz="2200" dirty="0"/>
          </a:p>
          <a:p>
            <a:r>
              <a:rPr lang="fr-FR" sz="2200" dirty="0"/>
              <a:t>/public/hot</a:t>
            </a:r>
          </a:p>
          <a:p>
            <a:r>
              <a:rPr lang="fr-FR" sz="2200" dirty="0"/>
              <a:t>/public/</a:t>
            </a:r>
            <a:r>
              <a:rPr lang="fr-FR" sz="2200" dirty="0" err="1"/>
              <a:t>storage</a:t>
            </a:r>
            <a:endParaRPr lang="fr-FR" sz="2200" dirty="0"/>
          </a:p>
          <a:p>
            <a:r>
              <a:rPr lang="fr-FR" sz="2200" dirty="0"/>
              <a:t>/</a:t>
            </a:r>
            <a:r>
              <a:rPr lang="fr-FR" sz="2200" dirty="0" err="1"/>
              <a:t>storage</a:t>
            </a:r>
            <a:r>
              <a:rPr lang="fr-FR" sz="2200" dirty="0"/>
              <a:t>/*.key</a:t>
            </a:r>
          </a:p>
          <a:p>
            <a:r>
              <a:rPr lang="fr-FR" sz="2200" dirty="0"/>
              <a:t>/</a:t>
            </a:r>
            <a:r>
              <a:rPr lang="fr-FR" sz="2200" dirty="0" err="1"/>
              <a:t>vendor</a:t>
            </a:r>
            <a:endParaRPr lang="fr-FR" sz="2200" dirty="0"/>
          </a:p>
          <a:p>
            <a:r>
              <a:rPr lang="fr-FR" sz="2200" dirty="0"/>
              <a:t>.</a:t>
            </a:r>
            <a:r>
              <a:rPr lang="fr-FR" sz="2200" dirty="0" err="1"/>
              <a:t>env</a:t>
            </a:r>
            <a:endParaRPr lang="fr-FR" sz="2200" dirty="0"/>
          </a:p>
          <a:p>
            <a:r>
              <a:rPr lang="fr-FR" sz="2200" dirty="0"/>
              <a:t>.</a:t>
            </a:r>
            <a:r>
              <a:rPr lang="fr-FR" sz="2200" dirty="0" err="1"/>
              <a:t>env.backup</a:t>
            </a:r>
            <a:endParaRPr lang="fr-FR" sz="2200" dirty="0"/>
          </a:p>
          <a:p>
            <a:r>
              <a:rPr lang="fr-FR" sz="2200" dirty="0"/>
              <a:t>.</a:t>
            </a:r>
            <a:r>
              <a:rPr lang="fr-FR" sz="2200" dirty="0" err="1"/>
              <a:t>phpunit.result.cache</a:t>
            </a:r>
            <a:endParaRPr lang="fr-FR" sz="2200" dirty="0"/>
          </a:p>
          <a:p>
            <a:r>
              <a:rPr lang="fr-FR" sz="2200" dirty="0" err="1"/>
              <a:t>Homestead.json</a:t>
            </a:r>
            <a:endParaRPr lang="fr-FR" sz="2200" dirty="0"/>
          </a:p>
          <a:p>
            <a:r>
              <a:rPr lang="fr-FR" sz="2200" dirty="0" err="1"/>
              <a:t>Homestead.yaml</a:t>
            </a:r>
            <a:endParaRPr lang="fr-FR" sz="2200" dirty="0"/>
          </a:p>
          <a:p>
            <a:r>
              <a:rPr lang="fr-FR" sz="2200" dirty="0"/>
              <a:t>npm-debug.log</a:t>
            </a:r>
          </a:p>
          <a:p>
            <a:r>
              <a:rPr lang="fr-FR" sz="2200" dirty="0"/>
              <a:t>yarn-error.log</a:t>
            </a:r>
          </a:p>
        </p:txBody>
      </p:sp>
      <p:sp>
        <p:nvSpPr>
          <p:cNvPr id="8" name="ZoneTexte 7"/>
          <p:cNvSpPr txBox="1"/>
          <p:nvPr/>
        </p:nvSpPr>
        <p:spPr>
          <a:xfrm>
            <a:off x="6583153" y="-30777"/>
            <a:ext cx="1616468" cy="523220"/>
          </a:xfrm>
          <a:prstGeom prst="rect">
            <a:avLst/>
          </a:prstGeom>
          <a:noFill/>
        </p:spPr>
        <p:txBody>
          <a:bodyPr wrap="none" rtlCol="0">
            <a:spAutoFit/>
          </a:bodyPr>
          <a:lstStyle/>
          <a:p>
            <a:r>
              <a:rPr lang="fr-FR" sz="2800" b="1" dirty="0" smtClean="0"/>
              <a:t>.</a:t>
            </a:r>
            <a:r>
              <a:rPr lang="fr-FR" sz="2800" b="1" dirty="0" err="1" smtClean="0"/>
              <a:t>gitignore</a:t>
            </a:r>
            <a:endParaRPr lang="fr-FR" sz="2800" b="1" dirty="0"/>
          </a:p>
        </p:txBody>
      </p:sp>
    </p:spTree>
    <p:extLst>
      <p:ext uri="{BB962C8B-B14F-4D97-AF65-F5344CB8AC3E}">
        <p14:creationId xmlns:p14="http://schemas.microsoft.com/office/powerpoint/2010/main" val="16272186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317673" y="213756"/>
            <a:ext cx="5542745" cy="6644244"/>
          </a:xfrm>
          <a:prstGeom prst="rect">
            <a:avLst/>
          </a:prstGeom>
        </p:spPr>
      </p:pic>
      <p:pic>
        <p:nvPicPr>
          <p:cNvPr id="8" name="Image 7"/>
          <p:cNvPicPr>
            <a:picLocks noChangeAspect="1"/>
          </p:cNvPicPr>
          <p:nvPr/>
        </p:nvPicPr>
        <p:blipFill>
          <a:blip r:embed="rId3"/>
          <a:stretch>
            <a:fillRect/>
          </a:stretch>
        </p:blipFill>
        <p:spPr>
          <a:xfrm>
            <a:off x="90673" y="356260"/>
            <a:ext cx="6001369" cy="6305797"/>
          </a:xfrm>
          <a:prstGeom prst="rect">
            <a:avLst/>
          </a:prstGeom>
        </p:spPr>
      </p:pic>
    </p:spTree>
    <p:extLst>
      <p:ext uri="{BB962C8B-B14F-4D97-AF65-F5344CB8AC3E}">
        <p14:creationId xmlns:p14="http://schemas.microsoft.com/office/powerpoint/2010/main" val="26756229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78129" y="836702"/>
            <a:ext cx="5830784" cy="4922831"/>
          </a:xfrm>
          <a:prstGeom prst="rect">
            <a:avLst/>
          </a:prstGeom>
        </p:spPr>
      </p:pic>
      <p:pic>
        <p:nvPicPr>
          <p:cNvPr id="2" name="Image 1"/>
          <p:cNvPicPr>
            <a:picLocks noChangeAspect="1"/>
          </p:cNvPicPr>
          <p:nvPr/>
        </p:nvPicPr>
        <p:blipFill>
          <a:blip r:embed="rId3"/>
          <a:stretch>
            <a:fillRect/>
          </a:stretch>
        </p:blipFill>
        <p:spPr>
          <a:xfrm>
            <a:off x="6662057" y="1589436"/>
            <a:ext cx="5197310" cy="3623831"/>
          </a:xfrm>
          <a:prstGeom prst="rect">
            <a:avLst/>
          </a:prstGeom>
        </p:spPr>
      </p:pic>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314793" y="0"/>
            <a:ext cx="11602387" cy="605642"/>
          </a:xfrm>
        </p:spPr>
        <p:txBody>
          <a:bodyPr>
            <a:normAutofit fontScale="90000"/>
          </a:bodyPr>
          <a:lstStyle/>
          <a:p>
            <a:pPr algn="ctr"/>
            <a:r>
              <a:rPr lang="fr-FR" b="1" dirty="0" smtClean="0"/>
              <a:t>Démo Système de gestion des états  interne</a:t>
            </a:r>
            <a:endParaRPr lang="fr-FR" b="1" dirty="0"/>
          </a:p>
        </p:txBody>
      </p:sp>
      <p:sp>
        <p:nvSpPr>
          <p:cNvPr id="2" name="ZoneTexte 1"/>
          <p:cNvSpPr txBox="1"/>
          <p:nvPr/>
        </p:nvSpPr>
        <p:spPr>
          <a:xfrm>
            <a:off x="-1" y="884420"/>
            <a:ext cx="5906126" cy="2677656"/>
          </a:xfrm>
          <a:prstGeom prst="rect">
            <a:avLst/>
          </a:prstGeom>
          <a:noFill/>
        </p:spPr>
        <p:txBody>
          <a:bodyPr wrap="square" rtlCol="0">
            <a:spAutoFit/>
          </a:bodyPr>
          <a:lstStyle/>
          <a:p>
            <a:pPr marL="342900" indent="-342900">
              <a:buFont typeface="+mj-lt"/>
              <a:buAutoNum type="alphaLcPeriod"/>
            </a:pPr>
            <a:r>
              <a:rPr lang="fr-FR" sz="2800" dirty="0" smtClean="0"/>
              <a:t>Créer un dépôt avec un fichier vide:</a:t>
            </a:r>
          </a:p>
          <a:p>
            <a:pPr marL="342900" indent="-163513">
              <a:buFont typeface="+mj-lt"/>
              <a:buAutoNum type="arabicPeriod"/>
            </a:pPr>
            <a:r>
              <a:rPr lang="fr-FR" sz="2800" b="1" i="1" dirty="0" err="1" smtClean="0"/>
              <a:t>mkdir</a:t>
            </a:r>
            <a:r>
              <a:rPr lang="fr-FR" sz="2800" b="1" i="1" dirty="0" smtClean="0"/>
              <a:t> prj1</a:t>
            </a:r>
          </a:p>
          <a:p>
            <a:pPr marL="342900" indent="-163513">
              <a:buFont typeface="+mj-lt"/>
              <a:buAutoNum type="arabicPeriod"/>
            </a:pPr>
            <a:r>
              <a:rPr lang="fr-FR" sz="2800" b="1" i="1" dirty="0"/>
              <a:t>g</a:t>
            </a:r>
            <a:r>
              <a:rPr lang="fr-FR" sz="2800" b="1" i="1" dirty="0" smtClean="0"/>
              <a:t>it </a:t>
            </a:r>
            <a:r>
              <a:rPr lang="fr-FR" sz="2800" b="1" i="1" dirty="0" err="1" smtClean="0"/>
              <a:t>init</a:t>
            </a:r>
            <a:endParaRPr lang="fr-FR" sz="2800" b="1" i="1" dirty="0" smtClean="0"/>
          </a:p>
          <a:p>
            <a:pPr marL="342900" indent="-163513">
              <a:buFont typeface="+mj-lt"/>
              <a:buAutoNum type="arabicPeriod"/>
            </a:pPr>
            <a:r>
              <a:rPr lang="fr-FR" sz="2800" b="1" i="1" dirty="0" err="1" smtClean="0"/>
              <a:t>touch</a:t>
            </a:r>
            <a:r>
              <a:rPr lang="fr-FR" sz="2800" b="1" i="1" dirty="0" smtClean="0"/>
              <a:t> file1  </a:t>
            </a:r>
          </a:p>
          <a:p>
            <a:pPr marL="342900" indent="-163513">
              <a:buFont typeface="+mj-lt"/>
              <a:buAutoNum type="arabicPeriod"/>
            </a:pPr>
            <a:r>
              <a:rPr lang="fr-FR" sz="2800" b="1" i="1" dirty="0" smtClean="0"/>
              <a:t>git </a:t>
            </a:r>
            <a:r>
              <a:rPr lang="fr-FR" sz="2800" b="1" i="1" dirty="0" err="1" smtClean="0"/>
              <a:t>add</a:t>
            </a:r>
            <a:r>
              <a:rPr lang="fr-FR" sz="2800" b="1" i="1" dirty="0" smtClean="0"/>
              <a:t> file1</a:t>
            </a:r>
          </a:p>
          <a:p>
            <a:pPr marL="342900" indent="-163513">
              <a:buFont typeface="+mj-lt"/>
              <a:buAutoNum type="arabicPeriod"/>
            </a:pPr>
            <a:r>
              <a:rPr lang="fr-FR" sz="2800" b="1" i="1" dirty="0" smtClean="0"/>
              <a:t>git commit –m «</a:t>
            </a:r>
            <a:r>
              <a:rPr lang="fr-FR" sz="2800" b="1" i="1" dirty="0" err="1" smtClean="0"/>
              <a:t>init</a:t>
            </a:r>
            <a:r>
              <a:rPr lang="fr-FR" sz="2800" b="1" i="1" dirty="0" smtClean="0"/>
              <a:t> </a:t>
            </a:r>
            <a:r>
              <a:rPr lang="fr-FR" sz="2800" b="1" i="1" dirty="0" err="1" smtClean="0"/>
              <a:t>ial</a:t>
            </a:r>
            <a:r>
              <a:rPr lang="fr-FR" sz="2800" b="1" i="1" dirty="0" smtClean="0"/>
              <a:t> commit»</a:t>
            </a:r>
          </a:p>
        </p:txBody>
      </p:sp>
      <p:sp>
        <p:nvSpPr>
          <p:cNvPr id="3" name="ZoneTexte 2"/>
          <p:cNvSpPr txBox="1"/>
          <p:nvPr/>
        </p:nvSpPr>
        <p:spPr>
          <a:xfrm>
            <a:off x="6115986" y="719528"/>
            <a:ext cx="5921116" cy="2246769"/>
          </a:xfrm>
          <a:prstGeom prst="rect">
            <a:avLst/>
          </a:prstGeom>
          <a:noFill/>
        </p:spPr>
        <p:txBody>
          <a:bodyPr wrap="square" rtlCol="0">
            <a:spAutoFit/>
          </a:bodyPr>
          <a:lstStyle/>
          <a:p>
            <a:pPr marL="449263" indent="-271463">
              <a:buFont typeface="+mj-lt"/>
              <a:buAutoNum type="romanUcPeriod"/>
            </a:pPr>
            <a:r>
              <a:rPr lang="fr-FR" sz="2800" b="1" dirty="0" smtClean="0">
                <a:solidFill>
                  <a:srgbClr val="FF0000"/>
                </a:solidFill>
              </a:rPr>
              <a:t>Répertoire de travail</a:t>
            </a:r>
          </a:p>
          <a:p>
            <a:pPr marL="636587" indent="-457200">
              <a:buFont typeface="+mj-lt"/>
              <a:buAutoNum type="alphaLcPeriod" startAt="2"/>
            </a:pPr>
            <a:r>
              <a:rPr lang="fr-FR" sz="2800" dirty="0" smtClean="0"/>
              <a:t>Modification </a:t>
            </a:r>
            <a:r>
              <a:rPr lang="fr-FR" sz="2800" dirty="0"/>
              <a:t>du fichier</a:t>
            </a:r>
          </a:p>
          <a:p>
            <a:pPr marL="342900" indent="-163513">
              <a:buFont typeface="+mj-lt"/>
              <a:buAutoNum type="arabicPeriod"/>
            </a:pPr>
            <a:r>
              <a:rPr lang="fr-FR" sz="2800" b="1" i="1" dirty="0" err="1" smtClean="0"/>
              <a:t>echo</a:t>
            </a:r>
            <a:r>
              <a:rPr lang="fr-FR" sz="2800" b="1" i="1" dirty="0" smtClean="0"/>
              <a:t> </a:t>
            </a:r>
            <a:r>
              <a:rPr lang="fr-FR" sz="2800" b="1" i="1" dirty="0"/>
              <a:t>‘Hello’ &gt;&gt; file1  </a:t>
            </a:r>
            <a:endParaRPr lang="fr-FR" sz="2800" b="1" i="1" dirty="0" smtClean="0"/>
          </a:p>
          <a:p>
            <a:pPr marL="342900" indent="-163513">
              <a:buFont typeface="+mj-lt"/>
              <a:buAutoNum type="arabicPeriod"/>
            </a:pPr>
            <a:r>
              <a:rPr lang="fr-FR" sz="2800" b="1" i="1" dirty="0" smtClean="0"/>
              <a:t>git </a:t>
            </a:r>
            <a:r>
              <a:rPr lang="fr-FR" sz="2800" b="1" i="1" dirty="0" err="1" smtClean="0"/>
              <a:t>status</a:t>
            </a:r>
            <a:endParaRPr lang="fr-FR" sz="2800" b="1" i="1" dirty="0" smtClean="0"/>
          </a:p>
          <a:p>
            <a:pPr marL="342900" indent="-163513">
              <a:buFont typeface="+mj-lt"/>
              <a:buAutoNum type="arabicPeriod"/>
            </a:pPr>
            <a:r>
              <a:rPr lang="fr-FR" sz="2800" b="1" i="1" dirty="0" smtClean="0"/>
              <a:t>Git </a:t>
            </a:r>
            <a:r>
              <a:rPr lang="fr-FR" sz="2800" b="1" i="1" dirty="0" err="1" smtClean="0"/>
              <a:t>add</a:t>
            </a:r>
            <a:r>
              <a:rPr lang="fr-FR" sz="2800" b="1" i="1" dirty="0" smtClean="0"/>
              <a:t> file1</a:t>
            </a:r>
            <a:endParaRPr lang="fr-FR" sz="2800" b="1" i="1" dirty="0"/>
          </a:p>
        </p:txBody>
      </p:sp>
      <p:pic>
        <p:nvPicPr>
          <p:cNvPr id="6" name="Image 5"/>
          <p:cNvPicPr>
            <a:picLocks noChangeAspect="1"/>
          </p:cNvPicPr>
          <p:nvPr/>
        </p:nvPicPr>
        <p:blipFill>
          <a:blip r:embed="rId3"/>
          <a:stretch>
            <a:fillRect/>
          </a:stretch>
        </p:blipFill>
        <p:spPr>
          <a:xfrm>
            <a:off x="8494348" y="2099544"/>
            <a:ext cx="1952625" cy="295275"/>
          </a:xfrm>
          <a:prstGeom prst="rect">
            <a:avLst/>
          </a:prstGeom>
        </p:spPr>
      </p:pic>
      <p:sp>
        <p:nvSpPr>
          <p:cNvPr id="7" name="ZoneTexte 6"/>
          <p:cNvSpPr txBox="1"/>
          <p:nvPr/>
        </p:nvSpPr>
        <p:spPr>
          <a:xfrm>
            <a:off x="314793" y="4324587"/>
            <a:ext cx="5336500" cy="1815882"/>
          </a:xfrm>
          <a:prstGeom prst="rect">
            <a:avLst/>
          </a:prstGeom>
          <a:noFill/>
        </p:spPr>
        <p:txBody>
          <a:bodyPr wrap="square" rtlCol="0">
            <a:spAutoFit/>
          </a:bodyPr>
          <a:lstStyle/>
          <a:p>
            <a:pPr marL="269875" indent="-269875">
              <a:buFont typeface="+mj-lt"/>
              <a:buAutoNum type="romanUcPeriod" startAt="2"/>
            </a:pPr>
            <a:r>
              <a:rPr lang="fr-FR" sz="2800" b="1" dirty="0" smtClean="0">
                <a:solidFill>
                  <a:srgbClr val="FF0000"/>
                </a:solidFill>
              </a:rPr>
              <a:t>Staging</a:t>
            </a:r>
            <a:r>
              <a:rPr lang="fr-FR" sz="2800" b="1" dirty="0" smtClean="0"/>
              <a:t> </a:t>
            </a:r>
            <a:r>
              <a:rPr lang="fr-FR" sz="2800" b="1" dirty="0" smtClean="0">
                <a:solidFill>
                  <a:srgbClr val="FF0000"/>
                </a:solidFill>
              </a:rPr>
              <a:t>index(.git/index)</a:t>
            </a:r>
          </a:p>
          <a:p>
            <a:pPr marL="342900" indent="-163513">
              <a:buFont typeface="+mj-lt"/>
              <a:buAutoNum type="arabicPeriod"/>
            </a:pPr>
            <a:r>
              <a:rPr lang="fr-FR" sz="2800" b="1" i="1" dirty="0"/>
              <a:t>git </a:t>
            </a:r>
            <a:r>
              <a:rPr lang="fr-FR" sz="2800" b="1" i="1" dirty="0" err="1" smtClean="0"/>
              <a:t>ls</a:t>
            </a:r>
            <a:r>
              <a:rPr lang="fr-FR" sz="2800" b="1" i="1" dirty="0" smtClean="0"/>
              <a:t>-files –s/m/o</a:t>
            </a:r>
          </a:p>
          <a:p>
            <a:pPr marL="342900" indent="-163513">
              <a:buFont typeface="+mj-lt"/>
              <a:buAutoNum type="arabicPeriod"/>
            </a:pPr>
            <a:endParaRPr lang="fr-FR" sz="2800" b="1" i="1" dirty="0"/>
          </a:p>
          <a:p>
            <a:pPr marL="342900" indent="-163513">
              <a:buFont typeface="+mj-lt"/>
              <a:buAutoNum type="arabicPeriod"/>
            </a:pPr>
            <a:r>
              <a:rPr lang="fr-FR" sz="2800" b="1" i="1" dirty="0" smtClean="0"/>
              <a:t>Git commit –m ‘’message’’</a:t>
            </a:r>
            <a:endParaRPr lang="fr-FR" sz="2800" b="1" i="1" dirty="0"/>
          </a:p>
        </p:txBody>
      </p:sp>
      <p:pic>
        <p:nvPicPr>
          <p:cNvPr id="8" name="Image 7"/>
          <p:cNvPicPr>
            <a:picLocks noChangeAspect="1"/>
          </p:cNvPicPr>
          <p:nvPr/>
        </p:nvPicPr>
        <p:blipFill>
          <a:blip r:embed="rId4"/>
          <a:stretch>
            <a:fillRect/>
          </a:stretch>
        </p:blipFill>
        <p:spPr>
          <a:xfrm>
            <a:off x="419724" y="5276538"/>
            <a:ext cx="5126637" cy="359763"/>
          </a:xfrm>
          <a:prstGeom prst="rect">
            <a:avLst/>
          </a:prstGeom>
        </p:spPr>
      </p:pic>
      <p:sp>
        <p:nvSpPr>
          <p:cNvPr id="9" name="ZoneTexte 8"/>
          <p:cNvSpPr txBox="1"/>
          <p:nvPr/>
        </p:nvSpPr>
        <p:spPr>
          <a:xfrm>
            <a:off x="6115987" y="3392206"/>
            <a:ext cx="5801194" cy="954107"/>
          </a:xfrm>
          <a:prstGeom prst="rect">
            <a:avLst/>
          </a:prstGeom>
          <a:noFill/>
        </p:spPr>
        <p:txBody>
          <a:bodyPr wrap="square" rtlCol="0">
            <a:spAutoFit/>
          </a:bodyPr>
          <a:lstStyle/>
          <a:p>
            <a:pPr marL="571500" indent="-571500">
              <a:buFont typeface="+mj-lt"/>
              <a:buAutoNum type="romanUcPeriod" startAt="3"/>
            </a:pPr>
            <a:r>
              <a:rPr lang="fr-FR" sz="2800" b="1" dirty="0" smtClean="0">
                <a:solidFill>
                  <a:srgbClr val="FF0000"/>
                </a:solidFill>
              </a:rPr>
              <a:t>(local </a:t>
            </a:r>
            <a:r>
              <a:rPr lang="fr-FR" sz="2800" b="1" dirty="0" err="1" smtClean="0">
                <a:solidFill>
                  <a:srgbClr val="FF0000"/>
                </a:solidFill>
              </a:rPr>
              <a:t>repository</a:t>
            </a:r>
            <a:r>
              <a:rPr lang="fr-FR" sz="2800" b="1" dirty="0" smtClean="0">
                <a:solidFill>
                  <a:srgbClr val="FF0000"/>
                </a:solidFill>
              </a:rPr>
              <a:t>)(commit </a:t>
            </a:r>
            <a:r>
              <a:rPr lang="fr-FR" sz="2800" b="1" dirty="0" err="1" smtClean="0">
                <a:solidFill>
                  <a:srgbClr val="FF0000"/>
                </a:solidFill>
              </a:rPr>
              <a:t>history</a:t>
            </a:r>
            <a:r>
              <a:rPr lang="fr-FR" sz="2800" b="1" dirty="0" smtClean="0">
                <a:solidFill>
                  <a:srgbClr val="FF0000"/>
                </a:solidFill>
              </a:rPr>
              <a:t>) HEAD</a:t>
            </a:r>
            <a:endParaRPr lang="fr-FR" sz="2800" b="1" dirty="0">
              <a:solidFill>
                <a:srgbClr val="FF0000"/>
              </a:solidFill>
            </a:endParaRPr>
          </a:p>
        </p:txBody>
      </p:sp>
    </p:spTree>
    <p:extLst>
      <p:ext uri="{BB962C8B-B14F-4D97-AF65-F5344CB8AC3E}">
        <p14:creationId xmlns:p14="http://schemas.microsoft.com/office/powerpoint/2010/main" val="42282374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71744"/>
            <a:ext cx="6625652" cy="2385967"/>
          </a:xfrm>
        </p:spPr>
        <p:txBody>
          <a:bodyPr>
            <a:normAutofit fontScale="92500" lnSpcReduction="20000"/>
          </a:bodyPr>
          <a:lstStyle/>
          <a:p>
            <a:pPr marL="0" indent="0">
              <a:buNone/>
            </a:pPr>
            <a:r>
              <a:rPr lang="fr-FR" sz="2600" b="1" u="sng" dirty="0"/>
              <a:t>Démo</a:t>
            </a:r>
            <a:r>
              <a:rPr lang="fr-FR" sz="2600" b="1" dirty="0"/>
              <a:t> </a:t>
            </a:r>
            <a:r>
              <a:rPr lang="fr-FR" sz="2600" b="1" u="sng" dirty="0" err="1"/>
              <a:t>rebase</a:t>
            </a:r>
            <a:endParaRPr lang="fr-FR" sz="2600" u="sng" dirty="0" smtClean="0"/>
          </a:p>
          <a:p>
            <a:pPr marL="514350" indent="-514350">
              <a:buFont typeface="+mj-lt"/>
              <a:buAutoNum type="arabicPeriod"/>
            </a:pPr>
            <a:r>
              <a:rPr lang="fr-FR" sz="2000" dirty="0" smtClean="0"/>
              <a:t>cloner </a:t>
            </a:r>
            <a:r>
              <a:rPr lang="fr-FR" sz="2000" dirty="0" err="1" smtClean="0">
                <a:hlinkClick r:id="rId3"/>
              </a:rPr>
              <a:t>git@github.com:cameronmcnz</a:t>
            </a:r>
            <a:r>
              <a:rPr lang="fr-FR" sz="2000" dirty="0" smtClean="0">
                <a:hlinkClick r:id="rId3"/>
              </a:rPr>
              <a:t>/</a:t>
            </a:r>
            <a:r>
              <a:rPr lang="fr-FR" sz="2000" dirty="0" err="1" smtClean="0">
                <a:hlinkClick r:id="rId3"/>
              </a:rPr>
              <a:t>rebase-github.git</a:t>
            </a:r>
            <a:endParaRPr lang="fr-FR" sz="2000" dirty="0" smtClean="0"/>
          </a:p>
          <a:p>
            <a:pPr marL="514350" indent="-514350">
              <a:buFont typeface="+mj-lt"/>
              <a:buAutoNum type="arabicPeriod"/>
            </a:pPr>
            <a:r>
              <a:rPr lang="fr-FR" sz="2000" dirty="0"/>
              <a:t>Switcher vers la </a:t>
            </a:r>
            <a:r>
              <a:rPr lang="fr-FR" sz="2000" dirty="0" smtClean="0"/>
              <a:t>branche feature</a:t>
            </a:r>
            <a:endParaRPr lang="fr-FR" sz="2000" dirty="0"/>
          </a:p>
          <a:p>
            <a:pPr marL="514350" indent="-514350">
              <a:buFont typeface="+mj-lt"/>
              <a:buAutoNum type="arabicPeriod"/>
            </a:pPr>
            <a:r>
              <a:rPr lang="fr-FR" sz="2000" dirty="0"/>
              <a:t>Afficher le </a:t>
            </a:r>
            <a:r>
              <a:rPr lang="fr-FR" sz="2000" dirty="0" smtClean="0"/>
              <a:t>log</a:t>
            </a:r>
          </a:p>
          <a:p>
            <a:pPr marL="514350" indent="-514350">
              <a:buFont typeface="+mj-lt"/>
              <a:buAutoNum type="arabicPeriod"/>
            </a:pPr>
            <a:r>
              <a:rPr lang="fr-FR" sz="2000" dirty="0" err="1" smtClean="0"/>
              <a:t>ls</a:t>
            </a:r>
            <a:r>
              <a:rPr lang="fr-FR" sz="2000" dirty="0" smtClean="0"/>
              <a:t> voir les fichier</a:t>
            </a:r>
          </a:p>
          <a:p>
            <a:pPr marL="514350" indent="-514350">
              <a:buFont typeface="+mj-lt"/>
              <a:buAutoNum type="arabicPeriod"/>
            </a:pPr>
            <a:r>
              <a:rPr lang="fr-FR" sz="2000" dirty="0"/>
              <a:t>Rebase master dans </a:t>
            </a:r>
            <a:r>
              <a:rPr lang="fr-FR" sz="2000" dirty="0" smtClean="0"/>
              <a:t>feature</a:t>
            </a:r>
          </a:p>
          <a:p>
            <a:pPr marL="514350" indent="-514350">
              <a:buFont typeface="+mj-lt"/>
              <a:buAutoNum type="arabicPeriod"/>
            </a:pPr>
            <a:r>
              <a:rPr lang="fr-FR" sz="2000" dirty="0"/>
              <a:t>Rebase </a:t>
            </a:r>
            <a:r>
              <a:rPr lang="fr-FR" sz="2000" dirty="0" smtClean="0"/>
              <a:t>feature Dans master</a:t>
            </a:r>
            <a:endParaRPr lang="fr-FR" sz="2000" dirty="0"/>
          </a:p>
        </p:txBody>
      </p:sp>
      <p:sp>
        <p:nvSpPr>
          <p:cNvPr id="4" name="ZoneTexte 3"/>
          <p:cNvSpPr txBox="1"/>
          <p:nvPr/>
        </p:nvSpPr>
        <p:spPr>
          <a:xfrm>
            <a:off x="6925456" y="171744"/>
            <a:ext cx="4901784" cy="3236784"/>
          </a:xfrm>
          <a:prstGeom prst="rect">
            <a:avLst/>
          </a:prstGeom>
          <a:noFill/>
        </p:spPr>
        <p:txBody>
          <a:bodyPr wrap="square" rtlCol="0">
            <a:spAutoFit/>
          </a:bodyPr>
          <a:lstStyle/>
          <a:p>
            <a:r>
              <a:rPr lang="fr-FR" sz="2000" b="1" u="sng" dirty="0" smtClean="0"/>
              <a:t>Démo </a:t>
            </a:r>
            <a:r>
              <a:rPr lang="fr-FR" sz="2000" b="1" u="sng" dirty="0" err="1" smtClean="0"/>
              <a:t>Revert</a:t>
            </a:r>
            <a:endParaRPr lang="fr-FR" sz="2000" b="1" u="sng" dirty="0" smtClean="0"/>
          </a:p>
          <a:p>
            <a:pPr marL="514350" indent="-514350">
              <a:lnSpc>
                <a:spcPct val="90000"/>
              </a:lnSpc>
              <a:spcBef>
                <a:spcPts val="1000"/>
              </a:spcBef>
              <a:buFont typeface="+mj-lt"/>
              <a:buAutoNum type="arabicPeriod"/>
            </a:pPr>
            <a:r>
              <a:rPr lang="fr-FR" sz="2000" dirty="0"/>
              <a:t>1.Git </a:t>
            </a:r>
            <a:r>
              <a:rPr lang="fr-FR" sz="2000" dirty="0" err="1" smtClean="0"/>
              <a:t>init</a:t>
            </a:r>
            <a:endParaRPr lang="fr-FR" sz="2000" dirty="0" smtClean="0"/>
          </a:p>
          <a:p>
            <a:pPr marL="457200" indent="-457200">
              <a:buFont typeface="+mj-lt"/>
              <a:buAutoNum type="arabicPeriod"/>
            </a:pPr>
            <a:r>
              <a:rPr lang="fr-FR" sz="2000" dirty="0" err="1" smtClean="0"/>
              <a:t>echo</a:t>
            </a:r>
            <a:r>
              <a:rPr lang="fr-FR" sz="2000" dirty="0" smtClean="0"/>
              <a:t>(</a:t>
            </a:r>
            <a:r>
              <a:rPr lang="fr-FR" sz="2000" dirty="0" err="1" smtClean="0"/>
              <a:t>some</a:t>
            </a:r>
            <a:r>
              <a:rPr lang="fr-FR" sz="2000" dirty="0" smtClean="0"/>
              <a:t> </a:t>
            </a:r>
            <a:r>
              <a:rPr lang="fr-FR" sz="2000" dirty="0" err="1" smtClean="0"/>
              <a:t>text</a:t>
            </a:r>
            <a:r>
              <a:rPr lang="fr-FR" sz="2000" dirty="0" smtClean="0"/>
              <a:t>) &gt;&gt; README.md</a:t>
            </a:r>
          </a:p>
          <a:p>
            <a:pPr marL="457200" indent="-457200">
              <a:buFont typeface="+mj-lt"/>
              <a:buAutoNum type="arabicPeriod"/>
            </a:pPr>
            <a:r>
              <a:rPr lang="fr-FR" sz="2000" dirty="0" smtClean="0"/>
              <a:t>git </a:t>
            </a:r>
            <a:r>
              <a:rPr lang="fr-FR" sz="2000" dirty="0" err="1" smtClean="0"/>
              <a:t>add</a:t>
            </a:r>
            <a:r>
              <a:rPr lang="fr-FR" sz="2000" dirty="0" smtClean="0"/>
              <a:t> .</a:t>
            </a:r>
          </a:p>
          <a:p>
            <a:pPr marL="457200" indent="-457200">
              <a:buFont typeface="+mj-lt"/>
              <a:buAutoNum type="arabicPeriod"/>
            </a:pPr>
            <a:r>
              <a:rPr lang="fr-FR" sz="2000" dirty="0" smtClean="0"/>
              <a:t>Git commit –m « </a:t>
            </a:r>
            <a:r>
              <a:rPr lang="fr-FR" sz="2000" dirty="0" err="1" smtClean="0"/>
              <a:t>iniyial</a:t>
            </a:r>
            <a:r>
              <a:rPr lang="fr-FR" sz="2000" dirty="0" smtClean="0"/>
              <a:t> commit »</a:t>
            </a:r>
          </a:p>
          <a:p>
            <a:pPr marL="457200" indent="-457200">
              <a:buFont typeface="+mj-lt"/>
              <a:buAutoNum type="arabicPeriod"/>
            </a:pPr>
            <a:r>
              <a:rPr lang="fr-FR" sz="2000" dirty="0"/>
              <a:t>Echo ‘bas update’ &gt;&gt; README.md</a:t>
            </a:r>
          </a:p>
          <a:p>
            <a:pPr marL="457200" indent="-457200">
              <a:buFont typeface="+mj-lt"/>
              <a:buAutoNum type="arabicPeriod"/>
            </a:pPr>
            <a:r>
              <a:rPr lang="fr-FR" sz="2000" dirty="0"/>
              <a:t>git commit –m ’’ bas update’’</a:t>
            </a:r>
          </a:p>
          <a:p>
            <a:pPr marL="457200" indent="-457200">
              <a:buFont typeface="+mj-lt"/>
              <a:buAutoNum type="arabicPeriod"/>
            </a:pPr>
            <a:r>
              <a:rPr lang="fr-FR" sz="2000" dirty="0" smtClean="0"/>
              <a:t>git </a:t>
            </a:r>
            <a:r>
              <a:rPr lang="fr-FR" sz="2000" dirty="0" err="1"/>
              <a:t>revert</a:t>
            </a:r>
            <a:r>
              <a:rPr lang="fr-FR" sz="2000" dirty="0"/>
              <a:t> </a:t>
            </a:r>
            <a:r>
              <a:rPr lang="fr-FR" sz="2000" dirty="0" smtClean="0"/>
              <a:t>SHA-1(faire le changement)</a:t>
            </a:r>
            <a:endParaRPr lang="fr-FR" sz="2000" dirty="0"/>
          </a:p>
          <a:p>
            <a:pPr marL="457200" indent="-457200">
              <a:buFont typeface="+mj-lt"/>
              <a:buAutoNum type="arabicPeriod"/>
            </a:pPr>
            <a:r>
              <a:rPr lang="fr-FR" sz="2000" dirty="0"/>
              <a:t>Git commit -a</a:t>
            </a:r>
          </a:p>
          <a:p>
            <a:endParaRPr lang="fr-FR" dirty="0"/>
          </a:p>
        </p:txBody>
      </p:sp>
      <p:sp>
        <p:nvSpPr>
          <p:cNvPr id="5" name="ZoneTexte 4"/>
          <p:cNvSpPr txBox="1"/>
          <p:nvPr/>
        </p:nvSpPr>
        <p:spPr>
          <a:xfrm>
            <a:off x="269823" y="2859499"/>
            <a:ext cx="5306518" cy="1477328"/>
          </a:xfrm>
          <a:prstGeom prst="rect">
            <a:avLst/>
          </a:prstGeom>
          <a:noFill/>
        </p:spPr>
        <p:txBody>
          <a:bodyPr wrap="square" rtlCol="0">
            <a:spAutoFit/>
          </a:bodyPr>
          <a:lstStyle/>
          <a:p>
            <a:r>
              <a:rPr lang="fr-FR" dirty="0" smtClean="0"/>
              <a:t>Démo blame</a:t>
            </a:r>
          </a:p>
          <a:p>
            <a:pPr marL="342900" indent="-342900">
              <a:buFont typeface="+mj-lt"/>
              <a:buAutoNum type="arabicPeriod"/>
            </a:pPr>
            <a:r>
              <a:rPr lang="fr-FR" dirty="0" err="1" smtClean="0">
                <a:hlinkClick r:id="rId4"/>
              </a:rPr>
              <a:t>git@github.com:facebook</a:t>
            </a:r>
            <a:r>
              <a:rPr lang="fr-FR" dirty="0" smtClean="0">
                <a:hlinkClick r:id="rId4"/>
              </a:rPr>
              <a:t>/</a:t>
            </a:r>
            <a:r>
              <a:rPr lang="fr-FR" dirty="0" err="1" smtClean="0">
                <a:hlinkClick r:id="rId4"/>
              </a:rPr>
              <a:t>create-react-app.git</a:t>
            </a:r>
            <a:endParaRPr lang="fr-FR" dirty="0" smtClean="0"/>
          </a:p>
          <a:p>
            <a:pPr marL="342900" indent="-342900">
              <a:buFont typeface="+mj-lt"/>
              <a:buAutoNum type="arabicPeriod"/>
            </a:pPr>
            <a:r>
              <a:rPr lang="fr-FR" dirty="0" smtClean="0"/>
              <a:t>Fit blame file</a:t>
            </a:r>
          </a:p>
          <a:p>
            <a:pPr marL="342900" indent="-342900">
              <a:buFont typeface="+mj-lt"/>
              <a:buAutoNum type="arabicPeriod"/>
            </a:pPr>
            <a:r>
              <a:rPr lang="fr-FR" dirty="0" smtClean="0"/>
              <a:t>Git log –p « </a:t>
            </a:r>
            <a:r>
              <a:rPr lang="fr-FR" dirty="0" err="1" smtClean="0"/>
              <a:t>commit_id</a:t>
            </a:r>
            <a:r>
              <a:rPr lang="fr-FR" dirty="0" smtClean="0"/>
              <a:t> »</a:t>
            </a:r>
          </a:p>
          <a:p>
            <a:endParaRPr lang="fr-FR" dirty="0"/>
          </a:p>
        </p:txBody>
      </p:sp>
    </p:spTree>
    <p:extLst>
      <p:ext uri="{BB962C8B-B14F-4D97-AF65-F5344CB8AC3E}">
        <p14:creationId xmlns:p14="http://schemas.microsoft.com/office/powerpoint/2010/main" val="24200219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1069617550"/>
              </p:ext>
            </p:extLst>
          </p:nvPr>
        </p:nvGraphicFramePr>
        <p:xfrm>
          <a:off x="269822" y="3870960"/>
          <a:ext cx="11422506" cy="2987040"/>
        </p:xfrm>
        <a:graphic>
          <a:graphicData uri="http://schemas.openxmlformats.org/drawingml/2006/table">
            <a:tbl>
              <a:tblPr firstRow="1" bandRow="1">
                <a:tableStyleId>{35758FB7-9AC5-4552-8A53-C91805E547FA}</a:tableStyleId>
              </a:tblPr>
              <a:tblGrid>
                <a:gridCol w="1424066"/>
                <a:gridCol w="1274164"/>
                <a:gridCol w="8724276"/>
              </a:tblGrid>
              <a:tr h="404585">
                <a:tc>
                  <a:txBody>
                    <a:bodyPr/>
                    <a:lstStyle/>
                    <a:p>
                      <a:pPr algn="ctr"/>
                      <a:r>
                        <a:rPr lang="fr-FR" sz="2200" dirty="0" smtClean="0"/>
                        <a:t>CMD</a:t>
                      </a:r>
                      <a:endParaRPr lang="fr-FR" sz="2200" dirty="0"/>
                    </a:p>
                  </a:txBody>
                  <a:tcPr/>
                </a:tc>
                <a:tc>
                  <a:txBody>
                    <a:bodyPr/>
                    <a:lstStyle/>
                    <a:p>
                      <a:pPr algn="ctr"/>
                      <a:r>
                        <a:rPr lang="fr-FR" sz="2200" dirty="0" smtClean="0"/>
                        <a:t>Objet</a:t>
                      </a:r>
                      <a:endParaRPr lang="fr-FR" sz="2200" dirty="0"/>
                    </a:p>
                  </a:txBody>
                  <a:tcPr/>
                </a:tc>
                <a:tc>
                  <a:txBody>
                    <a:bodyPr/>
                    <a:lstStyle/>
                    <a:p>
                      <a:r>
                        <a:rPr lang="fr-FR" sz="2200" b="0" i="0" kern="1200" dirty="0" smtClean="0">
                          <a:solidFill>
                            <a:schemeClr val="lt1"/>
                          </a:solidFill>
                          <a:effectLst/>
                          <a:latin typeface="+mn-lt"/>
                          <a:ea typeface="+mn-ea"/>
                          <a:cs typeface="+mn-cs"/>
                        </a:rPr>
                        <a:t>Cas d'utilisation courants</a:t>
                      </a:r>
                      <a:endParaRPr lang="fr-FR" sz="2200" dirty="0"/>
                    </a:p>
                  </a:txBody>
                  <a:tcPr/>
                </a:tc>
              </a:tr>
              <a:tr h="404585">
                <a:tc>
                  <a:txBody>
                    <a:bodyPr/>
                    <a:lstStyle/>
                    <a:p>
                      <a:pPr algn="ctr"/>
                      <a:r>
                        <a:rPr lang="fr-FR" sz="2200" dirty="0" smtClean="0"/>
                        <a:t>reset</a:t>
                      </a:r>
                      <a:endParaRPr lang="fr-FR" sz="2200" dirty="0"/>
                    </a:p>
                  </a:txBody>
                  <a:tcPr/>
                </a:tc>
                <a:tc>
                  <a:txBody>
                    <a:bodyPr/>
                    <a:lstStyle/>
                    <a:p>
                      <a:pPr algn="ctr"/>
                      <a:r>
                        <a:rPr lang="fr-FR" sz="2200" dirty="0" smtClean="0"/>
                        <a:t>Commit</a:t>
                      </a:r>
                      <a:endParaRPr lang="fr-FR" sz="2200" dirty="0"/>
                    </a:p>
                  </a:txBody>
                  <a:tcPr/>
                </a:tc>
                <a:tc>
                  <a:txBody>
                    <a:bodyPr/>
                    <a:lstStyle/>
                    <a:p>
                      <a:endParaRPr lang="fr-FR" dirty="0"/>
                    </a:p>
                  </a:txBody>
                  <a:tcPr/>
                </a:tc>
              </a:tr>
              <a:tr h="4045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reset</a:t>
                      </a:r>
                    </a:p>
                  </a:txBody>
                  <a:tcPr/>
                </a:tc>
                <a:tc>
                  <a:txBody>
                    <a:bodyPr/>
                    <a:lstStyle/>
                    <a:p>
                      <a:pPr algn="ctr"/>
                      <a:r>
                        <a:rPr lang="fr-FR" sz="2200" b="0" dirty="0" smtClean="0"/>
                        <a:t>File</a:t>
                      </a:r>
                      <a:endParaRPr lang="fr-FR" sz="2200" b="0" dirty="0"/>
                    </a:p>
                  </a:txBody>
                  <a:tcPr/>
                </a:tc>
                <a:tc>
                  <a:txBody>
                    <a:bodyPr/>
                    <a:lstStyle/>
                    <a:p>
                      <a:r>
                        <a:rPr lang="fr-FR" sz="2200" b="0" dirty="0" smtClean="0"/>
                        <a:t>Supprimer les changements</a:t>
                      </a:r>
                      <a:r>
                        <a:rPr lang="fr-FR" sz="2200" b="0" baseline="0" dirty="0" smtClean="0"/>
                        <a:t> de fichier de l’index (</a:t>
                      </a:r>
                      <a:r>
                        <a:rPr lang="fr-FR" sz="2200" b="0" kern="1200" dirty="0" err="1" smtClean="0">
                          <a:solidFill>
                            <a:schemeClr val="dk1"/>
                          </a:solidFill>
                          <a:latin typeface="+mn-lt"/>
                          <a:ea typeface="+mn-ea"/>
                          <a:cs typeface="+mn-cs"/>
                        </a:rPr>
                        <a:t>Unstaged</a:t>
                      </a:r>
                      <a:r>
                        <a:rPr lang="fr-FR" sz="2200" b="0" kern="1200" dirty="0" smtClean="0">
                          <a:solidFill>
                            <a:schemeClr val="dk1"/>
                          </a:solidFill>
                          <a:latin typeface="+mn-lt"/>
                          <a:ea typeface="+mn-ea"/>
                          <a:cs typeface="+mn-cs"/>
                        </a:rPr>
                        <a:t> changes)</a:t>
                      </a:r>
                      <a:endParaRPr lang="fr-FR" sz="2200" b="0" kern="1200" dirty="0">
                        <a:solidFill>
                          <a:schemeClr val="dk1"/>
                        </a:solidFill>
                        <a:latin typeface="+mn-lt"/>
                        <a:ea typeface="+mn-ea"/>
                        <a:cs typeface="+mn-cs"/>
                      </a:endParaRPr>
                    </a:p>
                  </a:txBody>
                  <a:tcPr/>
                </a:tc>
              </a:tr>
              <a:tr h="404585">
                <a:tc>
                  <a:txBody>
                    <a:bodyPr/>
                    <a:lstStyle/>
                    <a:p>
                      <a:pPr algn="ctr"/>
                      <a:r>
                        <a:rPr lang="fr-FR" sz="2200" b="0" dirty="0" err="1" smtClean="0"/>
                        <a:t>Checkout</a:t>
                      </a:r>
                      <a:endParaRPr lang="fr-FR" sz="22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Commit</a:t>
                      </a:r>
                    </a:p>
                  </a:txBody>
                  <a:tcPr/>
                </a:tc>
                <a:tc>
                  <a:txBody>
                    <a:bodyPr/>
                    <a:lstStyle/>
                    <a:p>
                      <a:r>
                        <a:rPr lang="fr-FR" sz="2200" b="0" kern="1200" dirty="0" smtClean="0">
                          <a:solidFill>
                            <a:schemeClr val="dk1"/>
                          </a:solidFill>
                          <a:latin typeface="+mn-lt"/>
                          <a:ea typeface="+mn-ea"/>
                          <a:cs typeface="+mn-cs"/>
                        </a:rPr>
                        <a:t>Basculer entre branches ou inspecté les anciens commits</a:t>
                      </a:r>
                      <a:endParaRPr lang="fr-FR" sz="2200" b="0" kern="1200" dirty="0">
                        <a:solidFill>
                          <a:schemeClr val="dk1"/>
                        </a:solidFill>
                        <a:latin typeface="+mn-lt"/>
                        <a:ea typeface="+mn-ea"/>
                        <a:cs typeface="+mn-cs"/>
                      </a:endParaRPr>
                    </a:p>
                  </a:txBody>
                  <a:tcPr/>
                </a:tc>
              </a:tr>
              <a:tr h="404585">
                <a:tc>
                  <a:txBody>
                    <a:bodyPr/>
                    <a:lstStyle/>
                    <a:p>
                      <a:pPr algn="ctr"/>
                      <a:r>
                        <a:rPr lang="fr-FR" sz="2200" b="0" dirty="0" err="1" smtClean="0"/>
                        <a:t>Checkout</a:t>
                      </a:r>
                      <a:endParaRPr lang="fr-FR" sz="2200" b="0" dirty="0"/>
                    </a:p>
                  </a:txBody>
                  <a:tcPr/>
                </a:tc>
                <a:tc>
                  <a:txBody>
                    <a:bodyPr/>
                    <a:lstStyle/>
                    <a:p>
                      <a:pPr algn="ctr"/>
                      <a:r>
                        <a:rPr lang="fr-FR" sz="2200" b="0" kern="1200" dirty="0" smtClean="0">
                          <a:solidFill>
                            <a:schemeClr val="dk1"/>
                          </a:solidFill>
                          <a:latin typeface="+mn-lt"/>
                          <a:ea typeface="+mn-ea"/>
                          <a:cs typeface="+mn-cs"/>
                        </a:rPr>
                        <a:t>File</a:t>
                      </a:r>
                      <a:endParaRPr lang="fr-FR" sz="2200" b="0" kern="1200" dirty="0">
                        <a:solidFill>
                          <a:schemeClr val="dk1"/>
                        </a:solidFill>
                        <a:latin typeface="+mn-lt"/>
                        <a:ea typeface="+mn-ea"/>
                        <a:cs typeface="+mn-cs"/>
                      </a:endParaRPr>
                    </a:p>
                  </a:txBody>
                  <a:tcPr/>
                </a:tc>
                <a:tc>
                  <a:txBody>
                    <a:bodyPr/>
                    <a:lstStyle/>
                    <a:p>
                      <a:r>
                        <a:rPr lang="fr-FR" sz="2200" b="0" kern="1200" dirty="0" smtClean="0">
                          <a:solidFill>
                            <a:schemeClr val="dk1"/>
                          </a:solidFill>
                          <a:latin typeface="+mn-lt"/>
                          <a:ea typeface="+mn-ea"/>
                          <a:cs typeface="+mn-cs"/>
                        </a:rPr>
                        <a:t>Supprime</a:t>
                      </a:r>
                      <a:r>
                        <a:rPr lang="fr-FR" sz="2200" b="0" kern="1200" baseline="0" dirty="0" smtClean="0">
                          <a:solidFill>
                            <a:schemeClr val="dk1"/>
                          </a:solidFill>
                          <a:latin typeface="+mn-lt"/>
                          <a:ea typeface="+mn-ea"/>
                          <a:cs typeface="+mn-cs"/>
                        </a:rPr>
                        <a:t> </a:t>
                      </a:r>
                      <a:r>
                        <a:rPr lang="fr-FR" sz="2200" b="0" kern="1200" dirty="0" smtClean="0">
                          <a:solidFill>
                            <a:schemeClr val="dk1"/>
                          </a:solidFill>
                          <a:latin typeface="+mn-lt"/>
                          <a:ea typeface="+mn-ea"/>
                          <a:cs typeface="+mn-cs"/>
                        </a:rPr>
                        <a:t>les modifications dans le Répertoire de travail</a:t>
                      </a:r>
                      <a:endParaRPr lang="fr-FR" sz="2200" b="0" kern="1200" dirty="0">
                        <a:solidFill>
                          <a:schemeClr val="dk1"/>
                        </a:solidFill>
                        <a:latin typeface="+mn-lt"/>
                        <a:ea typeface="+mn-ea"/>
                        <a:cs typeface="+mn-cs"/>
                      </a:endParaRPr>
                    </a:p>
                  </a:txBody>
                  <a:tcPr/>
                </a:tc>
              </a:tr>
              <a:tr h="404585">
                <a:tc>
                  <a:txBody>
                    <a:bodyPr/>
                    <a:lstStyle/>
                    <a:p>
                      <a:pPr algn="ctr"/>
                      <a:r>
                        <a:rPr lang="fr-FR" sz="2200" b="0" i="0" kern="1200" dirty="0" err="1" smtClean="0">
                          <a:solidFill>
                            <a:schemeClr val="dk1"/>
                          </a:solidFill>
                          <a:effectLst/>
                          <a:latin typeface="+mn-lt"/>
                          <a:ea typeface="+mn-ea"/>
                          <a:cs typeface="+mn-cs"/>
                        </a:rPr>
                        <a:t>revert</a:t>
                      </a:r>
                      <a:endParaRPr lang="fr-FR" sz="22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Commit</a:t>
                      </a:r>
                    </a:p>
                  </a:txBody>
                  <a:tcPr/>
                </a:tc>
                <a:tc>
                  <a:txBody>
                    <a:bodyPr/>
                    <a:lstStyle/>
                    <a:p>
                      <a:r>
                        <a:rPr lang="fr-FR" sz="2200" b="0" kern="1200" dirty="0" smtClean="0">
                          <a:solidFill>
                            <a:schemeClr val="dk1"/>
                          </a:solidFill>
                          <a:latin typeface="+mn-lt"/>
                          <a:ea typeface="+mn-ea"/>
                          <a:cs typeface="+mn-cs"/>
                        </a:rPr>
                        <a:t>Annule les commits dans une branche</a:t>
                      </a:r>
                      <a:endParaRPr lang="fr-FR" sz="2200" b="0" kern="1200" dirty="0">
                        <a:solidFill>
                          <a:schemeClr val="dk1"/>
                        </a:solidFill>
                        <a:latin typeface="+mn-lt"/>
                        <a:ea typeface="+mn-ea"/>
                        <a:cs typeface="+mn-cs"/>
                      </a:endParaRPr>
                    </a:p>
                  </a:txBody>
                  <a:tcPr/>
                </a:tc>
              </a:tr>
              <a:tr h="404585">
                <a:tc>
                  <a:txBody>
                    <a:bodyPr/>
                    <a:lstStyle/>
                    <a:p>
                      <a:pPr algn="ctr"/>
                      <a:r>
                        <a:rPr lang="fr-FR" sz="2200" b="0" i="0" kern="1200" dirty="0" err="1" smtClean="0">
                          <a:solidFill>
                            <a:schemeClr val="dk1"/>
                          </a:solidFill>
                          <a:effectLst/>
                          <a:latin typeface="+mn-lt"/>
                          <a:ea typeface="+mn-ea"/>
                          <a:cs typeface="+mn-cs"/>
                        </a:rPr>
                        <a:t>revert</a:t>
                      </a:r>
                      <a:endParaRPr lang="fr-FR" sz="2200" b="0" dirty="0"/>
                    </a:p>
                  </a:txBody>
                  <a:tcPr/>
                </a:tc>
                <a:tc>
                  <a:txBody>
                    <a:bodyPr/>
                    <a:lstStyle/>
                    <a:p>
                      <a:pPr algn="ctr"/>
                      <a:r>
                        <a:rPr lang="fr-FR" sz="2200" b="0" dirty="0" smtClean="0"/>
                        <a:t>File</a:t>
                      </a:r>
                      <a:endParaRPr lang="fr-FR" sz="2200" b="0" dirty="0"/>
                    </a:p>
                  </a:txBody>
                  <a:tcPr/>
                </a:tc>
                <a:tc>
                  <a:txBody>
                    <a:bodyPr/>
                    <a:lstStyle/>
                    <a:p>
                      <a:r>
                        <a:rPr lang="fr-FR" b="0" dirty="0" smtClean="0"/>
                        <a:t>/</a:t>
                      </a:r>
                      <a:endParaRPr lang="fr-FR" b="0" dirty="0"/>
                    </a:p>
                  </a:txBody>
                  <a:tcPr/>
                </a:tc>
              </a:tr>
            </a:tbl>
          </a:graphicData>
        </a:graphic>
      </p:graphicFrame>
      <p:sp>
        <p:nvSpPr>
          <p:cNvPr id="6" name="ZoneTexte 5"/>
          <p:cNvSpPr txBox="1"/>
          <p:nvPr/>
        </p:nvSpPr>
        <p:spPr>
          <a:xfrm>
            <a:off x="299802" y="164891"/>
            <a:ext cx="11392526" cy="3754874"/>
          </a:xfrm>
          <a:prstGeom prst="rect">
            <a:avLst/>
          </a:prstGeom>
          <a:noFill/>
        </p:spPr>
        <p:txBody>
          <a:bodyPr wrap="square" rtlCol="0">
            <a:spAutoFit/>
          </a:bodyPr>
          <a:lstStyle/>
          <a:p>
            <a:r>
              <a:rPr lang="fr-FR" sz="2200" b="1" u="sng" dirty="0" err="1" smtClean="0"/>
              <a:t>Demo</a:t>
            </a:r>
            <a:r>
              <a:rPr lang="fr-FR" sz="2200" b="1" u="sng" dirty="0" smtClean="0"/>
              <a:t> reset</a:t>
            </a:r>
          </a:p>
          <a:p>
            <a:pPr marL="269875" indent="-269875">
              <a:buFont typeface="+mj-lt"/>
              <a:buAutoNum type="arabicPeriod"/>
            </a:pPr>
            <a:r>
              <a:rPr lang="fr-FR" sz="2200" dirty="0" smtClean="0"/>
              <a:t>Echo ‘reset’ &gt;&gt;</a:t>
            </a:r>
            <a:r>
              <a:rPr lang="fr-FR" sz="2400" dirty="0" smtClean="0"/>
              <a:t> a.txt		                   8.	</a:t>
            </a:r>
            <a:r>
              <a:rPr lang="fr-FR" sz="2400" dirty="0"/>
              <a:t>git </a:t>
            </a:r>
            <a:r>
              <a:rPr lang="fr-FR" sz="2400" dirty="0" err="1"/>
              <a:t>ls</a:t>
            </a:r>
            <a:r>
              <a:rPr lang="fr-FR" sz="2400" dirty="0"/>
              <a:t>-files –</a:t>
            </a:r>
            <a:r>
              <a:rPr lang="fr-FR" sz="2400" dirty="0" smtClean="0"/>
              <a:t>s		</a:t>
            </a:r>
          </a:p>
          <a:p>
            <a:pPr marL="269875" indent="-269875">
              <a:buFont typeface="+mj-lt"/>
              <a:buAutoNum type="arabicPeriod"/>
            </a:pPr>
            <a:r>
              <a:rPr lang="fr-FR" sz="2400" dirty="0"/>
              <a:t>git </a:t>
            </a:r>
            <a:r>
              <a:rPr lang="fr-FR" sz="2400" dirty="0" err="1"/>
              <a:t>ls</a:t>
            </a:r>
            <a:r>
              <a:rPr lang="fr-FR" sz="2400" dirty="0"/>
              <a:t>-files –</a:t>
            </a:r>
            <a:r>
              <a:rPr lang="fr-FR" sz="2400" dirty="0" smtClean="0"/>
              <a:t>s				</a:t>
            </a:r>
            <a:r>
              <a:rPr lang="fr-FR" sz="2400" dirty="0"/>
              <a:t>     9.gs	</a:t>
            </a:r>
            <a:r>
              <a:rPr lang="fr-FR" sz="2400" dirty="0" smtClean="0"/>
              <a:t>				</a:t>
            </a:r>
          </a:p>
          <a:p>
            <a:pPr marL="269875" indent="-269875">
              <a:buFont typeface="+mj-lt"/>
              <a:buAutoNum type="arabicPeriod"/>
            </a:pPr>
            <a:r>
              <a:rPr lang="fr-FR" sz="2400" dirty="0" smtClean="0"/>
              <a:t>Git </a:t>
            </a:r>
            <a:r>
              <a:rPr lang="fr-FR" sz="2400" dirty="0" err="1" smtClean="0"/>
              <a:t>add</a:t>
            </a:r>
            <a:r>
              <a:rPr lang="fr-FR" sz="2400" dirty="0" smtClean="0"/>
              <a:t> a.txt				    10.</a:t>
            </a:r>
            <a:r>
              <a:rPr lang="fr-FR" sz="2400" dirty="0"/>
              <a:t> git reset --</a:t>
            </a:r>
            <a:r>
              <a:rPr lang="fr-FR" sz="2400" dirty="0" smtClean="0"/>
              <a:t>hard	</a:t>
            </a:r>
          </a:p>
          <a:p>
            <a:pPr marL="269875" indent="-269875">
              <a:buFont typeface="+mj-lt"/>
              <a:buAutoNum type="arabicPeriod"/>
            </a:pPr>
            <a:r>
              <a:rPr lang="fr-FR" sz="2400" dirty="0"/>
              <a:t>git </a:t>
            </a:r>
            <a:r>
              <a:rPr lang="fr-FR" sz="2400" dirty="0" err="1"/>
              <a:t>ls</a:t>
            </a:r>
            <a:r>
              <a:rPr lang="fr-FR" sz="2400" dirty="0"/>
              <a:t>-files </a:t>
            </a:r>
            <a:r>
              <a:rPr lang="fr-FR" sz="2400" dirty="0" smtClean="0"/>
              <a:t>–s</a:t>
            </a:r>
          </a:p>
          <a:p>
            <a:pPr marL="269875" indent="-269875">
              <a:buFont typeface="+mj-lt"/>
              <a:buAutoNum type="arabicPeriod"/>
            </a:pPr>
            <a:r>
              <a:rPr lang="en-US" sz="2400" dirty="0" err="1"/>
              <a:t>git</a:t>
            </a:r>
            <a:r>
              <a:rPr lang="en-US" sz="2400" dirty="0"/>
              <a:t> commit -</a:t>
            </a:r>
            <a:r>
              <a:rPr lang="en-US" sz="2400" dirty="0" err="1"/>
              <a:t>am"update</a:t>
            </a:r>
            <a:r>
              <a:rPr lang="en-US" sz="2400" dirty="0"/>
              <a:t> content </a:t>
            </a:r>
            <a:r>
              <a:rPr lang="en-US" sz="2400" dirty="0" smtClean="0"/>
              <a:t>of a.txt“   </a:t>
            </a:r>
          </a:p>
          <a:p>
            <a:r>
              <a:rPr lang="en-US" sz="2400" u="sng" dirty="0" smtClean="0"/>
              <a:t>//--hard                                                           //soft </a:t>
            </a:r>
          </a:p>
          <a:p>
            <a:pPr marL="457200" indent="-457200">
              <a:buFont typeface="+mj-lt"/>
              <a:buAutoNum type="arabicPeriod" startAt="5"/>
            </a:pPr>
            <a:r>
              <a:rPr lang="en-US" sz="2400" dirty="0" smtClean="0"/>
              <a:t>echo</a:t>
            </a:r>
            <a:r>
              <a:rPr lang="en-US" sz="2400" dirty="0"/>
              <a:t> 'new file content' </a:t>
            </a:r>
            <a:r>
              <a:rPr lang="en-US" sz="2400" dirty="0" smtClean="0"/>
              <a:t>&gt;&gt;</a:t>
            </a:r>
            <a:r>
              <a:rPr lang="en-US" sz="2400" dirty="0"/>
              <a:t> </a:t>
            </a:r>
            <a:r>
              <a:rPr lang="en-US" sz="2400" dirty="0" err="1" smtClean="0"/>
              <a:t>new_file</a:t>
            </a:r>
            <a:r>
              <a:rPr lang="en-US" sz="2400" dirty="0" smtClean="0"/>
              <a:t>   --11.     5 et 6 et 7 +</a:t>
            </a:r>
            <a:endParaRPr lang="fr-FR" sz="2200" u="sng" dirty="0" smtClean="0"/>
          </a:p>
          <a:p>
            <a:pPr marL="457200" indent="-457200">
              <a:buFont typeface="+mj-lt"/>
              <a:buAutoNum type="arabicPeriod" startAt="5"/>
            </a:pPr>
            <a:r>
              <a:rPr lang="fr-FR" sz="2400" dirty="0"/>
              <a:t>git </a:t>
            </a:r>
            <a:r>
              <a:rPr lang="fr-FR" sz="2400" dirty="0" err="1"/>
              <a:t>add</a:t>
            </a:r>
            <a:r>
              <a:rPr lang="fr-FR" sz="2400" dirty="0"/>
              <a:t> </a:t>
            </a:r>
            <a:r>
              <a:rPr lang="fr-FR" sz="2400" dirty="0" err="1" smtClean="0"/>
              <a:t>new_file</a:t>
            </a:r>
            <a:r>
              <a:rPr lang="fr-FR" sz="2400" dirty="0" smtClean="0"/>
              <a:t>                                     12.</a:t>
            </a:r>
            <a:r>
              <a:rPr lang="fr-FR" sz="2400" dirty="0"/>
              <a:t> git </a:t>
            </a:r>
            <a:r>
              <a:rPr lang="fr-FR" sz="2400" dirty="0" err="1"/>
              <a:t>add</a:t>
            </a:r>
            <a:r>
              <a:rPr lang="fr-FR" sz="2400" dirty="0"/>
              <a:t> </a:t>
            </a:r>
            <a:r>
              <a:rPr lang="fr-FR" sz="2400" dirty="0" smtClean="0"/>
              <a:t>a.txt</a:t>
            </a:r>
          </a:p>
          <a:p>
            <a:pPr marL="457200" indent="-457200">
              <a:buFont typeface="+mj-lt"/>
              <a:buAutoNum type="arabicPeriod" startAt="5"/>
            </a:pPr>
            <a:r>
              <a:rPr lang="fr-FR" sz="2400" dirty="0" err="1"/>
              <a:t>echo</a:t>
            </a:r>
            <a:r>
              <a:rPr lang="fr-FR" sz="2400" dirty="0"/>
              <a:t> '</a:t>
            </a:r>
            <a:r>
              <a:rPr lang="fr-FR" sz="2400" dirty="0" err="1"/>
              <a:t>changed</a:t>
            </a:r>
            <a:r>
              <a:rPr lang="fr-FR" sz="2400" dirty="0"/>
              <a:t> content' &gt;&gt; </a:t>
            </a:r>
            <a:r>
              <a:rPr lang="fr-FR" sz="2400" dirty="0" smtClean="0"/>
              <a:t>a.txt         13. </a:t>
            </a:r>
            <a:r>
              <a:rPr lang="fr-FR" sz="2400" dirty="0"/>
              <a:t>git </a:t>
            </a:r>
            <a:r>
              <a:rPr lang="fr-FR" sz="2400" dirty="0" err="1"/>
              <a:t>ls</a:t>
            </a:r>
            <a:r>
              <a:rPr lang="fr-FR" sz="2400" dirty="0"/>
              <a:t>-files –s</a:t>
            </a:r>
          </a:p>
        </p:txBody>
      </p:sp>
    </p:spTree>
    <p:extLst>
      <p:ext uri="{BB962C8B-B14F-4D97-AF65-F5344CB8AC3E}">
        <p14:creationId xmlns:p14="http://schemas.microsoft.com/office/powerpoint/2010/main" val="1190727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33800" y="0"/>
            <a:ext cx="3222667" cy="584901"/>
          </a:xfrm>
        </p:spPr>
        <p:txBody>
          <a:bodyPr>
            <a:normAutofit fontScale="90000"/>
          </a:bodyPr>
          <a:lstStyle/>
          <a:p>
            <a:pPr algn="ctr"/>
            <a:r>
              <a:rPr lang="fr-FR" b="1" dirty="0" smtClean="0"/>
              <a:t>Notions</a:t>
            </a:r>
            <a:endParaRPr lang="fr-FR" b="1" dirty="0"/>
          </a:p>
        </p:txBody>
      </p:sp>
      <p:sp>
        <p:nvSpPr>
          <p:cNvPr id="3" name="Espace réservé du contenu 2"/>
          <p:cNvSpPr>
            <a:spLocks noGrp="1"/>
          </p:cNvSpPr>
          <p:nvPr>
            <p:ph idx="1"/>
          </p:nvPr>
        </p:nvSpPr>
        <p:spPr>
          <a:xfrm>
            <a:off x="142504" y="973778"/>
            <a:ext cx="12049495" cy="5723905"/>
          </a:xfrm>
        </p:spPr>
        <p:txBody>
          <a:bodyPr/>
          <a:lstStyle/>
          <a:p>
            <a:pPr marL="571500" indent="-571500">
              <a:lnSpc>
                <a:spcPct val="70000"/>
              </a:lnSpc>
              <a:buFont typeface="+mj-lt"/>
              <a:buAutoNum type="romanUcPeriod" startAt="5"/>
            </a:pPr>
            <a:r>
              <a:rPr lang="fr-FR" b="1" dirty="0" smtClean="0"/>
              <a:t>Notions:</a:t>
            </a:r>
            <a:endParaRPr lang="fr-FR" b="1" dirty="0"/>
          </a:p>
          <a:p>
            <a:pPr marL="514350" indent="-244475">
              <a:buFont typeface="+mj-lt"/>
              <a:buAutoNum type="alphaLcPeriod"/>
            </a:pPr>
            <a:r>
              <a:rPr lang="fr-FR" b="1" dirty="0" smtClean="0"/>
              <a:t>Commit:</a:t>
            </a:r>
            <a:r>
              <a:rPr lang="fr-FR" dirty="0" smtClean="0"/>
              <a:t> unité </a:t>
            </a:r>
            <a:r>
              <a:rPr lang="fr-FR" dirty="0"/>
              <a:t>de </a:t>
            </a:r>
            <a:r>
              <a:rPr lang="fr-FR" dirty="0" smtClean="0"/>
              <a:t>travail, collection de changement d’un ou plusieurs fichiers</a:t>
            </a:r>
            <a:endParaRPr lang="fr-FR" dirty="0"/>
          </a:p>
          <a:p>
            <a:pPr marL="514350" indent="-244475">
              <a:buFont typeface="+mj-lt"/>
              <a:buAutoNum type="alphaLcPeriod"/>
            </a:pPr>
            <a:r>
              <a:rPr lang="fr-FR" b="1" dirty="0"/>
              <a:t>HEAD</a:t>
            </a:r>
            <a:r>
              <a:rPr lang="fr-FR" b="1" dirty="0" smtClean="0"/>
              <a:t> :</a:t>
            </a:r>
            <a:r>
              <a:rPr lang="fr-FR" dirty="0" smtClean="0"/>
              <a:t>Fichier texte  pointe vers le dernier commit référencé par le nom de la branche.</a:t>
            </a:r>
          </a:p>
          <a:p>
            <a:pPr marL="514350" indent="-244475">
              <a:buFont typeface="+mj-lt"/>
              <a:buAutoNum type="alphaLcPeriod"/>
            </a:pPr>
            <a:r>
              <a:rPr lang="fr-FR" b="1" dirty="0" smtClean="0"/>
              <a:t>Index: </a:t>
            </a:r>
            <a:r>
              <a:rPr lang="fr-FR" b="1" dirty="0"/>
              <a:t>fichier binaire qui représente le stagged area (sous forme d’un arbre)</a:t>
            </a:r>
          </a:p>
          <a:p>
            <a:pPr marL="571500" indent="-571500">
              <a:buFont typeface="+mj-lt"/>
              <a:buAutoNum type="romanUcPeriod"/>
            </a:pPr>
            <a:r>
              <a:rPr lang="fr-FR" dirty="0" smtClean="0"/>
              <a:t>Git checkout HASH commit.</a:t>
            </a:r>
          </a:p>
          <a:p>
            <a:pPr marL="514350" indent="-244475">
              <a:buFont typeface="+mj-lt"/>
              <a:buAutoNum type="arabicPeriod"/>
            </a:pPr>
            <a:r>
              <a:rPr lang="fr-FR" dirty="0" smtClean="0"/>
              <a:t>Va charger l’arbre de commit dans le répertoire de travail.</a:t>
            </a:r>
          </a:p>
          <a:p>
            <a:pPr marL="514350" indent="-244475">
              <a:buFont typeface="+mj-lt"/>
              <a:buAutoNum type="arabicPeriod"/>
            </a:pPr>
            <a:r>
              <a:rPr lang="fr-FR" dirty="0" smtClean="0"/>
              <a:t>Ecrire dans le fichier index(stagged area)</a:t>
            </a:r>
          </a:p>
          <a:p>
            <a:pPr marL="514350" indent="-244475">
              <a:buFont typeface="+mj-lt"/>
              <a:buAutoNum type="arabicPeriod"/>
            </a:pPr>
            <a:r>
              <a:rPr lang="fr-FR" dirty="0" smtClean="0"/>
              <a:t>Mettre à jour le fichier HEAD à cette commit ( detached </a:t>
            </a:r>
            <a:r>
              <a:rPr lang="fr-FR" dirty="0" err="1" smtClean="0"/>
              <a:t>head</a:t>
            </a:r>
            <a:r>
              <a:rPr lang="fr-FR" dirty="0" smtClean="0"/>
              <a:t> )</a:t>
            </a:r>
          </a:p>
          <a:p>
            <a:pPr marL="514350" indent="-514350">
              <a:buFont typeface="+mj-lt"/>
              <a:buAutoNum type="arabicPeriod"/>
            </a:pPr>
            <a:endParaRPr lang="fr-FR" dirty="0" smtClean="0"/>
          </a:p>
          <a:p>
            <a:endParaRPr lang="fr-FR" dirty="0" smtClean="0"/>
          </a:p>
          <a:p>
            <a:endParaRPr lang="fr-FR" dirty="0"/>
          </a:p>
        </p:txBody>
      </p:sp>
    </p:spTree>
    <p:extLst>
      <p:ext uri="{BB962C8B-B14F-4D97-AF65-F5344CB8AC3E}">
        <p14:creationId xmlns:p14="http://schemas.microsoft.com/office/powerpoint/2010/main" val="3079222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3" name="Image 2"/>
          <p:cNvPicPr>
            <a:picLocks noChangeAspect="1"/>
          </p:cNvPicPr>
          <p:nvPr/>
        </p:nvPicPr>
        <p:blipFill>
          <a:blip r:embed="rId2"/>
          <a:stretch>
            <a:fillRect/>
          </a:stretch>
        </p:blipFill>
        <p:spPr>
          <a:xfrm>
            <a:off x="2228850" y="109537"/>
            <a:ext cx="7734300" cy="6638925"/>
          </a:xfrm>
          <a:prstGeom prst="rect">
            <a:avLst/>
          </a:prstGeom>
        </p:spPr>
      </p:pic>
    </p:spTree>
    <p:extLst>
      <p:ext uri="{BB962C8B-B14F-4D97-AF65-F5344CB8AC3E}">
        <p14:creationId xmlns:p14="http://schemas.microsoft.com/office/powerpoint/2010/main" val="3816600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91499" y="0"/>
            <a:ext cx="2328269" cy="729465"/>
          </a:xfrm>
        </p:spPr>
        <p:txBody>
          <a:bodyPr/>
          <a:lstStyle/>
          <a:p>
            <a:pPr algn="ctr"/>
            <a:r>
              <a:rPr lang="fr-FR" sz="4000" b="1" dirty="0"/>
              <a:t>Utilisation</a:t>
            </a:r>
            <a:endParaRPr lang="fr-FR" sz="4000" dirty="0"/>
          </a:p>
        </p:txBody>
      </p:sp>
      <p:sp>
        <p:nvSpPr>
          <p:cNvPr id="3" name="Espace réservé du contenu 2"/>
          <p:cNvSpPr>
            <a:spLocks noGrp="1"/>
          </p:cNvSpPr>
          <p:nvPr>
            <p:ph idx="1"/>
          </p:nvPr>
        </p:nvSpPr>
        <p:spPr>
          <a:xfrm>
            <a:off x="119270" y="887896"/>
            <a:ext cx="12072729" cy="5970104"/>
          </a:xfrm>
        </p:spPr>
        <p:txBody>
          <a:bodyPr>
            <a:normAutofit fontScale="85000" lnSpcReduction="20000"/>
          </a:bodyPr>
          <a:lstStyle/>
          <a:p>
            <a:pPr marL="571500" indent="-571500">
              <a:buFont typeface="+mj-lt"/>
              <a:buAutoNum type="romanUcPeriod" startAt="6"/>
            </a:pPr>
            <a:r>
              <a:rPr lang="fr-FR" sz="3300" b="1" dirty="0" smtClean="0"/>
              <a:t>Utilisation:</a:t>
            </a:r>
          </a:p>
          <a:p>
            <a:pPr marL="514350" indent="-328613">
              <a:lnSpc>
                <a:spcPct val="110000"/>
              </a:lnSpc>
              <a:buFont typeface="+mj-lt"/>
              <a:buAutoNum type="arabicPeriod"/>
            </a:pPr>
            <a:r>
              <a:rPr lang="fr-FR" sz="3300" dirty="0"/>
              <a:t>Téléchargé et Installer git (</a:t>
            </a:r>
            <a:r>
              <a:rPr lang="fr-FR" sz="3300" dirty="0">
                <a:hlinkClick r:id="rId3"/>
              </a:rPr>
              <a:t>https://git-scm.com/downloads</a:t>
            </a:r>
            <a:r>
              <a:rPr lang="fr-FR" sz="3300" dirty="0"/>
              <a:t>)</a:t>
            </a:r>
          </a:p>
          <a:p>
            <a:pPr marL="514350" indent="-328613">
              <a:lnSpc>
                <a:spcPct val="110000"/>
              </a:lnSpc>
              <a:buFont typeface="+mj-lt"/>
              <a:buAutoNum type="arabicPeriod"/>
            </a:pPr>
            <a:r>
              <a:rPr lang="fr-FR" sz="3300" dirty="0"/>
              <a:t>Créer un dépôt ( repository ) distant(</a:t>
            </a:r>
            <a:r>
              <a:rPr lang="fr-FR" sz="3300" dirty="0" err="1"/>
              <a:t>github</a:t>
            </a:r>
            <a:r>
              <a:rPr lang="fr-FR" sz="3300" dirty="0"/>
              <a:t>, bitbucket, </a:t>
            </a:r>
            <a:r>
              <a:rPr lang="fr-FR" sz="3300" dirty="0" err="1"/>
              <a:t>gitlab</a:t>
            </a:r>
            <a:r>
              <a:rPr lang="fr-FR" sz="3300" dirty="0"/>
              <a:t>,...)</a:t>
            </a:r>
          </a:p>
          <a:p>
            <a:pPr marL="514350" indent="-328613">
              <a:lnSpc>
                <a:spcPct val="110000"/>
              </a:lnSpc>
              <a:buFont typeface="+mj-lt"/>
              <a:buAutoNum type="arabicPeriod"/>
            </a:pPr>
            <a:r>
              <a:rPr lang="fr-FR" sz="3300" dirty="0"/>
              <a:t>Générer les Clés SSH</a:t>
            </a:r>
          </a:p>
          <a:p>
            <a:pPr marL="571500" indent="-571500">
              <a:buFont typeface="+mj-lt"/>
              <a:buAutoNum type="romanUcPeriod" startAt="7"/>
            </a:pPr>
            <a:r>
              <a:rPr lang="fr-FR" sz="3300" b="1" dirty="0"/>
              <a:t>Génération des clés SSH:</a:t>
            </a:r>
          </a:p>
          <a:p>
            <a:pPr marL="514350" indent="-328613">
              <a:lnSpc>
                <a:spcPct val="110000"/>
              </a:lnSpc>
              <a:buFont typeface="+mj-lt"/>
              <a:buAutoNum type="arabicPeriod"/>
            </a:pPr>
            <a:r>
              <a:rPr lang="fr-FR" sz="3400" dirty="0"/>
              <a:t>Git utilise SSH pour communiqué avec dépôt distant(public key, private key)</a:t>
            </a:r>
          </a:p>
          <a:p>
            <a:pPr marL="514350" lvl="0" indent="-328613">
              <a:lnSpc>
                <a:spcPct val="110000"/>
              </a:lnSpc>
              <a:buFont typeface="+mj-lt"/>
              <a:buAutoNum type="arabicPeriod"/>
            </a:pPr>
            <a:r>
              <a:rPr lang="fr-FR" sz="3400" dirty="0"/>
              <a:t>Vérifié si les Clés SSH(public et privé) existantes dans le PC.</a:t>
            </a:r>
          </a:p>
          <a:p>
            <a:pPr marL="622300" lvl="0" indent="314325" fontAlgn="base">
              <a:tabLst>
                <a:tab pos="622300" algn="l"/>
              </a:tabLst>
            </a:pPr>
            <a:r>
              <a:rPr lang="fr-FR" sz="3300" b="1" i="1" dirty="0" err="1"/>
              <a:t>ls</a:t>
            </a:r>
            <a:r>
              <a:rPr lang="fr-FR" sz="3300" b="1" i="1" dirty="0"/>
              <a:t> -al ~/.</a:t>
            </a:r>
            <a:r>
              <a:rPr lang="fr-FR" sz="3300" b="1" i="1" dirty="0" err="1" smtClean="0"/>
              <a:t>ssh</a:t>
            </a:r>
            <a:endParaRPr lang="fr-FR" sz="3300" b="1" i="1" dirty="0" smtClean="0"/>
          </a:p>
          <a:p>
            <a:pPr marL="700087" indent="-514350">
              <a:lnSpc>
                <a:spcPct val="110000"/>
              </a:lnSpc>
              <a:buFont typeface="+mj-lt"/>
              <a:buAutoNum type="arabicPeriod" startAt="3"/>
            </a:pPr>
            <a:r>
              <a:rPr lang="fr-FR" sz="3400" dirty="0"/>
              <a:t>Savoir quelle clé public utilise on exécute une des commandes</a:t>
            </a:r>
          </a:p>
          <a:p>
            <a:pPr marL="622300" indent="314325" fontAlgn="base">
              <a:tabLst>
                <a:tab pos="622300" algn="l"/>
              </a:tabLst>
            </a:pPr>
            <a:r>
              <a:rPr lang="en-US" sz="3300" b="1" i="1" dirty="0" err="1"/>
              <a:t>ssh</a:t>
            </a:r>
            <a:r>
              <a:rPr lang="en-US" sz="3300" b="1" i="1" dirty="0"/>
              <a:t> -v </a:t>
            </a:r>
            <a:r>
              <a:rPr lang="en-US" sz="3300" b="1" i="1" dirty="0">
                <a:hlinkClick r:id="rId4"/>
              </a:rPr>
              <a:t>git@github.com</a:t>
            </a:r>
            <a:r>
              <a:rPr lang="en-US" sz="3300" b="1" i="1" dirty="0"/>
              <a:t>,</a:t>
            </a:r>
            <a:r>
              <a:rPr lang="en-US" altLang="fr-FR" sz="3300" b="1" i="1" dirty="0"/>
              <a:t> </a:t>
            </a:r>
            <a:r>
              <a:rPr lang="en-US" altLang="fr-FR" sz="3300" b="1" i="1" dirty="0" err="1"/>
              <a:t>git-gui</a:t>
            </a:r>
            <a:r>
              <a:rPr lang="fr-FR" altLang="fr-FR" sz="3300" b="1" i="1" dirty="0"/>
              <a:t> </a:t>
            </a:r>
          </a:p>
          <a:p>
            <a:pPr marL="700087" indent="-514350" fontAlgn="base">
              <a:lnSpc>
                <a:spcPct val="110000"/>
              </a:lnSpc>
              <a:buFont typeface="+mj-lt"/>
              <a:buAutoNum type="arabicPeriod" startAt="4"/>
              <a:tabLst>
                <a:tab pos="622300" algn="l"/>
              </a:tabLst>
            </a:pPr>
            <a:r>
              <a:rPr lang="fr-FR" altLang="fr-FR" sz="3400" dirty="0"/>
              <a:t>généré les clés SSH on utilise la commande</a:t>
            </a:r>
          </a:p>
          <a:p>
            <a:pPr marL="622300" indent="314325" fontAlgn="base">
              <a:tabLst>
                <a:tab pos="622300" algn="l"/>
              </a:tabLst>
            </a:pPr>
            <a:r>
              <a:rPr lang="fr-FR" sz="3300" b="1" i="1" dirty="0"/>
              <a:t>ssh-keygen -t </a:t>
            </a:r>
            <a:r>
              <a:rPr lang="fr-FR" sz="3300" b="1" i="1" dirty="0" err="1"/>
              <a:t>rsa</a:t>
            </a:r>
            <a:r>
              <a:rPr lang="fr-FR" sz="3300" b="1" i="1" dirty="0"/>
              <a:t> -b 4096 -C </a:t>
            </a:r>
            <a:r>
              <a:rPr lang="fr-FR" sz="3300" b="1" i="1" dirty="0">
                <a:hlinkClick r:id="rId5"/>
              </a:rPr>
              <a:t>your@email.com</a:t>
            </a:r>
            <a:endParaRPr lang="fr-FR" sz="3300" b="1" i="1" dirty="0"/>
          </a:p>
          <a:p>
            <a:pPr marL="357187" indent="0">
              <a:buNone/>
            </a:pPr>
            <a:endParaRPr lang="fr-FR" dirty="0"/>
          </a:p>
          <a:p>
            <a:pPr marL="571500" indent="-571500">
              <a:buFont typeface="+mj-lt"/>
              <a:buAutoNum type="romanUcPeriod" startAt="6"/>
            </a:pPr>
            <a:endParaRPr lang="fr-FR" b="1"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486"/>
            <a:ext cx="12192000" cy="6061557"/>
          </a:xfrm>
        </p:spPr>
        <p:txBody>
          <a:bodyPr>
            <a:normAutofit/>
          </a:bodyPr>
          <a:lstStyle/>
          <a:p>
            <a:pPr marL="700087" lvl="0" indent="-514350" fontAlgn="base">
              <a:lnSpc>
                <a:spcPct val="100000"/>
              </a:lnSpc>
              <a:buFont typeface="+mj-lt"/>
              <a:buAutoNum type="arabicPeriod" startAt="5"/>
              <a:tabLst>
                <a:tab pos="622300" algn="l"/>
              </a:tabLst>
            </a:pPr>
            <a:r>
              <a:rPr lang="fr-FR" dirty="0"/>
              <a:t>Lancé le programme l’agent SSH en arrière plan</a:t>
            </a:r>
          </a:p>
          <a:p>
            <a:pPr marL="622300" indent="314325" fontAlgn="base">
              <a:tabLst>
                <a:tab pos="622300" algn="l"/>
              </a:tabLst>
            </a:pPr>
            <a:r>
              <a:rPr lang="fr-FR" b="1" i="1" dirty="0"/>
              <a:t> </a:t>
            </a:r>
            <a:r>
              <a:rPr lang="fr-FR" b="1" i="1" dirty="0" err="1"/>
              <a:t>eval</a:t>
            </a:r>
            <a:r>
              <a:rPr lang="fr-FR" b="1" i="1" dirty="0"/>
              <a:t> ‘</a:t>
            </a:r>
            <a:r>
              <a:rPr lang="fr-FR" b="1" i="1" dirty="0" err="1"/>
              <a:t>ssh</a:t>
            </a:r>
            <a:r>
              <a:rPr lang="fr-FR" b="1" i="1" dirty="0"/>
              <a:t>-agent –s’</a:t>
            </a:r>
          </a:p>
          <a:p>
            <a:pPr marL="700087" indent="-514350" fontAlgn="base">
              <a:lnSpc>
                <a:spcPct val="110000"/>
              </a:lnSpc>
              <a:buFont typeface="+mj-lt"/>
              <a:buAutoNum type="arabicPeriod" startAt="6"/>
              <a:tabLst>
                <a:tab pos="622300" algn="l"/>
              </a:tabLst>
            </a:pPr>
            <a:r>
              <a:rPr lang="fr-FR" dirty="0"/>
              <a:t>Ajouté la clé privé au programme</a:t>
            </a:r>
          </a:p>
          <a:p>
            <a:pPr marL="622300" indent="314325" fontAlgn="base">
              <a:tabLst>
                <a:tab pos="622300" algn="l"/>
              </a:tabLst>
            </a:pPr>
            <a:r>
              <a:rPr lang="fr-FR" b="1" i="1" dirty="0" err="1"/>
              <a:t>ssh-add</a:t>
            </a:r>
            <a:r>
              <a:rPr lang="fr-FR" b="1" i="1" dirty="0"/>
              <a:t> ~/.</a:t>
            </a:r>
            <a:r>
              <a:rPr lang="fr-FR" b="1" i="1" dirty="0" err="1"/>
              <a:t>ssh</a:t>
            </a:r>
            <a:r>
              <a:rPr lang="fr-FR" b="1" i="1" dirty="0"/>
              <a:t>/</a:t>
            </a:r>
            <a:r>
              <a:rPr lang="fr-FR" b="1" i="1" dirty="0" err="1"/>
              <a:t>id_rsa</a:t>
            </a:r>
            <a:endParaRPr lang="fr-FR" b="1" i="1" dirty="0"/>
          </a:p>
          <a:p>
            <a:pPr marL="700087" indent="-514350" fontAlgn="base">
              <a:lnSpc>
                <a:spcPct val="110000"/>
              </a:lnSpc>
              <a:buFont typeface="+mj-lt"/>
              <a:buAutoNum type="arabicPeriod" startAt="6"/>
              <a:tabLst>
                <a:tab pos="622300" algn="l"/>
              </a:tabLst>
            </a:pPr>
            <a:r>
              <a:rPr lang="fr-FR" dirty="0"/>
              <a:t>Copier la clé public dans le système distant(</a:t>
            </a:r>
            <a:r>
              <a:rPr lang="fr-FR" dirty="0" err="1"/>
              <a:t>github</a:t>
            </a:r>
            <a:r>
              <a:rPr lang="fr-FR" dirty="0"/>
              <a:t>, </a:t>
            </a:r>
            <a:r>
              <a:rPr lang="fr-FR" dirty="0" err="1"/>
              <a:t>gitlab</a:t>
            </a:r>
            <a:r>
              <a:rPr lang="fr-FR" dirty="0"/>
              <a:t>, bitbucket,…)</a:t>
            </a:r>
          </a:p>
          <a:p>
            <a:pPr marL="700087" indent="-514350" fontAlgn="base">
              <a:lnSpc>
                <a:spcPct val="110000"/>
              </a:lnSpc>
              <a:buFont typeface="+mj-lt"/>
              <a:buAutoNum type="arabicPeriod" startAt="6"/>
              <a:tabLst>
                <a:tab pos="622300" algn="l"/>
              </a:tabLst>
            </a:pPr>
            <a:r>
              <a:rPr lang="fr-FR" dirty="0"/>
              <a:t>Testé la connexion avec le système distant(exemple </a:t>
            </a:r>
            <a:r>
              <a:rPr lang="fr-FR" dirty="0" err="1"/>
              <a:t>gihub</a:t>
            </a:r>
            <a:r>
              <a:rPr lang="fr-FR" dirty="0"/>
              <a:t>)</a:t>
            </a:r>
          </a:p>
          <a:p>
            <a:pPr marL="622300" indent="314325" fontAlgn="base">
              <a:tabLst>
                <a:tab pos="622300" algn="l"/>
              </a:tabLst>
            </a:pPr>
            <a:r>
              <a:rPr lang="en-US" b="1" i="1" dirty="0" err="1"/>
              <a:t>ssh</a:t>
            </a:r>
            <a:r>
              <a:rPr lang="en-US" b="1" i="1" dirty="0"/>
              <a:t> -v </a:t>
            </a:r>
            <a:r>
              <a:rPr lang="en-US" b="1" i="1" dirty="0">
                <a:hlinkClick r:id="rId3"/>
              </a:rPr>
              <a:t>git@github.com</a:t>
            </a:r>
            <a:endParaRPr lang="fr-FR" b="1" i="1" dirty="0"/>
          </a:p>
          <a:p>
            <a:pPr marL="901700" indent="-279400" fontAlgn="base">
              <a:tabLst>
                <a:tab pos="981075" algn="l"/>
              </a:tabLst>
            </a:pPr>
            <a:endParaRPr lang="fr-FR" b="1" i="1" dirty="0"/>
          </a:p>
          <a:p>
            <a:pPr marL="715963" indent="-358775" fontAlgn="base">
              <a:buFont typeface="+mj-lt"/>
              <a:buAutoNum type="alphaLcPeriod"/>
              <a:tabLst>
                <a:tab pos="715963" algn="l"/>
              </a:tabLst>
            </a:pPr>
            <a:endParaRPr lang="fr-FR" dirty="0"/>
          </a:p>
          <a:p>
            <a:pPr marL="622300" indent="0" fontAlgn="base">
              <a:buNone/>
              <a:tabLst>
                <a:tab pos="622300" algn="l"/>
              </a:tabLst>
            </a:pPr>
            <a:endParaRPr lang="fr-FR" b="1" i="1" dirty="0"/>
          </a:p>
          <a:p>
            <a:pPr marL="514350" indent="-514350">
              <a:buFont typeface="+mj-lt"/>
              <a:buAutoNum type="arabicPeriod"/>
            </a:pPr>
            <a:endParaRPr lang="fr-FR" dirty="0"/>
          </a:p>
          <a:p>
            <a:pPr marL="0" indent="0">
              <a:buNone/>
            </a:pPr>
            <a:endParaRPr lang="fr-FR" dirty="0" smtClean="0"/>
          </a:p>
          <a:p>
            <a:endParaRPr lang="fr-FR" dirty="0"/>
          </a:p>
        </p:txBody>
      </p:sp>
      <p:sp>
        <p:nvSpPr>
          <p:cNvPr id="4" name="Titre 1"/>
          <p:cNvSpPr>
            <a:spLocks noGrp="1"/>
          </p:cNvSpPr>
          <p:nvPr>
            <p:ph type="title"/>
          </p:nvPr>
        </p:nvSpPr>
        <p:spPr>
          <a:xfrm>
            <a:off x="4158267" y="0"/>
            <a:ext cx="3875465" cy="795855"/>
          </a:xfrm>
        </p:spPr>
        <p:txBody>
          <a:bodyPr>
            <a:normAutofit/>
          </a:bodyPr>
          <a:lstStyle/>
          <a:p>
            <a:pPr lvl="0"/>
            <a:r>
              <a:rPr lang="fr-FR" sz="4000" b="1" dirty="0"/>
              <a:t>Utilisation</a:t>
            </a:r>
          </a:p>
        </p:txBody>
      </p:sp>
    </p:spTree>
    <p:extLst>
      <p:ext uri="{BB962C8B-B14F-4D97-AF65-F5344CB8AC3E}">
        <p14:creationId xmlns:p14="http://schemas.microsoft.com/office/powerpoint/2010/main" val="2696297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542041" y="0"/>
            <a:ext cx="5107917" cy="795855"/>
          </a:xfrm>
        </p:spPr>
        <p:txBody>
          <a:bodyPr>
            <a:normAutofit/>
          </a:bodyPr>
          <a:lstStyle/>
          <a:p>
            <a:pPr algn="ctr"/>
            <a:r>
              <a:rPr lang="fr-FR" sz="4000" b="1" dirty="0"/>
              <a:t>Les commandes de base</a:t>
            </a:r>
          </a:p>
        </p:txBody>
      </p:sp>
      <p:sp>
        <p:nvSpPr>
          <p:cNvPr id="3" name="Espace réservé du contenu 2"/>
          <p:cNvSpPr>
            <a:spLocks noGrp="1"/>
          </p:cNvSpPr>
          <p:nvPr>
            <p:ph idx="1"/>
          </p:nvPr>
        </p:nvSpPr>
        <p:spPr>
          <a:xfrm>
            <a:off x="130801" y="742208"/>
            <a:ext cx="12061199" cy="6115792"/>
          </a:xfrm>
        </p:spPr>
        <p:txBody>
          <a:bodyPr>
            <a:normAutofit fontScale="92500" lnSpcReduction="10000"/>
          </a:bodyPr>
          <a:lstStyle/>
          <a:p>
            <a:pPr marL="571500" indent="-571500">
              <a:buFont typeface="+mj-lt"/>
              <a:buAutoNum type="romanUcPeriod" startAt="8"/>
            </a:pPr>
            <a:r>
              <a:rPr lang="fr-FR" sz="3000" b="1" dirty="0" smtClean="0"/>
              <a:t>Les commandes :</a:t>
            </a:r>
          </a:p>
          <a:p>
            <a:pPr marL="700087" indent="-514350" fontAlgn="base">
              <a:lnSpc>
                <a:spcPct val="120000"/>
              </a:lnSpc>
              <a:buFont typeface="+mj-lt"/>
              <a:buAutoNum type="arabicPeriod"/>
              <a:tabLst>
                <a:tab pos="622300" algn="l"/>
              </a:tabLst>
            </a:pPr>
            <a:r>
              <a:rPr lang="fr-FR" sz="3400" dirty="0"/>
              <a:t> </a:t>
            </a:r>
            <a:r>
              <a:rPr lang="fr-FR" sz="3300" dirty="0"/>
              <a:t>Initialisé  un  dépôt</a:t>
            </a:r>
          </a:p>
          <a:p>
            <a:pPr marL="1079500" lvl="1" indent="-263525"/>
            <a:r>
              <a:rPr lang="fr-FR" sz="3300" b="1" i="1" dirty="0"/>
              <a:t>git </a:t>
            </a:r>
            <a:r>
              <a:rPr lang="fr-FR" sz="3300" b="1" i="1" dirty="0" err="1"/>
              <a:t>init</a:t>
            </a:r>
            <a:r>
              <a:rPr lang="fr-FR" sz="3300" b="1" i="1" dirty="0"/>
              <a:t>, </a:t>
            </a:r>
            <a:r>
              <a:rPr lang="fr-FR" altLang="fr-FR" sz="3300" b="1" i="1" dirty="0"/>
              <a:t>git </a:t>
            </a:r>
            <a:r>
              <a:rPr lang="fr-FR" altLang="fr-FR" sz="3300" b="1" i="1" dirty="0" smtClean="0"/>
              <a:t>clone url </a:t>
            </a:r>
            <a:r>
              <a:rPr lang="fr-FR" altLang="fr-FR" sz="3300" dirty="0" smtClean="0"/>
              <a:t>(+le lié au repo distant)</a:t>
            </a:r>
            <a:endParaRPr lang="fr-FR" altLang="fr-FR" sz="3300" dirty="0"/>
          </a:p>
          <a:p>
            <a:pPr marL="700087" lvl="1" indent="-514350" fontAlgn="base">
              <a:lnSpc>
                <a:spcPct val="120000"/>
              </a:lnSpc>
              <a:spcBef>
                <a:spcPts val="1000"/>
              </a:spcBef>
              <a:buFont typeface="+mj-lt"/>
              <a:buAutoNum type="arabicPeriod" startAt="2"/>
              <a:tabLst>
                <a:tab pos="622300" algn="l"/>
              </a:tabLst>
            </a:pPr>
            <a:r>
              <a:rPr lang="fr-FR" sz="3300" dirty="0" smtClean="0"/>
              <a:t>Lié le dépôt locale au dépôt distant</a:t>
            </a:r>
          </a:p>
          <a:p>
            <a:pPr marL="1160462" lvl="1" indent="-342900"/>
            <a:r>
              <a:rPr lang="fr-FR" sz="3300" b="1" i="1" dirty="0"/>
              <a:t>git remote add </a:t>
            </a:r>
            <a:r>
              <a:rPr lang="fr-FR" sz="3300" b="1" i="1" dirty="0" err="1"/>
              <a:t>origin</a:t>
            </a:r>
            <a:r>
              <a:rPr lang="fr-FR" sz="3300" b="1" i="1" dirty="0"/>
              <a:t> </a:t>
            </a:r>
            <a:r>
              <a:rPr lang="fr-FR" sz="3300" b="1" i="1" dirty="0" smtClean="0"/>
              <a:t>url</a:t>
            </a:r>
            <a:r>
              <a:rPr lang="fr-FR" sz="3000" b="1" i="1" dirty="0" smtClean="0"/>
              <a:t> </a:t>
            </a:r>
            <a:endParaRPr lang="fr-FR" sz="3000" b="1" i="1" dirty="0"/>
          </a:p>
          <a:p>
            <a:pPr marL="700087" lvl="1" indent="-514350" fontAlgn="base">
              <a:lnSpc>
                <a:spcPct val="120000"/>
              </a:lnSpc>
              <a:spcBef>
                <a:spcPts val="1000"/>
              </a:spcBef>
              <a:buFont typeface="+mj-lt"/>
              <a:buAutoNum type="arabicPeriod" startAt="3"/>
              <a:tabLst>
                <a:tab pos="622300" algn="l"/>
              </a:tabLst>
            </a:pPr>
            <a:r>
              <a:rPr lang="fr-FR" sz="3300" dirty="0" smtClean="0"/>
              <a:t>Configuration </a:t>
            </a:r>
            <a:r>
              <a:rPr lang="fr-FR" sz="3300" dirty="0"/>
              <a:t>nom utilisateur pour envoyé sur dépôt </a:t>
            </a:r>
            <a:r>
              <a:rPr lang="fr-FR" sz="3300" dirty="0" smtClean="0"/>
              <a:t>distant</a:t>
            </a:r>
            <a:endParaRPr lang="fr-FR" sz="3300" dirty="0"/>
          </a:p>
          <a:p>
            <a:pPr marL="1160462" lvl="1" indent="-342900"/>
            <a:r>
              <a:rPr lang="fr-FR" sz="3300" b="1" i="1" dirty="0"/>
              <a:t>git config –global user.name «  </a:t>
            </a:r>
            <a:r>
              <a:rPr lang="fr-FR" sz="3300" b="1" i="1" dirty="0" err="1"/>
              <a:t>name</a:t>
            </a:r>
            <a:r>
              <a:rPr lang="fr-FR" sz="3300" b="1" i="1" dirty="0"/>
              <a:t>»</a:t>
            </a:r>
          </a:p>
          <a:p>
            <a:pPr marL="698500" lvl="1" indent="-520700" fontAlgn="base">
              <a:lnSpc>
                <a:spcPct val="120000"/>
              </a:lnSpc>
              <a:spcBef>
                <a:spcPts val="1000"/>
              </a:spcBef>
              <a:buFont typeface="+mj-lt"/>
              <a:buAutoNum type="arabicPeriod" startAt="4"/>
              <a:tabLst>
                <a:tab pos="622300" algn="l"/>
              </a:tabLst>
            </a:pPr>
            <a:r>
              <a:rPr lang="fr-FR" sz="3300" dirty="0"/>
              <a:t>Configuration email utilisateur pour envoyé sur dépôt distant</a:t>
            </a:r>
          </a:p>
          <a:p>
            <a:pPr marL="1158875" lvl="1" indent="-350838" defTabSz="584200"/>
            <a:r>
              <a:rPr lang="fr-FR" b="1" i="1" dirty="0" smtClean="0"/>
              <a:t>	</a:t>
            </a:r>
            <a:r>
              <a:rPr lang="fr-FR" sz="3300" b="1" i="1" dirty="0"/>
              <a:t>git config –global user. email «  email» (global local, system)</a:t>
            </a:r>
          </a:p>
          <a:p>
            <a:pPr marL="712788" lvl="1" indent="-534988">
              <a:spcBef>
                <a:spcPts val="1000"/>
              </a:spcBef>
              <a:buFont typeface="+mj-lt"/>
              <a:buAutoNum type="arabicPeriod" startAt="5"/>
            </a:pPr>
            <a:r>
              <a:rPr lang="fr-FR" sz="3300" dirty="0" smtClean="0"/>
              <a:t>Lister  </a:t>
            </a:r>
            <a:r>
              <a:rPr lang="fr-FR" sz="3300" dirty="0"/>
              <a:t>Les variables de configuration</a:t>
            </a:r>
          </a:p>
          <a:p>
            <a:pPr marL="1160462" lvl="1" indent="-342900"/>
            <a:r>
              <a:rPr lang="fr-FR" sz="3300" b="1" i="1" dirty="0"/>
              <a:t>git config --list –</a:t>
            </a:r>
            <a:r>
              <a:rPr lang="fr-FR" sz="3300" b="1" i="1" dirty="0" err="1"/>
              <a:t>level</a:t>
            </a:r>
            <a:r>
              <a:rPr lang="fr-FR" sz="3300" b="1" i="1" dirty="0"/>
              <a:t>()</a:t>
            </a:r>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6" name="Espace réservé du contenu 2"/>
          <p:cNvSpPr>
            <a:spLocks noGrp="1"/>
          </p:cNvSpPr>
          <p:nvPr>
            <p:ph idx="1"/>
          </p:nvPr>
        </p:nvSpPr>
        <p:spPr>
          <a:xfrm>
            <a:off x="0" y="926379"/>
            <a:ext cx="12192000" cy="5931621"/>
          </a:xfrm>
        </p:spPr>
        <p:txBody>
          <a:bodyPr>
            <a:normAutofit/>
          </a:bodyPr>
          <a:lstStyle/>
          <a:p>
            <a:pPr marL="817562" lvl="1" indent="0">
              <a:lnSpc>
                <a:spcPct val="70000"/>
              </a:lnSpc>
              <a:buNone/>
            </a:pPr>
            <a:endParaRPr lang="fr-FR" sz="2800" b="1" i="1"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7" name="ZoneTexte 6"/>
          <p:cNvSpPr txBox="1"/>
          <p:nvPr/>
        </p:nvSpPr>
        <p:spPr>
          <a:xfrm>
            <a:off x="36818" y="926379"/>
            <a:ext cx="12155182" cy="5391219"/>
          </a:xfrm>
          <a:prstGeom prst="rect">
            <a:avLst/>
          </a:prstGeom>
          <a:noFill/>
        </p:spPr>
        <p:txBody>
          <a:bodyPr wrap="square" rtlCol="0">
            <a:spAutoFit/>
          </a:bodyPr>
          <a:lstStyle/>
          <a:p>
            <a:pPr marL="696913" lvl="1" indent="-517525">
              <a:buFont typeface="+mj-lt"/>
              <a:buAutoNum type="arabicPeriod" startAt="6"/>
            </a:pPr>
            <a:r>
              <a:rPr lang="fr-FR" sz="2800" dirty="0"/>
              <a:t>Supprimer les </a:t>
            </a:r>
            <a:r>
              <a:rPr lang="fr-FR" sz="2800" dirty="0" smtClean="0"/>
              <a:t>fichiers </a:t>
            </a:r>
            <a:r>
              <a:rPr lang="fr-FR" sz="2800" dirty="0"/>
              <a:t>et répertoire non versionnés (untracked state)</a:t>
            </a:r>
          </a:p>
          <a:p>
            <a:pPr marL="1274762" lvl="1" indent="-457200">
              <a:buFont typeface="Arial" panose="020B0604020202020204" pitchFamily="34" charset="0"/>
              <a:buChar char="•"/>
            </a:pPr>
            <a:r>
              <a:rPr lang="fr-FR" sz="2800" b="1" i="1" dirty="0"/>
              <a:t>Git clean –f</a:t>
            </a:r>
          </a:p>
          <a:p>
            <a:pPr marL="696913" lvl="1" indent="-517525">
              <a:buFont typeface="+mj-lt"/>
              <a:buAutoNum type="arabicPeriod" startAt="7"/>
              <a:tabLst>
                <a:tab pos="630238" algn="l"/>
              </a:tabLst>
            </a:pPr>
            <a:r>
              <a:rPr lang="fr-FR" sz="2800" dirty="0"/>
              <a:t>Supprimer les fichiers </a:t>
            </a:r>
            <a:r>
              <a:rPr lang="fr-FR" sz="2800" dirty="0" smtClean="0"/>
              <a:t> </a:t>
            </a:r>
            <a:r>
              <a:rPr lang="fr-FR" sz="2800" dirty="0" err="1" smtClean="0"/>
              <a:t>tracké</a:t>
            </a:r>
            <a:r>
              <a:rPr lang="fr-FR" sz="2800" dirty="0" smtClean="0"/>
              <a:t> de l’index</a:t>
            </a:r>
            <a:r>
              <a:rPr lang="fr-FR" sz="2800" dirty="0"/>
              <a:t>(non permanent)</a:t>
            </a:r>
            <a:r>
              <a:rPr lang="fr-FR" sz="2800" dirty="0" smtClean="0"/>
              <a:t>:</a:t>
            </a:r>
            <a:endParaRPr lang="fr-FR" sz="2800" dirty="0"/>
          </a:p>
          <a:p>
            <a:pPr marL="1274762" lvl="1" indent="-457200">
              <a:buFont typeface="Arial" panose="020B0604020202020204" pitchFamily="34" charset="0"/>
              <a:buChar char="•"/>
            </a:pPr>
            <a:r>
              <a:rPr lang="fr-FR" sz="2800" b="1" i="1" dirty="0"/>
              <a:t>git </a:t>
            </a:r>
            <a:r>
              <a:rPr lang="fr-FR" sz="2800" b="1" i="1" dirty="0" err="1"/>
              <a:t>rm</a:t>
            </a:r>
            <a:r>
              <a:rPr lang="fr-FR" sz="2800" b="1" i="1" dirty="0"/>
              <a:t> </a:t>
            </a:r>
            <a:r>
              <a:rPr lang="fr-FR" sz="2800" b="1" i="1" dirty="0" smtClean="0"/>
              <a:t>[–</a:t>
            </a:r>
            <a:r>
              <a:rPr lang="fr-FR" sz="2800" b="1" i="1" dirty="0" err="1" smtClean="0"/>
              <a:t>cached</a:t>
            </a:r>
            <a:r>
              <a:rPr lang="fr-FR" sz="2800" b="1" i="1" dirty="0" smtClean="0"/>
              <a:t>]  </a:t>
            </a:r>
            <a:r>
              <a:rPr lang="fr-FR" sz="2800" b="1" i="1" dirty="0"/>
              <a:t>« fichier»(s</a:t>
            </a:r>
            <a:r>
              <a:rPr lang="fr-FR" sz="2800" dirty="0"/>
              <a:t>upprime de WD et de l’index);</a:t>
            </a:r>
            <a:r>
              <a:rPr lang="fr-FR" sz="2800" b="1" i="1" dirty="0" smtClean="0"/>
              <a:t> </a:t>
            </a:r>
          </a:p>
          <a:p>
            <a:pPr marL="719138" lvl="1" indent="-539750">
              <a:buFont typeface="+mj-lt"/>
              <a:buAutoNum type="arabicPeriod" startAt="8"/>
            </a:pPr>
            <a:r>
              <a:rPr lang="fr-FR" sz="2800" dirty="0"/>
              <a:t>Ajouter les changement du répertoire de </a:t>
            </a:r>
            <a:r>
              <a:rPr lang="fr-FR" sz="2800" dirty="0" smtClean="0"/>
              <a:t>travail </a:t>
            </a:r>
            <a:r>
              <a:rPr lang="fr-FR" sz="2800" dirty="0"/>
              <a:t>vers </a:t>
            </a:r>
            <a:r>
              <a:rPr lang="fr-FR" sz="2800" dirty="0" smtClean="0"/>
              <a:t>l’index(</a:t>
            </a:r>
            <a:r>
              <a:rPr lang="fr-FR" sz="2800" dirty="0" err="1" smtClean="0"/>
              <a:t>stagging</a:t>
            </a:r>
            <a:r>
              <a:rPr lang="fr-FR" sz="2800" dirty="0" smtClean="0"/>
              <a:t> area)</a:t>
            </a:r>
          </a:p>
          <a:p>
            <a:pPr marL="819150" lvl="1" indent="-9525">
              <a:buFont typeface="Arial" panose="020B0604020202020204" pitchFamily="34" charset="0"/>
              <a:buChar char="•"/>
            </a:pPr>
            <a:r>
              <a:rPr lang="fr-FR" sz="2800" b="1" i="1" dirty="0" smtClean="0"/>
              <a:t>git </a:t>
            </a:r>
            <a:r>
              <a:rPr lang="fr-FR" sz="2800" b="1" i="1" dirty="0" err="1" smtClean="0"/>
              <a:t>add</a:t>
            </a:r>
            <a:r>
              <a:rPr lang="fr-FR" sz="2800" b="1" i="1" dirty="0" smtClean="0"/>
              <a:t>  </a:t>
            </a:r>
            <a:r>
              <a:rPr lang="fr-FR" sz="2800" b="1" i="1" dirty="0"/>
              <a:t>file1 </a:t>
            </a:r>
            <a:r>
              <a:rPr lang="fr-FR" sz="2800" b="1" i="1" dirty="0" smtClean="0"/>
              <a:t>file2, git </a:t>
            </a:r>
            <a:r>
              <a:rPr lang="fr-FR" sz="2800" b="1" i="1" dirty="0" err="1" smtClean="0"/>
              <a:t>add</a:t>
            </a:r>
            <a:r>
              <a:rPr lang="fr-FR" sz="2800" b="1" i="1" dirty="0" smtClean="0"/>
              <a:t> «  </a:t>
            </a:r>
            <a:r>
              <a:rPr lang="fr-FR" sz="2800" b="1" i="1" dirty="0" err="1" smtClean="0"/>
              <a:t>Folder</a:t>
            </a:r>
            <a:r>
              <a:rPr lang="fr-FR" sz="2800" b="1" i="1" dirty="0" smtClean="0"/>
              <a:t>/»,git </a:t>
            </a:r>
            <a:r>
              <a:rPr lang="fr-FR" sz="2800" b="1" i="1" dirty="0" err="1"/>
              <a:t>add</a:t>
            </a:r>
            <a:r>
              <a:rPr lang="fr-FR" sz="2800" b="1" i="1" dirty="0"/>
              <a:t> </a:t>
            </a:r>
            <a:r>
              <a:rPr lang="fr-FR" sz="2800" b="1" i="1" dirty="0" smtClean="0"/>
              <a:t>A, git </a:t>
            </a:r>
            <a:r>
              <a:rPr lang="fr-FR" sz="2800" b="1" i="1" dirty="0" err="1" smtClean="0"/>
              <a:t>add</a:t>
            </a:r>
            <a:r>
              <a:rPr lang="fr-FR" sz="2800" b="1" i="1" dirty="0" smtClean="0"/>
              <a:t> .</a:t>
            </a:r>
          </a:p>
          <a:p>
            <a:pPr marL="712788" lvl="1" indent="-534988">
              <a:spcBef>
                <a:spcPts val="1000"/>
              </a:spcBef>
              <a:buFont typeface="+mj-lt"/>
              <a:buAutoNum type="arabicPeriod" startAt="9"/>
            </a:pPr>
            <a:r>
              <a:rPr lang="fr-FR" sz="2800" dirty="0"/>
              <a:t>Affiches l’état du répertoire de </a:t>
            </a:r>
            <a:r>
              <a:rPr lang="fr-FR" sz="2800" dirty="0" smtClean="0"/>
              <a:t>travail et de l’index</a:t>
            </a:r>
            <a:r>
              <a:rPr lang="fr-FR" sz="2400" dirty="0" smtClean="0"/>
              <a:t>:</a:t>
            </a:r>
            <a:endParaRPr lang="fr-FR" sz="2400" dirty="0"/>
          </a:p>
          <a:p>
            <a:pPr marL="1160462" lvl="1" indent="-342900"/>
            <a:r>
              <a:rPr lang="fr-FR" sz="2800" b="1" i="1" dirty="0"/>
              <a:t>git </a:t>
            </a:r>
            <a:r>
              <a:rPr lang="fr-FR" sz="2800" b="1" i="1" dirty="0" err="1" smtClean="0"/>
              <a:t>status</a:t>
            </a:r>
            <a:endParaRPr lang="fr-FR" sz="2800" b="1" i="1" dirty="0"/>
          </a:p>
          <a:p>
            <a:pPr marL="719138" lvl="1" indent="-539750">
              <a:buFont typeface="+mj-lt"/>
              <a:buAutoNum type="arabicPeriod" startAt="10"/>
              <a:tabLst>
                <a:tab pos="719138" algn="l"/>
              </a:tabLst>
            </a:pPr>
            <a:r>
              <a:rPr lang="fr-FR" sz="2800" dirty="0"/>
              <a:t>Envoyer les modification indexés(snapshot) </a:t>
            </a:r>
            <a:r>
              <a:rPr lang="fr-FR" sz="2800" dirty="0" smtClean="0"/>
              <a:t> vers le dépôt locale(backup</a:t>
            </a:r>
            <a:r>
              <a:rPr lang="fr-FR" sz="2800" dirty="0"/>
              <a:t>):</a:t>
            </a:r>
          </a:p>
          <a:p>
            <a:pPr marL="1158875" lvl="1" indent="-347663"/>
            <a:r>
              <a:rPr lang="fr-FR" sz="2800" b="1" i="1" dirty="0">
                <a:hlinkClick r:id="rId3" action="ppaction://hlinksldjump"/>
              </a:rPr>
              <a:t>git commit –m «  message</a:t>
            </a:r>
            <a:r>
              <a:rPr lang="fr-FR" sz="2800" b="1" i="1" dirty="0" smtClean="0">
                <a:hlinkClick r:id="rId3" action="ppaction://hlinksldjump"/>
              </a:rPr>
              <a:t>»</a:t>
            </a:r>
            <a:endParaRPr lang="fr-FR" sz="2800" b="1" i="1" dirty="0" smtClean="0"/>
          </a:p>
          <a:p>
            <a:pPr marL="719138" lvl="1" indent="-539750">
              <a:buFont typeface="+mj-lt"/>
              <a:buAutoNum type="arabicPeriod" startAt="11"/>
              <a:tabLst>
                <a:tab pos="811213" algn="l"/>
              </a:tabLst>
            </a:pPr>
            <a:r>
              <a:rPr lang="fr-FR" sz="2800" dirty="0"/>
              <a:t>Afficher la différence entre les deux versions  </a:t>
            </a:r>
            <a:r>
              <a:rPr lang="fr-FR" sz="2800" dirty="0" smtClean="0"/>
              <a:t>WD-index [</a:t>
            </a:r>
            <a:r>
              <a:rPr lang="fr-FR" sz="2800" dirty="0"/>
              <a:t>index-HEAD</a:t>
            </a:r>
            <a:r>
              <a:rPr lang="fr-FR" sz="2800" dirty="0" smtClean="0"/>
              <a:t>]:</a:t>
            </a:r>
            <a:endParaRPr lang="fr-FR" sz="2800" dirty="0"/>
          </a:p>
          <a:p>
            <a:pPr marL="1268412" lvl="1" indent="-457200"/>
            <a:r>
              <a:rPr lang="fr-FR" sz="2800" b="1" i="1" dirty="0"/>
              <a:t>git </a:t>
            </a:r>
            <a:r>
              <a:rPr lang="fr-FR" sz="2800" b="1" i="1" dirty="0" err="1" smtClean="0"/>
              <a:t>diff</a:t>
            </a:r>
            <a:r>
              <a:rPr lang="fr-FR" sz="2800" b="1" i="1" dirty="0" smtClean="0"/>
              <a:t> [</a:t>
            </a:r>
            <a:r>
              <a:rPr lang="fr-FR" sz="2800" b="1" i="1" dirty="0"/>
              <a:t>--</a:t>
            </a:r>
            <a:r>
              <a:rPr lang="fr-FR" sz="2800" b="1" i="1" dirty="0" err="1"/>
              <a:t>staged</a:t>
            </a:r>
            <a:r>
              <a:rPr lang="fr-FR" sz="2800" b="1" i="1" dirty="0" smtClean="0"/>
              <a:t>]</a:t>
            </a:r>
            <a:endParaRPr lang="fr-FR" sz="2800" dirty="0"/>
          </a:p>
        </p:txBody>
      </p:sp>
    </p:spTree>
    <p:extLst>
      <p:ext uri="{BB962C8B-B14F-4D97-AF65-F5344CB8AC3E}">
        <p14:creationId xmlns:p14="http://schemas.microsoft.com/office/powerpoint/2010/main" val="173995468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7512</TotalTime>
  <Words>4819</Words>
  <Application>Microsoft Office PowerPoint</Application>
  <PresentationFormat>Grand écran</PresentationFormat>
  <Paragraphs>625</Paragraphs>
  <Slides>38</Slides>
  <Notes>28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38</vt:i4>
      </vt:variant>
    </vt:vector>
  </HeadingPairs>
  <TitlesOfParts>
    <vt:vector size="43" baseType="lpstr">
      <vt:lpstr>Arial</vt:lpstr>
      <vt:lpstr>Calibri</vt:lpstr>
      <vt:lpstr>Calibri Light</vt:lpstr>
      <vt:lpstr>Wingdings</vt:lpstr>
      <vt:lpstr>Thème Office</vt:lpstr>
      <vt:lpstr>Système de contrôle de version(SCV)</vt:lpstr>
      <vt:lpstr>Type de SCV </vt:lpstr>
      <vt:lpstr>Git </vt:lpstr>
      <vt:lpstr>Notions</vt:lpstr>
      <vt:lpstr>Architecture de Git</vt:lpstr>
      <vt:lpstr>Utilisation</vt:lpstr>
      <vt:lpstr>Utilisation</vt:lpstr>
      <vt:lpstr>Les commandes de base</vt:lpstr>
      <vt:lpstr>Les commandes de base (Suite)</vt:lpstr>
      <vt:lpstr>Les commandes de base (Suite)</vt:lpstr>
      <vt:lpstr>Les commandes de base (Suite)</vt:lpstr>
      <vt:lpstr>Branches</vt:lpstr>
      <vt:lpstr>Branches</vt:lpstr>
      <vt:lpstr>Branches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Conflits(Suite)</vt:lpstr>
      <vt:lpstr>Conflits «suite »</vt:lpstr>
      <vt:lpstr>Collaboration</vt:lpstr>
      <vt:lpstr>Collaboration</vt:lpstr>
      <vt:lpstr>Collaboration</vt:lpstr>
      <vt:lpstr>Collaboration dans un open source</vt:lpstr>
      <vt:lpstr>Collaboration dans un open source</vt:lpstr>
      <vt:lpstr>Collaboration dans un open source</vt:lpstr>
      <vt:lpstr>Présentation PowerPoint</vt:lpstr>
      <vt:lpstr>Présentation PowerPoint</vt:lpstr>
      <vt:lpstr>Présentation PowerPoint</vt:lpstr>
      <vt:lpstr>Présentation PowerPoint</vt:lpstr>
      <vt:lpstr>Présentation PowerPoint</vt:lpstr>
      <vt:lpstr>Présentation PowerPoint</vt:lpstr>
      <vt:lpstr>Démo Système de gestion des états  interne</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Compte Microsoft</cp:lastModifiedBy>
  <cp:revision>1763</cp:revision>
  <dcterms:created xsi:type="dcterms:W3CDTF">2022-11-12T10:47:31Z</dcterms:created>
  <dcterms:modified xsi:type="dcterms:W3CDTF">2022-12-14T17:06:19Z</dcterms:modified>
</cp:coreProperties>
</file>