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9" r:id="rId3"/>
    <p:sldId id="261" r:id="rId4"/>
    <p:sldId id="274" r:id="rId5"/>
    <p:sldId id="264" r:id="rId6"/>
    <p:sldId id="284" r:id="rId7"/>
    <p:sldId id="263" r:id="rId8"/>
    <p:sldId id="268" r:id="rId9"/>
    <p:sldId id="266" r:id="rId10"/>
    <p:sldId id="267" r:id="rId11"/>
    <p:sldId id="277" r:id="rId12"/>
    <p:sldId id="278" r:id="rId13"/>
    <p:sldId id="279" r:id="rId14"/>
    <p:sldId id="270" r:id="rId15"/>
    <p:sldId id="272" r:id="rId16"/>
    <p:sldId id="282" r:id="rId17"/>
    <p:sldId id="280" r:id="rId18"/>
    <p:sldId id="281" r:id="rId19"/>
    <p:sldId id="273" r:id="rId20"/>
    <p:sldId id="283" r:id="rId21"/>
    <p:sldId id="286" r:id="rId22"/>
    <p:sldId id="287" r:id="rId23"/>
    <p:sldId id="285" r:id="rId24"/>
    <p:sldId id="271"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4164" autoAdjust="0"/>
  </p:normalViewPr>
  <p:slideViewPr>
    <p:cSldViewPr snapToGrid="0">
      <p:cViewPr varScale="1">
        <p:scale>
          <a:sx n="72" d="100"/>
          <a:sy n="72" d="100"/>
        </p:scale>
        <p:origin x="1290" y="5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22/11/2022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Fetch est inoffensive on doit faire merge pour </a:t>
            </a:r>
            <a:r>
              <a:rPr lang="fr-FR" dirty="0" err="1" smtClean="0"/>
              <a:t>répurqueté</a:t>
            </a:r>
            <a:r>
              <a:rPr lang="fr-FR" baseline="0" dirty="0" smtClean="0"/>
              <a:t> les changement dans le  répertoire de travail</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Fetch:ous</a:t>
            </a:r>
            <a:r>
              <a:rPr lang="fr-FR" dirty="0" smtClean="0"/>
              <a:t> pouvez être assuré : fetch ne manipulera, ne détruira ou ne bousillera jamais quoi que ce soit.</a:t>
            </a:r>
          </a:p>
          <a:p>
            <a:pPr rtl="0"/>
            <a:r>
              <a:rPr lang="fr-FR" dirty="0" smtClean="0"/>
              <a:t>Pull ; </a:t>
            </a:r>
            <a:r>
              <a:rPr lang="fr-FR" dirty="0" err="1" smtClean="0"/>
              <a:t>modifé</a:t>
            </a:r>
            <a:r>
              <a:rPr lang="fr-FR" dirty="0" smtClean="0"/>
              <a:t> le HEAD on</a:t>
            </a:r>
            <a:r>
              <a:rPr lang="fr-FR" baseline="0" dirty="0" smtClean="0"/>
              <a:t> plus de téléchargement il </a:t>
            </a:r>
            <a:r>
              <a:rPr lang="fr-FR" baseline="0" dirty="0" err="1" smtClean="0"/>
              <a:t>intégre</a:t>
            </a:r>
            <a:r>
              <a:rPr lang="fr-FR" baseline="0" dirty="0" smtClean="0"/>
              <a:t> les changement dans l’espace de travail (peut généré des conflits)(pull doit </a:t>
            </a:r>
            <a:r>
              <a:rPr lang="fr-FR" baseline="0" dirty="0" err="1" smtClean="0"/>
              <a:t>étre</a:t>
            </a:r>
            <a:r>
              <a:rPr lang="fr-FR" baseline="0" dirty="0" smtClean="0"/>
              <a:t> utilisé avec une copie local propre </a:t>
            </a:r>
            <a:r>
              <a:rPr lang="fr-FR" baseline="0" dirty="0" err="1" smtClean="0"/>
              <a:t>san</a:t>
            </a:r>
            <a:r>
              <a:rPr lang="fr-FR" baseline="0" dirty="0" smtClean="0"/>
              <a:t> changement </a:t>
            </a:r>
            <a:r>
              <a:rPr lang="fr-FR" baseline="0" dirty="0" err="1" smtClean="0"/>
              <a:t>uncommité</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-exécuté git checkout « </a:t>
            </a:r>
            <a:r>
              <a:rPr lang="fr-FR" dirty="0" err="1" smtClean="0"/>
              <a:t>commit_id</a:t>
            </a:r>
            <a:r>
              <a:rPr lang="fr-FR" dirty="0" smtClean="0"/>
              <a:t> » pour</a:t>
            </a:r>
            <a:r>
              <a:rPr lang="fr-FR" baseline="0" dirty="0" smtClean="0"/>
              <a:t> voir </a:t>
            </a:r>
            <a:r>
              <a:rPr lang="fr-FR" baseline="0" dirty="0" err="1" smtClean="0"/>
              <a:t>detached</a:t>
            </a:r>
            <a:r>
              <a:rPr lang="fr-FR" baseline="0" dirty="0" smtClean="0"/>
              <a:t> Head  et lire HEAD pour voir commit id dans le fichier qui est utilisé comme référence</a:t>
            </a:r>
          </a:p>
          <a:p>
            <a:r>
              <a:rPr lang="fr-FR" baseline="0" dirty="0" smtClean="0"/>
              <a:t>HEAD ne pointe pas vers la branch mais vers le commit </a:t>
            </a:r>
          </a:p>
          <a:p>
            <a:r>
              <a:rPr lang="fr-FR" baseline="0" dirty="0" smtClean="0"/>
              <a:t>Explique checkout avec (work tree ) et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pointeur HEAD à cette commit (charger l’arbre de ce commit dans l’index )</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2123669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20</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endParaRPr lang="fr-FR" baseline="0" dirty="0" smtClean="0"/>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a:t>
            </a:r>
            <a:r>
              <a:rPr lang="fr-FR" baseline="0" dirty="0" err="1" smtClean="0"/>
              <a:t>merge</a:t>
            </a:r>
            <a:r>
              <a:rPr lang="fr-FR" baseline="0" dirty="0" smtClean="0"/>
              <a:t>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21</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endParaRPr lang="fr-FR" baseline="0" dirty="0" smtClean="0"/>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a:t>
            </a:r>
            <a:r>
              <a:rPr lang="fr-FR" baseline="0" dirty="0" err="1" smtClean="0"/>
              <a:t>merge</a:t>
            </a:r>
            <a:r>
              <a:rPr lang="fr-FR" baseline="0" dirty="0" smtClean="0"/>
              <a:t>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22</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endParaRPr lang="fr-FR" baseline="0" dirty="0" smtClean="0"/>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a:t>
            </a:r>
            <a:r>
              <a:rPr lang="fr-FR" baseline="0" dirty="0" err="1" smtClean="0"/>
              <a:t>merge</a:t>
            </a:r>
            <a:r>
              <a:rPr lang="fr-FR" baseline="0" dirty="0" smtClean="0"/>
              <a:t>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a:t>
            </a:r>
            <a:r>
              <a:rPr lang="fr-FR" dirty="0" err="1" smtClean="0"/>
              <a:t>méta-données</a:t>
            </a:r>
            <a:r>
              <a:rPr lang="fr-FR" dirty="0" smtClean="0"/>
              <a:t> et la base de données des objets du projet</a:t>
            </a:r>
          </a:p>
          <a:p>
            <a:r>
              <a:rPr lang="fr-FR" b="1" dirty="0" smtClean="0"/>
              <a:t>2.La zone de transit/d’index </a:t>
            </a:r>
            <a:r>
              <a:rPr lang="fr-FR" dirty="0" smtClean="0"/>
              <a:t>:fichier 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 on peut modifier sans affecté le travail des autres</a:t>
            </a:r>
            <a:endParaRPr lang="fr-FR" b="1" baseline="0" dirty="0" smtClean="0"/>
          </a:p>
          <a:p>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add</a:t>
            </a:r>
            <a:r>
              <a:rPr lang="fr-FR" baseline="0" dirty="0" smtClean="0"/>
              <a:t> mettre à jour l’index </a:t>
            </a:r>
          </a:p>
          <a:p>
            <a:r>
              <a:rPr lang="fr-FR" baseline="0" dirty="0" smtClean="0"/>
              <a:t>Git </a:t>
            </a:r>
            <a:r>
              <a:rPr lang="fr-FR" baseline="0" dirty="0" err="1" smtClean="0"/>
              <a:t>add</a:t>
            </a:r>
            <a:r>
              <a:rPr lang="fr-FR" baseline="0" dirty="0" smtClean="0"/>
              <a:t> –p « filename » qu’elle partie va </a:t>
            </a:r>
            <a:r>
              <a:rPr lang="fr-FR" baseline="0" dirty="0" err="1" smtClean="0"/>
              <a:t>étre</a:t>
            </a:r>
            <a:r>
              <a:rPr lang="fr-FR" baseline="0" dirty="0" smtClean="0"/>
              <a:t> intégré à la prochaine commit</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212671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staged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2.Les raisons de changements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809342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a:t>
            </a:r>
            <a:r>
              <a:rPr lang="fr-FR" sz="1200" kern="1200" baseline="0" dirty="0" err="1" smtClean="0">
                <a:solidFill>
                  <a:schemeClr val="tx1"/>
                </a:solidFill>
                <a:effectLst/>
                <a:latin typeface="+mn-lt"/>
                <a:ea typeface="+mn-ea"/>
                <a:cs typeface="+mn-cs"/>
              </a:rPr>
              <a:t>ponteur</a:t>
            </a:r>
            <a:r>
              <a:rPr lang="fr-FR" sz="1200" kern="1200" baseline="0" dirty="0" smtClean="0">
                <a:solidFill>
                  <a:schemeClr val="tx1"/>
                </a:solidFill>
                <a:effectLst/>
                <a:latin typeface="+mn-lt"/>
                <a:ea typeface="+mn-ea"/>
                <a:cs typeface="+mn-cs"/>
              </a:rPr>
              <a:t> HEAD à cette commit ()</a:t>
            </a: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Revert</a:t>
            </a:r>
            <a:r>
              <a:rPr lang="fr-FR" sz="1200" kern="1200" dirty="0" smtClean="0">
                <a:solidFill>
                  <a:schemeClr val="tx1"/>
                </a:solidFill>
                <a:effectLst/>
                <a:latin typeface="+mn-lt"/>
                <a:ea typeface="+mn-ea"/>
                <a:cs typeface="+mn-cs"/>
              </a:rPr>
              <a:t> :</a:t>
            </a:r>
            <a:r>
              <a:rPr lang="fr-FR" sz="1200" dirty="0" err="1" smtClean="0"/>
              <a:t>revert</a:t>
            </a:r>
            <a:r>
              <a:rPr lang="fr-FR" sz="1200" dirty="0" smtClean="0"/>
              <a:t> et ajouté à l’historique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commande de  débogage ajout des annotation a chaque ligne de fichier avec les métadonnées du dénier utilisateur qui modifier la ligne plus  la date de ce commit.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Sans pas en ordre chronologique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1616214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Stratégie (stratégie 0 branch( petit projet  1 </a:t>
            </a:r>
            <a:r>
              <a:rPr lang="fr-FR" baseline="0" dirty="0" err="1" smtClean="0"/>
              <a:t>devloper</a:t>
            </a:r>
            <a:r>
              <a:rPr lang="fr-FR" baseline="0" dirty="0" smtClean="0"/>
              <a:t>)</a:t>
            </a:r>
          </a:p>
          <a:p>
            <a:r>
              <a:rPr lang="fr-FR" baseline="0" dirty="0" smtClean="0"/>
              <a:t>-incontinent: bouceaup de conflits, développé d’autre fonctionnalité et réglé les problème</a:t>
            </a:r>
          </a:p>
          <a:p>
            <a:r>
              <a:rPr lang="fr-FR" baseline="0" dirty="0" smtClean="0"/>
              <a:t>-</a:t>
            </a:r>
            <a:r>
              <a:rPr lang="fr-FR" baseline="0" dirty="0" err="1" smtClean="0"/>
              <a:t>dificile</a:t>
            </a:r>
            <a:r>
              <a:rPr lang="fr-FR" baseline="0" dirty="0" smtClean="0"/>
              <a:t> de </a:t>
            </a:r>
            <a:r>
              <a:rPr lang="fr-FR" baseline="0" dirty="0" err="1" smtClean="0"/>
              <a:t>suprimé</a:t>
            </a:r>
            <a:r>
              <a:rPr lang="fr-FR" baseline="0" dirty="0" smtClean="0"/>
              <a:t> et de </a:t>
            </a:r>
            <a:r>
              <a:rPr lang="fr-FR" baseline="0" dirty="0" err="1" smtClean="0"/>
              <a:t>resaouré</a:t>
            </a:r>
            <a:r>
              <a:rPr lang="fr-FR" baseline="0" dirty="0" smtClean="0"/>
              <a:t> des </a:t>
            </a:r>
            <a:r>
              <a:rPr lang="fr-FR" baseline="0" dirty="0" err="1" smtClean="0"/>
              <a:t>fonctionalite</a:t>
            </a:r>
            <a:endParaRPr lang="fr-FR" baseline="0" dirty="0" smtClean="0"/>
          </a:p>
          <a:p>
            <a:r>
              <a:rPr lang="fr-FR" baseline="0" dirty="0" smtClean="0"/>
              <a:t>Perte de temps dans le </a:t>
            </a:r>
            <a:r>
              <a:rPr lang="fr-FR" baseline="0" dirty="0" err="1" smtClean="0"/>
              <a:t>reglage</a:t>
            </a:r>
            <a:r>
              <a:rPr lang="fr-FR" baseline="0" dirty="0" smtClean="0"/>
              <a:t> de conflit au lieu le </a:t>
            </a:r>
            <a:r>
              <a:rPr lang="fr-FR" baseline="0" dirty="0" err="1" smtClean="0"/>
              <a:t>developement</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dirty="0" smtClean="0"/>
              <a:t>-La branche </a:t>
            </a:r>
            <a:r>
              <a:rPr lang="fr-FR" sz="1200" b="0" dirty="0" err="1" smtClean="0"/>
              <a:t>mester</a:t>
            </a:r>
            <a:r>
              <a:rPr lang="fr-FR" sz="1200" b="0" dirty="0" smtClean="0"/>
              <a:t> et la branch </a:t>
            </a:r>
            <a:r>
              <a:rPr lang="fr-FR" sz="1200" b="0" dirty="0" err="1" smtClean="0"/>
              <a:t>devlop</a:t>
            </a:r>
            <a:r>
              <a:rPr lang="fr-FR" sz="1200" b="0" dirty="0" smtClean="0"/>
              <a:t> ont une existence long jusqu’à la fin de projet</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a:t>
            </a:r>
            <a:r>
              <a:rPr lang="fr-FR" b="0" dirty="0" err="1" smtClean="0"/>
              <a:t>develop</a:t>
            </a:r>
            <a:r>
              <a:rPr lang="fr-FR" b="0" dirty="0" smtClean="0"/>
              <a:t>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a:t>
            </a:r>
            <a:r>
              <a:rPr lang="fr-FR" b="0" baseline="0" dirty="0" err="1" smtClean="0"/>
              <a:t>inconvignent</a:t>
            </a:r>
            <a:r>
              <a:rPr lang="fr-FR" b="0" baseline="0" dirty="0" smtClean="0"/>
              <a:t> on peut pas développer plusieurs fonctionnalité en parallèle- il y’à qu’un seule ou deux </a:t>
            </a:r>
            <a:r>
              <a:rPr lang="fr-FR" b="0" baseline="0" dirty="0" err="1" smtClean="0"/>
              <a:t>developer</a:t>
            </a:r>
            <a:r>
              <a:rPr lang="fr-FR" b="0" baseline="0" dirty="0" smtClean="0"/>
              <a:t> peut travailler activement sur le projet, supprimer ou restore une fonctionnalité est un challenge)</a:t>
            </a:r>
          </a:p>
          <a:p>
            <a:r>
              <a:rPr lang="fr-FR" sz="1200" b="1" dirty="0" smtClean="0"/>
              <a:t>stratégie de branch par fonctionnalité :</a:t>
            </a:r>
          </a:p>
          <a:p>
            <a:r>
              <a:rPr lang="fr-FR" sz="1200" b="0" baseline="0" dirty="0" smtClean="0"/>
              <a:t>On peut applique à n’importe qu’elle moment un </a:t>
            </a:r>
            <a:r>
              <a:rPr lang="en-US" dirty="0" smtClean="0"/>
              <a:t>hotfix à </a:t>
            </a:r>
            <a:r>
              <a:rPr lang="fr-FR" sz="1200" b="0" baseline="0" dirty="0" smtClean="0"/>
              <a:t> la branch master en cas de bug, les </a:t>
            </a:r>
            <a:r>
              <a:rPr lang="fr-FR" sz="1200" b="0" baseline="0" dirty="0" err="1" smtClean="0"/>
              <a:t>developper</a:t>
            </a:r>
            <a:r>
              <a:rPr lang="fr-FR" sz="1200" b="0" baseline="0" dirty="0" smtClean="0"/>
              <a:t> font le pull de la </a:t>
            </a:r>
            <a:r>
              <a:rPr lang="fr-FR" sz="1200" b="0" baseline="0" dirty="0" err="1" smtClean="0"/>
              <a:t>dérniére</a:t>
            </a:r>
            <a:r>
              <a:rPr lang="fr-FR" sz="1200" b="0" baseline="0" dirty="0" smtClean="0"/>
              <a:t> </a:t>
            </a:r>
            <a:r>
              <a:rPr lang="fr-FR" sz="1200" b="0" baseline="0" dirty="0" err="1" smtClean="0"/>
              <a:t>versionb</a:t>
            </a:r>
            <a:r>
              <a:rPr lang="fr-FR" sz="1200" b="0" baseline="0" dirty="0" smtClean="0"/>
              <a:t> du master avant de mergé leur branch </a:t>
            </a:r>
            <a:r>
              <a:rPr lang="fr-FR" sz="1200" b="1" baseline="0" dirty="0" smtClean="0"/>
              <a:t>fonctionnalité </a:t>
            </a:r>
            <a:r>
              <a:rPr lang="fr-FR" sz="1200" b="0" baseline="0" dirty="0" smtClean="0"/>
              <a:t>à la branch master</a:t>
            </a:r>
          </a:p>
          <a:p>
            <a:r>
              <a:rPr lang="fr-FR" sz="1200" b="1" baseline="0" dirty="0" err="1" smtClean="0"/>
              <a:t>Inconvignen</a:t>
            </a:r>
            <a:r>
              <a:rPr lang="fr-FR" sz="1200" b="0" baseline="0" dirty="0" err="1" smtClean="0"/>
              <a:t>t</a:t>
            </a:r>
            <a:r>
              <a:rPr lang="fr-FR" sz="1200" b="0" baseline="0" dirty="0" smtClean="0"/>
              <a:t>: le développement de fonctionnalités en parallèle n’est pas toujours faisable (pour les taches interdépendantes)</a:t>
            </a:r>
            <a:endParaRPr lang="fr-FR" b="0"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1338252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22/11/2022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22/11/2022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22/11/2022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22/11/2022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22/11/2022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22/11/2022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22/11/2022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22/11/2022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22/11/2022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22/11/2022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22/11/2022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22/11/2022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your@email.com" TargetMode="External"/><Relationship Id="rId2" Type="http://schemas.openxmlformats.org/officeDocument/2006/relationships/hyperlink" Target="mailto:git@githu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a:t>Les bénéfices</a:t>
            </a:r>
            <a:r>
              <a:rPr lang="fr-FR" b="1" dirty="0" smtClean="0"/>
              <a:t>:</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employés,</a:t>
            </a:r>
          </a:p>
          <a:p>
            <a:pPr lvl="0"/>
            <a:r>
              <a:rPr lang="fr-FR" dirty="0" smtClean="0"/>
              <a:t>Facilite le télétravail( différents zone géographique des développeurs),</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272"/>
            <a:ext cx="10515600" cy="795855"/>
          </a:xfrm>
        </p:spPr>
        <p:txBody>
          <a:bodyPr/>
          <a:lstStyle/>
          <a:p>
            <a:pPr algn="ctr"/>
            <a:r>
              <a:rPr lang="fr-FR" b="1" dirty="0"/>
              <a:t>Les commandes de </a:t>
            </a:r>
            <a:r>
              <a:rPr lang="fr-FR" b="1" dirty="0" smtClean="0"/>
              <a:t>base (Suite)</a:t>
            </a:r>
            <a:endParaRPr lang="fr-FR" b="1" dirty="0"/>
          </a:p>
        </p:txBody>
      </p:sp>
      <p:sp>
        <p:nvSpPr>
          <p:cNvPr id="3" name="Espace réservé du contenu 2"/>
          <p:cNvSpPr>
            <a:spLocks noGrp="1"/>
          </p:cNvSpPr>
          <p:nvPr>
            <p:ph idx="1"/>
          </p:nvPr>
        </p:nvSpPr>
        <p:spPr>
          <a:xfrm>
            <a:off x="0" y="1116280"/>
            <a:ext cx="12192000" cy="5533902"/>
          </a:xfrm>
        </p:spPr>
        <p:txBody>
          <a:bodyPr>
            <a:normAutofit lnSpcReduction="10000"/>
          </a:bodyPr>
          <a:lstStyle/>
          <a:p>
            <a:pPr marL="877887" lvl="1" indent="-514350">
              <a:lnSpc>
                <a:spcPct val="70000"/>
              </a:lnSpc>
              <a:buFont typeface="+mj-lt"/>
              <a:buAutoNum type="arabicPeriod" startAt="18"/>
            </a:pPr>
            <a:r>
              <a:rPr lang="fr-FR" sz="2800" dirty="0" smtClean="0"/>
              <a:t>Navigué </a:t>
            </a:r>
            <a:r>
              <a:rPr lang="fr-FR" sz="2800" dirty="0"/>
              <a:t>dans l’historique des </a:t>
            </a:r>
            <a:r>
              <a:rPr lang="fr-FR" sz="2800" dirty="0" smtClean="0"/>
              <a:t>commit (voir le contenu avent un commit ):</a:t>
            </a:r>
            <a:endParaRPr lang="fr-FR" sz="2800" dirty="0"/>
          </a:p>
          <a:p>
            <a:pPr marL="1158875" lvl="1" indent="-347663">
              <a:lnSpc>
                <a:spcPct val="70000"/>
              </a:lnSpc>
            </a:pPr>
            <a:r>
              <a:rPr lang="fr-FR" sz="2600" b="1" i="1" dirty="0"/>
              <a:t>git checkout « </a:t>
            </a:r>
            <a:r>
              <a:rPr lang="fr-FR" sz="2600" b="1" i="1" dirty="0" err="1" smtClean="0"/>
              <a:t>commit_hash</a:t>
            </a:r>
            <a:r>
              <a:rPr lang="fr-FR" sz="2600" b="1" i="1" dirty="0"/>
              <a:t> », </a:t>
            </a:r>
            <a:r>
              <a:rPr lang="fr-FR" sz="2600" b="1" i="1" dirty="0" smtClean="0"/>
              <a:t>git checkout «  </a:t>
            </a:r>
            <a:r>
              <a:rPr lang="fr-FR" sz="2600" b="1" i="1" dirty="0" err="1" smtClean="0"/>
              <a:t>commit_hash</a:t>
            </a:r>
            <a:r>
              <a:rPr lang="fr-FR" sz="2600" b="1" i="1" dirty="0" smtClean="0"/>
              <a:t>» «</a:t>
            </a:r>
            <a:r>
              <a:rPr lang="fr-FR" sz="2600" b="1" i="1" dirty="0"/>
              <a:t> </a:t>
            </a:r>
            <a:r>
              <a:rPr lang="fr-FR" sz="2600" b="1" i="1" dirty="0" smtClean="0"/>
              <a:t>fichier</a:t>
            </a:r>
            <a:r>
              <a:rPr lang="fr-FR" sz="2600" b="1" i="1" dirty="0"/>
              <a:t> »</a:t>
            </a:r>
          </a:p>
          <a:p>
            <a:pPr marL="893763" lvl="1" indent="-530225">
              <a:buFont typeface="+mj-lt"/>
              <a:buAutoNum type="arabicPeriod" startAt="19"/>
            </a:pPr>
            <a:r>
              <a:rPr lang="fr-FR" sz="2800" dirty="0"/>
              <a:t>défit un commit (supprimer les changements de ce commit</a:t>
            </a:r>
            <a:r>
              <a:rPr lang="fr-FR" sz="2800" dirty="0" smtClean="0"/>
              <a:t>)</a:t>
            </a:r>
          </a:p>
          <a:p>
            <a:pPr marL="820738" lvl="1" indent="-9525">
              <a:tabLst>
                <a:tab pos="811213" algn="l"/>
                <a:tab pos="1163638" algn="l"/>
              </a:tabLst>
            </a:pPr>
            <a:r>
              <a:rPr lang="fr-FR" sz="2800" dirty="0" smtClean="0"/>
              <a:t>	</a:t>
            </a:r>
            <a:r>
              <a:rPr lang="fr-FR" sz="2600" b="1" i="1" dirty="0"/>
              <a:t>git </a:t>
            </a:r>
            <a:r>
              <a:rPr lang="fr-FR" sz="2600" b="1" i="1" dirty="0" err="1"/>
              <a:t>revert</a:t>
            </a:r>
            <a:r>
              <a:rPr lang="fr-FR" sz="2600" b="1" i="1" dirty="0"/>
              <a:t> </a:t>
            </a:r>
            <a:r>
              <a:rPr lang="fr-FR" sz="2600" b="1" i="1" dirty="0" err="1" smtClean="0"/>
              <a:t>commit_hash</a:t>
            </a:r>
            <a:r>
              <a:rPr lang="fr-FR" sz="2600" b="1" i="1" dirty="0"/>
              <a:t> </a:t>
            </a:r>
            <a:endParaRPr lang="fr-FR" sz="2600" b="1" i="1" dirty="0" smtClean="0"/>
          </a:p>
          <a:p>
            <a:pPr marL="962025" lvl="1" indent="-598488">
              <a:buFont typeface="+mj-lt"/>
              <a:buAutoNum type="arabicPeriod" startAt="20"/>
              <a:tabLst>
                <a:tab pos="811213" algn="l"/>
                <a:tab pos="1163638" algn="l"/>
              </a:tabLst>
            </a:pPr>
            <a:r>
              <a:rPr lang="fr-FR" sz="2800" dirty="0"/>
              <a:t>Voir les détails d’un commit(contribution)</a:t>
            </a:r>
          </a:p>
          <a:p>
            <a:pPr marL="1169988" lvl="1" indent="-365125">
              <a:tabLst>
                <a:tab pos="811213" algn="l"/>
                <a:tab pos="1169988" algn="l"/>
              </a:tabLst>
            </a:pPr>
            <a:r>
              <a:rPr lang="fr-FR" sz="2600" b="1" i="1" dirty="0"/>
              <a:t>git show « </a:t>
            </a:r>
            <a:r>
              <a:rPr lang="fr-FR" sz="2600" b="1" i="1" dirty="0" err="1"/>
              <a:t>commit_hash</a:t>
            </a:r>
            <a:r>
              <a:rPr lang="fr-FR" sz="2600" b="1" i="1" dirty="0"/>
              <a:t> »</a:t>
            </a:r>
          </a:p>
          <a:p>
            <a:pPr marL="811213" lvl="1" indent="-447675">
              <a:buNone/>
              <a:tabLst>
                <a:tab pos="363538" algn="l"/>
                <a:tab pos="1163638" algn="l"/>
              </a:tabLst>
            </a:pPr>
            <a:r>
              <a:rPr lang="fr-FR" sz="2800" dirty="0" smtClean="0"/>
              <a:t>21 </a:t>
            </a:r>
            <a:r>
              <a:rPr lang="fr-FR" sz="2800" dirty="0"/>
              <a:t>qui à changé le </a:t>
            </a:r>
            <a:r>
              <a:rPr lang="fr-FR" sz="2800" dirty="0" err="1" smtClean="0"/>
              <a:t>fichierest</a:t>
            </a:r>
            <a:r>
              <a:rPr lang="fr-FR" sz="2800" dirty="0" smtClean="0"/>
              <a:t> quand et quoi </a:t>
            </a:r>
          </a:p>
          <a:p>
            <a:pPr marL="1162050" lvl="1" indent="-361950">
              <a:tabLst>
                <a:tab pos="363538" algn="l"/>
                <a:tab pos="1163638" algn="l"/>
              </a:tabLst>
            </a:pPr>
            <a:r>
              <a:rPr lang="fr-FR" sz="2800" b="1" i="1" dirty="0" smtClean="0"/>
              <a:t>git </a:t>
            </a:r>
            <a:r>
              <a:rPr lang="fr-FR" sz="2800" b="1" i="1" dirty="0" err="1" smtClean="0"/>
              <a:t>blame</a:t>
            </a:r>
            <a:r>
              <a:rPr lang="fr-FR" sz="2800" b="1" i="1" dirty="0" smtClean="0"/>
              <a:t> « file »</a:t>
            </a:r>
            <a:endParaRPr lang="fr-FR" sz="2600" b="1" i="1" dirty="0" smtClean="0"/>
          </a:p>
          <a:p>
            <a:pPr marL="962025" lvl="1" indent="-598488">
              <a:buFont typeface="+mj-lt"/>
              <a:buAutoNum type="arabicPeriod" startAt="20"/>
              <a:tabLst>
                <a:tab pos="363538" algn="l"/>
                <a:tab pos="811213" algn="l"/>
                <a:tab pos="1163638" algn="l"/>
              </a:tabLst>
            </a:pPr>
            <a:r>
              <a:rPr lang="fr-FR" sz="2800" dirty="0" smtClean="0"/>
              <a:t>Sauvegardé </a:t>
            </a:r>
            <a:r>
              <a:rPr lang="fr-FR" sz="2800" dirty="0"/>
              <a:t>un travail puis le </a:t>
            </a:r>
            <a:r>
              <a:rPr lang="fr-FR" sz="2800" dirty="0" smtClean="0"/>
              <a:t>reprendre</a:t>
            </a:r>
          </a:p>
          <a:p>
            <a:pPr marL="819150" lvl="1" indent="-7938">
              <a:tabLst>
                <a:tab pos="363538" algn="l"/>
                <a:tab pos="811213" algn="l"/>
                <a:tab pos="1163638" algn="l"/>
              </a:tabLst>
            </a:pPr>
            <a:r>
              <a:rPr lang="fr-FR" sz="2600" b="1" i="1" dirty="0"/>
              <a:t>	git </a:t>
            </a:r>
            <a:r>
              <a:rPr lang="fr-FR" sz="2600" b="1" i="1" dirty="0" err="1" smtClean="0"/>
              <a:t>stash</a:t>
            </a:r>
            <a:endParaRPr lang="fr-FR" sz="2600" b="1" i="1" dirty="0" smtClean="0"/>
          </a:p>
          <a:p>
            <a:pPr marL="962025" lvl="1" indent="-598488">
              <a:buFont typeface="+mj-lt"/>
              <a:buAutoNum type="arabicPeriod" startAt="20"/>
              <a:tabLst>
                <a:tab pos="363538" algn="l"/>
                <a:tab pos="811213" algn="l"/>
                <a:tab pos="1163638" algn="l"/>
              </a:tabLst>
            </a:pPr>
            <a:r>
              <a:rPr lang="fr-FR" sz="2800" dirty="0"/>
              <a:t>Reprendre un travail qui à été suspendu</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pop</a:t>
            </a:r>
          </a:p>
          <a:p>
            <a:pPr marL="962025" lvl="1" indent="-598488">
              <a:lnSpc>
                <a:spcPct val="100000"/>
              </a:lnSpc>
              <a:buFont typeface="+mj-lt"/>
              <a:buAutoNum type="arabicPeriod" startAt="20"/>
              <a:tabLst>
                <a:tab pos="363538" algn="l"/>
                <a:tab pos="811213" algn="l"/>
                <a:tab pos="1163638" algn="l"/>
              </a:tabLst>
            </a:pPr>
            <a:r>
              <a:rPr lang="fr-FR" sz="2800" dirty="0"/>
              <a:t>Supprimé un </a:t>
            </a:r>
            <a:r>
              <a:rPr lang="fr-FR" sz="2800" dirty="0" err="1"/>
              <a:t>stash</a:t>
            </a:r>
            <a:r>
              <a:rPr lang="fr-FR" sz="2800" dirty="0"/>
              <a:t> </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drop</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790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7"/>
            </a:pPr>
            <a:r>
              <a:rPr lang="fr-FR" b="1" dirty="0" smtClean="0"/>
              <a:t>Branches:</a:t>
            </a:r>
            <a:endParaRPr lang="fr-FR" b="1" dirty="0"/>
          </a:p>
          <a:p>
            <a:pPr marL="0" indent="0">
              <a:buNone/>
            </a:pPr>
            <a:r>
              <a:rPr lang="fr-FR" dirty="0" smtClean="0"/>
              <a:t>	Une autre versions de projet, une ligne de vie indépendante. </a:t>
            </a:r>
          </a:p>
          <a:p>
            <a:pPr marL="571500" indent="-571500">
              <a:buFont typeface="+mj-lt"/>
              <a:buAutoNum type="romanUcPeriod" startAt="8"/>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Assuré que les normes de codage sont maintenue, et facilite la collaboration quelque soit la taille	 de l’équipe.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90005" y="201880"/>
            <a:ext cx="12001995" cy="6555641"/>
          </a:xfrm>
          <a:prstGeom prst="rect">
            <a:avLst/>
          </a:prstGeom>
          <a:noFill/>
        </p:spPr>
        <p:txBody>
          <a:bodyPr wrap="square" rtlCol="0">
            <a:spAutoFit/>
          </a:bodyPr>
          <a:lstStyle/>
          <a:p>
            <a:pPr marL="571500" indent="-571500">
              <a:spcBef>
                <a:spcPts val="1000"/>
              </a:spcBef>
              <a:buFont typeface="+mj-lt"/>
              <a:buAutoNum type="romanUcPeriod" startAt="9"/>
            </a:pPr>
            <a:r>
              <a:rPr lang="fr-FR" sz="2800" b="1" dirty="0"/>
              <a:t>Stratégies de workflow de </a:t>
            </a:r>
            <a:r>
              <a:rPr lang="fr-FR" sz="2800" b="1" dirty="0" smtClean="0"/>
              <a:t>branches:</a:t>
            </a:r>
          </a:p>
          <a:p>
            <a:r>
              <a:rPr lang="fr-FR" sz="2800" dirty="0"/>
              <a:t>	</a:t>
            </a:r>
            <a:r>
              <a:rPr lang="fr-FR" sz="2800" dirty="0" smtClean="0"/>
              <a:t>Il </a:t>
            </a:r>
            <a:r>
              <a:rPr lang="fr-FR" sz="2800" dirty="0"/>
              <a:t>y’à plusieurs </a:t>
            </a:r>
            <a:r>
              <a:rPr lang="fr-FR" sz="2800" dirty="0" smtClean="0"/>
              <a:t>stratégie de workflow de branche on peut choisir une parmi elles ou bien crées  un workflow de branche personnalisé.</a:t>
            </a:r>
          </a:p>
          <a:p>
            <a:pPr marL="571500" indent="-571500">
              <a:buFont typeface="+mj-lt"/>
              <a:buAutoNum type="romanUcPeriod" startAt="10"/>
            </a:pPr>
            <a:r>
              <a:rPr lang="fr-FR" sz="2800" b="1" dirty="0"/>
              <a:t>Choix d’une stratégie:</a:t>
            </a:r>
            <a:endParaRPr lang="fr-FR" sz="2800" dirty="0"/>
          </a:p>
          <a:p>
            <a:r>
              <a:rPr lang="fr-FR" sz="2800" dirty="0"/>
              <a:t>	Le choix d’une stratégie doit dépendre de  quelques paramètres</a:t>
            </a:r>
          </a:p>
          <a:p>
            <a:pPr marL="514350" indent="20638">
              <a:buFont typeface="+mj-lt"/>
              <a:buAutoNum type="arabicPeriod"/>
            </a:pPr>
            <a:r>
              <a:rPr lang="fr-FR" sz="2800" dirty="0"/>
              <a:t>La taille de l’équipe</a:t>
            </a:r>
          </a:p>
          <a:p>
            <a:pPr marL="514350" indent="20638">
              <a:buFont typeface="+mj-lt"/>
              <a:buAutoNum type="arabicPeriod"/>
            </a:pPr>
            <a:r>
              <a:rPr lang="fr-FR" sz="2800" dirty="0"/>
              <a:t>Type de projet</a:t>
            </a:r>
          </a:p>
          <a:p>
            <a:pPr marL="514350" indent="20638">
              <a:buFont typeface="+mj-lt"/>
              <a:buAutoNum type="arabicPeriod"/>
            </a:pPr>
            <a:r>
              <a:rPr lang="fr-FR" sz="2800" dirty="0"/>
              <a:t>Comment  l’équipe gère les releases du logiciel.</a:t>
            </a:r>
          </a:p>
          <a:p>
            <a:pPr marL="571500" indent="-571500">
              <a:buFont typeface="+mj-lt"/>
              <a:buAutoNum type="romanUcPeriod" startAt="11"/>
            </a:pPr>
            <a:r>
              <a:rPr lang="fr-FR" sz="2800" b="1" dirty="0" smtClean="0"/>
              <a:t>Exemple </a:t>
            </a:r>
            <a:r>
              <a:rPr lang="fr-FR" sz="2800" b="1" dirty="0"/>
              <a:t>de quelque stratégie</a:t>
            </a:r>
          </a:p>
          <a:p>
            <a:pPr marL="514350" indent="-514350">
              <a:buFont typeface="+mj-lt"/>
              <a:buAutoNum type="arabicPeriod"/>
            </a:pPr>
            <a:r>
              <a:rPr lang="fr-FR" sz="2800" dirty="0" smtClean="0"/>
              <a:t>stratégie de branch « </a:t>
            </a:r>
            <a:r>
              <a:rPr lang="fr-FR" sz="2800" b="1" dirty="0" err="1" smtClean="0"/>
              <a:t>devlop</a:t>
            </a:r>
            <a:r>
              <a:rPr lang="fr-FR" sz="2800" dirty="0" smtClean="0"/>
              <a:t> »</a:t>
            </a:r>
          </a:p>
          <a:p>
            <a:pPr marL="514350" indent="-514350">
              <a:buFont typeface="+mj-lt"/>
              <a:buAutoNum type="arabicPeriod"/>
            </a:pPr>
            <a:r>
              <a:rPr lang="fr-FR" sz="2800" dirty="0"/>
              <a:t>stratégie de branch </a:t>
            </a:r>
            <a:r>
              <a:rPr lang="fr-FR" sz="2800" dirty="0" smtClean="0"/>
              <a:t>par fonctionnalité</a:t>
            </a:r>
            <a:r>
              <a:rPr lang="fr-FR" sz="2800" dirty="0"/>
              <a:t> </a:t>
            </a:r>
            <a:r>
              <a:rPr lang="fr-FR" sz="2800" dirty="0" smtClean="0"/>
              <a:t>(branch master +branch par fonctionnalité).</a:t>
            </a:r>
          </a:p>
          <a:p>
            <a:pPr marL="514350" indent="-514350">
              <a:buFont typeface="+mj-lt"/>
              <a:buAutoNum type="arabicPeriod"/>
            </a:pPr>
            <a:r>
              <a:rPr lang="en-US" sz="2800" dirty="0"/>
              <a:t> </a:t>
            </a:r>
            <a:r>
              <a:rPr lang="fr-FR" sz="2800" dirty="0"/>
              <a:t> stratégie de branch </a:t>
            </a:r>
            <a:r>
              <a:rPr lang="fr-FR" sz="2800" b="1" dirty="0" err="1" smtClean="0"/>
              <a:t>GitFlow</a:t>
            </a:r>
            <a:r>
              <a:rPr lang="fr-FR" sz="2800" dirty="0" smtClean="0"/>
              <a:t> (non adapté pour les petit projet).</a:t>
            </a:r>
          </a:p>
          <a:p>
            <a:endParaRPr lang="fr-FR" sz="2800" dirty="0" smtClean="0"/>
          </a:p>
          <a:p>
            <a:pPr marL="514350" indent="-514350">
              <a:buFont typeface="+mj-lt"/>
              <a:buAutoNum type="arabicPeriod"/>
            </a:pPr>
            <a:endParaRPr lang="fr-FR" sz="2800"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327543" y="2129644"/>
            <a:ext cx="10800644" cy="3439883"/>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3128"/>
            <a:ext cx="12192000" cy="6618735"/>
          </a:xfrm>
          <a:prstGeom prst="rect">
            <a:avLst/>
          </a:prstGeom>
        </p:spPr>
        <p:txBody>
          <a:bodyPr wrap="square">
            <a:spAutoFit/>
          </a:bodyPr>
          <a:lstStyle/>
          <a:p>
            <a:pPr marL="571500" indent="-571500">
              <a:buFont typeface="+mj-lt"/>
              <a:buAutoNum type="romanUcPeriod" startAt="9"/>
            </a:pPr>
            <a:r>
              <a:rPr lang="fr-FR" sz="2800" b="1" dirty="0" smtClean="0"/>
              <a:t>Commandes sur les branches:</a:t>
            </a:r>
          </a:p>
          <a:p>
            <a:endParaRPr lang="fr-FR" sz="2800" b="1" dirty="0"/>
          </a:p>
          <a:p>
            <a:pPr marL="514350" indent="-244475">
              <a:buFont typeface="+mj-lt"/>
              <a:buAutoNum type="arabicPeriod"/>
              <a:tabLst>
                <a:tab pos="363538" algn="l"/>
                <a:tab pos="623888" algn="l"/>
              </a:tabLst>
            </a:pPr>
            <a:r>
              <a:rPr lang="fr-FR" b="1" dirty="0"/>
              <a:t>	</a:t>
            </a:r>
            <a:r>
              <a:rPr lang="fr-FR" sz="2800" dirty="0"/>
              <a:t>Lister les branches du projet</a:t>
            </a:r>
          </a:p>
          <a:p>
            <a:pPr marL="804863" indent="-182563">
              <a:buFont typeface="Arial" panose="020B0604020202020204" pitchFamily="34" charset="0"/>
              <a:buChar char="•"/>
              <a:tabLst>
                <a:tab pos="901700" algn="l"/>
              </a:tabLst>
            </a:pPr>
            <a:r>
              <a:rPr lang="fr-FR" sz="2600" b="1" i="1" dirty="0"/>
              <a:t> git branch</a:t>
            </a:r>
          </a:p>
          <a:p>
            <a:pPr marL="622300" indent="-357188">
              <a:buFont typeface="+mj-lt"/>
              <a:buAutoNum type="arabicPeriod" startAt="2"/>
              <a:tabLst>
                <a:tab pos="363538" algn="l"/>
                <a:tab pos="623888" algn="l"/>
              </a:tabLst>
            </a:pPr>
            <a:r>
              <a:rPr lang="fr-FR" sz="2400" dirty="0" smtClean="0"/>
              <a:t> </a:t>
            </a:r>
            <a:r>
              <a:rPr lang="fr-FR" sz="2800" dirty="0"/>
              <a:t>Ajouter une branch</a:t>
            </a:r>
          </a:p>
          <a:p>
            <a:pPr marL="901700" lvl="1" indent="-279400">
              <a:buFont typeface="Arial" panose="020B0604020202020204" pitchFamily="34" charset="0"/>
              <a:buChar char="•"/>
              <a:tabLst>
                <a:tab pos="363538" algn="l"/>
                <a:tab pos="623888" algn="l"/>
              </a:tabLst>
            </a:pPr>
            <a:r>
              <a:rPr lang="fr-FR" sz="2600" b="1" i="1" dirty="0"/>
              <a:t>git branch «branch </a:t>
            </a:r>
            <a:r>
              <a:rPr lang="fr-FR" sz="2600" b="1" i="1" dirty="0" err="1"/>
              <a:t>name</a:t>
            </a:r>
            <a:r>
              <a:rPr lang="fr-FR" sz="2600" b="1" i="1" dirty="0"/>
              <a:t> », git checkout –b «branch </a:t>
            </a:r>
            <a:r>
              <a:rPr lang="fr-FR" sz="2600" b="1" i="1" dirty="0" err="1"/>
              <a:t>name</a:t>
            </a:r>
            <a:r>
              <a:rPr lang="fr-FR" sz="2600" b="1" i="1" dirty="0"/>
              <a:t> » </a:t>
            </a:r>
            <a:r>
              <a:rPr lang="fr-FR" sz="2600" b="1" i="1" dirty="0" smtClean="0"/>
              <a:t>(avec </a:t>
            </a:r>
            <a:r>
              <a:rPr lang="fr-FR" sz="2600" b="1" i="1" dirty="0"/>
              <a:t>saut ),</a:t>
            </a:r>
          </a:p>
          <a:p>
            <a:pPr marL="901700" lvl="1" indent="-279400">
              <a:buFont typeface="Arial" panose="020B0604020202020204" pitchFamily="34" charset="0"/>
              <a:buChar char="•"/>
              <a:tabLst>
                <a:tab pos="363538" algn="l"/>
                <a:tab pos="623888" algn="l"/>
                <a:tab pos="804863" algn="l"/>
              </a:tabLst>
            </a:pPr>
            <a:r>
              <a:rPr lang="fr-FR" altLang="fr-FR" sz="2600" b="1" i="1" dirty="0"/>
              <a:t>git checkout -b [</a:t>
            </a:r>
            <a:r>
              <a:rPr lang="fr-FR" altLang="fr-FR" sz="2600" b="1" i="1" dirty="0" err="1"/>
              <a:t>branch_name</a:t>
            </a:r>
            <a:r>
              <a:rPr lang="fr-FR" altLang="fr-FR" sz="2600" b="1" i="1" dirty="0"/>
              <a:t>] [</a:t>
            </a:r>
            <a:r>
              <a:rPr lang="fr-FR" altLang="fr-FR" sz="2600" b="1" i="1" dirty="0" err="1"/>
              <a:t>commit_hash</a:t>
            </a:r>
            <a:r>
              <a:rPr lang="fr-FR" altLang="fr-FR" sz="2600" b="1" i="1" dirty="0"/>
              <a:t>] </a:t>
            </a:r>
          </a:p>
          <a:p>
            <a:pPr marL="622300" lvl="1" indent="-352425">
              <a:lnSpc>
                <a:spcPct val="90000"/>
              </a:lnSpc>
              <a:spcBef>
                <a:spcPts val="500"/>
              </a:spcBef>
              <a:buFont typeface="+mj-lt"/>
              <a:buAutoNum type="arabicPeriod" startAt="4"/>
              <a:tabLst>
                <a:tab pos="363538" algn="l"/>
                <a:tab pos="623888" algn="l"/>
              </a:tabLst>
            </a:pPr>
            <a:r>
              <a:rPr lang="fr-FR" sz="2800" dirty="0" smtClean="0"/>
              <a:t>Supprimer </a:t>
            </a:r>
            <a:r>
              <a:rPr lang="fr-FR" sz="2800" dirty="0"/>
              <a:t>une branche local</a:t>
            </a:r>
          </a:p>
          <a:p>
            <a:pPr marL="901700" lvl="1" indent="-358775">
              <a:buFont typeface="Arial" panose="020B0604020202020204" pitchFamily="34" charset="0"/>
              <a:buChar char="•"/>
              <a:tabLst>
                <a:tab pos="457200" algn="l"/>
                <a:tab pos="808038" algn="l"/>
              </a:tabLst>
            </a:pPr>
            <a:r>
              <a:rPr lang="fr-FR" sz="2600" dirty="0"/>
              <a:t>git</a:t>
            </a:r>
            <a:r>
              <a:rPr lang="fr-FR" sz="2400" b="1" i="1" dirty="0" smtClean="0"/>
              <a:t> </a:t>
            </a:r>
            <a:r>
              <a:rPr lang="fr-FR" sz="2400" b="1" i="1" dirty="0"/>
              <a:t>branch –d « branch </a:t>
            </a:r>
            <a:r>
              <a:rPr lang="fr-FR" sz="2400" b="1" i="1" dirty="0" err="1"/>
              <a:t>name</a:t>
            </a:r>
            <a:r>
              <a:rPr lang="fr-FR" sz="2400" b="1" i="1" dirty="0"/>
              <a:t> </a:t>
            </a:r>
            <a:r>
              <a:rPr lang="fr-FR" sz="2400" b="1" i="1" dirty="0" smtClean="0"/>
              <a:t>»</a:t>
            </a:r>
          </a:p>
          <a:p>
            <a:pPr marL="622300" lvl="1" indent="-352425">
              <a:lnSpc>
                <a:spcPct val="90000"/>
              </a:lnSpc>
              <a:spcBef>
                <a:spcPts val="500"/>
              </a:spcBef>
              <a:buFont typeface="+mj-lt"/>
              <a:buAutoNum type="arabicPeriod" startAt="5"/>
              <a:tabLst>
                <a:tab pos="363538" algn="l"/>
                <a:tab pos="623888" algn="l"/>
              </a:tabLst>
            </a:pPr>
            <a:r>
              <a:rPr lang="fr-FR" sz="2800" dirty="0"/>
              <a:t>Switcher entre deux branches</a:t>
            </a:r>
          </a:p>
          <a:p>
            <a:pPr marL="628650" lvl="1" indent="-342900">
              <a:buFont typeface="Arial" panose="020B0604020202020204" pitchFamily="34" charset="0"/>
              <a:buChar char="•"/>
              <a:tabLst>
                <a:tab pos="457200" algn="l"/>
                <a:tab pos="533400" algn="l"/>
              </a:tabLst>
            </a:pPr>
            <a:r>
              <a:rPr lang="fr-FR" sz="2400" b="1" i="1" dirty="0"/>
              <a:t>git checkout «branch </a:t>
            </a:r>
            <a:r>
              <a:rPr lang="fr-FR" sz="2400" b="1" i="1" dirty="0" err="1"/>
              <a:t>name</a:t>
            </a:r>
            <a:r>
              <a:rPr lang="fr-FR" sz="2400" b="1" i="1" dirty="0"/>
              <a:t>  </a:t>
            </a:r>
            <a:r>
              <a:rPr lang="fr-FR" sz="2400" b="1" i="1" dirty="0" smtClean="0"/>
              <a:t>»</a:t>
            </a:r>
          </a:p>
          <a:p>
            <a:pPr marL="784225" lvl="1" indent="-514350">
              <a:lnSpc>
                <a:spcPct val="90000"/>
              </a:lnSpc>
              <a:spcBef>
                <a:spcPts val="500"/>
              </a:spcBef>
              <a:buFont typeface="+mj-lt"/>
              <a:buAutoNum type="arabicPeriod" startAt="6"/>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400" b="1" i="1" dirty="0"/>
              <a:t>git </a:t>
            </a:r>
            <a:r>
              <a:rPr lang="fr-FR" sz="2400" b="1" i="1" dirty="0" err="1"/>
              <a:t>remote</a:t>
            </a:r>
            <a:r>
              <a:rPr lang="fr-FR" sz="2400" b="1" i="1" dirty="0"/>
              <a:t> </a:t>
            </a:r>
            <a:r>
              <a:rPr lang="fr-FR" sz="2400" b="1" i="1" dirty="0" err="1"/>
              <a:t>rm</a:t>
            </a:r>
            <a:r>
              <a:rPr lang="fr-FR" sz="2400" b="1" i="1" dirty="0"/>
              <a:t> </a:t>
            </a:r>
            <a:r>
              <a:rPr lang="fr-FR" sz="2400" b="1" i="1" dirty="0" err="1"/>
              <a:t>origin</a:t>
            </a:r>
            <a:endParaRPr lang="fr-FR" sz="2400" b="1" i="1" dirty="0"/>
          </a:p>
          <a:p>
            <a:pPr marL="628650" lvl="1">
              <a:tabLst>
                <a:tab pos="457200" algn="l"/>
                <a:tab pos="533400" algn="l"/>
              </a:tabLst>
            </a:pPr>
            <a:endParaRPr lang="fr-FR" sz="2400" b="1" i="1" dirty="0" smtClean="0"/>
          </a:p>
          <a:p>
            <a:pPr marL="817562" lvl="1">
              <a:tabLst>
                <a:tab pos="363538" algn="l"/>
                <a:tab pos="623888" algn="l"/>
              </a:tabLst>
            </a:pPr>
            <a:endParaRPr lang="fr-FR" sz="2400" b="1" i="1" dirty="0"/>
          </a:p>
          <a:p>
            <a:pPr marL="1160462" lvl="1" indent="-342900">
              <a:tabLst>
                <a:tab pos="363538" algn="l"/>
                <a:tab pos="623888" algn="l"/>
              </a:tabLst>
            </a:pPr>
            <a:endParaRPr lang="fr-FR" sz="2400" b="1" i="1" dirty="0"/>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11906250" cy="6705600"/>
          </a:xfrm>
        </p:spPr>
        <p:txBody>
          <a:bodyPr/>
          <a:lstStyle/>
          <a:p>
            <a:pPr marL="514350" indent="-514350">
              <a:buFont typeface="+mj-lt"/>
              <a:buAutoNum type="arabicPeriod"/>
            </a:pPr>
            <a:endParaRPr lang="fr-FR" dirty="0" smtClean="0"/>
          </a:p>
          <a:p>
            <a:pPr marL="622300" lvl="1" indent="-352425">
              <a:buFont typeface="+mj-lt"/>
              <a:buAutoNum type="arabicPeriod" startAt="3"/>
              <a:tabLst>
                <a:tab pos="363538" algn="l"/>
                <a:tab pos="623888" algn="l"/>
              </a:tabLst>
            </a:pPr>
            <a:r>
              <a:rPr lang="fr-FR" sz="2800" dirty="0"/>
              <a:t>Uploader (pusher) les changement dans une autre branche</a:t>
            </a:r>
          </a:p>
          <a:p>
            <a:pPr indent="133350"/>
            <a:r>
              <a:rPr lang="fr-FR" b="1" i="1" dirty="0" smtClean="0"/>
              <a:t>git push </a:t>
            </a:r>
            <a:r>
              <a:rPr lang="fr-FR" b="1" i="1" dirty="0" err="1" smtClean="0"/>
              <a:t>origin</a:t>
            </a:r>
            <a:r>
              <a:rPr lang="fr-FR" b="1" i="1" dirty="0" smtClean="0"/>
              <a:t> «  </a:t>
            </a:r>
            <a:r>
              <a:rPr lang="fr-FR" b="1" i="1" dirty="0" err="1" smtClean="0"/>
              <a:t>brancheName</a:t>
            </a:r>
            <a:r>
              <a:rPr lang="fr-FR" b="1" i="1" dirty="0" smtClean="0"/>
              <a:t>»,git </a:t>
            </a:r>
            <a:r>
              <a:rPr lang="fr-FR" b="1" i="1" dirty="0"/>
              <a:t>push </a:t>
            </a:r>
            <a:r>
              <a:rPr lang="fr-FR" b="1" i="1" dirty="0" err="1"/>
              <a:t>origin</a:t>
            </a:r>
            <a:r>
              <a:rPr lang="fr-FR" b="1" i="1" dirty="0"/>
              <a:t> </a:t>
            </a:r>
            <a:r>
              <a:rPr lang="fr-FR" b="1" i="1" dirty="0" err="1"/>
              <a:t>localbranche</a:t>
            </a:r>
            <a:r>
              <a:rPr lang="fr-FR" b="1" i="1" dirty="0"/>
              <a:t> :</a:t>
            </a:r>
            <a:r>
              <a:rPr lang="fr-FR" b="1" i="1" dirty="0" err="1" smtClean="0"/>
              <a:t>rembranche</a:t>
            </a:r>
            <a:endParaRPr lang="fr-FR" b="1" i="1" dirty="0"/>
          </a:p>
          <a:p>
            <a:pPr marL="514350" indent="-249238">
              <a:buFont typeface="+mj-lt"/>
              <a:buAutoNum type="arabicPeriod" startAt="2"/>
            </a:pPr>
            <a:r>
              <a:rPr lang="fr-FR" altLang="fr-FR" dirty="0"/>
              <a:t>Télécharger les changement de dépôt distant dans le dépôt </a:t>
            </a:r>
            <a:r>
              <a:rPr lang="fr-FR" altLang="fr-FR" dirty="0" smtClean="0"/>
              <a:t>locale avec</a:t>
            </a:r>
          </a:p>
          <a:p>
            <a:r>
              <a:rPr lang="fr-FR" altLang="fr-FR" sz="2600" b="1" i="1" dirty="0"/>
              <a:t>	</a:t>
            </a:r>
            <a:r>
              <a:rPr lang="fr-FR" altLang="fr-FR" b="1" i="1" dirty="0"/>
              <a:t>git pull</a:t>
            </a:r>
          </a:p>
          <a:p>
            <a:pPr marL="514350" lvl="1" indent="-249238">
              <a:buFont typeface="+mj-lt"/>
              <a:buAutoNum type="arabicPeriod"/>
              <a:tabLst>
                <a:tab pos="363538" algn="l"/>
                <a:tab pos="623888" algn="l"/>
              </a:tabLst>
            </a:pPr>
            <a:r>
              <a:rPr lang="fr-FR" altLang="fr-FR" sz="2800" dirty="0"/>
              <a:t>Télécharger les </a:t>
            </a:r>
            <a:r>
              <a:rPr lang="fr-FR" altLang="fr-FR" sz="2800" dirty="0" smtClean="0"/>
              <a:t>changement </a:t>
            </a:r>
            <a:r>
              <a:rPr lang="fr-FR" altLang="fr-FR" sz="2800" dirty="0"/>
              <a:t>de dépôt distant dans le dépôt locale sans </a:t>
            </a:r>
            <a:r>
              <a:rPr lang="fr-FR" altLang="fr-FR" sz="2800" dirty="0" smtClean="0"/>
              <a:t>intégration de ces nouvelle données dans le repo locale(</a:t>
            </a:r>
            <a:r>
              <a:rPr lang="fr-FR" altLang="fr-FR" sz="2800" dirty="0" err="1" smtClean="0"/>
              <a:t>iniffensive</a:t>
            </a:r>
            <a:r>
              <a:rPr lang="fr-FR" altLang="fr-FR" sz="2800" dirty="0" smtClean="0"/>
              <a:t>)</a:t>
            </a:r>
            <a:endParaRPr lang="fr-FR" altLang="fr-FR" sz="2800" dirty="0"/>
          </a:p>
          <a:p>
            <a:pPr marL="820738" lvl="1" indent="-192088">
              <a:tabLst>
                <a:tab pos="628650" algn="l"/>
                <a:tab pos="1163638" algn="l"/>
              </a:tabLst>
            </a:pPr>
            <a:r>
              <a:rPr lang="fr-FR" altLang="fr-FR" sz="2600" b="1" i="1" dirty="0"/>
              <a:t>git </a:t>
            </a:r>
            <a:r>
              <a:rPr lang="fr-FR" altLang="fr-FR" sz="2600" b="1" i="1" dirty="0" smtClean="0"/>
              <a:t>fetch</a:t>
            </a:r>
          </a:p>
          <a:p>
            <a:pPr marL="622300" lvl="1" indent="-357188">
              <a:buFont typeface="+mj-lt"/>
              <a:buAutoNum type="arabicPeriod" startAt="3"/>
              <a:tabLst>
                <a:tab pos="363538" algn="l"/>
                <a:tab pos="622300" algn="l"/>
                <a:tab pos="623888" algn="l"/>
              </a:tabLst>
            </a:pPr>
            <a:r>
              <a:rPr lang="fr-FR" altLang="fr-FR" sz="2800" dirty="0"/>
              <a:t> Intégrer une autre branche à la branche locale </a:t>
            </a:r>
            <a:r>
              <a:rPr lang="fr-FR" altLang="fr-FR" sz="2800" dirty="0" smtClean="0"/>
              <a:t>courante </a:t>
            </a:r>
            <a:endParaRPr lang="fr-FR" altLang="fr-FR" sz="2800" dirty="0"/>
          </a:p>
          <a:p>
            <a:pPr marL="820738" lvl="1" indent="-192088">
              <a:tabLst>
                <a:tab pos="628650" algn="l"/>
                <a:tab pos="1163638" algn="l"/>
              </a:tabLst>
            </a:pPr>
            <a:r>
              <a:rPr lang="fr-FR" sz="2600" b="1" i="1" dirty="0"/>
              <a:t>git merge</a:t>
            </a:r>
            <a:r>
              <a:rPr lang="fr-FR" sz="2600" b="1" i="1" dirty="0"/>
              <a:t> </a:t>
            </a:r>
            <a:r>
              <a:rPr lang="fr-FR" sz="2600" b="1" i="1" dirty="0"/>
              <a:t>branch</a:t>
            </a:r>
          </a:p>
          <a:p>
            <a:pPr marL="820738" lvl="1" indent="-192088">
              <a:tabLst>
                <a:tab pos="628650" algn="l"/>
                <a:tab pos="1163638" algn="l"/>
              </a:tabLst>
            </a:pPr>
            <a:endParaRPr lang="fr-FR" altLang="fr-FR" sz="2600" dirty="0"/>
          </a:p>
          <a:p>
            <a:pPr marL="514350" indent="-514350">
              <a:buFont typeface="+mj-lt"/>
              <a:buAutoNum type="arabicPeriod" startAt="2"/>
            </a:pPr>
            <a:endParaRPr lang="fr-FR" dirty="0"/>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smtClean="0"/>
              <a:t>Conflits</a:t>
            </a:r>
            <a:endParaRPr lang="fr-FR" b="1" dirty="0"/>
          </a:p>
        </p:txBody>
      </p:sp>
      <p:sp>
        <p:nvSpPr>
          <p:cNvPr id="5" name="Rectangle 4"/>
          <p:cNvSpPr/>
          <p:nvPr/>
        </p:nvSpPr>
        <p:spPr>
          <a:xfrm>
            <a:off x="198783" y="1336021"/>
            <a:ext cx="11993217" cy="3816429"/>
          </a:xfrm>
          <a:prstGeom prst="rect">
            <a:avLst/>
          </a:prstGeom>
        </p:spPr>
        <p:txBody>
          <a:bodyPr wrap="square">
            <a:spAutoFit/>
          </a:bodyPr>
          <a:lstStyle/>
          <a:p>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457200">
              <a:buFont typeface="Arial" panose="020B0604020202020204" pitchFamily="34" charset="0"/>
              <a:buChar char="•"/>
            </a:pPr>
            <a:r>
              <a:rPr lang="fr-FR" sz="2800" dirty="0"/>
              <a:t>Les conflits sont couteux et prend de temps</a:t>
            </a:r>
          </a:p>
          <a:p>
            <a:pPr marL="457200" indent="-457200">
              <a:buFont typeface="Arial" panose="020B0604020202020204" pitchFamily="34" charset="0"/>
              <a:buChar char="•"/>
            </a:pPr>
            <a:r>
              <a:rPr lang="fr-FR" sz="2800" dirty="0"/>
              <a:t>Les conflits affecte la personne qui à fait le </a:t>
            </a:r>
            <a:r>
              <a:rPr lang="fr-FR" sz="2800" dirty="0" smtClean="0"/>
              <a:t>merge</a:t>
            </a:r>
          </a:p>
          <a:p>
            <a:pPr marL="457200" indent="-457200">
              <a:buFont typeface="Arial" panose="020B0604020202020204" pitchFamily="34" charset="0"/>
              <a:buChar char="•"/>
            </a:pPr>
            <a:r>
              <a:rPr lang="fr-FR" sz="2800" dirty="0" smtClean="0"/>
              <a:t>Les autres membres de l’équipe ignore le conflit(vont pas le percevoir)</a:t>
            </a:r>
          </a:p>
          <a:p>
            <a:pPr marL="457200" indent="-457200">
              <a:buFont typeface="Arial" panose="020B0604020202020204" pitchFamily="34" charset="0"/>
              <a:buChar char="•"/>
            </a:pPr>
            <a:r>
              <a:rPr lang="fr-FR" sz="2800" dirty="0" smtClean="0"/>
              <a:t>Git marque le fichier en confit et arrête le processus de merge et au développeur de résoudre le conflit</a:t>
            </a:r>
          </a:p>
          <a:p>
            <a:pPr marL="457200" indent="-457200">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48257"/>
            <a:ext cx="12192000" cy="3539430"/>
          </a:xfrm>
          <a:prstGeom prst="rect">
            <a:avLst/>
          </a:prstGeom>
        </p:spPr>
        <p:txBody>
          <a:bodyPr wrap="square">
            <a:spAutoFit/>
          </a:bodyPr>
          <a:lstStyle/>
          <a:p>
            <a:pPr marL="542925" lvl="1" indent="-357188" defTabSz="622300">
              <a:buFont typeface="+mj-lt"/>
              <a:buAutoNum type="arabicPeriod"/>
              <a:tabLst>
                <a:tab pos="265113" algn="l"/>
                <a:tab pos="542925" algn="l"/>
              </a:tabLst>
            </a:pPr>
            <a:r>
              <a:rPr lang="fr-FR" sz="2800" b="1" dirty="0" smtClean="0"/>
              <a:t>Conflits</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err="1"/>
              <a:t>A-t-il</a:t>
            </a:r>
            <a:r>
              <a:rPr lang="fr-FR" altLang="fr-FR" sz="2800" dirty="0"/>
              <a:t>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550652" y="3351350"/>
            <a:ext cx="3479629" cy="3405458"/>
          </a:xfrm>
          <a:prstGeom prst="rect">
            <a:avLst/>
          </a:prstGeom>
        </p:spPr>
      </p:pic>
      <p:sp>
        <p:nvSpPr>
          <p:cNvPr id="8" name="ZoneTexte 7"/>
          <p:cNvSpPr txBox="1"/>
          <p:nvPr/>
        </p:nvSpPr>
        <p:spPr>
          <a:xfrm>
            <a:off x="0" y="4320209"/>
            <a:ext cx="8550652" cy="2769989"/>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700" dirty="0"/>
              <a:t>Git nous entoure la zone de </a:t>
            </a:r>
            <a:r>
              <a:rPr lang="fr-FR" altLang="fr-FR" sz="2700" dirty="0" err="1"/>
              <a:t>coflit</a:t>
            </a:r>
            <a:r>
              <a:rPr lang="fr-FR" altLang="fr-FR" sz="27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700" dirty="0"/>
              <a:t>Le contenue après le premier marqueurs vient de notre branche locale courante</a:t>
            </a:r>
          </a:p>
          <a:p>
            <a:pPr marL="1085850" lvl="1" indent="-457200">
              <a:tabLst>
                <a:tab pos="628650" algn="l"/>
                <a:tab pos="1163638" algn="l"/>
              </a:tabLst>
            </a:pPr>
            <a:r>
              <a:rPr lang="fr-FR" altLang="fr-FR" sz="27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600" b="1" i="1" dirty="0"/>
              <a:t>git merge </a:t>
            </a:r>
            <a:r>
              <a:rPr lang="fr-FR" sz="2600" b="1" i="1" dirty="0"/>
              <a:t>--</a:t>
            </a:r>
            <a:r>
              <a:rPr lang="fr-FR" sz="2600" b="1" i="1" dirty="0" err="1"/>
              <a:t>abort</a:t>
            </a:r>
            <a:endParaRPr lang="fr-FR" sz="26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268858" y="0"/>
            <a:ext cx="3680790" cy="628788"/>
          </a:xfrm>
        </p:spPr>
        <p:txBody>
          <a:bodyPr>
            <a:normAutofit fontScale="90000"/>
          </a:bodyPr>
          <a:lstStyle/>
          <a:p>
            <a:r>
              <a:rPr lang="fr-FR" b="1" dirty="0" smtClean="0"/>
              <a:t>Conflits </a:t>
            </a:r>
            <a:r>
              <a:rPr lang="fr-FR" dirty="0" smtClean="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2559" y="103868"/>
            <a:ext cx="3222667" cy="584901"/>
          </a:xfrm>
        </p:spPr>
        <p:txBody>
          <a:bodyPr>
            <a:normAutofit fontScale="90000"/>
          </a:bodyPr>
          <a:lstStyle/>
          <a:p>
            <a:pPr algn="ctr"/>
            <a:r>
              <a:rPr lang="fr-FR" b="1" dirty="0" smtClean="0"/>
              <a:t>HEAD &amp; Index</a:t>
            </a:r>
            <a:endParaRPr lang="fr-FR" b="1" dirty="0"/>
          </a:p>
        </p:txBody>
      </p:sp>
      <p:sp>
        <p:nvSpPr>
          <p:cNvPr id="3" name="Espace réservé du contenu 2"/>
          <p:cNvSpPr>
            <a:spLocks noGrp="1"/>
          </p:cNvSpPr>
          <p:nvPr>
            <p:ph idx="1"/>
          </p:nvPr>
        </p:nvSpPr>
        <p:spPr>
          <a:xfrm>
            <a:off x="410689" y="973778"/>
            <a:ext cx="11595264" cy="5723905"/>
          </a:xfrm>
        </p:spPr>
        <p:txBody>
          <a:bodyPr/>
          <a:lstStyle/>
          <a:p>
            <a:r>
              <a:rPr lang="fr-FR" dirty="0" smtClean="0"/>
              <a:t>Fichier texte  pointe vers le dernier commit référencé par le nom de la branche.</a:t>
            </a:r>
          </a:p>
          <a:p>
            <a:r>
              <a:rPr lang="fr-FR" dirty="0" smtClean="0"/>
              <a:t>Index fichier binaire qui représente le stagged area (sous forme d’un arbre)</a:t>
            </a:r>
          </a:p>
          <a:p>
            <a:endParaRPr lang="fr-FR" dirty="0" smtClean="0"/>
          </a:p>
          <a:p>
            <a:endParaRPr lang="fr-FR" dirty="0"/>
          </a:p>
          <a:p>
            <a:endParaRPr lang="fr-FR" dirty="0" smtClean="0"/>
          </a:p>
          <a:p>
            <a:endParaRPr lang="fr-FR" dirty="0"/>
          </a:p>
          <a:p>
            <a:pPr marL="571500" indent="-571500">
              <a:buFont typeface="+mj-lt"/>
              <a:buAutoNum type="romanUcPeriod"/>
            </a:pPr>
            <a:r>
              <a:rPr lang="fr-FR" dirty="0" smtClean="0"/>
              <a:t>git checkout HASH commit:</a:t>
            </a:r>
          </a:p>
          <a:p>
            <a:pPr marL="514350" indent="-514350">
              <a:buFont typeface="+mj-lt"/>
              <a:buAutoNum type="arabicPeriod"/>
            </a:pPr>
            <a:r>
              <a:rPr lang="fr-FR" dirty="0" smtClean="0"/>
              <a:t>Va charger l’arbre de commit dans le répertoire de travail.</a:t>
            </a:r>
          </a:p>
          <a:p>
            <a:pPr marL="514350" indent="-514350">
              <a:buFont typeface="+mj-lt"/>
              <a:buAutoNum type="arabicPeriod"/>
            </a:pPr>
            <a:r>
              <a:rPr lang="fr-FR" dirty="0" smtClean="0"/>
              <a:t>Ecrire dans le fichier index(stagged area)</a:t>
            </a:r>
          </a:p>
          <a:p>
            <a:pPr marL="514350" indent="-514350">
              <a:buFont typeface="+mj-lt"/>
              <a:buAutoNum type="arabicPeriod"/>
            </a:pPr>
            <a:r>
              <a:rPr lang="fr-FR" dirty="0" smtClean="0"/>
              <a:t>Mettre à jour le fichier HEAD à cette commit (</a:t>
            </a:r>
            <a:r>
              <a:rPr lang="fr-FR" dirty="0" err="1"/>
              <a:t>detached</a:t>
            </a:r>
            <a:r>
              <a:rPr lang="fr-FR" dirty="0"/>
              <a:t> </a:t>
            </a:r>
            <a:r>
              <a:rPr lang="fr-FR" dirty="0" err="1"/>
              <a:t>head</a:t>
            </a:r>
            <a:r>
              <a:rPr lang="fr-FR" dirty="0" smtClean="0"/>
              <a:t>)</a:t>
            </a:r>
          </a:p>
          <a:p>
            <a:pPr marL="514350" indent="-514350">
              <a:buFont typeface="+mj-lt"/>
              <a:buAutoNum type="arabicPeriod"/>
            </a:pPr>
            <a:endParaRPr lang="fr-FR" dirty="0" smtClean="0"/>
          </a:p>
          <a:p>
            <a:endParaRPr lang="fr-FR" dirty="0" smtClean="0"/>
          </a:p>
          <a:p>
            <a:endParaRPr lang="fr-FR" dirty="0"/>
          </a:p>
        </p:txBody>
      </p:sp>
      <p:pic>
        <p:nvPicPr>
          <p:cNvPr id="13" name="Image 12"/>
          <p:cNvPicPr>
            <a:picLocks noChangeAspect="1"/>
          </p:cNvPicPr>
          <p:nvPr/>
        </p:nvPicPr>
        <p:blipFill>
          <a:blip r:embed="rId3"/>
          <a:stretch>
            <a:fillRect/>
          </a:stretch>
        </p:blipFill>
        <p:spPr>
          <a:xfrm>
            <a:off x="3333750" y="2538412"/>
            <a:ext cx="5524500" cy="1781175"/>
          </a:xfrm>
          <a:prstGeom prst="rect">
            <a:avLst/>
          </a:prstGeom>
        </p:spPr>
      </p:pic>
    </p:spTree>
    <p:extLst>
      <p:ext uri="{BB962C8B-B14F-4D97-AF65-F5344CB8AC3E}">
        <p14:creationId xmlns:p14="http://schemas.microsoft.com/office/powerpoint/2010/main" val="85500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utilisations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meure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61221" y="-1"/>
            <a:ext cx="10267122" cy="954156"/>
          </a:xfrm>
        </p:spPr>
        <p:txBody>
          <a:bodyPr/>
          <a:lstStyle/>
          <a:p>
            <a:r>
              <a:rPr lang="fr-FR" b="1" dirty="0" smtClean="0"/>
              <a:t>Collaboration </a:t>
            </a:r>
            <a:r>
              <a:rPr lang="fr-FR" b="1" dirty="0" smtClean="0"/>
              <a:t>et </a:t>
            </a:r>
            <a:r>
              <a:rPr lang="fr-FR" b="1" dirty="0" smtClean="0"/>
              <a:t>model de développement</a:t>
            </a:r>
            <a:endParaRPr lang="fr-FR" b="1" dirty="0"/>
          </a:p>
        </p:txBody>
      </p:sp>
      <p:sp>
        <p:nvSpPr>
          <p:cNvPr id="3" name="Espace réservé du contenu 2"/>
          <p:cNvSpPr>
            <a:spLocks noGrp="1"/>
          </p:cNvSpPr>
          <p:nvPr>
            <p:ph idx="1"/>
          </p:nvPr>
        </p:nvSpPr>
        <p:spPr>
          <a:xfrm>
            <a:off x="1" y="954156"/>
            <a:ext cx="12192000" cy="4679468"/>
          </a:xfrm>
        </p:spPr>
        <p:txBody>
          <a:bodyPr>
            <a:normAutofit lnSpcReduction="10000"/>
          </a:bodyPr>
          <a:lstStyle/>
          <a:p>
            <a:pPr marL="0" indent="0">
              <a:buNone/>
            </a:pPr>
            <a:r>
              <a:rPr lang="fr-FR" b="1" dirty="0" smtClean="0"/>
              <a:t>La Requête Pull (pull request):</a:t>
            </a:r>
          </a:p>
          <a:p>
            <a:pPr marL="0" indent="0">
              <a:buNone/>
            </a:pPr>
            <a:r>
              <a:rPr lang="fr-FR" dirty="0" smtClean="0"/>
              <a:t>	La manière d’utilisé les requêtes pull dépend de modèle de développement utilisé dans le projet</a:t>
            </a:r>
          </a:p>
          <a:p>
            <a:pPr marL="514350" indent="-514350">
              <a:buFont typeface="+mj-lt"/>
              <a:buAutoNum type="arabicPeriod"/>
            </a:pPr>
            <a:r>
              <a:rPr lang="fr-FR" b="1" dirty="0" smtClean="0"/>
              <a:t>Bifurquer le dépôt (fork): </a:t>
            </a:r>
            <a:r>
              <a:rPr lang="fr-FR" dirty="0" smtClean="0"/>
              <a:t>le collaborateur bifurque </a:t>
            </a:r>
            <a:r>
              <a:rPr lang="fr-FR" dirty="0"/>
              <a:t>un dépôt  </a:t>
            </a:r>
            <a:r>
              <a:rPr lang="fr-FR" dirty="0" smtClean="0"/>
              <a:t>existant et fait des PUSHs à son dépôt personnel(sans permission).les changement peuvent être intégré au dépôt source que par le mainteneur de projet(populaire en projet open source).les requêtes pull est utilisé pour informe le </a:t>
            </a:r>
            <a:r>
              <a:rPr lang="fr-FR" dirty="0"/>
              <a:t>mainteneur </a:t>
            </a:r>
            <a:r>
              <a:rPr lang="fr-FR" dirty="0" smtClean="0"/>
              <a:t>des changement des changements (à mergé si des changements significatif). </a:t>
            </a:r>
          </a:p>
          <a:p>
            <a:pPr marL="514350" indent="-514350">
              <a:buFont typeface="+mj-lt"/>
              <a:buAutoNum type="arabicPeriod" startAt="2"/>
            </a:pPr>
            <a:r>
              <a:rPr lang="fr-FR" b="1" dirty="0"/>
              <a:t>Dépôt </a:t>
            </a:r>
            <a:r>
              <a:rPr lang="fr-FR" b="1" dirty="0" smtClean="0"/>
              <a:t>partagé:</a:t>
            </a:r>
            <a:r>
              <a:rPr lang="fr-FR" dirty="0" smtClean="0"/>
              <a:t>	les collaborateurs on un accès à un dépôt partagé. Les requêtes pull sont utiles puisque elles  inities la revue de code avant que les changements soit mergé dans la branches principale de </a:t>
            </a:r>
            <a:r>
              <a:rPr lang="fr-FR" dirty="0" smtClean="0"/>
              <a:t>développement. Utilisé </a:t>
            </a:r>
            <a:r>
              <a:rPr lang="fr-FR" dirty="0" smtClean="0"/>
              <a:t>dans les petites équipes et organisations et collabore sur des projets privés.</a:t>
            </a:r>
            <a:endParaRPr lang="fr-FR" dirty="0"/>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31724" y="-1"/>
            <a:ext cx="8128553" cy="954156"/>
          </a:xfrm>
        </p:spPr>
        <p:txBody>
          <a:bodyPr>
            <a:normAutofit/>
          </a:bodyPr>
          <a:lstStyle/>
          <a:p>
            <a:r>
              <a:rPr lang="fr-FR" b="1" dirty="0" smtClean="0"/>
              <a:t>Collaboration </a:t>
            </a:r>
            <a:r>
              <a:rPr lang="fr-FR" b="1" dirty="0" smtClean="0"/>
              <a:t>dans un open source</a:t>
            </a:r>
            <a:endParaRPr lang="fr-FR" b="1" dirty="0"/>
          </a:p>
        </p:txBody>
      </p:sp>
      <p:sp>
        <p:nvSpPr>
          <p:cNvPr id="3" name="Espace réservé du contenu 2"/>
          <p:cNvSpPr>
            <a:spLocks noGrp="1"/>
          </p:cNvSpPr>
          <p:nvPr>
            <p:ph idx="1"/>
          </p:nvPr>
        </p:nvSpPr>
        <p:spPr>
          <a:xfrm>
            <a:off x="1" y="954155"/>
            <a:ext cx="12192000" cy="5903845"/>
          </a:xfrm>
        </p:spPr>
        <p:txBody>
          <a:bodyPr>
            <a:normAutofit/>
          </a:bodyPr>
          <a:lstStyle/>
          <a:p>
            <a:pPr marL="265113" lvl="1" indent="0">
              <a:lnSpc>
                <a:spcPct val="100000"/>
              </a:lnSpc>
              <a:buNone/>
              <a:tabLst>
                <a:tab pos="265113" algn="l"/>
                <a:tab pos="1163638" algn="l"/>
              </a:tabLst>
            </a:pPr>
            <a:r>
              <a:rPr lang="fr-FR" sz="2600" dirty="0" smtClean="0"/>
              <a:t>On veut contribué dans un open source bifurque le dépôt et ajouté </a:t>
            </a:r>
            <a:r>
              <a:rPr lang="fr-FR" sz="2800" dirty="0" smtClean="0"/>
              <a:t>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1085850" lvl="1" indent="-457200">
              <a:lnSpc>
                <a:spcPct val="100000"/>
              </a:lnSpc>
              <a:tabLst>
                <a:tab pos="628650" algn="l"/>
                <a:tab pos="1163638" algn="l"/>
              </a:tabLst>
            </a:pPr>
            <a:r>
              <a:rPr lang="fr-FR" sz="2800" dirty="0" smtClean="0"/>
              <a:t>Bifurqué le dépôt </a:t>
            </a:r>
          </a:p>
          <a:p>
            <a:pPr marL="1085850" lvl="1" indent="-45720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1085850" lvl="1" indent="-45720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rabicPeriod"/>
              <a:tabLst>
                <a:tab pos="622300" algn="l"/>
                <a:tab pos="628650" algn="l"/>
              </a:tabLst>
            </a:pPr>
            <a:r>
              <a:rPr lang="fr-FR" sz="2800" b="1" dirty="0"/>
              <a:t>Bifurqué le dépôt:</a:t>
            </a:r>
          </a:p>
          <a:p>
            <a:pPr marL="901700" lvl="1" indent="0">
              <a:lnSpc>
                <a:spcPct val="100000"/>
              </a:lnSpc>
              <a:buFont typeface="+mj-lt"/>
              <a:buAutoNum type="alphaLcPeriod"/>
              <a:tabLst>
                <a:tab pos="628650" algn="l"/>
                <a:tab pos="1163638" algn="l"/>
              </a:tabLst>
            </a:pPr>
            <a:r>
              <a:rPr lang="fr-FR" sz="2800" dirty="0" smtClean="0"/>
              <a:t>Depuis github cherché le projet puis bifurqué.</a:t>
            </a:r>
          </a:p>
          <a:p>
            <a:pPr marL="1143000" lvl="1" indent="-241300">
              <a:lnSpc>
                <a:spcPct val="100000"/>
              </a:lnSpc>
              <a:buFont typeface="+mj-lt"/>
              <a:buAutoNum type="alphaLcPeriod"/>
              <a:tabLst>
                <a:tab pos="628650" algn="l"/>
                <a:tab pos="1163638" algn="l"/>
              </a:tabLst>
            </a:pPr>
            <a:r>
              <a:rPr lang="fr-FR" sz="2800" dirty="0" smtClean="0"/>
              <a:t>Cloné le dépôt bifurqué puis faire les changements  avec ’’git clone «  </a:t>
            </a:r>
            <a:r>
              <a:rPr lang="fr-FR" sz="2800" b="1" dirty="0" smtClean="0"/>
              <a:t>url</a:t>
            </a:r>
            <a:r>
              <a:rPr lang="fr-FR" sz="2800" dirty="0" smtClean="0"/>
              <a:t> » </a:t>
            </a:r>
          </a:p>
          <a:p>
            <a:pPr marL="1143000" lvl="1" indent="-241300">
              <a:lnSpc>
                <a:spcPct val="100000"/>
              </a:lnSpc>
              <a:buFont typeface="+mj-lt"/>
              <a:buAutoNum type="alphaLcPeriod"/>
              <a:tabLst>
                <a:tab pos="628650" algn="l"/>
                <a:tab pos="1163638" algn="l"/>
              </a:tabLst>
            </a:pPr>
            <a:r>
              <a:rPr lang="fr-FR" sz="2800" dirty="0"/>
              <a:t>	</a:t>
            </a: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1" y="13252"/>
            <a:ext cx="7982779" cy="954156"/>
          </a:xfrm>
        </p:spPr>
        <p:txBody>
          <a:bodyPr>
            <a:normAutofit/>
          </a:bodyPr>
          <a:lstStyle/>
          <a:p>
            <a:r>
              <a:rPr lang="fr-FR" b="1" dirty="0"/>
              <a:t>Collaboration dans un open source</a:t>
            </a:r>
            <a:endParaRPr lang="fr-FR" b="1" dirty="0"/>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588983"/>
          </a:xfrm>
          <a:prstGeom prst="rect">
            <a:avLst/>
          </a:prstGeom>
        </p:spPr>
        <p:txBody>
          <a:bodyPr wrap="square">
            <a:spAutoFit/>
          </a:bodyPr>
          <a:lstStyle/>
          <a:p>
            <a:pPr marL="715963" lvl="1" indent="-530225">
              <a:spcBef>
                <a:spcPts val="500"/>
              </a:spcBef>
              <a:buFont typeface="+mj-lt"/>
              <a:buAutoNum type="arabicPeriod" startAt="2"/>
              <a:tabLst>
                <a:tab pos="622300" algn="l"/>
                <a:tab pos="628650" algn="l"/>
              </a:tabLst>
            </a:pPr>
            <a:r>
              <a:rPr lang="fr-FR" sz="2800" b="1" dirty="0"/>
              <a:t>Faire un changement et faire un requête  pull(pull request</a:t>
            </a:r>
            <a:r>
              <a:rPr lang="fr-FR" sz="2800" b="1" dirty="0"/>
              <a:t>):</a:t>
            </a:r>
          </a:p>
          <a:p>
            <a:pPr marL="185738" lvl="1">
              <a:lnSpc>
                <a:spcPct val="100000"/>
              </a:lnSpc>
              <a:tabLst>
                <a:tab pos="628650" algn="l"/>
                <a:tab pos="1163638" algn="l"/>
              </a:tabLst>
            </a:pPr>
            <a:r>
              <a:rPr lang="fr-FR" sz="2800" dirty="0" smtClean="0"/>
              <a:t>master de dépôt bifurqué et le miroir du master du dépôt principale</a:t>
            </a:r>
          </a:p>
          <a:p>
            <a:pPr marL="700088" lvl="1" indent="-514350">
              <a:lnSpc>
                <a:spcPct val="100000"/>
              </a:lnSpc>
              <a:buFont typeface="+mj-lt"/>
              <a:buAutoNum type="alphaLcPeriod"/>
              <a:tabLst>
                <a:tab pos="628650" algn="l"/>
                <a:tab pos="1163638" algn="l"/>
              </a:tabLst>
            </a:pPr>
            <a:r>
              <a:rPr lang="fr-FR" sz="2800" dirty="0" smtClean="0"/>
              <a:t>Créer une nouvelle  branche (git branch  </a:t>
            </a:r>
            <a:r>
              <a:rPr lang="fr-FR" sz="2800" dirty="0"/>
              <a:t>« newFeature </a:t>
            </a:r>
            <a:r>
              <a:rPr lang="fr-FR" sz="2800" dirty="0" smtClean="0"/>
              <a:t>») </a:t>
            </a:r>
          </a:p>
          <a:p>
            <a:pPr marL="700088" lvl="1" indent="-514350">
              <a:lnSpc>
                <a:spcPct val="100000"/>
              </a:lnSpc>
              <a:buFont typeface="+mj-lt"/>
              <a:buAutoNum type="alphaLcPeriod"/>
              <a:tabLst>
                <a:tab pos="628650" algn="l"/>
                <a:tab pos="1163638" algn="l"/>
              </a:tabLst>
            </a:pPr>
            <a:r>
              <a:rPr lang="fr-FR" sz="2800" dirty="0" smtClean="0"/>
              <a:t>Ajouté notre nouvelle fonctionnalité.</a:t>
            </a:r>
          </a:p>
          <a:p>
            <a:pPr marL="700088" lvl="1" indent="-514350">
              <a:buFont typeface="+mj-lt"/>
              <a:buAutoNum type="alphaLcPeriod"/>
              <a:tabLst>
                <a:tab pos="628650" algn="l"/>
                <a:tab pos="1163638" algn="l"/>
              </a:tabLst>
            </a:pPr>
            <a:r>
              <a:rPr lang="fr-FR" sz="2800" dirty="0"/>
              <a:t>Commit et pusher </a:t>
            </a:r>
            <a:r>
              <a:rPr lang="fr-FR" sz="2800" dirty="0" smtClean="0"/>
              <a:t>vers </a:t>
            </a:r>
            <a:r>
              <a:rPr lang="fr-FR" sz="2800" dirty="0"/>
              <a:t>le dépôt bifurqué (dans la </a:t>
            </a:r>
            <a:r>
              <a:rPr lang="fr-FR" sz="2800" dirty="0" smtClean="0"/>
              <a:t>branche </a:t>
            </a:r>
            <a:r>
              <a:rPr lang="fr-FR" sz="2800" dirty="0"/>
              <a:t>« newFeature </a:t>
            </a:r>
            <a:r>
              <a:rPr lang="fr-FR" sz="2800" dirty="0" smtClean="0"/>
              <a:t>»)</a:t>
            </a:r>
          </a:p>
          <a:p>
            <a:pPr marL="700088" lvl="1" indent="-514350">
              <a:buFont typeface="+mj-lt"/>
              <a:buAutoNum type="alphaLcPeriod"/>
              <a:tabLst>
                <a:tab pos="628650" algn="l"/>
                <a:tab pos="1163638" algn="l"/>
              </a:tabLst>
            </a:pPr>
            <a:r>
              <a:rPr lang="fr-FR" sz="2800" dirty="0" smtClean="0"/>
              <a:t>Dans github apparait un bouton « </a:t>
            </a:r>
            <a:r>
              <a:rPr lang="fr-FR" sz="2800" b="1" dirty="0" smtClean="0"/>
              <a:t>	</a:t>
            </a:r>
            <a:r>
              <a:rPr lang="fr-FR" sz="2800" dirty="0" smtClean="0"/>
              <a:t> »</a:t>
            </a:r>
          </a:p>
          <a:p>
            <a:pPr marL="700088" lvl="1" indent="-514350">
              <a:buFont typeface="+mj-lt"/>
              <a:buAutoNum type="alphaLcPeriod"/>
              <a:tabLst>
                <a:tab pos="628650" algn="l"/>
                <a:tab pos="1163638" algn="l"/>
              </a:tabLst>
            </a:pPr>
            <a:r>
              <a:rPr lang="fr-FR" sz="2800" dirty="0" smtClean="0"/>
              <a:t>Une foie accepté par le propriétaire du dépôt on voit quelle(PR</a:t>
            </a:r>
            <a:r>
              <a:rPr lang="fr-FR" sz="2800" dirty="0"/>
              <a:t>) </a:t>
            </a:r>
            <a:r>
              <a:rPr lang="fr-FR" sz="2800" dirty="0" smtClean="0"/>
              <a:t> à changé de statut à accepté et fermé.</a:t>
            </a:r>
          </a:p>
          <a:p>
            <a:pPr marL="700088" lvl="1" indent="-514350">
              <a:spcBef>
                <a:spcPts val="500"/>
              </a:spcBef>
              <a:buFont typeface="+mj-lt"/>
              <a:buAutoNum type="arabicPeriod" startAt="3"/>
              <a:tabLst>
                <a:tab pos="622300" algn="l"/>
                <a:tab pos="628650" algn="l"/>
              </a:tabLst>
            </a:pPr>
            <a:r>
              <a:rPr lang="fr-FR" sz="2800" b="1" dirty="0"/>
              <a:t>Mettre </a:t>
            </a:r>
            <a:r>
              <a:rPr lang="fr-FR" sz="2800" b="1" dirty="0"/>
              <a:t>à jour le dépôt bifurqué en locale:</a:t>
            </a:r>
          </a:p>
          <a:p>
            <a:pPr marL="715963" indent="-450850">
              <a:buFont typeface="+mj-lt"/>
              <a:buAutoNum type="alphaLcPeriod"/>
              <a:tabLst>
                <a:tab pos="185738" algn="l"/>
              </a:tabLst>
            </a:pPr>
            <a:r>
              <a:rPr lang="fr-FR" sz="2800" dirty="0"/>
              <a:t>Ajouté </a:t>
            </a:r>
            <a:r>
              <a:rPr lang="fr-FR" sz="2800" dirty="0"/>
              <a:t>un autre remonte à notre dépôt locale qui va pointé vers le dépôt d’origine(la on à bifurqué)	</a:t>
            </a:r>
          </a:p>
          <a:p>
            <a:pPr marL="820738" lvl="1" indent="-192088">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61221" y="-1"/>
            <a:ext cx="7890014" cy="954156"/>
          </a:xfrm>
        </p:spPr>
        <p:txBody>
          <a:bodyPr>
            <a:normAutofit/>
          </a:bodyPr>
          <a:lstStyle/>
          <a:p>
            <a:r>
              <a:rPr lang="fr-FR" b="1" dirty="0"/>
              <a:t>Collaboration dans un open source</a:t>
            </a:r>
            <a:endParaRPr lang="fr-FR" b="1" dirty="0"/>
          </a:p>
        </p:txBody>
      </p:sp>
      <p:sp>
        <p:nvSpPr>
          <p:cNvPr id="3" name="Espace réservé du contenu 2"/>
          <p:cNvSpPr>
            <a:spLocks noGrp="1"/>
          </p:cNvSpPr>
          <p:nvPr>
            <p:ph idx="1"/>
          </p:nvPr>
        </p:nvSpPr>
        <p:spPr>
          <a:xfrm>
            <a:off x="1" y="954155"/>
            <a:ext cx="12192000" cy="5903845"/>
          </a:xfrm>
        </p:spPr>
        <p:txBody>
          <a:bodyPr>
            <a:normAutofit/>
          </a:bodyPr>
          <a:lstStyle/>
          <a:p>
            <a:pPr marL="514350" indent="-514350">
              <a:buFont typeface="+mj-lt"/>
              <a:buAutoNum type="alphaLcPeriod" startAt="2"/>
            </a:pPr>
            <a:r>
              <a:rPr lang="fr-FR" dirty="0" smtClean="0"/>
              <a:t>Récupéré depuis le dépôt distant  les branches et leurs commis dans le dépôt locale avec la commande </a:t>
            </a:r>
            <a:r>
              <a:rPr lang="fr-FR" b="1" dirty="0" smtClean="0"/>
              <a:t>fetch</a:t>
            </a:r>
            <a:r>
              <a:rPr lang="fr-FR" dirty="0" smtClean="0"/>
              <a:t>.</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lphaLcPeriod" startAt="2"/>
            </a:pPr>
            <a:r>
              <a:rPr lang="fr-FR" dirty="0"/>
              <a:t>Cacher </a:t>
            </a:r>
            <a:r>
              <a:rPr lang="fr-FR" dirty="0"/>
              <a:t>les changements </a:t>
            </a:r>
            <a:r>
              <a:rPr lang="fr-FR" dirty="0"/>
              <a:t>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a:t>
            </a:r>
            <a:r>
              <a:rPr lang="fr-FR" sz="2600" b="1" i="1" dirty="0"/>
              <a:t>it </a:t>
            </a:r>
            <a:r>
              <a:rPr lang="fr-FR" sz="2600" b="1" i="1" dirty="0" err="1"/>
              <a:t>stash</a:t>
            </a:r>
            <a:r>
              <a:rPr lang="fr-FR" sz="2600" b="1" i="1" dirty="0"/>
              <a:t>, git </a:t>
            </a:r>
            <a:r>
              <a:rPr lang="fr-FR" sz="2600" b="1" i="1" dirty="0" err="1"/>
              <a:t>merge</a:t>
            </a:r>
            <a:r>
              <a:rPr lang="fr-FR" sz="2600" b="1" i="1" dirty="0"/>
              <a:t>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a:t>
            </a:r>
            <a:r>
              <a:rPr lang="fr-FR" sz="2600" b="1" i="1" dirty="0" err="1" smtClean="0"/>
              <a:t>rebase</a:t>
            </a:r>
            <a:r>
              <a:rPr lang="fr-FR" sz="2600" b="1" i="1" dirty="0" smtClean="0"/>
              <a:t>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a:t>
            </a:r>
            <a:r>
              <a:rPr lang="fr-FR" sz="2600" b="1" i="1" dirty="0" err="1" smtClean="0"/>
              <a:t>origin</a:t>
            </a:r>
            <a:r>
              <a:rPr lang="fr-FR" sz="2600" b="1" i="1" dirty="0" smtClean="0"/>
              <a:t>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148949"/>
            <a:ext cx="4254901" cy="2405262"/>
          </a:xfrm>
          <a:prstGeom prst="rect">
            <a:avLst/>
          </a:prstGeom>
        </p:spPr>
      </p:pic>
      <p:sp>
        <p:nvSpPr>
          <p:cNvPr id="3" name="Rectangle 1"/>
          <p:cNvSpPr>
            <a:spLocks noChangeArrowheads="1"/>
          </p:cNvSpPr>
          <p:nvPr/>
        </p:nvSpPr>
        <p:spPr bwMode="auto">
          <a:xfrm>
            <a:off x="316923" y="6301047"/>
            <a:ext cx="12192000" cy="457200"/>
          </a:xfrm>
          <a:prstGeom prst="rect">
            <a:avLst/>
          </a:prstGeom>
          <a:solidFill>
            <a:srgbClr val="292D3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FC7D5"/>
                </a:solidFill>
                <a:effectLst/>
                <a:latin typeface="Consolas" panose="020B0609020204030204" pitchFamily="49" charset="0"/>
              </a:rPr>
              <a:t>git log </a:t>
            </a:r>
            <a:r>
              <a:rPr kumimoji="0" lang="fr-FR" altLang="fr-FR" sz="1000" b="0" i="0" u="none" strike="noStrike" cap="none" normalizeH="0" baseline="0" dirty="0" smtClean="0">
                <a:ln>
                  <a:noFill/>
                </a:ln>
                <a:solidFill>
                  <a:srgbClr val="89DDFF"/>
                </a:solidFill>
                <a:effectLst/>
                <a:latin typeface="Consolas" panose="020B0609020204030204" pitchFamily="49" charset="0"/>
              </a:rPr>
              <a:t>--</a:t>
            </a:r>
            <a:r>
              <a:rPr kumimoji="0" lang="fr-FR" altLang="fr-FR" sz="1000" b="0" i="0" u="none" strike="noStrike" cap="none" normalizeH="0" baseline="0" dirty="0" smtClean="0">
                <a:ln>
                  <a:noFill/>
                </a:ln>
                <a:solidFill>
                  <a:srgbClr val="BFC7D5"/>
                </a:solidFill>
                <a:effectLst/>
                <a:latin typeface="Consolas" panose="020B0609020204030204" pitchFamily="49" charset="0"/>
              </a:rPr>
              <a:t>graph </a:t>
            </a:r>
            <a:r>
              <a:rPr kumimoji="0" lang="fr-FR" altLang="fr-FR" sz="1000" b="0" i="0" u="none" strike="noStrike" cap="none" normalizeH="0" baseline="0" dirty="0" smtClean="0">
                <a:ln>
                  <a:noFill/>
                </a:ln>
                <a:solidFill>
                  <a:srgbClr val="89DDFF"/>
                </a:solidFill>
                <a:effectLst/>
                <a:latin typeface="Consolas" panose="020B0609020204030204" pitchFamily="49" charset="0"/>
              </a:rPr>
              <a:t>--</a:t>
            </a:r>
            <a:r>
              <a:rPr kumimoji="0" lang="fr-FR" altLang="fr-FR" sz="1000" b="0" i="0" u="none" strike="noStrike" cap="none" normalizeH="0" baseline="0" dirty="0" smtClean="0">
                <a:ln>
                  <a:noFill/>
                </a:ln>
                <a:solidFill>
                  <a:srgbClr val="82AAFF"/>
                </a:solidFill>
                <a:effectLst/>
                <a:latin typeface="Consolas" panose="020B0609020204030204" pitchFamily="49" charset="0"/>
              </a:rPr>
              <a:t>all</a:t>
            </a:r>
            <a:r>
              <a:rPr kumimoji="0" lang="fr-FR" altLang="fr-FR" sz="8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pic>
        <p:nvPicPr>
          <p:cNvPr id="26" name="Image 25"/>
          <p:cNvPicPr>
            <a:picLocks noChangeAspect="1"/>
          </p:cNvPicPr>
          <p:nvPr/>
        </p:nvPicPr>
        <p:blipFill>
          <a:blip r:embed="rId3"/>
          <a:stretch>
            <a:fillRect/>
          </a:stretch>
        </p:blipFill>
        <p:spPr>
          <a:xfrm>
            <a:off x="593148" y="3668795"/>
            <a:ext cx="10177771" cy="1666875"/>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154379" y="890649"/>
            <a:ext cx="12037621" cy="6192981"/>
          </a:xfrm>
        </p:spPr>
        <p:txBody>
          <a:bodyPr>
            <a:normAutofit/>
          </a:bodyPr>
          <a:lstStyle/>
          <a:p>
            <a:pPr marL="514350" indent="-514350" algn="l">
              <a:buFont typeface="+mj-lt"/>
              <a:buAutoNum type="romanUcPeriod"/>
            </a:pPr>
            <a:r>
              <a:rPr lang="fr-FR" b="1" dirty="0" smtClean="0"/>
              <a:t>Historique:</a:t>
            </a:r>
          </a:p>
          <a:p>
            <a:pPr marL="514350" indent="-514350" algn="l">
              <a:buFont typeface="+mj-lt"/>
              <a:buAutoNum type="romanUcPeriod"/>
            </a:pPr>
            <a:r>
              <a:rPr lang="fr-FR" b="1" dirty="0" smtClean="0"/>
              <a:t>Définition: </a:t>
            </a:r>
            <a:r>
              <a:rPr lang="fr-FR" dirty="0" smtClean="0"/>
              <a:t>système de fichier enregistrant les versions des fichiers d’un projet à des moments précis.</a:t>
            </a:r>
          </a:p>
          <a:p>
            <a:pPr marL="514350" indent="-514350" algn="l">
              <a:buFont typeface="+mj-lt"/>
              <a:buAutoNum type="romanUcPeriod"/>
            </a:pPr>
            <a:r>
              <a:rPr lang="fr-FR" b="1" dirty="0" smtClean="0"/>
              <a:t>Fonctionnemen</a:t>
            </a:r>
            <a:r>
              <a:rPr lang="fr-FR" dirty="0" smtClean="0"/>
              <a:t>t:</a:t>
            </a:r>
          </a:p>
          <a:p>
            <a:pPr marL="342900" indent="17463" algn="l">
              <a:buFont typeface="Arial" panose="020B0604020202020204" pitchFamily="34" charset="0"/>
              <a:buChar char="•"/>
            </a:pPr>
            <a:r>
              <a:rPr lang="fr-FR" dirty="0" smtClean="0"/>
              <a:t>Répertoire de travail (</a:t>
            </a:r>
            <a:r>
              <a:rPr lang="fr-FR" dirty="0" err="1" smtClean="0"/>
              <a:t>Workspace</a:t>
            </a:r>
            <a:r>
              <a:rPr lang="fr-FR" dirty="0" smtClean="0"/>
              <a:t>, </a:t>
            </a:r>
            <a:r>
              <a:rPr lang="fr-FR" dirty="0"/>
              <a:t>w</a:t>
            </a:r>
            <a:r>
              <a:rPr lang="fr-FR" dirty="0" smtClean="0"/>
              <a:t>ork tree).</a:t>
            </a:r>
          </a:p>
          <a:p>
            <a:pPr marL="342900" indent="17463" algn="l">
              <a:buFont typeface="Arial" panose="020B0604020202020204" pitchFamily="34" charset="0"/>
              <a:buChar char="•"/>
            </a:pPr>
            <a:r>
              <a:rPr lang="fr-FR" sz="2500" dirty="0" smtClean="0"/>
              <a:t> </a:t>
            </a:r>
            <a:r>
              <a:rPr lang="fr-FR" dirty="0"/>
              <a:t>La zone de </a:t>
            </a:r>
            <a:r>
              <a:rPr lang="fr-FR" dirty="0" smtClean="0"/>
              <a:t>transit/d’index (stagged area )</a:t>
            </a:r>
          </a:p>
          <a:p>
            <a:pPr marL="342900" indent="17463" algn="l">
              <a:buFont typeface="Arial" panose="020B0604020202020204" pitchFamily="34" charset="0"/>
              <a:buChar char="•"/>
            </a:pPr>
            <a:r>
              <a:rPr lang="fr-FR" dirty="0"/>
              <a:t>Répertoire Git ( </a:t>
            </a:r>
            <a:r>
              <a:rPr lang="fr-FR" dirty="0" err="1"/>
              <a:t>Repository</a:t>
            </a:r>
            <a:r>
              <a:rPr lang="fr-FR" dirty="0" smtClean="0"/>
              <a:t>).</a:t>
            </a:r>
          </a:p>
          <a:p>
            <a:pPr marL="534988" indent="-534988" algn="l">
              <a:buFont typeface="+mj-lt"/>
              <a:buAutoNum type="romanUcPeriod" startAt="4"/>
            </a:pPr>
            <a:r>
              <a:rPr lang="fr-FR" b="1" dirty="0" smtClean="0"/>
              <a:t>Différentes Etats d’un fichier:</a:t>
            </a:r>
            <a:endParaRPr lang="fr-FR" b="1" dirty="0"/>
          </a:p>
          <a:p>
            <a:pPr marL="685800" indent="-342900" algn="l">
              <a:buFont typeface="Arial" panose="020B0604020202020204" pitchFamily="34" charset="0"/>
              <a:buChar char="•"/>
            </a:pPr>
            <a:r>
              <a:rPr lang="fr-FR" sz="2500" dirty="0" smtClean="0"/>
              <a:t>Non versionnés (untracked)</a:t>
            </a:r>
          </a:p>
          <a:p>
            <a:pPr marL="685800" indent="-342900" algn="l">
              <a:buFont typeface="Arial" panose="020B0604020202020204" pitchFamily="34" charset="0"/>
              <a:buChar char="•"/>
            </a:pPr>
            <a:r>
              <a:rPr lang="fr-FR" sz="2500" dirty="0"/>
              <a:t>versionnés </a:t>
            </a:r>
            <a:r>
              <a:rPr lang="fr-FR" sz="2500" dirty="0" smtClean="0"/>
              <a:t>non modifié (commit contient ce qui a été changé)</a:t>
            </a:r>
          </a:p>
          <a:p>
            <a:pPr marL="685800" indent="-342900" algn="l">
              <a:buFont typeface="Arial" panose="020B0604020202020204" pitchFamily="34" charset="0"/>
              <a:buChar char="•"/>
            </a:pPr>
            <a:r>
              <a:rPr lang="fr-FR" sz="2500" dirty="0"/>
              <a:t>versionnés </a:t>
            </a:r>
            <a:r>
              <a:rPr lang="fr-FR" sz="2500" dirty="0" smtClean="0"/>
              <a:t>modifié  (non prêt </a:t>
            </a:r>
            <a:r>
              <a:rPr lang="fr-FR" sz="2500" dirty="0"/>
              <a:t>pour le prochaine </a:t>
            </a:r>
            <a:r>
              <a:rPr lang="fr-FR" sz="2500" dirty="0" smtClean="0"/>
              <a:t>commit)</a:t>
            </a:r>
            <a:endParaRPr lang="fr-FR" sz="2500" dirty="0"/>
          </a:p>
          <a:p>
            <a:pPr marL="685800" indent="-342900" algn="l">
              <a:buFont typeface="Arial" panose="020B0604020202020204" pitchFamily="34" charset="0"/>
              <a:buChar char="•"/>
            </a:pPr>
            <a:r>
              <a:rPr lang="fr-FR" sz="2500" dirty="0" smtClean="0"/>
              <a:t>Indexé (staged)  (prêt pour le prochaine commit)</a:t>
            </a:r>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14562" y="57150"/>
            <a:ext cx="7762875" cy="6743700"/>
          </a:xfrm>
          <a:prstGeom prst="rect">
            <a:avLst/>
          </a:prstGeom>
        </p:spPr>
      </p:pic>
    </p:spTree>
    <p:extLst>
      <p:ext uri="{BB962C8B-B14F-4D97-AF65-F5344CB8AC3E}">
        <p14:creationId xmlns:p14="http://schemas.microsoft.com/office/powerpoint/2010/main" val="3816600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2444" y="0"/>
            <a:ext cx="5147352" cy="729465"/>
          </a:xfrm>
        </p:spPr>
        <p:txBody>
          <a:bodyPr/>
          <a:lstStyle/>
          <a:p>
            <a:pPr algn="ctr"/>
            <a:r>
              <a:rPr lang="fr-FR" b="1" dirty="0"/>
              <a:t>Utilisation</a:t>
            </a:r>
            <a:endParaRPr lang="fr-FR" dirty="0"/>
          </a:p>
        </p:txBody>
      </p:sp>
      <p:sp>
        <p:nvSpPr>
          <p:cNvPr id="3" name="Espace réservé du contenu 2"/>
          <p:cNvSpPr>
            <a:spLocks noGrp="1"/>
          </p:cNvSpPr>
          <p:nvPr>
            <p:ph idx="1"/>
          </p:nvPr>
        </p:nvSpPr>
        <p:spPr>
          <a:xfrm>
            <a:off x="160105" y="1229724"/>
            <a:ext cx="11912030" cy="5540946"/>
          </a:xfrm>
        </p:spPr>
        <p:txBody>
          <a:bodyPr/>
          <a:lstStyle/>
          <a:p>
            <a:pPr marL="571500" indent="-571500">
              <a:buFont typeface="+mj-lt"/>
              <a:buAutoNum type="romanUcPeriod" startAt="5"/>
            </a:pPr>
            <a:r>
              <a:rPr lang="fr-FR" b="1" dirty="0" smtClean="0"/>
              <a:t>Utilisation:</a:t>
            </a:r>
          </a:p>
          <a:p>
            <a:r>
              <a:rPr lang="fr-FR" dirty="0" smtClean="0"/>
              <a:t>Téléchargé et Installer git (</a:t>
            </a:r>
            <a:r>
              <a:rPr lang="fr-FR" dirty="0" smtClean="0">
                <a:hlinkClick r:id="rId2"/>
              </a:rPr>
              <a:t>https://git-scm.com/downloads</a:t>
            </a:r>
            <a:r>
              <a:rPr lang="fr-FR" dirty="0" smtClean="0"/>
              <a:t>)</a:t>
            </a:r>
          </a:p>
          <a:p>
            <a:r>
              <a:rPr lang="fr-FR" dirty="0" smtClean="0"/>
              <a:t>Créer un </a:t>
            </a:r>
            <a:r>
              <a:rPr lang="fr-FR" u="sng" dirty="0" smtClean="0"/>
              <a:t>dépôt ( repository )</a:t>
            </a:r>
            <a:r>
              <a:rPr lang="fr-FR" dirty="0" smtClean="0"/>
              <a:t> distant(</a:t>
            </a:r>
            <a:r>
              <a:rPr lang="fr-FR" dirty="0" err="1" smtClean="0"/>
              <a:t>github</a:t>
            </a:r>
            <a:r>
              <a:rPr lang="fr-FR" dirty="0" smtClean="0"/>
              <a:t>, bitbucket, </a:t>
            </a:r>
            <a:r>
              <a:rPr lang="fr-FR" dirty="0" err="1" smtClean="0"/>
              <a:t>gitlab</a:t>
            </a:r>
            <a:r>
              <a:rPr lang="fr-FR" dirty="0" smtClean="0"/>
              <a:t>,...)</a:t>
            </a:r>
          </a:p>
          <a:p>
            <a:pPr marL="0" indent="0">
              <a:buNone/>
            </a:pPr>
            <a:endParaRPr lang="fr-FR"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486"/>
            <a:ext cx="12192000" cy="6061557"/>
          </a:xfrm>
        </p:spPr>
        <p:txBody>
          <a:bodyPr>
            <a:normAutofit lnSpcReduction="10000"/>
          </a:bodyPr>
          <a:lstStyle/>
          <a:p>
            <a:pPr marL="514350" indent="-514350">
              <a:buFont typeface="+mj-lt"/>
              <a:buAutoNum type="arabicPeriod"/>
            </a:pPr>
            <a:r>
              <a:rPr lang="fr-FR" dirty="0" smtClean="0"/>
              <a:t>Git utilise SSH pour communiqué avec dépôt distant </a:t>
            </a:r>
          </a:p>
          <a:p>
            <a:pPr marL="514350" lvl="0" indent="-514350">
              <a:buFont typeface="+mj-lt"/>
              <a:buAutoNum type="arabicPeriod"/>
            </a:pPr>
            <a:r>
              <a:rPr lang="fr-FR" dirty="0"/>
              <a:t>Vérifié si les </a:t>
            </a:r>
            <a:r>
              <a:rPr lang="fr-FR" dirty="0" smtClean="0"/>
              <a:t>Clés SSH(public et privé) existantes dans le PC</a:t>
            </a:r>
            <a:endParaRPr lang="fr-FR" dirty="0"/>
          </a:p>
          <a:p>
            <a:pPr marL="622300" lvl="0" indent="314325" fontAlgn="base">
              <a:tabLst>
                <a:tab pos="622300" algn="l"/>
              </a:tabLst>
            </a:pPr>
            <a:r>
              <a:rPr lang="fr-FR" b="1" i="1" dirty="0" err="1"/>
              <a:t>ls</a:t>
            </a:r>
            <a:r>
              <a:rPr lang="fr-FR" b="1" i="1" dirty="0"/>
              <a:t> -al ~/.</a:t>
            </a:r>
            <a:r>
              <a:rPr lang="fr-FR" b="1" i="1" dirty="0" err="1"/>
              <a:t>ssh</a:t>
            </a:r>
            <a:endParaRPr lang="fr-FR" b="1" i="1" dirty="0"/>
          </a:p>
          <a:p>
            <a:pPr marL="514350" indent="-514350">
              <a:buFont typeface="+mj-lt"/>
              <a:buAutoNum type="arabicPeriod"/>
            </a:pPr>
            <a:r>
              <a:rPr lang="fr-FR" dirty="0"/>
              <a:t>Savoir quelle clé public </a:t>
            </a:r>
            <a:r>
              <a:rPr lang="fr-FR" dirty="0" smtClean="0"/>
              <a:t>utilise on exécute une des commandes</a:t>
            </a:r>
          </a:p>
          <a:p>
            <a:pPr marL="901700" indent="-279400" fontAlgn="base">
              <a:tabLst>
                <a:tab pos="622300" algn="l"/>
              </a:tabLst>
            </a:pPr>
            <a:r>
              <a:rPr lang="en-US" b="1" i="1" dirty="0" err="1"/>
              <a:t>ssh</a:t>
            </a:r>
            <a:r>
              <a:rPr lang="en-US" b="1" i="1" dirty="0"/>
              <a:t> -v </a:t>
            </a:r>
            <a:r>
              <a:rPr lang="en-US" b="1" i="1" dirty="0" smtClean="0">
                <a:hlinkClick r:id="rId2"/>
              </a:rPr>
              <a:t>git@github.com</a:t>
            </a:r>
            <a:r>
              <a:rPr lang="en-US" b="1" i="1" dirty="0" smtClean="0"/>
              <a:t>,</a:t>
            </a:r>
            <a:r>
              <a:rPr lang="en-US" altLang="fr-FR" dirty="0">
                <a:latin typeface="var(--ff-mono)"/>
                <a:ea typeface="Calibri" panose="020F0502020204030204" pitchFamily="34" charset="0"/>
                <a:cs typeface="Courier New" panose="02070309020205020404" pitchFamily="49" charset="0"/>
              </a:rPr>
              <a:t> </a:t>
            </a:r>
            <a:r>
              <a:rPr lang="en-US" altLang="fr-FR" b="1" i="1" dirty="0" err="1"/>
              <a:t>git-gui</a:t>
            </a:r>
            <a:r>
              <a:rPr lang="fr-FR" altLang="fr-FR" b="1" i="1" dirty="0"/>
              <a:t> </a:t>
            </a:r>
            <a:r>
              <a:rPr lang="fr-FR" altLang="fr-FR" b="1" i="1" dirty="0" smtClean="0"/>
              <a:t>,</a:t>
            </a:r>
          </a:p>
          <a:p>
            <a:pPr marL="514350" indent="-514350" fontAlgn="base">
              <a:buFont typeface="+mj-lt"/>
              <a:buAutoNum type="arabicPeriod"/>
              <a:tabLst>
                <a:tab pos="622300" algn="l"/>
              </a:tabLst>
            </a:pPr>
            <a:r>
              <a:rPr lang="fr-FR" dirty="0"/>
              <a:t>Créer la paire de </a:t>
            </a:r>
            <a:r>
              <a:rPr lang="fr-FR" dirty="0" smtClean="0"/>
              <a:t>clé(</a:t>
            </a:r>
            <a:r>
              <a:rPr lang="en-US" dirty="0" smtClean="0"/>
              <a:t>id_rsa.pub,</a:t>
            </a:r>
            <a:r>
              <a:rPr lang="en-US" dirty="0"/>
              <a:t> </a:t>
            </a:r>
            <a:r>
              <a:rPr lang="en-US" dirty="0" err="1" smtClean="0"/>
              <a:t>id_rsa</a:t>
            </a:r>
            <a:r>
              <a:rPr lang="fr-FR" dirty="0" smtClean="0"/>
              <a:t>)</a:t>
            </a:r>
          </a:p>
          <a:p>
            <a:pPr marL="715963" indent="-358775" fontAlgn="base">
              <a:buFont typeface="+mj-lt"/>
              <a:buAutoNum type="alphaLcPeriod"/>
              <a:tabLst>
                <a:tab pos="715963" algn="l"/>
              </a:tabLst>
            </a:pPr>
            <a:r>
              <a:rPr lang="fr-FR" dirty="0"/>
              <a:t>Créer un répertoire « .</a:t>
            </a:r>
            <a:r>
              <a:rPr lang="fr-FR" dirty="0" err="1"/>
              <a:t>ssh</a:t>
            </a:r>
            <a:r>
              <a:rPr lang="fr-FR" dirty="0"/>
              <a:t> » dans  </a:t>
            </a:r>
            <a:r>
              <a:rPr lang="fr-FR" dirty="0" smtClean="0"/>
              <a:t>~</a:t>
            </a:r>
          </a:p>
          <a:p>
            <a:pPr marL="715963" indent="-358775" fontAlgn="base">
              <a:buFont typeface="+mj-lt"/>
              <a:buAutoNum type="alphaLcPeriod"/>
              <a:tabLst>
                <a:tab pos="715963" algn="l"/>
              </a:tabLst>
            </a:pPr>
            <a:r>
              <a:rPr lang="fr-FR" dirty="0" smtClean="0"/>
              <a:t>Exécuter la commande  </a:t>
            </a:r>
          </a:p>
          <a:p>
            <a:pPr marL="901700" indent="-279400" fontAlgn="base">
              <a:tabLst>
                <a:tab pos="981075" algn="l"/>
              </a:tabLst>
            </a:pPr>
            <a:r>
              <a:rPr lang="fr-FR" b="1" i="1" dirty="0" err="1"/>
              <a:t>ssh-keygen</a:t>
            </a:r>
            <a:r>
              <a:rPr lang="fr-FR" b="1" i="1" dirty="0"/>
              <a:t> -t </a:t>
            </a:r>
            <a:r>
              <a:rPr lang="fr-FR" b="1" i="1" dirty="0" err="1"/>
              <a:t>rsa</a:t>
            </a:r>
            <a:r>
              <a:rPr lang="fr-FR" b="1" i="1" dirty="0"/>
              <a:t> -b 4096 -C </a:t>
            </a:r>
            <a:r>
              <a:rPr lang="fr-FR" b="1" i="1" dirty="0" smtClean="0">
                <a:hlinkClick r:id="rId3"/>
              </a:rPr>
              <a:t>your@email.com</a:t>
            </a:r>
            <a:endParaRPr lang="fr-FR" b="1" i="1" dirty="0" smtClean="0"/>
          </a:p>
          <a:p>
            <a:pPr marL="514350" indent="-514350" fontAlgn="base">
              <a:buFont typeface="+mj-lt"/>
              <a:buAutoNum type="arabicPeriod"/>
              <a:tabLst>
                <a:tab pos="622300" algn="l"/>
              </a:tabLst>
            </a:pPr>
            <a:r>
              <a:rPr lang="fr-FR" dirty="0"/>
              <a:t>Ajouter les clés </a:t>
            </a:r>
            <a:r>
              <a:rPr lang="fr-FR" dirty="0" err="1"/>
              <a:t>ssh</a:t>
            </a:r>
            <a:r>
              <a:rPr lang="fr-FR" dirty="0"/>
              <a:t> à </a:t>
            </a:r>
            <a:r>
              <a:rPr lang="fr-FR" dirty="0" err="1" smtClean="0"/>
              <a:t>ssh</a:t>
            </a:r>
            <a:r>
              <a:rPr lang="fr-FR" dirty="0" smtClean="0"/>
              <a:t>-agent comme suit</a:t>
            </a:r>
          </a:p>
          <a:p>
            <a:pPr marL="622300" indent="314325" fontAlgn="base">
              <a:tabLst>
                <a:tab pos="622300" algn="l"/>
              </a:tabLst>
            </a:pPr>
            <a:r>
              <a:rPr lang="fr-FR" b="1" i="1" dirty="0" err="1"/>
              <a:t>e</a:t>
            </a:r>
            <a:r>
              <a:rPr lang="fr-FR" b="1" i="1" dirty="0" err="1"/>
              <a:t>val</a:t>
            </a:r>
            <a:r>
              <a:rPr lang="fr-FR" b="1" i="1" dirty="0"/>
              <a:t> ‘</a:t>
            </a:r>
            <a:r>
              <a:rPr lang="fr-FR" b="1" i="1" dirty="0" err="1"/>
              <a:t>ssh</a:t>
            </a:r>
            <a:r>
              <a:rPr lang="fr-FR" b="1" i="1" dirty="0"/>
              <a:t>-agent </a:t>
            </a:r>
            <a:r>
              <a:rPr lang="fr-FR" b="1" i="1" dirty="0" smtClean="0"/>
              <a:t>–s’</a:t>
            </a:r>
          </a:p>
          <a:p>
            <a:pPr marL="622300" indent="314325" fontAlgn="base">
              <a:tabLst>
                <a:tab pos="622300" algn="l"/>
              </a:tabLst>
            </a:pPr>
            <a:r>
              <a:rPr lang="fr-FR" b="1" dirty="0" err="1"/>
              <a:t>ssh-add</a:t>
            </a:r>
            <a:r>
              <a:rPr lang="fr-FR" b="1" dirty="0"/>
              <a:t> ~/.</a:t>
            </a:r>
            <a:r>
              <a:rPr lang="fr-FR" b="1" dirty="0" err="1" smtClean="0"/>
              <a:t>ssh</a:t>
            </a:r>
            <a:r>
              <a:rPr lang="fr-FR" b="1" dirty="0" smtClean="0"/>
              <a:t>/</a:t>
            </a:r>
            <a:r>
              <a:rPr lang="fr-FR" b="1" dirty="0" err="1" smtClean="0"/>
              <a:t>id_rsa</a:t>
            </a:r>
            <a:endParaRPr lang="fr-FR" b="1" i="1" dirty="0" smtClean="0"/>
          </a:p>
          <a:p>
            <a:pPr marL="622300" indent="314325" fontAlgn="base">
              <a:tabLst>
                <a:tab pos="622300" algn="l"/>
              </a:tabLst>
            </a:pPr>
            <a:endParaRPr lang="fr-FR" b="1" i="1" dirty="0"/>
          </a:p>
          <a:p>
            <a:pPr marL="901700" indent="-279400" fontAlgn="base">
              <a:tabLst>
                <a:tab pos="981075" algn="l"/>
              </a:tabLst>
            </a:pPr>
            <a:endParaRPr lang="fr-FR" b="1" i="1" dirty="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4" name="Titre 1"/>
          <p:cNvSpPr>
            <a:spLocks noGrp="1"/>
          </p:cNvSpPr>
          <p:nvPr>
            <p:ph type="title"/>
          </p:nvPr>
        </p:nvSpPr>
        <p:spPr>
          <a:xfrm>
            <a:off x="3134935" y="588"/>
            <a:ext cx="6052930" cy="795855"/>
          </a:xfrm>
        </p:spPr>
        <p:txBody>
          <a:bodyPr/>
          <a:lstStyle/>
          <a:p>
            <a:pPr lvl="0"/>
            <a:r>
              <a:rPr lang="fr-FR" b="1" dirty="0"/>
              <a:t>Génération des clés SSH</a:t>
            </a:r>
          </a:p>
        </p:txBody>
      </p:sp>
    </p:spTree>
    <p:extLst>
      <p:ext uri="{BB962C8B-B14F-4D97-AF65-F5344CB8AC3E}">
        <p14:creationId xmlns:p14="http://schemas.microsoft.com/office/powerpoint/2010/main" val="269629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34935" y="588"/>
            <a:ext cx="6052930" cy="795855"/>
          </a:xfrm>
        </p:spPr>
        <p:txBody>
          <a:bodyPr/>
          <a:lstStyle/>
          <a:p>
            <a:pPr algn="ctr"/>
            <a:r>
              <a:rPr lang="fr-FR" b="1" dirty="0"/>
              <a:t>Les commandes de base</a:t>
            </a:r>
          </a:p>
        </p:txBody>
      </p:sp>
      <p:sp>
        <p:nvSpPr>
          <p:cNvPr id="3" name="Espace réservé du contenu 2"/>
          <p:cNvSpPr>
            <a:spLocks noGrp="1"/>
          </p:cNvSpPr>
          <p:nvPr>
            <p:ph idx="1"/>
          </p:nvPr>
        </p:nvSpPr>
        <p:spPr>
          <a:xfrm>
            <a:off x="130801" y="1135687"/>
            <a:ext cx="12061199" cy="5722313"/>
          </a:xfrm>
        </p:spPr>
        <p:txBody>
          <a:bodyPr>
            <a:normAutofit fontScale="92500" lnSpcReduction="10000"/>
          </a:bodyPr>
          <a:lstStyle/>
          <a:p>
            <a:pPr marL="571500" indent="-571500">
              <a:buFont typeface="+mj-lt"/>
              <a:buAutoNum type="romanUcPeriod" startAt="6"/>
            </a:pPr>
            <a:r>
              <a:rPr lang="fr-FR" b="1" dirty="0" smtClean="0"/>
              <a:t>Les commandes </a:t>
            </a:r>
          </a:p>
          <a:p>
            <a:pPr marL="514350" indent="-153988">
              <a:buFont typeface="+mj-lt"/>
              <a:buAutoNum type="arabicPeriod"/>
            </a:pPr>
            <a:r>
              <a:rPr lang="fr-FR" dirty="0" smtClean="0"/>
              <a:t> Initialisé  un  dépôt:</a:t>
            </a:r>
          </a:p>
          <a:p>
            <a:pPr marL="1160462" lvl="1" indent="-342900"/>
            <a:r>
              <a:rPr lang="fr-FR" b="1" i="1" dirty="0" smtClean="0"/>
              <a:t>git </a:t>
            </a:r>
            <a:r>
              <a:rPr lang="fr-FR" b="1" i="1" dirty="0" err="1" smtClean="0"/>
              <a:t>init</a:t>
            </a:r>
            <a:endParaRPr lang="fr-FR" b="1" i="1" dirty="0"/>
          </a:p>
          <a:p>
            <a:pPr marL="717550" lvl="1" indent="-354013">
              <a:buFont typeface="+mj-lt"/>
              <a:buAutoNum type="arabicPeriod" startAt="2"/>
            </a:pPr>
            <a:r>
              <a:rPr lang="fr-FR" sz="2800" dirty="0" smtClean="0"/>
              <a:t>Lié </a:t>
            </a:r>
            <a:r>
              <a:rPr lang="fr-FR" sz="2800" dirty="0"/>
              <a:t>le dépôt locale au dépôt </a:t>
            </a:r>
            <a:r>
              <a:rPr lang="fr-FR" sz="2800" dirty="0" smtClean="0"/>
              <a:t>distant:</a:t>
            </a:r>
            <a:endParaRPr lang="fr-FR" sz="2800" dirty="0"/>
          </a:p>
          <a:p>
            <a:pPr marL="1160462" lvl="1" indent="-342900"/>
            <a:r>
              <a:rPr lang="fr-FR" sz="2800" b="1" i="1" dirty="0"/>
              <a:t>git remote add </a:t>
            </a:r>
            <a:r>
              <a:rPr lang="fr-FR" sz="2800" b="1" i="1" dirty="0" err="1"/>
              <a:t>origin</a:t>
            </a:r>
            <a:r>
              <a:rPr lang="fr-FR" sz="2800" b="1" i="1" dirty="0"/>
              <a:t> url ou bien  </a:t>
            </a:r>
            <a:endParaRPr lang="fr-FR" sz="2800" b="1" i="1" dirty="0" smtClean="0"/>
          </a:p>
          <a:p>
            <a:pPr marL="1160462" lvl="1" indent="-342900"/>
            <a:r>
              <a:rPr lang="fr-FR" altLang="fr-FR" sz="2800" b="1" i="1" dirty="0" smtClean="0"/>
              <a:t>git </a:t>
            </a:r>
            <a:r>
              <a:rPr lang="fr-FR" altLang="fr-FR" sz="2800" b="1" i="1" dirty="0"/>
              <a:t>clone https://github.com/my_git_project.git </a:t>
            </a:r>
          </a:p>
          <a:p>
            <a:pPr marL="717550" indent="-358775" defTabSz="298450">
              <a:buFont typeface="+mj-lt"/>
              <a:buAutoNum type="arabicPeriod" startAt="3"/>
            </a:pPr>
            <a:r>
              <a:rPr lang="fr-FR" dirty="0" smtClean="0"/>
              <a:t>Configuration nom utilisateur pour envoyé sur dépôt distant:</a:t>
            </a:r>
          </a:p>
          <a:p>
            <a:pPr marL="1160462" lvl="1" indent="-342900"/>
            <a:r>
              <a:rPr lang="fr-FR" b="1" i="1" dirty="0" smtClean="0"/>
              <a:t>Git config –global user.name «  </a:t>
            </a:r>
            <a:r>
              <a:rPr lang="fr-FR" b="1" i="1" dirty="0" err="1" smtClean="0"/>
              <a:t>name</a:t>
            </a:r>
            <a:r>
              <a:rPr lang="fr-FR" b="1" i="1" dirty="0" smtClean="0"/>
              <a:t>»</a:t>
            </a:r>
          </a:p>
          <a:p>
            <a:pPr marL="717550" lvl="1" indent="-355600">
              <a:buFont typeface="+mj-lt"/>
              <a:buAutoNum type="arabicPeriod" startAt="4"/>
            </a:pPr>
            <a:r>
              <a:rPr lang="fr-FR" sz="2800" dirty="0"/>
              <a:t>Configuration </a:t>
            </a:r>
            <a:r>
              <a:rPr lang="fr-FR" sz="2800" dirty="0" smtClean="0"/>
              <a:t>email utilisateur pour </a:t>
            </a:r>
            <a:r>
              <a:rPr lang="fr-FR" sz="2800" dirty="0"/>
              <a:t>envoyé sur dépôt distant</a:t>
            </a:r>
            <a:r>
              <a:rPr lang="fr-FR" sz="2800" dirty="0" smtClean="0"/>
              <a:t>:</a:t>
            </a:r>
          </a:p>
          <a:p>
            <a:pPr marL="361950" lvl="1" indent="0">
              <a:buNone/>
            </a:pPr>
            <a:r>
              <a:rPr lang="fr-FR" b="1" i="1" dirty="0" smtClean="0"/>
              <a:t>	Git </a:t>
            </a:r>
            <a:r>
              <a:rPr lang="fr-FR" b="1" i="1" dirty="0"/>
              <a:t>config –global user. email </a:t>
            </a:r>
            <a:r>
              <a:rPr lang="fr-FR" b="1" i="1" dirty="0" smtClean="0"/>
              <a:t>«</a:t>
            </a:r>
            <a:r>
              <a:rPr lang="fr-FR" b="1" i="1" dirty="0"/>
              <a:t>  </a:t>
            </a:r>
            <a:r>
              <a:rPr lang="fr-FR" b="1" i="1" dirty="0" smtClean="0"/>
              <a:t>email» (global local, system)</a:t>
            </a:r>
          </a:p>
          <a:p>
            <a:pPr marL="873125" indent="-514350" defTabSz="239713">
              <a:buFont typeface="+mj-lt"/>
              <a:buAutoNum type="arabicPeriod" startAt="5"/>
            </a:pPr>
            <a:r>
              <a:rPr lang="fr-FR" dirty="0" smtClean="0"/>
              <a:t>Affiches l’état du répertoire de travail:</a:t>
            </a:r>
          </a:p>
          <a:p>
            <a:pPr marL="1160462" lvl="1" indent="-342900"/>
            <a:r>
              <a:rPr lang="fr-FR" b="1" i="1" dirty="0" smtClean="0"/>
              <a:t>git status</a:t>
            </a:r>
          </a:p>
          <a:p>
            <a:pPr marL="877888" lvl="1" indent="-514350">
              <a:buFont typeface="+mj-lt"/>
              <a:buAutoNum type="arabicPeriod" startAt="6"/>
            </a:pPr>
            <a:r>
              <a:rPr lang="fr-FR" sz="2800" dirty="0" smtClean="0"/>
              <a:t>Lister  </a:t>
            </a:r>
            <a:r>
              <a:rPr lang="fr-FR" sz="2800" dirty="0"/>
              <a:t>Les variables de </a:t>
            </a:r>
            <a:r>
              <a:rPr lang="fr-FR" sz="2800" dirty="0" smtClean="0"/>
              <a:t>configuration</a:t>
            </a:r>
          </a:p>
          <a:p>
            <a:pPr marL="1160462" lvl="1" indent="-342900">
              <a:lnSpc>
                <a:spcPct val="100000"/>
              </a:lnSpc>
            </a:pPr>
            <a:r>
              <a:rPr lang="fr-FR" b="1" i="1" dirty="0"/>
              <a:t>git config --list </a:t>
            </a:r>
            <a:r>
              <a:rPr lang="fr-FR" b="1" i="1" dirty="0" smtClean="0"/>
              <a:t>–</a:t>
            </a:r>
            <a:r>
              <a:rPr lang="fr-FR" b="1" i="1" dirty="0" err="1" smtClean="0"/>
              <a:t>level</a:t>
            </a:r>
            <a:r>
              <a:rPr lang="fr-FR" b="1" i="1" dirty="0" smtClean="0"/>
              <a:t>()</a:t>
            </a:r>
            <a:endParaRPr lang="fr-FR" b="1" i="1" dirty="0"/>
          </a:p>
          <a:p>
            <a:pPr marL="363538" lvl="1" indent="0">
              <a:buNone/>
            </a:pPr>
            <a:r>
              <a:rPr lang="fr-FR" sz="2800" dirty="0" smtClean="0"/>
              <a:t> </a:t>
            </a:r>
            <a:endParaRPr lang="fr-FR" sz="2800"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838200" y="59272"/>
            <a:ext cx="10515600"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smtClean="0"/>
              <a:t>Les commandes de base (Suite)</a:t>
            </a:r>
            <a:endParaRPr lang="fr-FR" b="1" dirty="0"/>
          </a:p>
        </p:txBody>
      </p:sp>
      <p:sp>
        <p:nvSpPr>
          <p:cNvPr id="6" name="Espace réservé du contenu 2"/>
          <p:cNvSpPr>
            <a:spLocks noGrp="1"/>
          </p:cNvSpPr>
          <p:nvPr>
            <p:ph idx="1"/>
          </p:nvPr>
        </p:nvSpPr>
        <p:spPr>
          <a:xfrm>
            <a:off x="164620" y="1045133"/>
            <a:ext cx="11928768" cy="5687361"/>
          </a:xfrm>
        </p:spPr>
        <p:txBody>
          <a:bodyPr>
            <a:normAutofit/>
          </a:bodyPr>
          <a:lstStyle/>
          <a:p>
            <a:pPr marL="876300" lvl="1" indent="-514350">
              <a:buFont typeface="+mj-lt"/>
              <a:buAutoNum type="arabicPeriod" startAt="7"/>
            </a:pPr>
            <a:r>
              <a:rPr lang="fr-FR" sz="2800" dirty="0" smtClean="0"/>
              <a:t>Indexé </a:t>
            </a:r>
            <a:r>
              <a:rPr lang="fr-FR" sz="2800" dirty="0"/>
              <a:t>l’ajout ou la modification d’un fichier:</a:t>
            </a:r>
          </a:p>
          <a:p>
            <a:pPr marL="1160462" lvl="1" indent="-342900"/>
            <a:r>
              <a:rPr lang="fr-FR" b="1" i="1" dirty="0"/>
              <a:t>git </a:t>
            </a:r>
            <a:r>
              <a:rPr lang="fr-FR" b="1" i="1" dirty="0" err="1"/>
              <a:t>add</a:t>
            </a:r>
            <a:r>
              <a:rPr lang="fr-FR" b="1" i="1" dirty="0"/>
              <a:t> « fichier », git </a:t>
            </a:r>
            <a:r>
              <a:rPr lang="fr-FR" b="1" i="1" dirty="0" err="1"/>
              <a:t>add</a:t>
            </a:r>
            <a:r>
              <a:rPr lang="fr-FR" b="1" i="1" dirty="0"/>
              <a:t> .,  git </a:t>
            </a:r>
            <a:r>
              <a:rPr lang="fr-FR" b="1" i="1" dirty="0" err="1"/>
              <a:t>add</a:t>
            </a:r>
            <a:r>
              <a:rPr lang="fr-FR" b="1" i="1" dirty="0"/>
              <a:t>  « *.</a:t>
            </a:r>
            <a:r>
              <a:rPr lang="fr-FR" b="1" i="1" dirty="0" err="1"/>
              <a:t>ext</a:t>
            </a:r>
            <a:r>
              <a:rPr lang="fr-FR" b="1" i="1" dirty="0"/>
              <a:t> </a:t>
            </a:r>
            <a:r>
              <a:rPr lang="fr-FR" b="1" i="1" dirty="0" smtClean="0"/>
              <a:t>», git </a:t>
            </a:r>
            <a:r>
              <a:rPr lang="fr-FR" b="1" i="1" dirty="0" err="1" smtClean="0"/>
              <a:t>add</a:t>
            </a:r>
            <a:r>
              <a:rPr lang="fr-FR" b="1" i="1" dirty="0" smtClean="0"/>
              <a:t> –p</a:t>
            </a:r>
          </a:p>
          <a:p>
            <a:pPr marL="1160462" lvl="1" indent="-342900"/>
            <a:endParaRPr lang="fr-FR" b="1" i="1" dirty="0"/>
          </a:p>
          <a:p>
            <a:pPr marL="877887" lvl="1" indent="-514350">
              <a:buFont typeface="+mj-lt"/>
              <a:buAutoNum type="arabicPeriod" startAt="7"/>
            </a:pPr>
            <a:r>
              <a:rPr lang="fr-FR" dirty="0" smtClean="0"/>
              <a:t>Annuler </a:t>
            </a:r>
            <a:r>
              <a:rPr lang="fr-FR" dirty="0"/>
              <a:t>les modification dans le Répertoire de travail (non indexe):</a:t>
            </a:r>
          </a:p>
          <a:p>
            <a:pPr marL="1160462" lvl="1" indent="-342900"/>
            <a:r>
              <a:rPr lang="fr-FR" b="1" i="1" dirty="0"/>
              <a:t>git checkout « fichier », git restore « fichier </a:t>
            </a:r>
            <a:r>
              <a:rPr lang="fr-FR" b="1" i="1" dirty="0" smtClean="0"/>
              <a:t>»</a:t>
            </a:r>
            <a:endParaRPr lang="fr-FR" b="1" i="1" dirty="0"/>
          </a:p>
          <a:p>
            <a:pPr marL="877887" lvl="1" indent="-514350">
              <a:buFont typeface="+mj-lt"/>
              <a:buAutoNum type="arabicPeriod" startAt="8"/>
            </a:pPr>
            <a:r>
              <a:rPr lang="fr-FR" sz="2800" dirty="0"/>
              <a:t>Supprimer un fichier de versionning (untracked state):</a:t>
            </a:r>
          </a:p>
          <a:p>
            <a:pPr marL="1160462" lvl="1" indent="-342900"/>
            <a:r>
              <a:rPr lang="fr-FR" b="1" i="1" dirty="0"/>
              <a:t>git </a:t>
            </a:r>
            <a:r>
              <a:rPr lang="fr-FR" b="1" i="1" dirty="0" err="1"/>
              <a:t>rm</a:t>
            </a:r>
            <a:r>
              <a:rPr lang="fr-FR" b="1" i="1" dirty="0"/>
              <a:t> –cached « fichier</a:t>
            </a:r>
            <a:r>
              <a:rPr lang="fr-FR" b="1" i="1" dirty="0" smtClean="0"/>
              <a:t>»</a:t>
            </a:r>
          </a:p>
          <a:p>
            <a:pPr marL="1160462" lvl="1" indent="-342900"/>
            <a:endParaRPr lang="fr-FR" b="1" i="1" dirty="0"/>
          </a:p>
          <a:p>
            <a:pPr marL="877887" lvl="1" indent="-514350">
              <a:buFont typeface="+mj-lt"/>
              <a:buAutoNum type="arabicPeriod" startAt="9"/>
            </a:pPr>
            <a:r>
              <a:rPr lang="fr-FR" sz="2800" dirty="0" smtClean="0"/>
              <a:t>Supprimer </a:t>
            </a:r>
            <a:r>
              <a:rPr lang="fr-FR" sz="2800" dirty="0"/>
              <a:t>un fichier de versionning (untracked state</a:t>
            </a:r>
            <a:r>
              <a:rPr lang="fr-FR" sz="2800" dirty="0" smtClean="0"/>
              <a:t>):</a:t>
            </a:r>
          </a:p>
          <a:p>
            <a:pPr marL="1160462" lvl="1" indent="-342900"/>
            <a:r>
              <a:rPr lang="fr-FR" b="1" i="1" dirty="0" smtClean="0"/>
              <a:t>git </a:t>
            </a:r>
            <a:r>
              <a:rPr lang="fr-FR" b="1" i="1" dirty="0" err="1"/>
              <a:t>rm</a:t>
            </a:r>
            <a:r>
              <a:rPr lang="fr-FR" b="1" i="1" dirty="0"/>
              <a:t> –cached « fichier</a:t>
            </a:r>
            <a:r>
              <a:rPr lang="fr-FR" b="1" i="1" dirty="0" smtClean="0"/>
              <a:t>»</a:t>
            </a:r>
            <a:endParaRPr lang="fr-FR" b="1" i="1" dirty="0"/>
          </a:p>
          <a:p>
            <a:pPr marL="877887" lvl="1" indent="-514350">
              <a:buFont typeface="+mj-lt"/>
              <a:buAutoNum type="arabicPeriod" startAt="10"/>
            </a:pPr>
            <a:r>
              <a:rPr lang="fr-FR" sz="2800" dirty="0"/>
              <a:t>Annuler les </a:t>
            </a:r>
            <a:r>
              <a:rPr lang="fr-FR" sz="2800" dirty="0" smtClean="0"/>
              <a:t>modification dans </a:t>
            </a:r>
            <a:r>
              <a:rPr lang="fr-FR" sz="2800" dirty="0"/>
              <a:t>le Répertoire de travail </a:t>
            </a:r>
            <a:r>
              <a:rPr lang="fr-FR" sz="2800" dirty="0" smtClean="0"/>
              <a:t>(non </a:t>
            </a:r>
            <a:r>
              <a:rPr lang="fr-FR" sz="2800" dirty="0"/>
              <a:t>indexe</a:t>
            </a:r>
            <a:r>
              <a:rPr lang="fr-FR" sz="2800" dirty="0" smtClean="0"/>
              <a:t>):</a:t>
            </a:r>
            <a:endParaRPr lang="fr-FR" sz="2800" dirty="0"/>
          </a:p>
          <a:p>
            <a:pPr marL="1160462" lvl="1" indent="-342900"/>
            <a:r>
              <a:rPr lang="fr-FR" b="1" i="1" dirty="0"/>
              <a:t>git checkout </a:t>
            </a:r>
            <a:r>
              <a:rPr lang="fr-FR" b="1" i="1" dirty="0" smtClean="0"/>
              <a:t>« fichier », git restore « fichier »</a:t>
            </a:r>
          </a:p>
          <a:p>
            <a:pPr marL="1160462" lvl="1" indent="-342900"/>
            <a:r>
              <a:rPr lang="fr-FR" b="1" i="1" dirty="0" smtClean="0">
                <a:solidFill>
                  <a:srgbClr val="FFFF00"/>
                </a:solidFill>
              </a:rPr>
              <a:t>Git clean</a:t>
            </a:r>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Tree>
    <p:extLst>
      <p:ext uri="{BB962C8B-B14F-4D97-AF65-F5344CB8AC3E}">
        <p14:creationId xmlns:p14="http://schemas.microsoft.com/office/powerpoint/2010/main" val="673011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272"/>
            <a:ext cx="10515600" cy="795855"/>
          </a:xfrm>
        </p:spPr>
        <p:txBody>
          <a:bodyPr/>
          <a:lstStyle/>
          <a:p>
            <a:pPr algn="ctr"/>
            <a:r>
              <a:rPr lang="fr-FR" b="1" dirty="0"/>
              <a:t>Les commandes de </a:t>
            </a:r>
            <a:r>
              <a:rPr lang="fr-FR" b="1" dirty="0" smtClean="0"/>
              <a:t>base (Suite)</a:t>
            </a:r>
            <a:endParaRPr lang="fr-FR" b="1" dirty="0"/>
          </a:p>
        </p:txBody>
      </p:sp>
      <p:sp>
        <p:nvSpPr>
          <p:cNvPr id="3" name="Espace réservé du contenu 2"/>
          <p:cNvSpPr>
            <a:spLocks noGrp="1"/>
          </p:cNvSpPr>
          <p:nvPr>
            <p:ph idx="1"/>
          </p:nvPr>
        </p:nvSpPr>
        <p:spPr>
          <a:xfrm>
            <a:off x="0" y="1153391"/>
            <a:ext cx="12192000" cy="5704609"/>
          </a:xfrm>
        </p:spPr>
        <p:txBody>
          <a:bodyPr>
            <a:normAutofit fontScale="92500" lnSpcReduction="20000"/>
          </a:bodyPr>
          <a:lstStyle/>
          <a:p>
            <a:pPr marL="877888" lvl="1" indent="-514350">
              <a:lnSpc>
                <a:spcPct val="110000"/>
              </a:lnSpc>
              <a:buFont typeface="+mj-lt"/>
              <a:buAutoNum type="arabicPeriod" startAt="11"/>
            </a:pPr>
            <a:r>
              <a:rPr lang="fr-FR" sz="3000" dirty="0" smtClean="0"/>
              <a:t>indexer </a:t>
            </a:r>
            <a:r>
              <a:rPr lang="fr-FR" sz="3000" dirty="0"/>
              <a:t>la suppression d’un fichier:</a:t>
            </a:r>
          </a:p>
          <a:p>
            <a:pPr marL="1158875" lvl="1" indent="-347663"/>
            <a:r>
              <a:rPr lang="fr-FR" sz="2800" b="1" i="1" dirty="0"/>
              <a:t>git </a:t>
            </a:r>
            <a:r>
              <a:rPr lang="fr-FR" sz="2800" b="1" i="1" dirty="0" err="1"/>
              <a:t>rm</a:t>
            </a:r>
            <a:r>
              <a:rPr lang="fr-FR" sz="2800" b="1" i="1" dirty="0"/>
              <a:t> «  fichier»</a:t>
            </a:r>
          </a:p>
          <a:p>
            <a:pPr marL="877887" lvl="1" indent="-514350">
              <a:lnSpc>
                <a:spcPct val="110000"/>
              </a:lnSpc>
              <a:buFont typeface="+mj-lt"/>
              <a:buAutoNum type="arabicPeriod" startAt="12"/>
            </a:pPr>
            <a:r>
              <a:rPr lang="fr-FR" sz="3000" dirty="0"/>
              <a:t>Annuler les modifications indexes ( le contraire de git add file):</a:t>
            </a:r>
          </a:p>
          <a:p>
            <a:pPr marL="1158875" lvl="1" indent="-347663"/>
            <a:r>
              <a:rPr lang="fr-FR" sz="2800" b="1" i="1" dirty="0"/>
              <a:t>git reset --  « fichier »</a:t>
            </a:r>
          </a:p>
          <a:p>
            <a:pPr marL="874712" indent="-514350" defTabSz="447675">
              <a:buFont typeface="+mj-lt"/>
              <a:buAutoNum type="arabicPeriod" startAt="13"/>
              <a:tabLst>
                <a:tab pos="811213" algn="l"/>
              </a:tabLst>
            </a:pPr>
            <a:r>
              <a:rPr lang="fr-FR" dirty="0"/>
              <a:t>	Afficher le détail des modifications non </a:t>
            </a:r>
            <a:r>
              <a:rPr lang="fr-FR" dirty="0" smtClean="0"/>
              <a:t>indexées (work directory-index):</a:t>
            </a:r>
          </a:p>
          <a:p>
            <a:pPr marL="1158875" lvl="1" indent="-347663"/>
            <a:r>
              <a:rPr lang="fr-FR" sz="2800" b="1" i="1" dirty="0"/>
              <a:t>git </a:t>
            </a:r>
            <a:r>
              <a:rPr lang="fr-FR" sz="2800" b="1" i="1" dirty="0" err="1" smtClean="0"/>
              <a:t>diff</a:t>
            </a:r>
            <a:endParaRPr lang="fr-FR" sz="2800" b="1" i="1" dirty="0"/>
          </a:p>
          <a:p>
            <a:pPr marL="877888" lvl="1" indent="-514350">
              <a:buFont typeface="+mj-lt"/>
              <a:buAutoNum type="arabicPeriod" startAt="14"/>
              <a:tabLst>
                <a:tab pos="811213" algn="l"/>
              </a:tabLst>
            </a:pPr>
            <a:r>
              <a:rPr lang="fr-FR" sz="3000" dirty="0"/>
              <a:t>Afficher le détail des modifications </a:t>
            </a:r>
            <a:r>
              <a:rPr lang="fr-FR" sz="3000" dirty="0" smtClean="0"/>
              <a:t>indexées(index-HEAD):</a:t>
            </a:r>
            <a:endParaRPr lang="fr-FR" sz="3000" dirty="0"/>
          </a:p>
          <a:p>
            <a:pPr marL="1158875" lvl="1" indent="-347663"/>
            <a:r>
              <a:rPr lang="fr-FR" sz="2800" b="1" i="1" dirty="0"/>
              <a:t>git </a:t>
            </a:r>
            <a:r>
              <a:rPr lang="fr-FR" sz="2800" b="1" i="1" dirty="0" err="1"/>
              <a:t>diff</a:t>
            </a:r>
            <a:r>
              <a:rPr lang="fr-FR" sz="2800" b="1" i="1" dirty="0"/>
              <a:t> --cached</a:t>
            </a:r>
          </a:p>
          <a:p>
            <a:pPr marL="877887" lvl="1" indent="-514350">
              <a:buFont typeface="+mj-lt"/>
              <a:buAutoNum type="arabicPeriod" startAt="15"/>
            </a:pPr>
            <a:r>
              <a:rPr lang="fr-FR" sz="3000" dirty="0"/>
              <a:t>Envoyer les modification indexés en zone de </a:t>
            </a:r>
            <a:r>
              <a:rPr lang="fr-FR" sz="3000" dirty="0" smtClean="0"/>
              <a:t>transit(backup):</a:t>
            </a:r>
            <a:endParaRPr lang="fr-FR" sz="3000" dirty="0"/>
          </a:p>
          <a:p>
            <a:pPr marL="1160462" lvl="1" indent="-342900"/>
            <a:r>
              <a:rPr lang="fr-FR" sz="2800" b="1" i="1" dirty="0"/>
              <a:t>git </a:t>
            </a:r>
            <a:r>
              <a:rPr lang="fr-FR" sz="2800" b="1" i="1" dirty="0" smtClean="0"/>
              <a:t>commit –m «  message»</a:t>
            </a:r>
            <a:endParaRPr lang="fr-FR" sz="2800" b="1" i="1" dirty="0"/>
          </a:p>
          <a:p>
            <a:pPr marL="877887" lvl="1" indent="-514350">
              <a:buFont typeface="+mj-lt"/>
              <a:buAutoNum type="arabicPeriod" startAt="16"/>
            </a:pPr>
            <a:r>
              <a:rPr lang="fr-FR" sz="3000" dirty="0"/>
              <a:t>Afficher l’historique des commits:</a:t>
            </a:r>
          </a:p>
          <a:p>
            <a:pPr marL="1158875" lvl="1" indent="-347663"/>
            <a:r>
              <a:rPr lang="fr-FR" sz="2800" b="1" i="1" dirty="0"/>
              <a:t>git log, git log –n 2 </a:t>
            </a:r>
            <a:r>
              <a:rPr lang="fr-FR" sz="2800" b="1" i="1" dirty="0" smtClean="0"/>
              <a:t>,</a:t>
            </a:r>
            <a:r>
              <a:rPr lang="fr-FR" dirty="0"/>
              <a:t> </a:t>
            </a:r>
            <a:r>
              <a:rPr lang="fr-FR" sz="2800" b="1" i="1" dirty="0"/>
              <a:t>git log –</a:t>
            </a:r>
            <a:r>
              <a:rPr lang="fr-FR" sz="2800" b="1" i="1" dirty="0" err="1"/>
              <a:t>oneline</a:t>
            </a:r>
            <a:r>
              <a:rPr lang="fr-FR" sz="2800" b="1" i="1" dirty="0" smtClean="0"/>
              <a:t>,</a:t>
            </a:r>
            <a:r>
              <a:rPr lang="fr-FR" dirty="0"/>
              <a:t> </a:t>
            </a:r>
            <a:r>
              <a:rPr lang="fr-FR" sz="2800" b="1" i="1" dirty="0"/>
              <a:t>« git log –p fichier »</a:t>
            </a:r>
          </a:p>
          <a:p>
            <a:pPr marL="877887" lvl="1" indent="-514350">
              <a:buFont typeface="+mj-lt"/>
              <a:buAutoNum type="arabicPeriod" startAt="17"/>
            </a:pPr>
            <a:r>
              <a:rPr lang="fr-FR" sz="3000" dirty="0"/>
              <a:t>supprimer toutes les </a:t>
            </a:r>
            <a:r>
              <a:rPr lang="fr-FR" sz="3000" dirty="0" smtClean="0"/>
              <a:t>commites (historique) </a:t>
            </a:r>
            <a:r>
              <a:rPr lang="fr-FR" sz="3000" dirty="0"/>
              <a:t>postérieurs à « </a:t>
            </a:r>
            <a:r>
              <a:rPr lang="fr-FR" sz="3000" dirty="0" err="1" smtClean="0"/>
              <a:t>commit_hash</a:t>
            </a:r>
            <a:r>
              <a:rPr lang="fr-FR" sz="3000" dirty="0"/>
              <a:t> » mais garde l’espace de travail </a:t>
            </a:r>
            <a:r>
              <a:rPr lang="fr-FR" sz="3000" dirty="0" smtClean="0"/>
              <a:t>intacte(</a:t>
            </a:r>
            <a:r>
              <a:rPr lang="fr-FR" sz="3000" dirty="0" smtClean="0">
                <a:solidFill>
                  <a:srgbClr val="FF0000"/>
                </a:solidFill>
              </a:rPr>
              <a:t>danger</a:t>
            </a:r>
            <a:r>
              <a:rPr lang="fr-FR" sz="3000" dirty="0" smtClean="0"/>
              <a:t>).</a:t>
            </a:r>
            <a:endParaRPr lang="fr-FR" sz="3000" dirty="0"/>
          </a:p>
          <a:p>
            <a:pPr marL="1158875" lvl="1" indent="-347663"/>
            <a:r>
              <a:rPr lang="fr-FR" sz="2800" b="1" i="1" dirty="0"/>
              <a:t>git reset </a:t>
            </a:r>
            <a:r>
              <a:rPr lang="fr-FR" sz="2800" b="1" i="1" dirty="0" err="1" smtClean="0"/>
              <a:t>commit_hash</a:t>
            </a:r>
            <a:r>
              <a:rPr lang="fr-FR" sz="2800" b="1" i="1" dirty="0" smtClean="0"/>
              <a:t> </a:t>
            </a:r>
            <a:r>
              <a:rPr lang="fr-FR" sz="2800" b="1" i="1" dirty="0"/>
              <a:t>,git reset HEAD^</a:t>
            </a:r>
            <a:r>
              <a:rPr lang="fr-FR" b="1" i="1" dirty="0" smtClean="0"/>
              <a:t> (</a:t>
            </a:r>
            <a:r>
              <a:rPr lang="fr-FR" b="1" i="1" dirty="0" err="1" smtClean="0"/>
              <a:t>soft,mixes,hard</a:t>
            </a:r>
            <a:r>
              <a:rPr lang="fr-FR" b="1" i="1" dirty="0" smtClean="0"/>
              <a:t>)</a:t>
            </a:r>
            <a:endParaRPr lang="fr-FR" sz="2800" b="1" i="1"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2630</TotalTime>
  <Words>1763</Words>
  <Application>Microsoft Office PowerPoint</Application>
  <PresentationFormat>Grand écran</PresentationFormat>
  <Paragraphs>359</Paragraphs>
  <Slides>24</Slides>
  <Notes>19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vt:i4>
      </vt:variant>
    </vt:vector>
  </HeadingPairs>
  <TitlesOfParts>
    <vt:vector size="31" baseType="lpstr">
      <vt:lpstr>Arial</vt:lpstr>
      <vt:lpstr>Calibri</vt:lpstr>
      <vt:lpstr>Calibri Light</vt:lpstr>
      <vt:lpstr>Consolas</vt:lpstr>
      <vt:lpstr>Courier New</vt:lpstr>
      <vt:lpstr>var(--ff-mono)</vt:lpstr>
      <vt:lpstr>Thème Office</vt:lpstr>
      <vt:lpstr>Système de contrôle de version(SCV)</vt:lpstr>
      <vt:lpstr>Type de SCV </vt:lpstr>
      <vt:lpstr>Git </vt:lpstr>
      <vt:lpstr>Architecture de Git</vt:lpstr>
      <vt:lpstr>Utilisation</vt:lpstr>
      <vt:lpstr>Génération des clés SSH</vt:lpstr>
      <vt:lpstr>Les commandes de base</vt:lpstr>
      <vt:lpstr>Présentation PowerPoint</vt:lpstr>
      <vt:lpstr>Les commandes de base (Suite)</vt:lpstr>
      <vt:lpstr>Les commandes de base (Suite)</vt:lpstr>
      <vt:lpstr>Branches</vt:lpstr>
      <vt:lpstr>Présentation PowerPoint</vt:lpstr>
      <vt:lpstr>Présentation PowerPoint</vt:lpstr>
      <vt:lpstr>Présentation PowerPoint</vt:lpstr>
      <vt:lpstr>Présentation PowerPoint</vt:lpstr>
      <vt:lpstr>Présentation PowerPoint</vt:lpstr>
      <vt:lpstr>Conflits(Suite)</vt:lpstr>
      <vt:lpstr>Conflits «suite »</vt:lpstr>
      <vt:lpstr>HEAD &amp; Index</vt:lpstr>
      <vt:lpstr>Collaboration et model de développement</vt:lpstr>
      <vt:lpstr>Collaboration dans un open source</vt:lpstr>
      <vt:lpstr>Collaboration dans un open source</vt:lpstr>
      <vt:lpstr>Collaboration dans un open source</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837</cp:revision>
  <dcterms:created xsi:type="dcterms:W3CDTF">2022-11-12T10:47:31Z</dcterms:created>
  <dcterms:modified xsi:type="dcterms:W3CDTF">2022-11-22T13:53:58Z</dcterms:modified>
</cp:coreProperties>
</file>