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9" r:id="rId3"/>
    <p:sldId id="261" r:id="rId4"/>
    <p:sldId id="289" r:id="rId5"/>
    <p:sldId id="274" r:id="rId6"/>
    <p:sldId id="264" r:id="rId7"/>
    <p:sldId id="284" r:id="rId8"/>
    <p:sldId id="263" r:id="rId9"/>
    <p:sldId id="299" r:id="rId10"/>
    <p:sldId id="268" r:id="rId11"/>
    <p:sldId id="266" r:id="rId12"/>
    <p:sldId id="267" r:id="rId13"/>
    <p:sldId id="277" r:id="rId14"/>
    <p:sldId id="270" r:id="rId15"/>
    <p:sldId id="272" r:id="rId16"/>
    <p:sldId id="296" r:id="rId17"/>
    <p:sldId id="278" r:id="rId18"/>
    <p:sldId id="291" r:id="rId19"/>
    <p:sldId id="297" r:id="rId20"/>
    <p:sldId id="298" r:id="rId21"/>
    <p:sldId id="279" r:id="rId22"/>
    <p:sldId id="282" r:id="rId23"/>
    <p:sldId id="280" r:id="rId24"/>
    <p:sldId id="281" r:id="rId25"/>
    <p:sldId id="283" r:id="rId26"/>
    <p:sldId id="290" r:id="rId27"/>
    <p:sldId id="288" r:id="rId28"/>
    <p:sldId id="286" r:id="rId29"/>
    <p:sldId id="287" r:id="rId30"/>
    <p:sldId id="285" r:id="rId31"/>
    <p:sldId id="300" r:id="rId32"/>
    <p:sldId id="295" r:id="rId33"/>
    <p:sldId id="292" r:id="rId34"/>
    <p:sldId id="294" r:id="rId35"/>
    <p:sldId id="271" r:id="rId36"/>
    <p:sldId id="301" r:id="rId37"/>
    <p:sldId id="293"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241" autoAdjust="0"/>
  </p:normalViewPr>
  <p:slideViewPr>
    <p:cSldViewPr snapToGrid="0">
      <p:cViewPr varScale="1">
        <p:scale>
          <a:sx n="64" d="100"/>
          <a:sy n="64" d="100"/>
        </p:scale>
        <p:origin x="1494"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12/12/2022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track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a:t>
            </a:r>
            <a:r>
              <a:rPr lang="fr-FR" baseline="0" dirty="0" smtClean="0"/>
              <a:t>début </a:t>
            </a:r>
            <a:r>
              <a:rPr lang="fr-FR" baseline="0" dirty="0" smtClean="0"/>
              <a:t>du projet et maintenue tout au long du processus de développent.tagé en plusieurs commits dans le but de montré  les différentes versions du </a:t>
            </a:r>
            <a:r>
              <a:rPr lang="fr-FR" baseline="0" dirty="0" smtClean="0"/>
              <a:t>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endParaRPr lang="fr-FR" b="1" baseline="0" dirty="0" smtClean="0"/>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a:t>
            </a:r>
            <a:r>
              <a:rPr lang="fr-FR" sz="1200" b="0" i="0" kern="1200" baseline="0" noProof="0" dirty="0" smtClean="0">
                <a:solidFill>
                  <a:schemeClr val="tx1"/>
                </a:solidFill>
                <a:effectLst/>
                <a:latin typeface="+mn-lt"/>
                <a:ea typeface="+mn-ea"/>
                <a:cs typeface="+mn-cs"/>
              </a:rPr>
              <a:t>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a:t>
            </a:r>
            <a:r>
              <a:rPr lang="fr-FR" sz="1200" b="0" i="0" kern="1200" baseline="0" noProof="0" dirty="0" smtClean="0">
                <a:solidFill>
                  <a:schemeClr val="tx1"/>
                </a:solidFill>
                <a:effectLst/>
                <a:latin typeface="+mn-lt"/>
                <a:ea typeface="+mn-ea"/>
                <a:cs typeface="+mn-cs"/>
              </a:rPr>
              <a:t>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29</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30</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le commit suivant(second valeur est le hash de contenue du file1</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a:t>
            </a:r>
            <a:r>
              <a:rPr lang="fr-FR" dirty="0" smtClean="0"/>
              <a:t>projet(</a:t>
            </a:r>
            <a:r>
              <a:rPr lang="fr-FR" dirty="0" err="1" smtClean="0"/>
              <a:t>versioné</a:t>
            </a:r>
            <a:r>
              <a:rPr lang="fr-FR" baseline="0" dirty="0" smtClean="0"/>
              <a:t> et non versionné</a:t>
            </a:r>
            <a:r>
              <a:rPr lang="fr-FR" dirty="0" smtClean="0"/>
              <a:t>). </a:t>
            </a:r>
            <a:r>
              <a:rPr lang="fr-FR" dirty="0" smtClean="0"/>
              <a:t>on peut modifier sans affecté le travail des </a:t>
            </a:r>
            <a:r>
              <a:rPr lang="fr-FR" dirty="0" smtClean="0"/>
              <a:t>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Index :est une </a:t>
            </a:r>
            <a:r>
              <a:rPr lang="fr-FR" dirty="0" err="1" smtClean="0"/>
              <a:t>maniére</a:t>
            </a:r>
            <a:r>
              <a:rPr lang="fr-FR" dirty="0" smtClean="0"/>
              <a:t> de préparé</a:t>
            </a:r>
            <a:r>
              <a:rPr lang="fr-FR" baseline="0" dirty="0" smtClean="0"/>
              <a:t> un commit sans inclure tous les changement dans notre répertoire de travail</a:t>
            </a:r>
            <a:endParaRPr lang="fr-FR" dirty="0" smtClean="0"/>
          </a:p>
          <a:p>
            <a:r>
              <a:rPr lang="fr-FR" dirty="0" smtClean="0"/>
              <a:t>-exécuté git checkout « </a:t>
            </a:r>
            <a:r>
              <a:rPr lang="fr-FR" dirty="0" err="1" smtClean="0"/>
              <a:t>commit_id</a:t>
            </a:r>
            <a:r>
              <a:rPr lang="fr-FR" dirty="0" smtClean="0"/>
              <a:t> » pour</a:t>
            </a:r>
            <a:r>
              <a:rPr lang="fr-FR" baseline="0" dirty="0" smtClean="0"/>
              <a:t> voir detached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revert</a:t>
            </a:r>
            <a:r>
              <a:rPr lang="fr-FR" b="1" baseline="0" dirty="0" smtClean="0"/>
              <a:t> </a:t>
            </a:r>
            <a:r>
              <a:rPr lang="fr-FR" b="0" baseline="0" dirty="0" smtClean="0"/>
              <a:t>ne supprime pas de commit dans l’historique de projet. On détecte une erreur introduit par un commit au lieu de corrigé manuellement on peut faire git reverse pour corrigé authomatiquement.il prend le commit en question et inverse les changement puis créer un nouveau commit de reverse et  </a:t>
            </a:r>
          </a:p>
          <a:p>
            <a:pPr rtl="0"/>
            <a:endParaRPr lang="fr-FR" b="0" baseline="0" dirty="0" smtClean="0"/>
          </a:p>
          <a:p>
            <a:pPr rtl="0"/>
            <a:r>
              <a:rPr lang="fr-FR" b="0" dirty="0" smtClean="0"/>
              <a:t>Git </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track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21267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12/12/2022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12/12/2022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12/12/2022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12/12/2022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12/12/2022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0" y="926379"/>
            <a:ext cx="12192000" cy="5931621"/>
          </a:xfrm>
        </p:spPr>
        <p:txBody>
          <a:bodyPr>
            <a:normAutofit/>
          </a:bodyPr>
          <a:lstStyle/>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10"/>
            </a:pPr>
            <a:r>
              <a:rPr lang="fr-FR" sz="2800" dirty="0" smtClean="0"/>
              <a:t>Annuler </a:t>
            </a:r>
            <a:r>
              <a:rPr lang="fr-FR" sz="2800" dirty="0"/>
              <a:t>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9"/>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326073"/>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(distantes</a:t>
            </a:r>
            <a:r>
              <a:rPr lang="fr-FR" sz="2800" dirty="0" smtClean="0"/>
              <a:t>)</a:t>
            </a:r>
            <a:endParaRPr lang="fr-FR" sz="2800" b="1" i="1" dirty="0"/>
          </a:p>
          <a:p>
            <a:pPr marL="804863" indent="-182563">
              <a:buFont typeface="Arial" panose="020B0604020202020204" pitchFamily="34" charset="0"/>
              <a:buChar char="•"/>
              <a:tabLst>
                <a:tab pos="9017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9" name="ZoneTexte 8"/>
          <p:cNvSpPr txBox="1"/>
          <p:nvPr/>
        </p:nvSpPr>
        <p:spPr>
          <a:xfrm>
            <a:off x="0" y="1588957"/>
            <a:ext cx="12192000" cy="1477328"/>
          </a:xfrm>
          <a:prstGeom prst="rect">
            <a:avLst/>
          </a:prstGeom>
          <a:noFill/>
        </p:spPr>
        <p:txBody>
          <a:bodyPr wrap="square" rtlCol="0">
            <a:spAutoFit/>
          </a:bodyPr>
          <a:lstStyle/>
          <a:p>
            <a:r>
              <a:rPr lang="fr-FR" dirty="0" smtClean="0"/>
              <a:t>Quand on </a:t>
            </a:r>
            <a:r>
              <a:rPr lang="fr-FR" dirty="0"/>
              <a:t>merge des changements qui affecte la même partie des fichiers génère des conflits  git nous offre des outils pour mettre ces branches ensemble  </a:t>
            </a:r>
            <a:r>
              <a:rPr lang="fr-FR" b="1" dirty="0"/>
              <a:t>merge</a:t>
            </a:r>
            <a:r>
              <a:rPr lang="fr-FR" dirty="0"/>
              <a:t> et </a:t>
            </a:r>
            <a:r>
              <a:rPr lang="fr-FR" b="1" dirty="0"/>
              <a:t>rebase</a:t>
            </a:r>
            <a:r>
              <a:rPr lang="fr-FR" dirty="0" smtClean="0"/>
              <a:t>. quelque </a:t>
            </a:r>
            <a:r>
              <a:rPr lang="fr-FR" dirty="0"/>
              <a:t>soit la </a:t>
            </a:r>
            <a:r>
              <a:rPr lang="fr-FR" dirty="0" smtClean="0"/>
              <a:t>méthode </a:t>
            </a:r>
            <a:r>
              <a:rPr lang="fr-FR" dirty="0"/>
              <a:t>utilisé il y’à toujours un </a:t>
            </a:r>
            <a:r>
              <a:rPr lang="fr-FR" dirty="0" smtClean="0"/>
              <a:t>risque d’</a:t>
            </a:r>
            <a:r>
              <a:rPr lang="fr-FR" dirty="0" err="1" smtClean="0"/>
              <a:t>ecrasé</a:t>
            </a:r>
            <a:r>
              <a:rPr lang="fr-FR" dirty="0" smtClean="0"/>
              <a:t> ou de perdre quelque changement pensant le processus. Mais git nous permet de récupérer le fichier.il est bien de se préparé pour ce genre de problème</a:t>
            </a:r>
            <a:endParaRPr lang="fr-FR" dirty="0"/>
          </a:p>
          <a:p>
            <a:endParaRPr lang="fr-FR" dirty="0"/>
          </a:p>
        </p:txBody>
      </p:sp>
    </p:spTree>
    <p:extLst>
      <p:ext uri="{BB962C8B-B14F-4D97-AF65-F5344CB8AC3E}">
        <p14:creationId xmlns:p14="http://schemas.microsoft.com/office/powerpoint/2010/main" val="97217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10"/>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endParaRPr lang="fr-FR" sz="2800" dirty="0" smtClean="0"/>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r>
              <a:rPr lang="fr-FR" sz="2800" dirty="0" smtClean="0"/>
              <a:t>)</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a:t>
            </a:r>
            <a:r>
              <a:rPr lang="fr-FR" dirty="0" smtClean="0"/>
              <a:t> correctif«</a:t>
            </a:r>
            <a:r>
              <a:rPr lang="fr-FR" dirty="0" smtClean="0"/>
              <a:t>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587923"/>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a:t>
            </a:r>
            <a:r>
              <a:rPr lang="fr-FR" sz="2800" dirty="0" smtClean="0"/>
              <a:t>modifications (versions</a:t>
            </a:r>
            <a:r>
              <a:rPr lang="fr-FR" sz="2800" dirty="0" smtClean="0"/>
              <a:t>)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locale(HEAD)&lt;--Démo.</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1792" y="198973"/>
            <a:ext cx="5524500" cy="1781175"/>
          </a:xfrm>
          <a:prstGeom prst="rect">
            <a:avLst/>
          </a:prstGeom>
        </p:spPr>
      </p:pic>
      <p:pic>
        <p:nvPicPr>
          <p:cNvPr id="5" name="Image 4">
            <a:hlinkClick r:id="rId3" action="ppaction://hlinksldjump"/>
          </p:cNvPr>
          <p:cNvPicPr>
            <a:picLocks noChangeAspect="1"/>
          </p:cNvPicPr>
          <p:nvPr/>
        </p:nvPicPr>
        <p:blipFill>
          <a:blip r:embed="rId4"/>
          <a:stretch>
            <a:fillRect/>
          </a:stretch>
        </p:blipFill>
        <p:spPr>
          <a:xfrm>
            <a:off x="5689253" y="549143"/>
            <a:ext cx="6115792" cy="2126115"/>
          </a:xfrm>
          <a:prstGeom prst="rect">
            <a:avLst/>
          </a:prstGeom>
        </p:spPr>
      </p:pic>
      <p:pic>
        <p:nvPicPr>
          <p:cNvPr id="6" name="Image 5"/>
          <p:cNvPicPr>
            <a:picLocks noChangeAspect="1"/>
          </p:cNvPicPr>
          <p:nvPr/>
        </p:nvPicPr>
        <p:blipFill>
          <a:blip r:embed="rId5"/>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4" y="570017"/>
            <a:ext cx="11648973" cy="5890744"/>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129" y="836702"/>
            <a:ext cx="5830784" cy="4922831"/>
          </a:xfrm>
          <a:prstGeom prst="rect">
            <a:avLst/>
          </a:prstGeom>
        </p:spPr>
      </p:pic>
      <p:pic>
        <p:nvPicPr>
          <p:cNvPr id="2" name="Image 1"/>
          <p:cNvPicPr>
            <a:picLocks noChangeAspect="1"/>
          </p:cNvPicPr>
          <p:nvPr/>
        </p:nvPicPr>
        <p:blipFill>
          <a:blip r:embed="rId3"/>
          <a:stretch>
            <a:fillRect/>
          </a:stretch>
        </p:blipFill>
        <p:spPr>
          <a:xfrm>
            <a:off x="6662057" y="1589436"/>
            <a:ext cx="5197310" cy="3623831"/>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a:t>
            </a:r>
            <a:r>
              <a:rPr lang="fr-FR" sz="2800" b="1" i="1" dirty="0" err="1" smtClean="0"/>
              <a:t>init</a:t>
            </a:r>
            <a:endParaRPr lang="fr-FR" sz="2800" b="1" i="1" dirty="0" smtClean="0"/>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a:t>
            </a:r>
            <a:r>
              <a:rPr lang="fr-FR" sz="2800" b="1" i="1" dirty="0" err="1" smtClean="0"/>
              <a:t>init</a:t>
            </a:r>
            <a:r>
              <a:rPr lang="fr-FR" sz="2800" b="1" i="1" dirty="0" smtClean="0"/>
              <a: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r>
              <a:rPr lang="fr-FR" sz="2800" b="1" i="1" dirty="0"/>
              <a:t>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4582921" cy="2246769"/>
          </a:xfrm>
          <a:prstGeom prst="rect">
            <a:avLst/>
          </a:prstGeom>
          <a:noFill/>
        </p:spPr>
        <p:txBody>
          <a:bodyPr wrap="non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endParaRPr lang="fr-FR" sz="2800" b="1" i="1" dirty="0" smtClean="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524656" y="5233332"/>
            <a:ext cx="5126637" cy="476250"/>
          </a:xfrm>
          <a:prstGeom prst="rect">
            <a:avLst/>
          </a:prstGeom>
        </p:spPr>
      </p:pic>
      <p:sp>
        <p:nvSpPr>
          <p:cNvPr id="9" name="ZoneTexte 8"/>
          <p:cNvSpPr txBox="1"/>
          <p:nvPr/>
        </p:nvSpPr>
        <p:spPr>
          <a:xfrm>
            <a:off x="7256264" y="4084703"/>
            <a:ext cx="1602170" cy="523220"/>
          </a:xfrm>
          <a:prstGeom prst="rect">
            <a:avLst/>
          </a:prstGeom>
          <a:noFill/>
        </p:spPr>
        <p:txBody>
          <a:bodyPr wrap="none" rtlCol="0">
            <a:spAutoFit/>
          </a:bodyPr>
          <a:lstStyle/>
          <a:p>
            <a:pPr marL="571500" indent="-571500">
              <a:buFont typeface="+mj-lt"/>
              <a:buAutoNum type="romanUcPeriod" startAt="3"/>
            </a:pPr>
            <a:r>
              <a:rPr lang="fr-FR" sz="2800" b="1" dirty="0">
                <a:solidFill>
                  <a:srgbClr val="FF0000"/>
                </a:solidFill>
              </a:rPr>
              <a:t>HEAD</a:t>
            </a:r>
            <a:endParaRPr lang="fr-FR" sz="2800" b="1" dirty="0">
              <a:solidFill>
                <a:srgbClr val="FF0000"/>
              </a:solidFill>
            </a:endParaRP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12630" y="0"/>
            <a:ext cx="3880700" cy="605642"/>
          </a:xfrm>
        </p:spPr>
        <p:txBody>
          <a:bodyPr>
            <a:normAutofit fontScale="90000"/>
          </a:bodyPr>
          <a:lstStyle/>
          <a:p>
            <a:pPr algn="ctr"/>
            <a:r>
              <a:rPr lang="fr-FR" b="1" dirty="0" smtClean="0"/>
              <a:t>Démo </a:t>
            </a:r>
            <a:r>
              <a:rPr lang="fr-FR" b="1" dirty="0" err="1" smtClean="0"/>
              <a:t>rebase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a:t>
            </a:r>
            <a:r>
              <a:rPr lang="fr-FR" dirty="0" smtClean="0"/>
              <a:t>voir les fichier</a:t>
            </a:r>
          </a:p>
          <a:p>
            <a:pPr marL="514350" indent="-514350">
              <a:buFont typeface="+mj-lt"/>
              <a:buAutoNum type="arabicPeriod"/>
            </a:pPr>
            <a:r>
              <a:rPr lang="fr-FR" dirty="0"/>
              <a:t>Rebase master dans </a:t>
            </a:r>
            <a:r>
              <a:rPr lang="fr-FR" dirty="0" smtClean="0"/>
              <a:t>feature</a:t>
            </a:r>
          </a:p>
          <a:p>
            <a:pPr marL="514350" indent="-514350">
              <a:buFont typeface="+mj-lt"/>
              <a:buAutoNum type="arabicPeriod"/>
            </a:pPr>
            <a:r>
              <a:rPr lang="fr-FR" dirty="0"/>
              <a:t>Rebase </a:t>
            </a:r>
            <a:r>
              <a:rPr lang="fr-FR" dirty="0" smtClean="0"/>
              <a:t>feature Dans master</a:t>
            </a:r>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33800" y="0"/>
            <a:ext cx="3222667" cy="584901"/>
          </a:xfrm>
        </p:spPr>
        <p:txBody>
          <a:bodyPr>
            <a:normAutofit fontScale="90000"/>
          </a:bodyPr>
          <a:lstStyle/>
          <a:p>
            <a:pPr algn="ctr"/>
            <a:r>
              <a:rPr lang="fr-FR" b="1" dirty="0" smtClean="0"/>
              <a:t>Notions</a:t>
            </a:r>
            <a:endParaRPr lang="fr-FR" b="1" dirty="0"/>
          </a:p>
        </p:txBody>
      </p:sp>
      <p:sp>
        <p:nvSpPr>
          <p:cNvPr id="3" name="Espace réservé du contenu 2"/>
          <p:cNvSpPr>
            <a:spLocks noGrp="1"/>
          </p:cNvSpPr>
          <p:nvPr>
            <p:ph idx="1"/>
          </p:nvPr>
        </p:nvSpPr>
        <p:spPr>
          <a:xfrm>
            <a:off x="142504" y="973778"/>
            <a:ext cx="12049495" cy="5723905"/>
          </a:xfrm>
        </p:spPr>
        <p:txBody>
          <a:bodyPr/>
          <a:lstStyle/>
          <a:p>
            <a:pPr marL="571500" indent="-571500">
              <a:lnSpc>
                <a:spcPct val="70000"/>
              </a:lnSpc>
              <a:buFont typeface="+mj-lt"/>
              <a:buAutoNum type="romanUcPeriod" startAt="5"/>
            </a:pPr>
            <a:r>
              <a:rPr lang="fr-FR" b="1" dirty="0" smtClean="0"/>
              <a:t>Notions:</a:t>
            </a:r>
            <a:endParaRPr lang="fr-FR" b="1" dirty="0"/>
          </a:p>
          <a:p>
            <a:pPr marL="514350" indent="-244475">
              <a:buFont typeface="+mj-lt"/>
              <a:buAutoNum type="alphaLcPeriod"/>
            </a:pPr>
            <a:r>
              <a:rPr lang="fr-FR" b="1" dirty="0" smtClean="0"/>
              <a:t>Commit:</a:t>
            </a:r>
            <a:r>
              <a:rPr lang="fr-FR" dirty="0" smtClean="0"/>
              <a:t> unité </a:t>
            </a:r>
            <a:r>
              <a:rPr lang="fr-FR" dirty="0"/>
              <a:t>de </a:t>
            </a:r>
            <a:r>
              <a:rPr lang="fr-FR" dirty="0" smtClean="0"/>
              <a:t>travail, collection de changement d’un ou plusieurs fichiers</a:t>
            </a:r>
            <a:endParaRPr lang="fr-FR" dirty="0"/>
          </a:p>
          <a:p>
            <a:pPr marL="514350" indent="-244475">
              <a:buFont typeface="+mj-lt"/>
              <a:buAutoNum type="alphaLcPeriod"/>
            </a:pPr>
            <a:r>
              <a:rPr lang="fr-FR" b="1" dirty="0"/>
              <a:t>HEAD</a:t>
            </a:r>
            <a:r>
              <a:rPr lang="fr-FR" b="1" dirty="0" smtClean="0"/>
              <a:t> :</a:t>
            </a:r>
            <a:r>
              <a:rPr lang="fr-FR" dirty="0" smtClean="0"/>
              <a:t>Fichier texte  pointe vers le dernier commit référencé par le nom de la branche.</a:t>
            </a:r>
          </a:p>
          <a:p>
            <a:pPr marL="514350" indent="-244475">
              <a:buFont typeface="+mj-lt"/>
              <a:buAutoNum type="alphaLcPeriod"/>
            </a:pPr>
            <a:r>
              <a:rPr lang="fr-FR" b="1" dirty="0" smtClean="0"/>
              <a:t>Index: </a:t>
            </a:r>
            <a:r>
              <a:rPr lang="fr-FR" b="1" dirty="0"/>
              <a:t>fichier binaire qui représente le stagged area (sous forme d’un arbre)</a:t>
            </a:r>
          </a:p>
          <a:p>
            <a:pPr marL="571500" indent="-571500">
              <a:buFont typeface="+mj-lt"/>
              <a:buAutoNum type="romanUcPeriod"/>
            </a:pPr>
            <a:r>
              <a:rPr lang="fr-FR" dirty="0" smtClean="0"/>
              <a:t>Git checkout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index(stagged area)</a:t>
            </a:r>
          </a:p>
          <a:p>
            <a:pPr marL="514350" indent="-244475">
              <a:buFont typeface="+mj-lt"/>
              <a:buAutoNum type="arabicPeriod"/>
            </a:pPr>
            <a:r>
              <a:rPr lang="fr-FR" dirty="0" smtClean="0"/>
              <a:t>Mettre à jour le fichier HEAD à cette commit ( detached </a:t>
            </a:r>
            <a:r>
              <a:rPr lang="fr-FR" dirty="0" err="1" smtClean="0"/>
              <a:t>head</a:t>
            </a:r>
            <a:r>
              <a:rPr lang="fr-FR" dirty="0" smtClean="0"/>
              <a:t> )</a:t>
            </a:r>
          </a:p>
          <a:p>
            <a:pPr marL="514350" indent="-514350">
              <a:buFont typeface="+mj-lt"/>
              <a:buAutoNum type="arabicPeriod"/>
            </a:pPr>
            <a:endParaRPr lang="fr-FR" dirty="0" smtClean="0"/>
          </a:p>
          <a:p>
            <a:endParaRPr lang="fr-FR" dirty="0" smtClean="0"/>
          </a:p>
          <a:p>
            <a:endParaRPr lang="fr-FR" dirty="0"/>
          </a:p>
        </p:txBody>
      </p:sp>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4" name="Image 3"/>
          <p:cNvPicPr>
            <a:picLocks noChangeAspect="1"/>
          </p:cNvPicPr>
          <p:nvPr/>
        </p:nvPicPr>
        <p:blipFill>
          <a:blip r:embed="rId2"/>
          <a:stretch>
            <a:fillRect/>
          </a:stretch>
        </p:blipFill>
        <p:spPr>
          <a:xfrm>
            <a:off x="2224087" y="104775"/>
            <a:ext cx="7743825" cy="6648450"/>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6"/>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7"/>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6"/>
              <a:tabLst>
                <a:tab pos="622300" algn="l"/>
              </a:tabLst>
            </a:pPr>
            <a:r>
              <a:rPr lang="fr-FR" dirty="0"/>
              <a:t>Copier la clé public dans le système distant(</a:t>
            </a:r>
            <a:r>
              <a:rPr lang="fr-FR" dirty="0" err="1"/>
              <a:t>github</a:t>
            </a:r>
            <a:r>
              <a:rPr lang="fr-FR" dirty="0"/>
              <a:t>, </a:t>
            </a:r>
            <a:r>
              <a:rPr lang="fr-FR" dirty="0" err="1"/>
              <a:t>gitlab</a:t>
            </a:r>
            <a:r>
              <a:rPr lang="fr-FR" dirty="0"/>
              <a:t>, bitbucket,…)</a:t>
            </a:r>
          </a:p>
          <a:p>
            <a:pPr marL="700087" indent="-514350" fontAlgn="base">
              <a:lnSpc>
                <a:spcPct val="110000"/>
              </a:lnSpc>
              <a:buFont typeface="+mj-lt"/>
              <a:buAutoNum type="arabicPeriod" startAt="6"/>
              <a:tabLst>
                <a:tab pos="622300" algn="l"/>
              </a:tabLst>
            </a:pPr>
            <a:r>
              <a:rPr lang="fr-FR" dirty="0"/>
              <a:t>Testé la connexion avec le système distant(exemple </a:t>
            </a:r>
            <a:r>
              <a:rPr lang="fr-FR" dirty="0" err="1"/>
              <a:t>gihub</a:t>
            </a:r>
            <a:r>
              <a:rPr lang="fr-FR" dirty="0"/>
              <a:t>)</a:t>
            </a:r>
          </a:p>
          <a:p>
            <a:pPr marL="622300" indent="314325" fontAlgn="base">
              <a:tabLst>
                <a:tab pos="622300" algn="l"/>
              </a:tabLst>
            </a:pPr>
            <a:r>
              <a:rPr lang="en-US" b="1" i="1" dirty="0" err="1"/>
              <a:t>ssh</a:t>
            </a:r>
            <a:r>
              <a:rPr lang="en-US" b="1" i="1" dirty="0"/>
              <a:t> -v </a:t>
            </a:r>
            <a:r>
              <a:rPr lang="en-US" b="1" i="1" dirty="0">
                <a:hlinkClick r:id="rId3"/>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Utilisation</a:t>
            </a:r>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42208"/>
            <a:ext cx="12061199" cy="6115792"/>
          </a:xfrm>
        </p:spPr>
        <p:txBody>
          <a:bodyPr>
            <a:normAutofit fontScale="85000" lnSpcReduction="20000"/>
          </a:bodyPr>
          <a:lstStyle/>
          <a:p>
            <a:pPr marL="571500" indent="-571500">
              <a:buFont typeface="+mj-lt"/>
              <a:buAutoNum type="romanUcPeriod" startAt="8"/>
            </a:pPr>
            <a:r>
              <a:rPr lang="fr-FR" sz="3000" b="1" dirty="0" smtClean="0"/>
              <a:t>Les commandes :</a:t>
            </a:r>
          </a:p>
          <a:p>
            <a:pPr marL="700087" indent="-514350" fontAlgn="base">
              <a:lnSpc>
                <a:spcPct val="120000"/>
              </a:lnSpc>
              <a:buFont typeface="+mj-lt"/>
              <a:buAutoNum type="arabicPeriod"/>
              <a:tabLst>
                <a:tab pos="622300" algn="l"/>
              </a:tabLst>
            </a:pPr>
            <a:r>
              <a:rPr lang="fr-FR" sz="3400" dirty="0"/>
              <a:t> </a:t>
            </a:r>
            <a:r>
              <a:rPr lang="fr-FR" sz="3300" dirty="0"/>
              <a:t>Initialisé  un  dépôt</a:t>
            </a:r>
          </a:p>
          <a:p>
            <a:pPr marL="1079500" lvl="1" indent="-263525"/>
            <a:r>
              <a:rPr lang="fr-FR" sz="3300" b="1" i="1" dirty="0"/>
              <a:t>git </a:t>
            </a:r>
            <a:r>
              <a:rPr lang="fr-FR" sz="3300" b="1" i="1" dirty="0" err="1"/>
              <a:t>init</a:t>
            </a:r>
            <a:r>
              <a:rPr lang="fr-FR" sz="3300" b="1" i="1" dirty="0"/>
              <a:t>, </a:t>
            </a:r>
            <a:r>
              <a:rPr lang="fr-FR" altLang="fr-FR" sz="3300" b="1" i="1" dirty="0"/>
              <a:t>git </a:t>
            </a:r>
            <a:r>
              <a:rPr lang="fr-FR" altLang="fr-FR" sz="3300" b="1" i="1" dirty="0" smtClean="0"/>
              <a:t>clone url </a:t>
            </a:r>
            <a:r>
              <a:rPr lang="fr-FR" altLang="fr-FR" sz="3300" dirty="0" smtClean="0"/>
              <a:t>(+le lié au repo distant)</a:t>
            </a:r>
            <a:endParaRPr lang="fr-FR" altLang="fr-FR" sz="3300" dirty="0"/>
          </a:p>
          <a:p>
            <a:pPr marL="700087" lvl="1" indent="-514350" fontAlgn="base">
              <a:lnSpc>
                <a:spcPct val="120000"/>
              </a:lnSpc>
              <a:spcBef>
                <a:spcPts val="1000"/>
              </a:spcBef>
              <a:buFont typeface="+mj-lt"/>
              <a:buAutoNum type="arabicPeriod" startAt="2"/>
              <a:tabLst>
                <a:tab pos="622300" algn="l"/>
              </a:tabLst>
            </a:pPr>
            <a:r>
              <a:rPr lang="fr-FR" sz="3300" dirty="0" smtClean="0"/>
              <a:t>Lié le dépôt locale au dépôt distant</a:t>
            </a:r>
          </a:p>
          <a:p>
            <a:pPr marL="1160462" lvl="1" indent="-342900"/>
            <a:r>
              <a:rPr lang="fr-FR" sz="3300" b="1" i="1" dirty="0"/>
              <a:t>git remote add </a:t>
            </a:r>
            <a:r>
              <a:rPr lang="fr-FR" sz="3300" b="1" i="1" dirty="0" err="1"/>
              <a:t>origin</a:t>
            </a:r>
            <a:r>
              <a:rPr lang="fr-FR" sz="3300" b="1" i="1" dirty="0"/>
              <a:t> </a:t>
            </a:r>
            <a:r>
              <a:rPr lang="fr-FR" sz="3300" b="1" i="1" dirty="0" smtClean="0"/>
              <a:t>url</a:t>
            </a:r>
            <a:r>
              <a:rPr lang="fr-FR" sz="3000" b="1" i="1" dirty="0" smtClean="0"/>
              <a:t> </a:t>
            </a:r>
            <a:endParaRPr lang="fr-FR" sz="3000" b="1" i="1" dirty="0"/>
          </a:p>
          <a:p>
            <a:pPr marL="700087" lvl="1" indent="-514350" fontAlgn="base">
              <a:lnSpc>
                <a:spcPct val="120000"/>
              </a:lnSpc>
              <a:spcBef>
                <a:spcPts val="1000"/>
              </a:spcBef>
              <a:buFont typeface="+mj-lt"/>
              <a:buAutoNum type="arabicPeriod" startAt="3"/>
              <a:tabLst>
                <a:tab pos="622300" algn="l"/>
              </a:tabLst>
            </a:pPr>
            <a:r>
              <a:rPr lang="fr-FR" sz="3300" dirty="0" smtClean="0"/>
              <a:t>Configuration </a:t>
            </a:r>
            <a:r>
              <a:rPr lang="fr-FR" sz="3300" dirty="0"/>
              <a:t>nom utilisateur pour envoyé sur dépôt </a:t>
            </a:r>
            <a:r>
              <a:rPr lang="fr-FR" sz="3300" dirty="0" smtClean="0"/>
              <a:t>distant</a:t>
            </a:r>
            <a:endParaRPr lang="fr-FR" sz="3300" dirty="0"/>
          </a:p>
          <a:p>
            <a:pPr marL="1160462" lvl="1" indent="-342900"/>
            <a:r>
              <a:rPr lang="fr-FR" sz="3300" b="1" i="1" dirty="0"/>
              <a:t>git config –global user.name «  </a:t>
            </a:r>
            <a:r>
              <a:rPr lang="fr-FR" sz="3300" b="1" i="1" dirty="0" err="1"/>
              <a:t>name</a:t>
            </a:r>
            <a:r>
              <a:rPr lang="fr-FR" sz="3300" b="1" i="1" dirty="0"/>
              <a:t>»</a:t>
            </a:r>
          </a:p>
          <a:p>
            <a:pPr marL="698500" lvl="1" indent="-520700" fontAlgn="base">
              <a:lnSpc>
                <a:spcPct val="120000"/>
              </a:lnSpc>
              <a:spcBef>
                <a:spcPts val="1000"/>
              </a:spcBef>
              <a:buFont typeface="+mj-lt"/>
              <a:buAutoNum type="arabicPeriod" startAt="4"/>
              <a:tabLst>
                <a:tab pos="622300" algn="l"/>
              </a:tabLst>
            </a:pPr>
            <a:r>
              <a:rPr lang="fr-FR" sz="3300" dirty="0"/>
              <a:t>Configuration email utilisateur pour envoyé sur dépôt distant</a:t>
            </a:r>
          </a:p>
          <a:p>
            <a:pPr marL="1158875" lvl="1" indent="-350838" defTabSz="584200"/>
            <a:r>
              <a:rPr lang="fr-FR" b="1" i="1" dirty="0" smtClean="0"/>
              <a:t>	</a:t>
            </a:r>
            <a:r>
              <a:rPr lang="fr-FR" sz="3300" b="1" i="1" dirty="0"/>
              <a:t>git config –global user. email «  email» (global local, system)</a:t>
            </a:r>
          </a:p>
          <a:p>
            <a:pPr marL="712788" lvl="1" indent="-534988">
              <a:spcBef>
                <a:spcPts val="1000"/>
              </a:spcBef>
              <a:buFont typeface="+mj-lt"/>
              <a:buAutoNum type="arabicPeriod" startAt="5"/>
            </a:pPr>
            <a:r>
              <a:rPr lang="fr-FR" sz="3300" dirty="0" smtClean="0"/>
              <a:t>Affiches </a:t>
            </a:r>
            <a:r>
              <a:rPr lang="fr-FR" sz="3300" dirty="0"/>
              <a:t>l’état du répertoire de travail</a:t>
            </a:r>
            <a:r>
              <a:rPr lang="fr-FR" sz="3000" dirty="0"/>
              <a:t>:</a:t>
            </a:r>
          </a:p>
          <a:p>
            <a:pPr marL="1160462" lvl="1" indent="-342900"/>
            <a:r>
              <a:rPr lang="fr-FR" sz="3300" b="1" i="1" dirty="0"/>
              <a:t>git status</a:t>
            </a:r>
          </a:p>
          <a:p>
            <a:pPr marL="712788" lvl="1" indent="-534988">
              <a:spcBef>
                <a:spcPts val="1000"/>
              </a:spcBef>
              <a:buFont typeface="+mj-lt"/>
              <a:buAutoNum type="arabicPeriod" startAt="6"/>
            </a:pPr>
            <a:r>
              <a:rPr lang="fr-FR" sz="3300" dirty="0"/>
              <a:t>Lister  Les variables de configuration</a:t>
            </a:r>
          </a:p>
          <a:p>
            <a:pPr marL="1160462" lvl="1" indent="-342900"/>
            <a:r>
              <a:rPr lang="fr-FR" sz="3300" b="1" i="1" dirty="0"/>
              <a:t>git config --list –</a:t>
            </a:r>
            <a:r>
              <a:rPr lang="fr-FR" sz="3300" b="1" i="1" dirty="0" err="1"/>
              <a:t>level</a:t>
            </a:r>
            <a:r>
              <a:rPr lang="fr-FR" sz="3300" b="1" i="1" dirty="0"/>
              <a:t>()</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926379"/>
            <a:ext cx="12155182" cy="3970318"/>
          </a:xfrm>
          <a:prstGeom prst="rect">
            <a:avLst/>
          </a:prstGeom>
          <a:noFill/>
        </p:spPr>
        <p:txBody>
          <a:bodyPr wrap="square" rtlCol="0">
            <a:spAutoFit/>
          </a:bodyPr>
          <a:lstStyle/>
          <a:p>
            <a:pPr marL="877887" lvl="1" indent="-514350">
              <a:buFont typeface="+mj-lt"/>
              <a:buAutoNum type="arabicPeriod" startAt="7"/>
            </a:pPr>
            <a:r>
              <a:rPr lang="fr-FR" sz="2800" dirty="0"/>
              <a:t>Supprimer les </a:t>
            </a:r>
            <a:r>
              <a:rPr lang="fr-FR" sz="2800" dirty="0" smtClean="0"/>
              <a:t>fichiers </a:t>
            </a:r>
            <a:r>
              <a:rPr lang="fr-FR" sz="2800" dirty="0"/>
              <a:t>et répertoire non versionnés (untracked state</a:t>
            </a:r>
            <a:r>
              <a:rPr lang="fr-FR" sz="2800" dirty="0"/>
              <a:t>)</a:t>
            </a:r>
          </a:p>
          <a:p>
            <a:pPr marL="1274762" lvl="1" indent="-457200">
              <a:buFont typeface="Arial" panose="020B0604020202020204" pitchFamily="34" charset="0"/>
              <a:buChar char="•"/>
            </a:pPr>
            <a:r>
              <a:rPr lang="fr-FR" sz="2800" b="1" i="1" dirty="0"/>
              <a:t>Git clean –f</a:t>
            </a:r>
          </a:p>
          <a:p>
            <a:pPr marL="877887" lvl="1" indent="-514350">
              <a:buFont typeface="+mj-lt"/>
              <a:buAutoNum type="arabicPeriod" startAt="8"/>
            </a:pPr>
            <a:r>
              <a:rPr lang="fr-FR" sz="2800" dirty="0"/>
              <a:t>Supprimer les fichiers </a:t>
            </a:r>
            <a:r>
              <a:rPr lang="fr-FR" sz="2800" dirty="0" smtClean="0"/>
              <a:t> </a:t>
            </a:r>
            <a:r>
              <a:rPr lang="fr-FR" sz="2800" dirty="0" err="1" smtClean="0"/>
              <a:t>tracké</a:t>
            </a:r>
            <a:r>
              <a:rPr lang="fr-FR" sz="2800" dirty="0" smtClean="0"/>
              <a:t>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–cached « fichier</a:t>
            </a:r>
            <a:r>
              <a:rPr lang="fr-FR" sz="2800" b="1" i="1" dirty="0" smtClean="0"/>
              <a:t>»(</a:t>
            </a:r>
            <a:r>
              <a:rPr lang="fr-FR" sz="2800" dirty="0"/>
              <a:t>on veut pas le </a:t>
            </a:r>
            <a:r>
              <a:rPr lang="fr-FR" sz="2800" dirty="0" smtClean="0"/>
              <a:t>partagé avec </a:t>
            </a:r>
            <a:r>
              <a:rPr lang="fr-FR" sz="2800" dirty="0"/>
              <a:t>git);</a:t>
            </a:r>
            <a:r>
              <a:rPr lang="fr-FR" sz="2800" b="1" i="1" dirty="0" smtClean="0"/>
              <a:t> </a:t>
            </a:r>
          </a:p>
          <a:p>
            <a:pPr marL="1274762" lvl="1" indent="-457200">
              <a:buFont typeface="Arial" panose="020B0604020202020204" pitchFamily="34" charset="0"/>
              <a:buChar char="•"/>
            </a:pPr>
            <a:r>
              <a:rPr lang="fr-FR" sz="2800" b="1" i="1" dirty="0" smtClean="0"/>
              <a:t>git </a:t>
            </a:r>
            <a:r>
              <a:rPr lang="fr-FR" sz="2800" b="1" i="1" dirty="0" err="1" smtClean="0"/>
              <a:t>rm</a:t>
            </a:r>
            <a:r>
              <a:rPr lang="fr-FR" sz="2800" b="1" i="1" dirty="0" smtClean="0"/>
              <a:t> «</a:t>
            </a:r>
            <a:r>
              <a:rPr lang="fr-FR" sz="2800" b="1" i="1" dirty="0"/>
              <a:t> fichier» </a:t>
            </a:r>
            <a:r>
              <a:rPr lang="fr-FR" sz="2800" i="1" dirty="0" smtClean="0"/>
              <a:t>(</a:t>
            </a:r>
            <a:r>
              <a:rPr lang="fr-FR" sz="2800" b="1" i="1" dirty="0" smtClean="0"/>
              <a:t>s</a:t>
            </a:r>
            <a:r>
              <a:rPr lang="fr-FR" sz="2800" dirty="0"/>
              <a:t>upprime de </a:t>
            </a:r>
            <a:r>
              <a:rPr lang="fr-FR" sz="2800" dirty="0" smtClean="0"/>
              <a:t>WD et de l’index)</a:t>
            </a:r>
          </a:p>
          <a:p>
            <a:pPr marL="969963" lvl="1" indent="-609600">
              <a:buFont typeface="+mj-lt"/>
              <a:buAutoNum type="arabicPeriod" startAt="9"/>
            </a:pPr>
            <a:r>
              <a:rPr lang="fr-FR" sz="2800" dirty="0" smtClean="0"/>
              <a:t>Inverse les changement s d’un commit  et ajout un nouveau  commit</a:t>
            </a:r>
          </a:p>
          <a:p>
            <a:pPr marL="1274762" lvl="1" indent="-457200">
              <a:buFont typeface="Arial" panose="020B0604020202020204" pitchFamily="34" charset="0"/>
              <a:buChar char="•"/>
            </a:pPr>
            <a:r>
              <a:rPr lang="fr-FR" sz="2800" b="1" i="1" dirty="0"/>
              <a:t>g</a:t>
            </a:r>
            <a:r>
              <a:rPr lang="fr-FR" sz="2800" b="1" i="1" dirty="0"/>
              <a:t>it </a:t>
            </a:r>
            <a:r>
              <a:rPr lang="fr-FR" sz="2800" b="1" i="1" dirty="0" err="1"/>
              <a:t>revert</a:t>
            </a:r>
            <a:r>
              <a:rPr lang="fr-FR" sz="2800" b="1" i="1" dirty="0"/>
              <a:t> </a:t>
            </a:r>
            <a:r>
              <a:rPr lang="fr-FR" sz="2800" b="1" i="1" dirty="0" smtClean="0"/>
              <a:t>« commit hash »;</a:t>
            </a:r>
            <a:r>
              <a:rPr lang="fr-FR" sz="2800" dirty="0"/>
              <a:t> </a:t>
            </a:r>
            <a:r>
              <a:rPr lang="fr-FR" sz="2800" b="1" i="1" dirty="0"/>
              <a:t>git </a:t>
            </a:r>
            <a:r>
              <a:rPr lang="fr-FR" sz="2800" b="1" i="1" dirty="0" err="1"/>
              <a:t>revert</a:t>
            </a:r>
            <a:r>
              <a:rPr lang="fr-FR" sz="2800" b="1" i="1" dirty="0"/>
              <a:t> HEAD</a:t>
            </a:r>
            <a:endParaRPr lang="fr-FR" sz="2800" b="1" i="1" dirty="0"/>
          </a:p>
          <a:p>
            <a:pPr marL="877887" lvl="1" indent="-514350">
              <a:buFont typeface="+mj-lt"/>
              <a:buAutoNum type="arabicPeriod" startAt="10"/>
            </a:pPr>
            <a:r>
              <a:rPr lang="fr-FR" sz="2800" dirty="0" smtClean="0"/>
              <a:t>Annuler </a:t>
            </a:r>
            <a:r>
              <a:rPr lang="fr-FR" sz="2800" dirty="0"/>
              <a:t>les modifications </a:t>
            </a:r>
            <a:r>
              <a:rPr lang="fr-FR" sz="2800" dirty="0" smtClean="0"/>
              <a:t>:</a:t>
            </a:r>
            <a:endParaRPr lang="fr-FR" sz="2800" dirty="0"/>
          </a:p>
          <a:p>
            <a:pPr marL="1158875" lvl="1" indent="-347663"/>
            <a:r>
              <a:rPr lang="fr-FR" sz="2800" b="1" i="1" dirty="0"/>
              <a:t>git reset </a:t>
            </a:r>
            <a:r>
              <a:rPr lang="fr-FR" sz="2800" b="1" i="1" dirty="0" smtClean="0"/>
              <a:t>–(soft/</a:t>
            </a:r>
            <a:r>
              <a:rPr lang="fr-FR" sz="2800" b="1" i="1" dirty="0" err="1" smtClean="0"/>
              <a:t>mixed,hard</a:t>
            </a:r>
            <a:r>
              <a:rPr lang="fr-FR" sz="2800" b="1" i="1" dirty="0" smtClean="0"/>
              <a:t>)</a:t>
            </a:r>
            <a:endParaRPr lang="fr-FR" sz="2800" b="1" i="1" dirty="0"/>
          </a:p>
        </p:txBody>
      </p:sp>
    </p:spTree>
    <p:extLst>
      <p:ext uri="{BB962C8B-B14F-4D97-AF65-F5344CB8AC3E}">
        <p14:creationId xmlns:p14="http://schemas.microsoft.com/office/powerpoint/2010/main" val="17399546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6500</TotalTime>
  <Words>3954</Words>
  <Application>Microsoft Office PowerPoint</Application>
  <PresentationFormat>Grand écran</PresentationFormat>
  <Paragraphs>550</Paragraphs>
  <Slides>37</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Arial</vt:lpstr>
      <vt:lpstr>Calibri</vt:lpstr>
      <vt:lpstr>Calibri Light</vt:lpstr>
      <vt:lpstr>Wingdings</vt:lpstr>
      <vt:lpstr>Thème Office</vt:lpstr>
      <vt:lpstr>Système de contrôle de version(SCV)</vt:lpstr>
      <vt:lpstr>Type de SCV </vt:lpstr>
      <vt:lpstr>Git </vt:lpstr>
      <vt:lpstr>Notions</vt:lpstr>
      <vt:lpstr>Architecture de Git</vt:lpstr>
      <vt:lpstr>Utilisation</vt:lpstr>
      <vt:lpstr>Utilisation</vt:lpstr>
      <vt:lpstr>Les commandes de base</vt:lpstr>
      <vt:lpstr>Les commandes de base (Suite)</vt:lpstr>
      <vt:lpstr>Présentation PowerPoint</vt:lpstr>
      <vt:lpstr>Présentation PowerPoint</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Démo Système de gestion des états  interne</vt:lpstr>
      <vt:lpstr>Démo rebase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1576</cp:revision>
  <dcterms:created xsi:type="dcterms:W3CDTF">2022-11-12T10:47:31Z</dcterms:created>
  <dcterms:modified xsi:type="dcterms:W3CDTF">2022-12-12T16:40:56Z</dcterms:modified>
</cp:coreProperties>
</file>