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61" r:id="rId4"/>
    <p:sldId id="289" r:id="rId5"/>
    <p:sldId id="274" r:id="rId6"/>
    <p:sldId id="264" r:id="rId7"/>
    <p:sldId id="284" r:id="rId8"/>
    <p:sldId id="263" r:id="rId9"/>
    <p:sldId id="268" r:id="rId10"/>
    <p:sldId id="266" r:id="rId11"/>
    <p:sldId id="267" r:id="rId12"/>
    <p:sldId id="277" r:id="rId13"/>
    <p:sldId id="270" r:id="rId14"/>
    <p:sldId id="272" r:id="rId15"/>
    <p:sldId id="278" r:id="rId16"/>
    <p:sldId id="291" r:id="rId17"/>
    <p:sldId id="279" r:id="rId18"/>
    <p:sldId id="282" r:id="rId19"/>
    <p:sldId id="280" r:id="rId20"/>
    <p:sldId id="281" r:id="rId21"/>
    <p:sldId id="283" r:id="rId22"/>
    <p:sldId id="290" r:id="rId23"/>
    <p:sldId id="288" r:id="rId24"/>
    <p:sldId id="286" r:id="rId25"/>
    <p:sldId id="287" r:id="rId26"/>
    <p:sldId id="285" r:id="rId27"/>
    <p:sldId id="271" r:id="rId28"/>
    <p:sldId id="292" r:id="rId29"/>
    <p:sldId id="294" r:id="rId30"/>
    <p:sldId id="293"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50" d="100"/>
          <a:sy n="50" d="100"/>
        </p:scale>
        <p:origin x="1416" y="5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05/12/2022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smtClean="0"/>
          </a:p>
          <a:p>
            <a:endParaRPr lang="fr-FR" b="1" dirty="0" smtClean="0"/>
          </a:p>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Fetch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fetch</a:t>
            </a:r>
            <a:r>
              <a:rPr lang="fr-FR" b="1" dirty="0" smtClean="0"/>
              <a:t>: </a:t>
            </a:r>
            <a:r>
              <a:rPr lang="fr-FR" dirty="0" smtClean="0"/>
              <a:t>vous pouvez être assuré : fetch ne manipulera, ne détruira ou ne bousillera jamais quoi que ce soit.</a:t>
            </a:r>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err="1" smtClean="0"/>
              <a:t>rebase</a:t>
            </a:r>
            <a:r>
              <a:rPr lang="fr-FR" b="0" baseline="0" dirty="0" smtClean="0"/>
              <a:t> :</a:t>
            </a:r>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a:t>
            </a:r>
            <a:r>
              <a:rPr lang="fr-FR" baseline="0" dirty="0" err="1" smtClean="0"/>
              <a:t>dépo</a:t>
            </a:r>
            <a:r>
              <a:rPr lang="fr-FR" baseline="0" smtClean="0"/>
              <a:t> public)</a:t>
            </a:r>
            <a:endParaRPr lang="fr-FR" baseline="0" dirty="0" smtClean="0"/>
          </a:p>
          <a:p>
            <a:pPr rtl="0"/>
            <a:r>
              <a:rPr lang="fr-FR" b="1" baseline="0" dirty="0" smtClean="0"/>
              <a:t>merge: </a:t>
            </a:r>
          </a:p>
          <a:p>
            <a:pPr rtl="0"/>
            <a:r>
              <a:rPr lang="fr-FR" baseline="0" dirty="0" smtClean="0"/>
              <a:t>1.applique toutes les commit de la </a:t>
            </a:r>
            <a:r>
              <a:rPr lang="fr-FR" baseline="0" dirty="0" err="1" smtClean="0"/>
              <a:t>branch</a:t>
            </a:r>
            <a:r>
              <a:rPr lang="fr-FR" baseline="0" dirty="0" smtClean="0"/>
              <a:t> mergé dans un seule commit ajouté à la fin.</a:t>
            </a:r>
          </a:p>
          <a:p>
            <a:pPr rtl="0"/>
            <a:r>
              <a:rPr lang="fr-FR" baseline="0" dirty="0" smtClean="0"/>
              <a:t>2. Ne change pas l’historique du projet il ajoute juste un commit</a:t>
            </a:r>
          </a:p>
          <a:p>
            <a:pPr rtl="0"/>
            <a:r>
              <a:rPr lang="fr-FR" b="1" baseline="0" dirty="0" err="1" smtClean="0"/>
              <a:t>Rebase</a:t>
            </a:r>
            <a:r>
              <a:rPr lang="fr-FR" b="1" baseline="0" dirty="0" smtClean="0"/>
              <a:t>: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dirty="0" smtClean="0"/>
          </a:p>
          <a:p>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p>
          <a:p>
            <a:endParaRPr lang="fr-FR" b="0" baseline="0" dirty="0" smtClean="0"/>
          </a:p>
          <a:p>
            <a:r>
              <a:rPr lang="fr-FR" sz="1200" b="1" dirty="0" smtClean="0"/>
              <a:t>workflow de branch par fonctionnalité :</a:t>
            </a:r>
          </a:p>
          <a:p>
            <a:r>
              <a:rPr lang="fr-FR" sz="1200" b="0" baseline="0" dirty="0" smtClean="0"/>
              <a:t>Master est l’historique officiel du projet.il y’à toujours un dépôt centralisé .mais au lieu de pusher dans la branche </a:t>
            </a:r>
            <a:r>
              <a:rPr lang="fr-FR" sz="1200" b="0" baseline="0" dirty="0" err="1" smtClean="0"/>
              <a:t>master.le</a:t>
            </a:r>
            <a:r>
              <a:rPr lang="fr-FR" sz="1200" b="0" baseline="0" dirty="0" smtClean="0"/>
              <a:t> </a:t>
            </a:r>
            <a:r>
              <a:rPr lang="fr-FR" sz="1200" b="0" baseline="0" dirty="0" err="1" smtClean="0"/>
              <a:t>developpeur</a:t>
            </a:r>
            <a:r>
              <a:rPr lang="fr-FR" sz="1200" b="0" baseline="0" dirty="0" smtClean="0"/>
              <a:t> créer une nouvelle branche à chaque fois qu’il commencent de créer une nouvelle fonctionnalité.</a:t>
            </a:r>
          </a:p>
          <a:p>
            <a:r>
              <a:rPr lang="fr-FR" sz="1200" b="0" baseline="0" dirty="0" smtClean="0"/>
              <a:t>La branche fonctionnelle doit avoir un nom descriptive. Une fois la fonctionne est terminé est prête à être met en développement. Cette branche doit être merge vers master avec un pull request</a:t>
            </a:r>
          </a:p>
          <a:p>
            <a:endParaRPr lang="fr-FR" sz="1200" b="0" baseline="0" dirty="0" smtClean="0"/>
          </a:p>
          <a:p>
            <a:r>
              <a:rPr lang="fr-FR" sz="1200" b="0" baseline="0" dirty="0" smtClean="0"/>
              <a:t>On peut applique à n’importe qu’elle moment un </a:t>
            </a:r>
            <a:r>
              <a:rPr lang="en-US" dirty="0" smtClean="0"/>
              <a:t>hotfix à </a:t>
            </a:r>
            <a:r>
              <a:rPr lang="fr-FR" sz="1200" b="0" baseline="0" dirty="0" smtClean="0"/>
              <a:t> la branch master en cas de bug, les développer font le pull de la dernière version du master avant de mergé leur branch </a:t>
            </a:r>
            <a:r>
              <a:rPr lang="fr-FR" sz="1200" b="1" baseline="0" dirty="0" smtClean="0"/>
              <a:t>fonctionnalité </a:t>
            </a:r>
            <a:r>
              <a:rPr lang="fr-FR" sz="1200" b="0" baseline="0" dirty="0" smtClean="0"/>
              <a:t>à la branch master</a:t>
            </a:r>
          </a:p>
          <a:p>
            <a:r>
              <a:rPr lang="fr-FR" sz="1200" b="1" baseline="0" dirty="0" smtClean="0"/>
              <a:t>Inconvignen</a:t>
            </a:r>
            <a:r>
              <a:rPr lang="fr-FR" sz="1200" b="0" baseline="0" dirty="0" smtClean="0"/>
              <a:t>t: le développement de fonctionnalités en parallèle n’est pas toujours faisable (pour les taches interdépendantes)</a:t>
            </a:r>
          </a:p>
          <a:p>
            <a:endParaRPr lang="fr-FR" sz="1200" b="0" baseline="0" dirty="0" smtClean="0"/>
          </a:p>
          <a:p>
            <a:r>
              <a:rPr lang="fr-FR" baseline="0" dirty="0" smtClean="0"/>
              <a:t>Stratégie (stratégie 0 branch( petit projet  1 </a:t>
            </a:r>
            <a:r>
              <a:rPr lang="fr-FR" baseline="0" dirty="0" err="1" smtClean="0"/>
              <a:t>devloper</a:t>
            </a:r>
            <a:r>
              <a:rPr lang="fr-FR" baseline="0" dirty="0" smtClean="0"/>
              <a:t>)</a:t>
            </a:r>
          </a:p>
          <a:p>
            <a:r>
              <a:rPr lang="fr-FR" baseline="0" dirty="0" smtClean="0"/>
              <a:t>-</a:t>
            </a:r>
            <a:r>
              <a:rPr lang="fr-FR" baseline="0" dirty="0" err="1" smtClean="0"/>
              <a:t>inconvignent</a:t>
            </a:r>
            <a:r>
              <a:rPr lang="fr-FR" baseline="0" dirty="0" smtClean="0"/>
              <a:t>: </a:t>
            </a:r>
            <a:r>
              <a:rPr lang="fr-FR" baseline="0" dirty="0" err="1" smtClean="0"/>
              <a:t>bouceaup</a:t>
            </a:r>
            <a:r>
              <a:rPr lang="fr-FR" baseline="0" dirty="0" smtClean="0"/>
              <a:t> de conflits, développé d’autre fonctionnalité et réglé les problème</a:t>
            </a:r>
          </a:p>
          <a:p>
            <a:r>
              <a:rPr lang="fr-FR" baseline="0" dirty="0" smtClean="0"/>
              <a:t>-difficile de supprimé et de restauré des fonctionnaliste</a:t>
            </a:r>
          </a:p>
          <a:p>
            <a:r>
              <a:rPr lang="fr-FR" baseline="0" dirty="0" smtClean="0"/>
              <a:t>-Perte de temps dans le </a:t>
            </a:r>
            <a:r>
              <a:rPr lang="fr-FR" baseline="0" dirty="0" err="1" smtClean="0"/>
              <a:t>reglage</a:t>
            </a:r>
            <a:r>
              <a:rPr lang="fr-FR" baseline="0" dirty="0" smtClean="0"/>
              <a:t> de conflit au lieu le développement</a:t>
            </a:r>
            <a:endParaRPr lang="fr-FR" dirty="0" smtClean="0"/>
          </a:p>
          <a:p>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Centralisé</a:t>
            </a:r>
            <a:r>
              <a:rPr lang="fr-FR" sz="1200" b="0" baseline="0" dirty="0" smtClean="0"/>
              <a:t> : travail sur master au lieu de travailler sur une autre branche puis la mergé une fois </a:t>
            </a:r>
            <a:r>
              <a:rPr lang="fr-FR" sz="1200" b="0" baseline="0" dirty="0" err="1" smtClean="0"/>
              <a:t>terminé.les</a:t>
            </a:r>
            <a:r>
              <a:rPr lang="fr-FR" sz="1200" b="0" baseline="0" dirty="0" smtClean="0"/>
              <a:t> cas de figure ou il est adapté</a:t>
            </a:r>
          </a:p>
          <a:p>
            <a:r>
              <a:rPr lang="fr-FR" sz="1200" b="0" baseline="0" dirty="0" smtClean="0"/>
              <a:t>1.Le code n’à pas besoin d’</a:t>
            </a:r>
            <a:r>
              <a:rPr lang="fr-FR" sz="1200" b="0" baseline="0" dirty="0" err="1" smtClean="0"/>
              <a:t>etre</a:t>
            </a:r>
            <a:r>
              <a:rPr lang="fr-FR" sz="1200" b="0" baseline="0" dirty="0" smtClean="0"/>
              <a:t> contrôlé (on travail </a:t>
            </a:r>
            <a:r>
              <a:rPr lang="fr-FR" sz="1200" b="0" baseline="0" dirty="0" err="1" smtClean="0"/>
              <a:t>seule,une</a:t>
            </a:r>
            <a:r>
              <a:rPr lang="fr-FR" sz="1200" b="0" baseline="0" dirty="0" smtClean="0"/>
              <a:t> petite </a:t>
            </a:r>
            <a:r>
              <a:rPr lang="fr-FR" sz="1200" b="0" baseline="0" dirty="0" err="1" smtClean="0"/>
              <a:t>equipe</a:t>
            </a:r>
            <a:r>
              <a:rPr lang="fr-FR" sz="1200" b="0" baseline="0" dirty="0" smtClean="0"/>
              <a:t> </a:t>
            </a:r>
            <a:r>
              <a:rPr lang="fr-FR" sz="1200" b="0" baseline="0" dirty="0" err="1" smtClean="0"/>
              <a:t>chaq’un</a:t>
            </a:r>
            <a:r>
              <a:rPr lang="fr-FR" sz="1200" b="0" baseline="0" dirty="0" smtClean="0"/>
              <a:t> </a:t>
            </a:r>
            <a:r>
              <a:rPr lang="fr-FR" sz="1200" b="0" baseline="0" dirty="0" err="1" smtClean="0"/>
              <a:t>specialisé</a:t>
            </a:r>
            <a:r>
              <a:rPr lang="fr-FR" sz="1200" b="0" baseline="0" dirty="0" smtClean="0"/>
              <a:t> dans un </a:t>
            </a:r>
            <a:r>
              <a:rPr lang="fr-FR" sz="1200" b="0" baseline="0" dirty="0" err="1" smtClean="0"/>
              <a:t>dommun</a:t>
            </a:r>
            <a:r>
              <a:rPr lang="fr-FR" sz="1200" b="0" baseline="0" dirty="0" smtClean="0"/>
              <a:t> (back-end, front -end),qu’on veut livré rapidement parce que </a:t>
            </a:r>
          </a:p>
          <a:p>
            <a:r>
              <a:rPr lang="fr-FR" sz="1200" b="0" baseline="0" dirty="0" smtClean="0"/>
              <a:t>La revue de code prend du temps)</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Workflow de branch par fonctionnalité: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permet de travailler sans perturbé le code de base et la branche principale ne contient pas d’erreur.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Pusher au </a:t>
            </a:r>
            <a:r>
              <a:rPr lang="fr-FR" dirty="0" err="1" smtClean="0"/>
              <a:t>depo</a:t>
            </a:r>
            <a:r>
              <a:rPr lang="fr-FR" dirty="0" smtClean="0"/>
              <a:t> distant pour partagé</a:t>
            </a:r>
            <a:r>
              <a:rPr lang="fr-FR" baseline="0" dirty="0" smtClean="0"/>
              <a:t> la fonctionnalité avec les autres développeurs sans touche au code officiel</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30</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05/12/2022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05/12/2022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05/12/2022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05/12/2022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05/12/2022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05/12/2022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a:t>
            </a:r>
            <a:r>
              <a:rPr lang="fr-FR" dirty="0" smtClean="0"/>
              <a:t>télétravail.</a:t>
            </a:r>
            <a:endParaRPr lang="fr-FR" dirty="0" smtClean="0"/>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8230" y="78787"/>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914399"/>
            <a:ext cx="12192000" cy="5943601"/>
          </a:xfrm>
        </p:spPr>
        <p:txBody>
          <a:bodyPr>
            <a:normAutofit/>
          </a:bodyPr>
          <a:lstStyle/>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hlinkClick r:id="rId3" action="ppaction://hlinksldjump"/>
              </a:rPr>
              <a:t>git commit –m «  message»</a:t>
            </a:r>
            <a:endParaRPr lang="fr-FR" sz="3000" b="1" i="1" dirty="0"/>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smtClean="0"/>
              <a:t>oneline,git</a:t>
            </a:r>
            <a:r>
              <a:rPr lang="fr-FR" sz="3000" b="1" i="1" dirty="0" smtClean="0"/>
              <a:t> log --graph, git </a:t>
            </a:r>
            <a:r>
              <a:rPr lang="fr-FR" sz="3000" b="1" i="1" dirty="0"/>
              <a:t>log –p </a:t>
            </a:r>
            <a:r>
              <a:rPr lang="fr-FR" sz="3000" b="1" i="1" dirty="0" smtClean="0"/>
              <a:t>fichier</a:t>
            </a:r>
            <a:endParaRPr lang="fr-FR" sz="3000" b="1" i="1" dirty="0"/>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indépendante(linéaire).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62595"/>
            <a:ext cx="12192000" cy="5695405"/>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p>
          <a:p>
            <a:pPr marL="804863" indent="-182563">
              <a:buFont typeface="Arial" panose="020B0604020202020204" pitchFamily="34" charset="0"/>
              <a:buChar char="•"/>
              <a:tabLst>
                <a:tab pos="901700" algn="l"/>
              </a:tabLst>
            </a:pPr>
            <a:r>
              <a:rPr lang="fr-FR" sz="2800" b="1" i="1" dirty="0" smtClean="0"/>
              <a:t>git branch –r </a:t>
            </a:r>
            <a:r>
              <a:rPr lang="fr-FR" sz="2800" dirty="0"/>
              <a:t>(distantes)</a:t>
            </a:r>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err="1"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a:t>
            </a:r>
            <a:r>
              <a:rPr lang="fr-FR" b="1" i="1" dirty="0" err="1"/>
              <a:t>origin</a:t>
            </a:r>
            <a:r>
              <a:rPr lang="fr-FR" b="1" i="1" dirty="0"/>
              <a:t> </a:t>
            </a:r>
            <a:r>
              <a:rPr lang="fr-FR" b="1" i="1" dirty="0" smtClean="0"/>
              <a:t>«</a:t>
            </a:r>
            <a:r>
              <a:rPr lang="fr-FR" b="1" i="1" dirty="0"/>
              <a:t> </a:t>
            </a:r>
            <a:r>
              <a:rPr lang="fr-FR" b="1" i="1" dirty="0" err="1"/>
              <a:t>brancheName</a:t>
            </a:r>
            <a:r>
              <a:rPr lang="fr-FR" b="1" i="1" dirty="0" smtClean="0"/>
              <a:t>»</a:t>
            </a:r>
            <a:endParaRPr lang="fr-FR" b="1" i="1" dirty="0"/>
          </a:p>
          <a:p>
            <a:pPr marL="804863" indent="-182563">
              <a:tabLst>
                <a:tab pos="901700" algn="l"/>
              </a:tabLst>
            </a:pPr>
            <a:r>
              <a:rPr lang="fr-FR" b="1" i="1" dirty="0"/>
              <a:t>git push </a:t>
            </a:r>
            <a:r>
              <a:rPr lang="fr-FR" b="1" i="1" dirty="0" err="1"/>
              <a:t>origin</a:t>
            </a:r>
            <a:r>
              <a:rPr lang="fr-FR" b="1" i="1" dirty="0"/>
              <a:t> </a:t>
            </a:r>
            <a:r>
              <a:rPr lang="fr-FR" b="1" i="1" dirty="0" err="1"/>
              <a:t>localbranche</a:t>
            </a:r>
            <a:r>
              <a:rPr lang="fr-FR" b="1" i="1" dirty="0"/>
              <a:t> :</a:t>
            </a:r>
            <a:r>
              <a:rPr lang="fr-FR" b="1" i="1" dirty="0" err="1"/>
              <a:t>rembranche</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pull</a:t>
            </a:r>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a:t>
            </a:r>
            <a:r>
              <a:rPr lang="fr-FR" sz="2800" b="1" i="1" dirty="0" err="1" smtClean="0">
                <a:hlinkClick r:id="rId3" action="ppaction://hlinksldjump"/>
              </a:rPr>
              <a:t>branch</a:t>
            </a:r>
            <a:r>
              <a:rPr lang="fr-FR" sz="2800" b="1" i="1" dirty="0" smtClean="0">
                <a:hlinkClick r:id="rId3" action="ppaction://hlinksldjump"/>
              </a:rPr>
              <a:t> </a:t>
            </a:r>
            <a:r>
              <a:rPr lang="fr-FR" sz="2800" dirty="0" smtClean="0"/>
              <a:t>(pas de conflit il fait un fast forward = </a:t>
            </a:r>
            <a:r>
              <a:rPr lang="fr-FR" sz="2800" dirty="0" err="1" smtClean="0"/>
              <a:t>rebase</a:t>
            </a:r>
            <a:r>
              <a:rPr lang="fr-FR" sz="2800" dirty="0" smtClean="0"/>
              <a:t>)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a:t>
            </a:r>
            <a:r>
              <a:rPr lang="fr-FR" sz="2800" b="1" i="1" dirty="0" err="1" smtClean="0"/>
              <a:t>branch</a:t>
            </a:r>
            <a:r>
              <a:rPr lang="fr-FR" sz="2800" b="1" i="1" dirty="0" smtClean="0"/>
              <a:t>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a:t>
            </a:r>
            <a:r>
              <a:rPr lang="fr-FR" sz="2800" b="1" i="1" dirty="0" err="1" smtClean="0"/>
              <a:t>rebase</a:t>
            </a:r>
            <a:r>
              <a:rPr lang="fr-FR" sz="2800" b="1" i="1" dirty="0" smtClean="0"/>
              <a:t> </a:t>
            </a:r>
            <a:r>
              <a:rPr lang="fr-FR" sz="2800" b="1" i="1" dirty="0"/>
              <a:t>« </a:t>
            </a:r>
            <a:r>
              <a:rPr lang="fr-FR" sz="2800" b="1" i="1" dirty="0" err="1"/>
              <a:t>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 y="1627456"/>
            <a:ext cx="12192000" cy="5001369"/>
          </a:xfrm>
          <a:prstGeom prst="rect">
            <a:avLst/>
          </a:prstGeom>
          <a:noFill/>
        </p:spPr>
        <p:txBody>
          <a:bodyPr wrap="square" rtlCol="0">
            <a:spAutoFit/>
          </a:bodyPr>
          <a:lstStyle/>
          <a:p>
            <a:pPr marL="571500" indent="-571500">
              <a:lnSpc>
                <a:spcPct val="90000"/>
              </a:lnSpc>
              <a:spcBef>
                <a:spcPts val="1000"/>
              </a:spcBef>
              <a:buFont typeface="+mj-lt"/>
              <a:buAutoNum type="romanUcPeriod" startAt="8"/>
            </a:pPr>
            <a:r>
              <a:rPr lang="fr-FR" sz="2800" b="1" dirty="0"/>
              <a:t>workflow de </a:t>
            </a:r>
            <a:r>
              <a:rPr lang="fr-FR" sz="2800" b="1" dirty="0" smtClean="0"/>
              <a:t>branches:</a:t>
            </a:r>
            <a:endParaRPr lang="fr-FR" sz="2800" b="1" dirty="0"/>
          </a:p>
          <a:p>
            <a:pPr defTabSz="715963"/>
            <a:r>
              <a:rPr lang="fr-FR" sz="2800" dirty="0" smtClean="0"/>
              <a:t>	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a:t>La taille de l’équipe</a:t>
            </a:r>
          </a:p>
          <a:p>
            <a:pPr marL="357188" indent="177800">
              <a:buFont typeface="+mj-lt"/>
              <a:buAutoNum type="arabicPeriod"/>
            </a:pPr>
            <a:r>
              <a:rPr lang="fr-FR" sz="2800" dirty="0"/>
              <a:t>Type de projet</a:t>
            </a:r>
          </a:p>
          <a:p>
            <a:pPr marL="357188" indent="177800">
              <a:buFont typeface="+mj-lt"/>
              <a:buAutoNum type="arabicPeriod"/>
            </a:pPr>
            <a:r>
              <a:rPr lang="fr-FR" sz="2800" dirty="0"/>
              <a:t>Comment  l’équipe gère les releases du logiciel.</a:t>
            </a:r>
          </a:p>
          <a:p>
            <a:pPr marL="606425" indent="-514350">
              <a:lnSpc>
                <a:spcPct val="90000"/>
              </a:lnSpc>
              <a:spcBef>
                <a:spcPts val="1000"/>
              </a:spcBef>
              <a:buFont typeface="+mj-lt"/>
              <a:buAutoNum type="alphaLcPeriod" startAt="4"/>
            </a:pPr>
            <a:r>
              <a:rPr lang="fr-FR" sz="2800" b="1" dirty="0"/>
              <a:t>Exemple 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centralisé(travail sur master)</a:t>
            </a:r>
          </a:p>
          <a:p>
            <a:pPr marL="357188" indent="177800">
              <a:lnSpc>
                <a:spcPct val="90000"/>
              </a:lnSpc>
              <a:spcBef>
                <a:spcPts val="1000"/>
              </a:spcBef>
              <a:buFont typeface="+mj-lt"/>
              <a:buAutoNum type="arabicPeriod"/>
            </a:pPr>
            <a:r>
              <a:rPr lang="fr-FR" sz="2800" dirty="0"/>
              <a:t>Workflow </a:t>
            </a:r>
            <a:r>
              <a:rPr lang="fr-FR" sz="2800" dirty="0" smtClean="0"/>
              <a:t>de </a:t>
            </a:r>
            <a:r>
              <a:rPr lang="fr-FR" sz="2800" dirty="0"/>
              <a:t>branch par fonctionnalité (branch master +branch par fonctionnalité</a:t>
            </a:r>
            <a:r>
              <a:rPr lang="fr-FR" sz="2800" dirty="0" smtClean="0"/>
              <a:t>).</a:t>
            </a:r>
            <a:endParaRPr lang="fr-FR" sz="2800" dirty="0"/>
          </a:p>
          <a:p>
            <a:pPr marL="357188" indent="177800">
              <a:buFont typeface="+mj-lt"/>
              <a:buAutoNum type="arabicPeriod"/>
            </a:pPr>
            <a:r>
              <a:rPr lang="fr-FR" sz="2800" dirty="0"/>
              <a:t>stratégie de branch « </a:t>
            </a:r>
            <a:r>
              <a:rPr lang="fr-FR" sz="2800" dirty="0" err="1"/>
              <a:t>devlop</a:t>
            </a:r>
            <a:r>
              <a:rPr lang="fr-FR" sz="2800" dirty="0"/>
              <a:t> »</a:t>
            </a:r>
          </a:p>
          <a:p>
            <a:pPr marL="357188" indent="177800">
              <a:buFont typeface="+mj-lt"/>
              <a:buAutoNum type="arabicPeriod"/>
            </a:pPr>
            <a:r>
              <a:rPr lang="en-US" sz="2800" dirty="0"/>
              <a:t> </a:t>
            </a:r>
            <a:r>
              <a:rPr lang="fr-FR" sz="2800" dirty="0"/>
              <a:t> stratégie de branch </a:t>
            </a:r>
            <a:r>
              <a:rPr lang="fr-FR" sz="2800" dirty="0" err="1"/>
              <a:t>GitFlow</a:t>
            </a:r>
            <a:r>
              <a:rPr lang="fr-FR" sz="2800" dirty="0"/>
              <a:t> (non adapté pour les petit projet</a:t>
            </a:r>
            <a:r>
              <a:rPr lang="fr-FR" sz="2800" dirty="0" smtClean="0"/>
              <a:t>).</a:t>
            </a:r>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rapidement</a:t>
            </a:r>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a:t>
            </a:r>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a:t>
            </a:r>
            <a:r>
              <a:rPr lang="fr-FR" dirty="0" smtClean="0"/>
              <a:t>utilisation simple</a:t>
            </a:r>
            <a:r>
              <a:rPr lang="fr-FR" dirty="0" smtClean="0"/>
              <a:t>,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a:t>
            </a:r>
            <a:r>
              <a:rPr lang="fr-FR" dirty="0" smtClean="0"/>
              <a:t>crashe n’importe </a:t>
            </a:r>
            <a:r>
              <a:rPr lang="fr-FR" dirty="0" smtClean="0"/>
              <a:t>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a:t>
            </a:r>
            <a:r>
              <a:rPr lang="fr-FR" sz="2600" b="1" i="1" dirty="0" err="1" smtClean="0"/>
              <a:t>rebase</a:t>
            </a:r>
            <a:r>
              <a:rPr lang="fr-FR" sz="2600" b="1" i="1" dirty="0" smtClean="0"/>
              <a:t>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a:t>
            </a:r>
            <a:r>
              <a:rPr lang="fr-FR" sz="2600" b="1" i="1" dirty="0" err="1" smtClean="0"/>
              <a:t>origin</a:t>
            </a:r>
            <a:r>
              <a:rPr lang="fr-FR" sz="2600" b="1" i="1" dirty="0" smtClean="0"/>
              <a:t>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50"/>
            <a:ext cx="5830784" cy="4922831"/>
          </a:xfrm>
          <a:prstGeom prst="rect">
            <a:avLst/>
          </a:prstGeom>
        </p:spPr>
      </p:pic>
      <p:pic>
        <p:nvPicPr>
          <p:cNvPr id="26" name="Image 25">
            <a:hlinkClick r:id="rId3" action="ppaction://hlinksldjump"/>
          </p:cNvPr>
          <p:cNvPicPr>
            <a:picLocks noChangeAspect="1"/>
          </p:cNvPicPr>
          <p:nvPr/>
        </p:nvPicPr>
        <p:blipFill>
          <a:blip r:embed="rId4"/>
          <a:stretch>
            <a:fillRect/>
          </a:stretch>
        </p:blipFill>
        <p:spPr>
          <a:xfrm>
            <a:off x="5973288" y="58945"/>
            <a:ext cx="6115792" cy="2126115"/>
          </a:xfrm>
          <a:prstGeom prst="rect">
            <a:avLst/>
          </a:prstGeom>
        </p:spPr>
      </p:pic>
      <p:pic>
        <p:nvPicPr>
          <p:cNvPr id="2" name="Image 1"/>
          <p:cNvPicPr>
            <a:picLocks noChangeAspect="1"/>
          </p:cNvPicPr>
          <p:nvPr/>
        </p:nvPicPr>
        <p:blipFill>
          <a:blip r:embed="rId5"/>
          <a:stretch>
            <a:fillRect/>
          </a:stretch>
        </p:blipFill>
        <p:spPr>
          <a:xfrm>
            <a:off x="6282171" y="3513240"/>
            <a:ext cx="4781550" cy="2800350"/>
          </a:xfrm>
          <a:prstGeom prst="rect">
            <a:avLst/>
          </a:prstGeom>
        </p:spPr>
      </p:pic>
      <p:sp>
        <p:nvSpPr>
          <p:cNvPr id="3" name="Rectangle 2"/>
          <p:cNvSpPr/>
          <p:nvPr/>
        </p:nvSpPr>
        <p:spPr>
          <a:xfrm>
            <a:off x="3621973" y="5035138"/>
            <a:ext cx="1318161" cy="570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rebase</a:t>
            </a:r>
            <a:endParaRPr lang="fr-FR" dirty="0"/>
          </a:p>
        </p:txBody>
      </p:sp>
      <p:cxnSp>
        <p:nvCxnSpPr>
          <p:cNvPr id="6" name="Connecteur droit avec flèche 5"/>
          <p:cNvCxnSpPr>
            <a:stCxn id="3" idx="3"/>
          </p:cNvCxnSpPr>
          <p:nvPr/>
        </p:nvCxnSpPr>
        <p:spPr>
          <a:xfrm>
            <a:off x="4940134" y="5320146"/>
            <a:ext cx="1816926" cy="23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5" y="570016"/>
            <a:ext cx="11483438" cy="5807035"/>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sz="2800" b="1" dirty="0" smtClean="0"/>
              <a:t>Historique:</a:t>
            </a:r>
          </a:p>
          <a:p>
            <a:pPr marL="514350" indent="-514350" algn="l">
              <a:buFont typeface="+mj-lt"/>
              <a:buAutoNum type="romanUcPeriod"/>
            </a:pPr>
            <a:r>
              <a:rPr lang="fr-FR" sz="2800" b="1" dirty="0"/>
              <a:t>Définition: </a:t>
            </a:r>
            <a:r>
              <a:rPr lang="fr-FR" sz="2800" dirty="0" smtClean="0"/>
              <a:t>système de fichier enregistrant les versions des fichiers d’un projet à des moments précis</a:t>
            </a:r>
            <a:r>
              <a:rPr lang="fr-FR" dirty="0" smtClean="0"/>
              <a:t>.</a:t>
            </a:r>
          </a:p>
          <a:p>
            <a:pPr marL="514350" indent="-514350" algn="l">
              <a:buFont typeface="+mj-lt"/>
              <a:buAutoNum type="romanUcPeriod"/>
            </a:pPr>
            <a:r>
              <a:rPr lang="fr-FR" sz="2800" b="1" dirty="0"/>
              <a:t>Fonctionnement:</a:t>
            </a:r>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Repo </a:t>
            </a:r>
            <a:r>
              <a:rPr lang="fr-FR" sz="2800" dirty="0"/>
              <a:t>Git </a:t>
            </a:r>
            <a:r>
              <a:rPr lang="fr-FR" sz="2800" dirty="0" smtClean="0"/>
              <a:t>locale( </a:t>
            </a:r>
            <a:r>
              <a:rPr lang="fr-FR" sz="2800" dirty="0" err="1"/>
              <a:t>Repository</a:t>
            </a:r>
            <a:r>
              <a:rPr lang="fr-FR" sz="2800" dirty="0"/>
              <a:t>).</a:t>
            </a:r>
          </a:p>
          <a:p>
            <a:pPr marL="571500" indent="-571500" algn="l">
              <a:buFont typeface="+mj-lt"/>
              <a:buAutoNum type="romanUcPeriod" startAt="4"/>
            </a:pPr>
            <a:r>
              <a:rPr lang="fr-FR" sz="2800" b="1" dirty="0"/>
              <a:t>Différentes Etats d’un fichier:</a:t>
            </a:r>
          </a:p>
          <a:p>
            <a:pPr marL="685800" indent="-342900" algn="l">
              <a:buFont typeface="Arial" panose="020B0604020202020204" pitchFamily="34" charset="0"/>
              <a:buChar char="•"/>
            </a:pPr>
            <a:r>
              <a:rPr lang="fr-FR" sz="2800" dirty="0"/>
              <a:t>Non versionnés (untracked)</a:t>
            </a:r>
          </a:p>
          <a:p>
            <a:pPr marL="685800" indent="-342900" algn="l">
              <a:buFont typeface="Arial" panose="020B0604020202020204" pitchFamily="34" charset="0"/>
              <a:buChar char="•"/>
            </a:pPr>
            <a:r>
              <a:rPr lang="fr-FR" sz="2800" dirty="0" err="1" smtClean="0"/>
              <a:t>versionnés</a:t>
            </a:r>
            <a:r>
              <a:rPr lang="fr-FR" sz="2800" dirty="0" smtClean="0"/>
              <a:t> </a:t>
            </a:r>
            <a:r>
              <a:rPr lang="fr-FR" sz="2800" dirty="0"/>
              <a:t>non modifié (commit contient ce qui a été changé)</a:t>
            </a:r>
          </a:p>
          <a:p>
            <a:pPr marL="685800" indent="-342900" algn="l">
              <a:buFont typeface="Arial" panose="020B0604020202020204" pitchFamily="34" charset="0"/>
              <a:buChar char="•"/>
            </a:pPr>
            <a:r>
              <a:rPr lang="fr-FR" sz="2800" dirty="0"/>
              <a:t>versionnés modifié  (non prêt pour le prochaine commit)</a:t>
            </a:r>
          </a:p>
          <a:p>
            <a:pPr marL="685800" indent="-342900" algn="l">
              <a:buFont typeface="Arial" panose="020B0604020202020204" pitchFamily="34" charset="0"/>
              <a:buChar char="•"/>
            </a:pPr>
            <a:r>
              <a:rPr lang="fr-FR" sz="2800" dirty="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58938" y="0"/>
            <a:ext cx="2534392" cy="605642"/>
          </a:xfrm>
        </p:spPr>
        <p:txBody>
          <a:bodyPr>
            <a:normAutofit fontScale="90000"/>
          </a:bodyPr>
          <a:lstStyle/>
          <a:p>
            <a:pPr algn="ctr"/>
            <a:r>
              <a:rPr lang="fr-FR" b="1" dirty="0" smtClean="0"/>
              <a:t>exercice</a:t>
            </a:r>
            <a:endParaRPr lang="fr-FR" b="1" dirty="0"/>
          </a:p>
        </p:txBody>
      </p:sp>
      <p:sp>
        <p:nvSpPr>
          <p:cNvPr id="3" name="Espace réservé du contenu 2"/>
          <p:cNvSpPr>
            <a:spLocks noGrp="1"/>
          </p:cNvSpPr>
          <p:nvPr>
            <p:ph idx="1"/>
          </p:nvPr>
        </p:nvSpPr>
        <p:spPr>
          <a:xfrm>
            <a:off x="0" y="866899"/>
            <a:ext cx="12192000" cy="5310064"/>
          </a:xfrm>
        </p:spPr>
        <p:txBody>
          <a:bodyPr/>
          <a:lstStyle/>
          <a:p>
            <a:pPr marL="514350" indent="-514350">
              <a:buFont typeface="+mj-lt"/>
              <a:buAutoNum type="arabicPeriod"/>
            </a:pPr>
            <a:r>
              <a:rPr lang="fr-FR" dirty="0" smtClean="0"/>
              <a:t>cloner </a:t>
            </a:r>
            <a:r>
              <a:rPr lang="fr-FR" dirty="0" err="1" smtClean="0">
                <a:hlinkClick r:id="rId3"/>
              </a:rPr>
              <a:t>git@github.com:cameronmcnz</a:t>
            </a:r>
            <a:r>
              <a:rPr lang="fr-FR" dirty="0" smtClean="0">
                <a:hlinkClick r:id="rId3"/>
              </a:rPr>
              <a:t>/</a:t>
            </a:r>
            <a:r>
              <a:rPr lang="fr-FR" dirty="0" err="1" smtClean="0">
                <a:hlinkClick r:id="rId3"/>
              </a:rPr>
              <a:t>rebase-github.git</a:t>
            </a:r>
            <a:endParaRPr lang="fr-FR" dirty="0" smtClean="0"/>
          </a:p>
          <a:p>
            <a:pPr marL="514350" indent="-514350">
              <a:buFont typeface="+mj-lt"/>
              <a:buAutoNum type="arabicPeriod"/>
            </a:pPr>
            <a:r>
              <a:rPr lang="fr-FR" dirty="0"/>
              <a:t>Switcher vers la </a:t>
            </a:r>
            <a:r>
              <a:rPr lang="fr-FR" dirty="0" smtClean="0"/>
              <a:t>branche </a:t>
            </a:r>
            <a:r>
              <a:rPr lang="fr-FR" dirty="0" err="1" smtClean="0"/>
              <a:t>feature</a:t>
            </a:r>
            <a:endParaRPr lang="fr-FR" dirty="0"/>
          </a:p>
          <a:p>
            <a:pPr marL="514350" indent="-514350">
              <a:buFont typeface="+mj-lt"/>
              <a:buAutoNum type="arabicPeriod"/>
            </a:pPr>
            <a:r>
              <a:rPr lang="fr-FR" dirty="0"/>
              <a:t>Afficher le </a:t>
            </a:r>
            <a:r>
              <a:rPr lang="fr-FR" dirty="0" smtClean="0"/>
              <a:t>log</a:t>
            </a:r>
          </a:p>
          <a:p>
            <a:pPr marL="514350" indent="-514350">
              <a:buFont typeface="+mj-lt"/>
              <a:buAutoNum type="arabicPeriod"/>
            </a:pPr>
            <a:r>
              <a:rPr lang="fr-FR" dirty="0" err="1" smtClean="0"/>
              <a:t>Ls</a:t>
            </a:r>
            <a:r>
              <a:rPr lang="fr-FR" dirty="0" smtClean="0"/>
              <a:t> voir les fichier</a:t>
            </a:r>
          </a:p>
          <a:p>
            <a:pPr marL="514350" indent="-514350">
              <a:buFont typeface="+mj-lt"/>
              <a:buAutoNum type="arabicPeriod"/>
            </a:pPr>
            <a:r>
              <a:rPr lang="fr-FR" dirty="0" err="1"/>
              <a:t>Rebase</a:t>
            </a:r>
            <a:r>
              <a:rPr lang="fr-FR" dirty="0"/>
              <a:t> master dans </a:t>
            </a:r>
            <a:r>
              <a:rPr lang="fr-FR" dirty="0" err="1" smtClean="0"/>
              <a:t>feature</a:t>
            </a:r>
            <a:endParaRPr lang="fr-FR" dirty="0" smtClean="0"/>
          </a:p>
          <a:p>
            <a:pPr marL="514350" indent="-514350">
              <a:buFont typeface="+mj-lt"/>
              <a:buAutoNum type="arabicPeriod"/>
            </a:pPr>
            <a:r>
              <a:rPr lang="fr-FR" dirty="0" err="1"/>
              <a:t>Rebase</a:t>
            </a:r>
            <a:r>
              <a:rPr lang="fr-FR" dirty="0"/>
              <a:t> </a:t>
            </a:r>
            <a:r>
              <a:rPr lang="fr-FR" dirty="0" err="1" smtClean="0"/>
              <a:t>feature</a:t>
            </a:r>
            <a:r>
              <a:rPr lang="fr-FR" dirty="0" smtClean="0"/>
              <a:t> Dans master</a:t>
            </a:r>
            <a:endParaRPr lang="fr-FR" dirty="0"/>
          </a:p>
        </p:txBody>
      </p:sp>
    </p:spTree>
    <p:extLst>
      <p:ext uri="{BB962C8B-B14F-4D97-AF65-F5344CB8AC3E}">
        <p14:creationId xmlns:p14="http://schemas.microsoft.com/office/powerpoint/2010/main" val="242002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5"/>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5"/>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sz="2900"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sz="2900" dirty="0"/>
              <a:t>Ajouté la clé privé </a:t>
            </a:r>
            <a:r>
              <a:rPr lang="fr-FR" sz="2900" dirty="0" smtClean="0"/>
              <a:t>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7"/>
              <a:tabLst>
                <a:tab pos="622300" algn="l"/>
              </a:tabLst>
            </a:pPr>
            <a:r>
              <a:rPr lang="fr-FR" sz="2900" dirty="0" smtClean="0"/>
              <a:t>Copier </a:t>
            </a:r>
            <a:r>
              <a:rPr lang="fr-FR" sz="2900" dirty="0"/>
              <a:t>la clé public dans le système </a:t>
            </a:r>
            <a:r>
              <a:rPr lang="fr-FR" sz="2900" dirty="0" smtClean="0"/>
              <a:t>distant(</a:t>
            </a:r>
            <a:r>
              <a:rPr lang="fr-FR" sz="2900" dirty="0" err="1" smtClean="0"/>
              <a:t>github</a:t>
            </a:r>
            <a:r>
              <a:rPr lang="fr-FR" sz="2900" dirty="0" smtClean="0"/>
              <a:t>, </a:t>
            </a:r>
            <a:r>
              <a:rPr lang="fr-FR" sz="2900" dirty="0" err="1" smtClean="0"/>
              <a:t>gitlab</a:t>
            </a:r>
            <a:r>
              <a:rPr lang="fr-FR" sz="2900" dirty="0" smtClean="0"/>
              <a:t>, bitbucket,…)</a:t>
            </a:r>
          </a:p>
          <a:p>
            <a:pPr marL="700087" indent="-514350" fontAlgn="base">
              <a:lnSpc>
                <a:spcPct val="110000"/>
              </a:lnSpc>
              <a:buFont typeface="+mj-lt"/>
              <a:buAutoNum type="arabicPeriod" startAt="7"/>
              <a:tabLst>
                <a:tab pos="622300" algn="l"/>
              </a:tabLst>
            </a:pPr>
            <a:r>
              <a:rPr lang="fr-FR" sz="2900" dirty="0" smtClean="0"/>
              <a:t>Testé la connexion avec </a:t>
            </a:r>
            <a:r>
              <a:rPr lang="fr-FR" sz="2900" dirty="0"/>
              <a:t>le système </a:t>
            </a:r>
            <a:r>
              <a:rPr lang="fr-FR" sz="2900" dirty="0" smtClean="0"/>
              <a:t>distant(exemple </a:t>
            </a:r>
            <a:r>
              <a:rPr lang="fr-FR" sz="2900" dirty="0" err="1" smtClean="0"/>
              <a:t>gihub</a:t>
            </a:r>
            <a:r>
              <a:rPr lang="fr-FR" sz="2900" dirty="0" smtClean="0"/>
              <a:t>)</a:t>
            </a:r>
          </a:p>
          <a:p>
            <a:pPr marL="622300" indent="314325" fontAlgn="base">
              <a:tabLst>
                <a:tab pos="622300" algn="l"/>
              </a:tabLst>
            </a:pPr>
            <a:r>
              <a:rPr lang="en-US" b="1" i="1" dirty="0" err="1"/>
              <a:t>ssh</a:t>
            </a:r>
            <a:r>
              <a:rPr lang="en-US" b="1" i="1" dirty="0"/>
              <a:t> -v </a:t>
            </a:r>
            <a:r>
              <a:rPr lang="en-US" b="1" i="1" dirty="0">
                <a:hlinkClick r:id="rId2"/>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Génération </a:t>
            </a:r>
            <a:r>
              <a:rPr lang="fr-FR" sz="4000" b="1" dirty="0" smtClean="0"/>
              <a:t>&amp; SSH</a:t>
            </a:r>
            <a:endParaRPr lang="fr-FR" sz="4000" b="1"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96443"/>
            <a:ext cx="12061199" cy="6061557"/>
          </a:xfrm>
        </p:spPr>
        <p:txBody>
          <a:bodyPr>
            <a:normAutofit fontScale="92500" lnSpcReduction="20000"/>
          </a:bodyPr>
          <a:lstStyle/>
          <a:p>
            <a:pPr marL="571500" indent="-571500">
              <a:buFont typeface="+mj-lt"/>
              <a:buAutoNum type="romanUcPeriod" startAt="6"/>
            </a:pPr>
            <a:r>
              <a:rPr lang="fr-FR" sz="3000" b="1" dirty="0" smtClean="0"/>
              <a:t>Les commandes :</a:t>
            </a:r>
          </a:p>
          <a:p>
            <a:pPr marL="514350" indent="-153988">
              <a:buFont typeface="+mj-lt"/>
              <a:buAutoNum type="arabicPeriod"/>
            </a:pPr>
            <a:r>
              <a:rPr lang="fr-FR" dirty="0" smtClean="0"/>
              <a:t> </a:t>
            </a:r>
            <a:r>
              <a:rPr lang="fr-FR" sz="3000" dirty="0" smtClean="0"/>
              <a:t>Initialisé  un  dépôt</a:t>
            </a:r>
          </a:p>
          <a:p>
            <a:pPr marL="1160462" lvl="1" indent="-342900"/>
            <a:r>
              <a:rPr lang="fr-FR" sz="3000" b="1" i="1" dirty="0" smtClean="0"/>
              <a:t>git </a:t>
            </a:r>
            <a:r>
              <a:rPr lang="fr-FR" sz="3000" b="1" i="1" dirty="0" err="1" smtClean="0"/>
              <a:t>init</a:t>
            </a:r>
            <a:endParaRPr lang="fr-FR" sz="3000" b="1" i="1" dirty="0"/>
          </a:p>
          <a:p>
            <a:pPr marL="514350" lvl="1" indent="-153988">
              <a:spcBef>
                <a:spcPts val="1000"/>
              </a:spcBef>
              <a:buFont typeface="+mj-lt"/>
              <a:buAutoNum type="arabicPeriod"/>
            </a:pPr>
            <a:r>
              <a:rPr lang="fr-FR" sz="3000" dirty="0"/>
              <a:t>Lié le dépôt locale au dépôt distant</a:t>
            </a:r>
          </a:p>
          <a:p>
            <a:pPr marL="1160462" lvl="1" indent="-342900"/>
            <a:r>
              <a:rPr lang="fr-FR" sz="3000" b="1" i="1" dirty="0"/>
              <a:t>git remote add </a:t>
            </a:r>
            <a:r>
              <a:rPr lang="fr-FR" sz="3000" b="1" i="1" dirty="0" err="1"/>
              <a:t>origin</a:t>
            </a:r>
            <a:r>
              <a:rPr lang="fr-FR" sz="3000" b="1" i="1" dirty="0"/>
              <a:t> url ou bien  </a:t>
            </a:r>
          </a:p>
          <a:p>
            <a:pPr marL="1160462" lvl="1" indent="-342900"/>
            <a:r>
              <a:rPr lang="fr-FR" altLang="fr-FR" sz="3000" b="1" i="1" dirty="0"/>
              <a:t>git clone https://github.com/my_git_project.git </a:t>
            </a:r>
          </a:p>
          <a:p>
            <a:pPr marL="514350" lvl="1" indent="-153988">
              <a:spcBef>
                <a:spcPts val="1000"/>
              </a:spcBef>
              <a:buFont typeface="+mj-lt"/>
              <a:buAutoNum type="arabicPeriod"/>
            </a:pPr>
            <a:r>
              <a:rPr lang="fr-FR" sz="3000" dirty="0"/>
              <a:t>Configuration nom utilisateur pour envoyé sur dépôt distant:</a:t>
            </a:r>
          </a:p>
          <a:p>
            <a:pPr marL="1160462" lvl="1" indent="-342900"/>
            <a:r>
              <a:rPr lang="fr-FR" sz="3000" b="1" i="1" dirty="0" smtClean="0"/>
              <a:t>git </a:t>
            </a:r>
            <a:r>
              <a:rPr lang="fr-FR" sz="3000" b="1" i="1" dirty="0"/>
              <a:t>config –global user.name «  </a:t>
            </a:r>
            <a:r>
              <a:rPr lang="fr-FR" sz="3000" b="1" i="1" dirty="0" err="1"/>
              <a:t>name</a:t>
            </a:r>
            <a:r>
              <a:rPr lang="fr-FR" sz="3000" b="1" i="1" dirty="0"/>
              <a:t>»</a:t>
            </a:r>
          </a:p>
          <a:p>
            <a:pPr marL="514350" lvl="1" indent="-153988">
              <a:spcBef>
                <a:spcPts val="1000"/>
              </a:spcBef>
              <a:buFont typeface="+mj-lt"/>
              <a:buAutoNum type="arabicPeriod"/>
            </a:pPr>
            <a:r>
              <a:rPr lang="fr-FR" sz="3000" dirty="0"/>
              <a:t>Configuration email utilisateur pour envoyé sur dépôt distant:</a:t>
            </a:r>
          </a:p>
          <a:p>
            <a:pPr marL="1158875" lvl="1" indent="-350838" defTabSz="584200"/>
            <a:r>
              <a:rPr lang="fr-FR" b="1" i="1" dirty="0" smtClean="0"/>
              <a:t>	</a:t>
            </a:r>
            <a:r>
              <a:rPr lang="fr-FR" sz="3000" b="1" i="1" dirty="0" smtClean="0"/>
              <a:t>git </a:t>
            </a:r>
            <a:r>
              <a:rPr lang="fr-FR" sz="3000" b="1" i="1" dirty="0"/>
              <a:t>config –global user. email «  email» (global local, system)</a:t>
            </a:r>
          </a:p>
          <a:p>
            <a:pPr marL="514350" lvl="1" indent="-153988">
              <a:spcBef>
                <a:spcPts val="1000"/>
              </a:spcBef>
              <a:buFont typeface="+mj-lt"/>
              <a:buAutoNum type="arabicPeriod"/>
            </a:pPr>
            <a:r>
              <a:rPr lang="fr-FR" sz="3000" dirty="0"/>
              <a:t>Affiches l’état du répertoire de travail:</a:t>
            </a:r>
          </a:p>
          <a:p>
            <a:pPr marL="1160462" lvl="1" indent="-342900"/>
            <a:r>
              <a:rPr lang="fr-FR" sz="3000" b="1" i="1" dirty="0"/>
              <a:t>git status</a:t>
            </a:r>
          </a:p>
          <a:p>
            <a:pPr marL="514350" lvl="1" indent="-153988">
              <a:spcBef>
                <a:spcPts val="1000"/>
              </a:spcBef>
              <a:buFont typeface="+mj-lt"/>
              <a:buAutoNum type="arabicPeriod"/>
            </a:pPr>
            <a:r>
              <a:rPr lang="fr-FR" sz="3000" dirty="0"/>
              <a:t>Lister  Les variables de configuration</a:t>
            </a:r>
          </a:p>
          <a:p>
            <a:pPr marL="1160462" lvl="1" indent="-342900"/>
            <a:r>
              <a:rPr lang="fr-FR" sz="3000" b="1" i="1" dirty="0"/>
              <a:t>git config --list –</a:t>
            </a:r>
            <a:r>
              <a:rPr lang="fr-FR" sz="3000" b="1" i="1" dirty="0" err="1"/>
              <a:t>level</a:t>
            </a:r>
            <a:r>
              <a:rPr lang="fr-FR" sz="3000" b="1" i="1" dirty="0"/>
              <a:t>()</a:t>
            </a:r>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0" y="926379"/>
            <a:ext cx="12192000" cy="5931621"/>
          </a:xfrm>
        </p:spPr>
        <p:txBody>
          <a:bodyPr>
            <a:normAutofit lnSpcReduction="10000"/>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lnSpc>
                <a:spcPct val="70000"/>
              </a:lnSpc>
            </a:pPr>
            <a:r>
              <a:rPr lang="fr-FR" sz="2800" b="1" i="1" dirty="0"/>
              <a:t>git </a:t>
            </a:r>
            <a:r>
              <a:rPr lang="fr-FR" sz="2800" b="1" i="1" dirty="0" err="1"/>
              <a:t>add</a:t>
            </a:r>
            <a:r>
              <a:rPr lang="fr-FR" sz="2800" b="1" i="1" dirty="0"/>
              <a:t> « fichier », git </a:t>
            </a:r>
            <a:r>
              <a:rPr lang="fr-FR" sz="2800" b="1" i="1" dirty="0" err="1"/>
              <a:t>add</a:t>
            </a:r>
            <a:r>
              <a:rPr lang="fr-FR" sz="2800" b="1" i="1" dirty="0"/>
              <a:t> .,  git </a:t>
            </a:r>
            <a:r>
              <a:rPr lang="fr-FR" sz="2800" b="1" i="1" dirty="0" err="1"/>
              <a:t>add</a:t>
            </a:r>
            <a:r>
              <a:rPr lang="fr-FR" sz="2800" b="1" i="1" dirty="0"/>
              <a:t>  « *.</a:t>
            </a:r>
            <a:r>
              <a:rPr lang="fr-FR" sz="2800" b="1" i="1" dirty="0" err="1"/>
              <a:t>ext</a:t>
            </a:r>
            <a:r>
              <a:rPr lang="fr-FR" sz="2800" b="1" i="1" dirty="0"/>
              <a:t> », git </a:t>
            </a:r>
            <a:r>
              <a:rPr lang="fr-FR" sz="2800" b="1" i="1" dirty="0" err="1"/>
              <a:t>add</a:t>
            </a:r>
            <a:r>
              <a:rPr lang="fr-FR" sz="2800" b="1" i="1" dirty="0"/>
              <a:t> –p</a:t>
            </a:r>
          </a:p>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8"/>
            </a:pPr>
            <a:r>
              <a:rPr lang="fr-FR" sz="2800" dirty="0"/>
              <a:t>Supprimer un fichier de versionning (untracked state):</a:t>
            </a:r>
          </a:p>
          <a:p>
            <a:pPr marL="1160462" lvl="1" indent="-342900">
              <a:lnSpc>
                <a:spcPct val="70000"/>
              </a:lnSpc>
            </a:pPr>
            <a:r>
              <a:rPr lang="fr-FR" sz="2800" b="1" i="1" dirty="0"/>
              <a:t>git </a:t>
            </a:r>
            <a:r>
              <a:rPr lang="fr-FR" sz="2800" b="1" i="1" dirty="0" err="1"/>
              <a:t>rm</a:t>
            </a:r>
            <a:r>
              <a:rPr lang="fr-FR" sz="2800" b="1" i="1" dirty="0"/>
              <a:t> –cached « fichier</a:t>
            </a:r>
            <a:r>
              <a:rPr lang="fr-FR" sz="2800" b="1" i="1" dirty="0" smtClean="0"/>
              <a:t>»</a:t>
            </a:r>
            <a:endParaRPr lang="fr-FR" sz="2800"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lnSpc>
                <a:spcPct val="70000"/>
              </a:lnSpc>
            </a:pPr>
            <a:r>
              <a:rPr lang="fr-FR" sz="2800" b="1" i="1" dirty="0"/>
              <a:t>git </a:t>
            </a:r>
            <a:r>
              <a:rPr lang="fr-FR" sz="2800" b="1" i="1" dirty="0" err="1"/>
              <a:t>rm</a:t>
            </a:r>
            <a:r>
              <a:rPr lang="fr-FR" sz="2800" b="1" i="1" dirty="0"/>
              <a:t> –cached « fichier»</a:t>
            </a:r>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1160462" lvl="1" indent="-342900">
              <a:lnSpc>
                <a:spcPct val="70000"/>
              </a:lnSpc>
            </a:pPr>
            <a:r>
              <a:rPr lang="fr-FR" sz="2800" b="1" i="1" dirty="0"/>
              <a:t>Git </a:t>
            </a:r>
            <a:r>
              <a:rPr lang="fr-FR" sz="2800" b="1" i="1" dirty="0" smtClean="0"/>
              <a:t>clean</a:t>
            </a:r>
          </a:p>
          <a:p>
            <a:pPr marL="877888" lvl="1" indent="-514350">
              <a:lnSpc>
                <a:spcPct val="110000"/>
              </a:lnSpc>
              <a:buFont typeface="+mj-lt"/>
              <a:buAutoNum type="arabicPeriod" startAt="11"/>
            </a:pPr>
            <a:r>
              <a:rPr lang="fr-FR" sz="2800" dirty="0"/>
              <a:t>indexer la suppression d’un fichier:</a:t>
            </a:r>
          </a:p>
          <a:p>
            <a:pPr marL="1158875" lvl="1" indent="-347663"/>
            <a:r>
              <a:rPr lang="fr-FR" sz="2800" b="1" i="1" dirty="0"/>
              <a:t>git </a:t>
            </a:r>
            <a:r>
              <a:rPr lang="fr-FR" sz="2800" b="1" i="1" dirty="0" err="1"/>
              <a:t>rm</a:t>
            </a:r>
            <a:r>
              <a:rPr lang="fr-FR" sz="2800" b="1" i="1" dirty="0"/>
              <a:t> «  fichier»</a:t>
            </a:r>
          </a:p>
          <a:p>
            <a:pPr marL="877887" lvl="1" indent="-514350">
              <a:lnSpc>
                <a:spcPct val="110000"/>
              </a:lnSpc>
              <a:buFont typeface="+mj-lt"/>
              <a:buAutoNum type="arabicPeriod" startAt="12"/>
            </a:pPr>
            <a:r>
              <a:rPr lang="fr-FR" sz="2800" dirty="0"/>
              <a:t>Annuler les modifications indexes ( le contraire de git </a:t>
            </a:r>
            <a:r>
              <a:rPr lang="fr-FR" sz="2800" dirty="0" err="1"/>
              <a:t>add</a:t>
            </a:r>
            <a:r>
              <a:rPr lang="fr-FR" sz="2800" dirty="0"/>
              <a:t> file):</a:t>
            </a:r>
          </a:p>
          <a:p>
            <a:pPr marL="1158875" lvl="1" indent="-347663"/>
            <a:r>
              <a:rPr lang="fr-FR" sz="2800" b="1" i="1" dirty="0"/>
              <a:t>git reset --  « fichier »</a:t>
            </a:r>
          </a:p>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4897</TotalTime>
  <Words>2525</Words>
  <Application>Microsoft Office PowerPoint</Application>
  <PresentationFormat>Grand écran</PresentationFormat>
  <Paragraphs>446</Paragraphs>
  <Slides>30</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Calibri Light</vt:lpstr>
      <vt:lpstr>Wingdings</vt:lpstr>
      <vt:lpstr>Thème Office</vt:lpstr>
      <vt:lpstr>Système de contrôle de version(SCV)</vt:lpstr>
      <vt:lpstr>Type de SCV </vt:lpstr>
      <vt:lpstr>Git </vt:lpstr>
      <vt:lpstr>HEAD &amp; Index</vt:lpstr>
      <vt:lpstr>Architecture de Git</vt:lpstr>
      <vt:lpstr>Utilisation</vt:lpstr>
      <vt:lpstr>Génération &amp; SSH</vt:lpstr>
      <vt:lpstr>Les commandes de base</vt:lpstr>
      <vt:lpstr>Présentation PowerPoint</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exercice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Boussad</cp:lastModifiedBy>
  <cp:revision>1139</cp:revision>
  <dcterms:created xsi:type="dcterms:W3CDTF">2022-11-12T10:47:31Z</dcterms:created>
  <dcterms:modified xsi:type="dcterms:W3CDTF">2022-12-05T22:05:23Z</dcterms:modified>
</cp:coreProperties>
</file>