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9" r:id="rId3"/>
    <p:sldId id="258" r:id="rId4"/>
    <p:sldId id="261" r:id="rId5"/>
    <p:sldId id="260" r:id="rId6"/>
    <p:sldId id="262" r:id="rId7"/>
    <p:sldId id="264" r:id="rId8"/>
    <p:sldId id="263" r:id="rId9"/>
    <p:sldId id="268" r:id="rId10"/>
    <p:sldId id="266" r:id="rId11"/>
    <p:sldId id="267" r:id="rId12"/>
    <p:sldId id="265" r:id="rId13"/>
    <p:sldId id="269" r:id="rId14"/>
    <p:sldId id="270" r:id="rId15"/>
    <p:sldId id="27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014" autoAdjust="0"/>
  </p:normalViewPr>
  <p:slideViewPr>
    <p:cSldViewPr snapToGrid="0">
      <p:cViewPr varScale="1">
        <p:scale>
          <a:sx n="81" d="100"/>
          <a:sy n="81" d="100"/>
        </p:scale>
        <p:origin x="594" y="1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15/11/2022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Stratégie (stratégie 0 branch( petit projet  1 </a:t>
            </a:r>
            <a:r>
              <a:rPr lang="fr-FR" baseline="0" dirty="0" err="1" smtClean="0"/>
              <a:t>devloper</a:t>
            </a:r>
            <a:r>
              <a:rPr lang="fr-FR" baseline="0" dirty="0" smtClean="0"/>
              <a:t>)</a:t>
            </a:r>
          </a:p>
          <a:p>
            <a:r>
              <a:rPr lang="fr-FR" baseline="0" dirty="0" smtClean="0"/>
              <a:t>-incontinent: bouceaup de conflits, développé d’autre fonctionnalité et réglé les problème</a:t>
            </a:r>
          </a:p>
          <a:p>
            <a:r>
              <a:rPr lang="fr-FR" baseline="0" dirty="0" smtClean="0"/>
              <a:t>-</a:t>
            </a:r>
            <a:r>
              <a:rPr lang="fr-FR" baseline="0" dirty="0" err="1" smtClean="0"/>
              <a:t>dificile</a:t>
            </a:r>
            <a:r>
              <a:rPr lang="fr-FR" baseline="0" dirty="0" smtClean="0"/>
              <a:t> de </a:t>
            </a:r>
            <a:r>
              <a:rPr lang="fr-FR" baseline="0" dirty="0" err="1" smtClean="0"/>
              <a:t>suprimé</a:t>
            </a:r>
            <a:r>
              <a:rPr lang="fr-FR" baseline="0" dirty="0" smtClean="0"/>
              <a:t> et de </a:t>
            </a:r>
            <a:r>
              <a:rPr lang="fr-FR" baseline="0" dirty="0" err="1" smtClean="0"/>
              <a:t>resaouré</a:t>
            </a:r>
            <a:r>
              <a:rPr lang="fr-FR" baseline="0" dirty="0" smtClean="0"/>
              <a:t> des </a:t>
            </a:r>
            <a:r>
              <a:rPr lang="fr-FR" baseline="0" dirty="0" err="1" smtClean="0"/>
              <a:t>fonctionalite</a:t>
            </a:r>
            <a:endParaRPr lang="fr-FR" baseline="0" dirty="0" smtClean="0"/>
          </a:p>
          <a:p>
            <a:r>
              <a:rPr lang="fr-FR" baseline="0" dirty="0" smtClean="0"/>
              <a:t>Perte de temps dans le </a:t>
            </a:r>
            <a:r>
              <a:rPr lang="fr-FR" baseline="0" dirty="0" err="1" smtClean="0"/>
              <a:t>reglage</a:t>
            </a:r>
            <a:r>
              <a:rPr lang="fr-FR" baseline="0" dirty="0" smtClean="0"/>
              <a:t> de conflit au lieu le </a:t>
            </a:r>
            <a:r>
              <a:rPr lang="fr-FR" baseline="0" dirty="0" err="1" smtClean="0"/>
              <a:t>developement</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420914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a:t>
            </a:r>
            <a:r>
              <a:rPr lang="fr-FR" b="0" baseline="0" dirty="0" err="1" smtClean="0"/>
              <a:t>inconvignent</a:t>
            </a:r>
            <a:r>
              <a:rPr lang="fr-FR" b="0" baseline="0" dirty="0" smtClean="0"/>
              <a: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r>
              <a:rPr lang="fr-FR" sz="1200" b="1" dirty="0" smtClean="0"/>
              <a:t>stratégie de branch par fonctionnalité :</a:t>
            </a:r>
          </a:p>
          <a:p>
            <a:r>
              <a:rPr lang="fr-FR" sz="1200" b="0" baseline="0" dirty="0" smtClean="0"/>
              <a:t>On peut applique à n’importe qu’elle moment un </a:t>
            </a:r>
            <a:r>
              <a:rPr lang="en-US" dirty="0" smtClean="0"/>
              <a:t>hotfix à </a:t>
            </a:r>
            <a:r>
              <a:rPr lang="fr-FR" sz="1200" b="0" baseline="0" dirty="0" smtClean="0"/>
              <a:t> la branch master en cas de bug, les </a:t>
            </a:r>
            <a:r>
              <a:rPr lang="fr-FR" sz="1200" b="0" baseline="0" dirty="0" err="1" smtClean="0"/>
              <a:t>developper</a:t>
            </a:r>
            <a:r>
              <a:rPr lang="fr-FR" sz="1200" b="0" baseline="0" dirty="0" smtClean="0"/>
              <a:t> font le pull de la </a:t>
            </a:r>
            <a:r>
              <a:rPr lang="fr-FR" sz="1200" b="0" baseline="0" dirty="0" err="1" smtClean="0"/>
              <a:t>dérniére</a:t>
            </a:r>
            <a:r>
              <a:rPr lang="fr-FR" sz="1200" b="0" baseline="0" dirty="0" smtClean="0"/>
              <a:t> </a:t>
            </a:r>
            <a:r>
              <a:rPr lang="fr-FR" sz="1200" b="0" baseline="0" dirty="0" err="1" smtClean="0"/>
              <a:t>versionb</a:t>
            </a:r>
            <a:r>
              <a:rPr lang="fr-FR" sz="1200" b="0" baseline="0" dirty="0" smtClean="0"/>
              <a:t> du master avant de mergé leur branch </a:t>
            </a:r>
            <a:r>
              <a:rPr lang="fr-FR" sz="1200" b="1" baseline="0" dirty="0" smtClean="0"/>
              <a:t>fonctionnalité </a:t>
            </a:r>
            <a:r>
              <a:rPr lang="fr-FR" sz="1200" b="0" baseline="0" dirty="0" smtClean="0"/>
              <a:t>à la branch master</a:t>
            </a:r>
          </a:p>
          <a:p>
            <a:r>
              <a:rPr lang="fr-FR" sz="1200" b="1" baseline="0" dirty="0" err="1" smtClean="0"/>
              <a:t>Inconvignen</a:t>
            </a:r>
            <a:r>
              <a:rPr lang="fr-FR" sz="1200" b="0" baseline="0" dirty="0" err="1" smtClean="0"/>
              <a:t>t</a:t>
            </a:r>
            <a:r>
              <a:rPr lang="fr-FR" sz="1200" b="0" baseline="0" dirty="0" smtClean="0"/>
              <a:t>: le développement de fonctionnalités en parallèle n’est pas toujours faisable (pour les taches interdépendantes)</a:t>
            </a:r>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89517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a:t>
            </a:r>
            <a:r>
              <a:rPr lang="fr-FR" baseline="0" dirty="0" smtClean="0"/>
              <a:t>(projet)pour </a:t>
            </a:r>
            <a:r>
              <a:rPr lang="fr-FR" baseline="0" dirty="0" smtClean="0"/>
              <a:t>chaque développer (contient </a:t>
            </a:r>
            <a:r>
              <a:rPr lang="fr-FR" baseline="0" dirty="0" smtClean="0"/>
              <a:t>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fr-FR" baseline="0" dirty="0" smtClean="0"/>
              <a:t>’</a:t>
            </a:r>
            <a:r>
              <a:rPr lang="en-US" sz="1200" b="0" i="0" kern="1200" dirty="0" smtClean="0">
                <a:solidFill>
                  <a:schemeClr val="tx1"/>
                </a:solidFill>
                <a:effectLst/>
                <a:latin typeface="+mn-lt"/>
                <a:ea typeface="+mn-ea"/>
                <a:cs typeface="+mn-cs"/>
              </a:rPr>
              <a:t>. </a:t>
            </a:r>
            <a:r>
              <a:rPr lang="fr-FR" baseline="0" dirty="0" smtClean="0"/>
              <a:t>à </a:t>
            </a:r>
            <a:r>
              <a:rPr lang="fr-FR" baseline="0" dirty="0" smtClean="0"/>
              <a:t>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	</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3512285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endParaRPr lang="fr-FR" baseline="0" dirty="0" smtClean="0"/>
          </a:p>
          <a:p>
            <a:r>
              <a:rPr lang="fr-FR" b="1" baseline="0" dirty="0" err="1" smtClean="0"/>
              <a:t>Fonctionement</a:t>
            </a:r>
            <a:r>
              <a:rPr lang="fr-FR" b="1" baseline="0" dirty="0" smtClean="0"/>
              <a:t>:</a:t>
            </a:r>
          </a:p>
          <a:p>
            <a:r>
              <a:rPr lang="fr-FR" b="1" baseline="0" dirty="0" err="1" smtClean="0"/>
              <a:t>Repo:</a:t>
            </a:r>
            <a:r>
              <a:rPr lang="fr-FR" dirty="0" err="1" smtClean="0"/>
              <a:t>contient</a:t>
            </a:r>
            <a:r>
              <a:rPr lang="fr-FR" dirty="0" smtClean="0"/>
              <a:t> les </a:t>
            </a:r>
            <a:r>
              <a:rPr lang="fr-FR" dirty="0" err="1" smtClean="0"/>
              <a:t>méta-données</a:t>
            </a:r>
            <a:r>
              <a:rPr lang="fr-FR" dirty="0" smtClean="0"/>
              <a:t> et la base de données des objets du projet</a:t>
            </a:r>
          </a:p>
          <a:p>
            <a:r>
              <a:rPr lang="fr-FR" dirty="0" smtClean="0"/>
              <a:t>La zone de transit/d’index :fichier contenant des informations à propos de ce qui sera pris en compte lors de la prochaine soumission. </a:t>
            </a:r>
          </a:p>
          <a:p>
            <a:r>
              <a:rPr lang="fr-FR" b="1" baseline="0" dirty="0" smtClean="0">
                <a:latin typeface="Andalus" panose="02020603050405020304" pitchFamily="18" charset="-78"/>
                <a:cs typeface="Andalus" panose="02020603050405020304" pitchFamily="18" charset="-78"/>
              </a:rPr>
              <a:t>Staged</a:t>
            </a:r>
            <a:r>
              <a:rPr lang="fr-FR" b="1" baseline="0" dirty="0" smtClean="0"/>
              <a:t> : </a:t>
            </a:r>
            <a:r>
              <a:rPr lang="fr-FR" baseline="0" dirty="0" smtClean="0"/>
              <a:t>pris pour le prochaine commit</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347513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a:t>
            </a:r>
            <a:r>
              <a:rPr lang="fr-FR" baseline="0" dirty="0" smtClean="0"/>
              <a:t>status affiche (non </a:t>
            </a:r>
            <a:r>
              <a:rPr lang="fr-FR" baseline="0" dirty="0" err="1" smtClean="0"/>
              <a:t>track</a:t>
            </a:r>
            <a:r>
              <a:rPr lang="fr-FR" baseline="0" dirty="0" smtClean="0"/>
              <a:t> ,indexé ,non indexé)</a:t>
            </a:r>
          </a:p>
          <a:p>
            <a:r>
              <a:rPr lang="fr-FR" baseline="0" dirty="0" smtClean="0"/>
              <a:t>Git </a:t>
            </a:r>
            <a:r>
              <a:rPr lang="fr-FR" baseline="0" dirty="0" err="1" smtClean="0"/>
              <a:t>checkout</a:t>
            </a:r>
            <a:r>
              <a:rPr lang="fr-FR" baseline="0" dirty="0" smtClean="0"/>
              <a:t>: on peut pas le faire avec un fichier supprimé, pour supprimer l’indexation d’une suppression on </a:t>
            </a:r>
            <a:r>
              <a:rPr lang="fr-FR" baseline="0" dirty="0" err="1" smtClean="0"/>
              <a:t>fair</a:t>
            </a:r>
            <a:r>
              <a:rPr lang="fr-FR" baseline="0" dirty="0" smtClean="0"/>
              <a:t> git restore –</a:t>
            </a:r>
            <a:r>
              <a:rPr lang="fr-FR" baseline="0" dirty="0" err="1" smtClean="0"/>
              <a:t>stagged</a:t>
            </a:r>
            <a:r>
              <a:rPr lang="fr-FR" baseline="0" dirty="0" smtClean="0"/>
              <a:t>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a:t>
            </a:r>
            <a:r>
              <a:rPr lang="fr-FR" baseline="0" dirty="0" err="1" smtClean="0"/>
              <a:t>checkout</a:t>
            </a:r>
            <a:r>
              <a:rPr lang="fr-FR" baseline="0" dirty="0" smtClean="0"/>
              <a:t>: on peut pas le faire avec un fichier supprimé, pour supprimer l’indexation d’une suppression on </a:t>
            </a:r>
            <a:r>
              <a:rPr lang="fr-FR" baseline="0" dirty="0" err="1" smtClean="0"/>
              <a:t>fair</a:t>
            </a:r>
            <a:r>
              <a:rPr lang="fr-FR" baseline="0" dirty="0" smtClean="0"/>
              <a:t> git restore –</a:t>
            </a:r>
            <a:r>
              <a:rPr lang="fr-FR" baseline="0" dirty="0" err="1" smtClean="0"/>
              <a:t>stagged</a:t>
            </a:r>
            <a:r>
              <a:rPr lang="fr-FR" baseline="0" dirty="0" smtClean="0"/>
              <a:t>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a:t>
            </a:r>
            <a:r>
              <a:rPr lang="fr-FR" dirty="0" err="1" smtClean="0"/>
              <a:t>checkout</a:t>
            </a:r>
            <a:r>
              <a:rPr lang="fr-FR" dirty="0" smtClean="0"/>
              <a: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a:t>
            </a:r>
            <a:r>
              <a:rPr lang="fr-FR" sz="1200" kern="1200" dirty="0" smtClean="0">
                <a:solidFill>
                  <a:schemeClr val="tx1"/>
                </a:solidFill>
                <a:effectLst/>
                <a:latin typeface="+mn-lt"/>
                <a:ea typeface="+mn-ea"/>
                <a:cs typeface="+mn-cs"/>
              </a:rPr>
              <a:t>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a:t>
            </a:r>
            <a:r>
              <a:rPr lang="fr-FR" sz="1200" dirty="0" smtClean="0"/>
              <a:t>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15/11/2022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15/11/2022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15/11/2022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15/11/2022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15/11/2022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15/11/2022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79634"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p>
          <a:p>
            <a:pPr marL="571500" indent="-571500">
              <a:buFont typeface="+mj-lt"/>
              <a:buAutoNum type="romanUcPeriod"/>
            </a:pPr>
            <a:endParaRPr lang="fr-FR" dirty="0" smtClean="0"/>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a:t>
            </a:r>
          </a:p>
          <a:p>
            <a:pPr lvl="0"/>
            <a:r>
              <a:rPr lang="fr-FR" dirty="0"/>
              <a:t>Revenir à une version précédente </a:t>
            </a:r>
            <a:r>
              <a:rPr lang="fr-FR" dirty="0" smtClean="0"/>
              <a:t>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53391"/>
            <a:ext cx="12192000" cy="5704609"/>
          </a:xfrm>
        </p:spPr>
        <p:txBody>
          <a:bodyPr>
            <a:normAutofit fontScale="92500" lnSpcReduction="20000"/>
          </a:bodyPr>
          <a:lstStyle/>
          <a:p>
            <a:pPr marL="877888" lvl="1" indent="-514350">
              <a:lnSpc>
                <a:spcPct val="110000"/>
              </a:lnSpc>
              <a:buFont typeface="+mj-lt"/>
              <a:buAutoNum type="arabicPeriod" startAt="11"/>
            </a:pPr>
            <a:r>
              <a:rPr lang="fr-FR" sz="3000" dirty="0" smtClean="0"/>
              <a:t>indexer </a:t>
            </a:r>
            <a:r>
              <a:rPr lang="fr-FR" sz="3000" dirty="0"/>
              <a:t>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3000" dirty="0"/>
              <a:t>Annuler les modifications indexes ( le contraire de git add file):</a:t>
            </a:r>
          </a:p>
          <a:p>
            <a:pPr marL="1158875" lvl="1" indent="-347663"/>
            <a:r>
              <a:rPr lang="fr-FR" sz="2800" b="1" i="1" dirty="0"/>
              <a:t>git reset --  « fichier »</a:t>
            </a:r>
          </a:p>
          <a:p>
            <a:pPr marL="874712" indent="-514350" defTabSz="447675">
              <a:buFont typeface="+mj-lt"/>
              <a:buAutoNum type="arabicPeriod" startAt="13"/>
              <a:tabLst>
                <a:tab pos="811213" algn="l"/>
              </a:tabLst>
            </a:pPr>
            <a:r>
              <a:rPr lang="fr-FR" dirty="0"/>
              <a:t>	Afficher le détail des modifications non indexées:</a:t>
            </a:r>
            <a:endParaRPr lang="fr-FR" dirty="0" smtClean="0"/>
          </a:p>
          <a:p>
            <a:pPr marL="1158875" lvl="1" indent="-347663"/>
            <a:r>
              <a:rPr lang="fr-FR" sz="2800" b="1" i="1" dirty="0"/>
              <a:t>git </a:t>
            </a:r>
            <a:r>
              <a:rPr lang="fr-FR" sz="2800" b="1" i="1" dirty="0" err="1"/>
              <a:t>diff</a:t>
            </a:r>
            <a:endParaRPr lang="fr-FR" sz="2800" b="1" i="1" dirty="0"/>
          </a:p>
          <a:p>
            <a:pPr marL="877888" lvl="1" indent="-514350">
              <a:buFont typeface="+mj-lt"/>
              <a:buAutoNum type="arabicPeriod" startAt="14"/>
              <a:tabLst>
                <a:tab pos="811213" algn="l"/>
              </a:tabLst>
            </a:pPr>
            <a:r>
              <a:rPr lang="fr-FR" sz="3000" dirty="0"/>
              <a:t>Afficher le détail des modifications indexées:</a:t>
            </a:r>
          </a:p>
          <a:p>
            <a:pPr marL="1158875" lvl="1" indent="-347663"/>
            <a:r>
              <a:rPr lang="fr-FR" sz="2800" b="1" i="1" dirty="0"/>
              <a:t>git </a:t>
            </a:r>
            <a:r>
              <a:rPr lang="fr-FR" sz="2800" b="1" i="1" dirty="0" err="1"/>
              <a:t>diff</a:t>
            </a:r>
            <a:r>
              <a:rPr lang="fr-FR" sz="2800" b="1" i="1" dirty="0"/>
              <a:t> --cached</a:t>
            </a:r>
          </a:p>
          <a:p>
            <a:pPr marL="877887" lvl="1" indent="-514350">
              <a:buFont typeface="+mj-lt"/>
              <a:buAutoNum type="arabicPeriod" startAt="15"/>
            </a:pPr>
            <a:r>
              <a:rPr lang="fr-FR" sz="3000" dirty="0"/>
              <a:t>Envoyer les modification indexés en zone de </a:t>
            </a:r>
            <a:r>
              <a:rPr lang="fr-FR" sz="3000" dirty="0" smtClean="0"/>
              <a:t>transit(backup):</a:t>
            </a:r>
            <a:endParaRPr lang="fr-FR" sz="3000" dirty="0"/>
          </a:p>
          <a:p>
            <a:pPr marL="1160462" lvl="1" indent="-342900"/>
            <a:r>
              <a:rPr lang="fr-FR" sz="2800" b="1" i="1" dirty="0"/>
              <a:t>git commit</a:t>
            </a:r>
          </a:p>
          <a:p>
            <a:pPr marL="877887" lvl="1" indent="-514350">
              <a:buFont typeface="+mj-lt"/>
              <a:buAutoNum type="arabicPeriod" startAt="16"/>
            </a:pPr>
            <a:r>
              <a:rPr lang="fr-FR" sz="3000" dirty="0"/>
              <a:t>Afficher l’historique des commits:</a:t>
            </a:r>
          </a:p>
          <a:p>
            <a:pPr marL="1158875" lvl="1" indent="-347663"/>
            <a:r>
              <a:rPr lang="fr-FR" sz="2800" b="1" i="1" dirty="0"/>
              <a:t>git log, git log –n 2 </a:t>
            </a:r>
            <a:r>
              <a:rPr lang="fr-FR" sz="2800" b="1" i="1" dirty="0" smtClean="0"/>
              <a:t>,</a:t>
            </a:r>
            <a:r>
              <a:rPr lang="fr-FR" dirty="0"/>
              <a:t> </a:t>
            </a:r>
            <a:r>
              <a:rPr lang="fr-FR" sz="2800" b="1" i="1" dirty="0"/>
              <a:t>git log –</a:t>
            </a:r>
            <a:r>
              <a:rPr lang="fr-FR" sz="2800" b="1" i="1" dirty="0" err="1"/>
              <a:t>oneline</a:t>
            </a:r>
            <a:r>
              <a:rPr lang="fr-FR" sz="2800" b="1" i="1" dirty="0" smtClean="0"/>
              <a:t>,</a:t>
            </a:r>
            <a:r>
              <a:rPr lang="fr-FR" dirty="0"/>
              <a:t> </a:t>
            </a:r>
            <a:r>
              <a:rPr lang="fr-FR" sz="2800" b="1" i="1" dirty="0"/>
              <a:t>« git log –p fichier »</a:t>
            </a:r>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2800" b="1" i="1" dirty="0"/>
              <a:t>git reset </a:t>
            </a:r>
            <a:r>
              <a:rPr lang="fr-FR" sz="2800" b="1" i="1" dirty="0" err="1" smtClean="0"/>
              <a:t>commit_hash</a:t>
            </a:r>
            <a:r>
              <a:rPr lang="fr-FR" sz="2800" b="1" i="1" dirty="0" smtClean="0"/>
              <a:t> </a:t>
            </a:r>
            <a:r>
              <a:rPr lang="fr-FR" sz="2800" b="1" i="1" dirty="0"/>
              <a:t>,git reset HEAD^</a:t>
            </a:r>
            <a:r>
              <a:rPr lang="fr-FR" b="1" i="1" dirty="0" smtClean="0"/>
              <a:t> (</a:t>
            </a:r>
            <a:r>
              <a:rPr lang="fr-FR" b="1" i="1" dirty="0" err="1" smtClean="0"/>
              <a:t>soft,mixes,hard</a:t>
            </a:r>
            <a:r>
              <a:rPr lang="fr-FR" b="1" i="1" dirty="0" smtClean="0"/>
              <a:t>)</a:t>
            </a:r>
            <a:endParaRPr lang="fr-FR" sz="2800" b="1" i="1"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a:t>navigué dans l’historique des </a:t>
            </a:r>
            <a:r>
              <a:rPr lang="fr-FR" sz="2800" dirty="0" smtClean="0"/>
              <a:t>commit (voir le contenu avent un commit ):</a:t>
            </a:r>
            <a:endParaRPr lang="fr-FR" sz="2800" dirty="0"/>
          </a:p>
          <a:p>
            <a:pPr marL="1158875" lvl="1" indent="-347663">
              <a:lnSpc>
                <a:spcPct val="70000"/>
              </a:lnSpc>
            </a:pPr>
            <a:r>
              <a:rPr lang="fr-FR" sz="2600" b="1" i="1" dirty="0"/>
              <a:t>git </a:t>
            </a:r>
            <a:r>
              <a:rPr lang="fr-FR" sz="2600" b="1" i="1" dirty="0" err="1"/>
              <a:t>checkout</a:t>
            </a:r>
            <a:r>
              <a:rPr lang="fr-FR" sz="2600" b="1" i="1" dirty="0"/>
              <a:t> « </a:t>
            </a:r>
            <a:r>
              <a:rPr lang="fr-FR" sz="2600" b="1" i="1" dirty="0" err="1" smtClean="0"/>
              <a:t>commit_hash</a:t>
            </a:r>
            <a:r>
              <a:rPr lang="fr-FR" sz="2600" b="1" i="1" dirty="0"/>
              <a:t> », </a:t>
            </a:r>
            <a:r>
              <a:rPr lang="fr-FR" sz="2600" b="1" i="1" dirty="0" smtClean="0"/>
              <a:t>git </a:t>
            </a:r>
            <a:r>
              <a:rPr lang="fr-FR" sz="2600" b="1" i="1" dirty="0" err="1" smtClean="0"/>
              <a:t>checkout</a:t>
            </a:r>
            <a:r>
              <a:rPr lang="fr-FR" sz="2600" b="1" i="1" dirty="0" smtClean="0"/>
              <a:t> «  </a:t>
            </a:r>
            <a:r>
              <a:rPr lang="fr-FR" sz="2600" b="1" i="1" dirty="0" err="1" smtClean="0"/>
              <a:t>commit_hash</a:t>
            </a:r>
            <a:r>
              <a:rPr lang="fr-FR" sz="2600" b="1" i="1" dirty="0" smtClean="0"/>
              <a:t>» </a:t>
            </a:r>
            <a:r>
              <a:rPr lang="fr-FR" sz="2600" b="1" i="1" dirty="0" smtClean="0"/>
              <a:t>«</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a:t>
            </a:r>
            <a:r>
              <a:rPr lang="fr-FR" sz="2600" b="1" i="1" dirty="0"/>
              <a:t>« </a:t>
            </a:r>
            <a:r>
              <a:rPr lang="fr-FR" sz="2600" b="1" i="1" dirty="0" err="1"/>
              <a:t>commit_hash</a:t>
            </a:r>
            <a:r>
              <a:rPr lang="fr-FR" sz="2600" b="1" i="1" dirty="0"/>
              <a:t> »</a:t>
            </a:r>
          </a:p>
          <a:p>
            <a:pPr marL="811213" lvl="1" indent="-447675">
              <a:buNone/>
              <a:tabLst>
                <a:tab pos="363538" algn="l"/>
                <a:tab pos="1163638" algn="l"/>
              </a:tabLst>
            </a:pPr>
            <a:r>
              <a:rPr lang="fr-FR" sz="2800" dirty="0" smtClean="0"/>
              <a:t>21 commande de </a:t>
            </a:r>
            <a:r>
              <a:rPr lang="fr-FR" sz="2800" dirty="0" err="1" smtClean="0"/>
              <a:t>débugage</a:t>
            </a:r>
            <a:endParaRPr lang="fr-FR" sz="2800" dirty="0"/>
          </a:p>
          <a:p>
            <a:pPr marL="1169988" lvl="1" indent="-358775">
              <a:tabLst>
                <a:tab pos="811213"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0"/>
            <a:ext cx="2382982" cy="850611"/>
          </a:xfrm>
        </p:spPr>
        <p:txBody>
          <a:bodyPr>
            <a:normAutofit/>
          </a:bodyPr>
          <a:lstStyle/>
          <a:p>
            <a:pPr algn="ctr"/>
            <a:r>
              <a:rPr lang="fr-FR" b="1" dirty="0"/>
              <a:t>Branches</a:t>
            </a:r>
            <a:endParaRPr lang="fr-FR" b="1" dirty="0"/>
          </a:p>
        </p:txBody>
      </p:sp>
      <p:sp>
        <p:nvSpPr>
          <p:cNvPr id="3" name="Espace réservé du contenu 2"/>
          <p:cNvSpPr>
            <a:spLocks noGrp="1"/>
          </p:cNvSpPr>
          <p:nvPr>
            <p:ph idx="1"/>
          </p:nvPr>
        </p:nvSpPr>
        <p:spPr>
          <a:xfrm>
            <a:off x="178130" y="850611"/>
            <a:ext cx="12013870" cy="6007389"/>
          </a:xfrm>
        </p:spPr>
        <p:txBody>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 Ici la notion distribués et met en valeur.(il </a:t>
            </a:r>
            <a:r>
              <a:rPr lang="fr-FR" dirty="0" err="1" smtClean="0"/>
              <a:t>éxiste</a:t>
            </a:r>
            <a:r>
              <a:rPr lang="fr-FR" dirty="0" smtClean="0"/>
              <a:t> plusieurs stratégie)</a:t>
            </a:r>
          </a:p>
          <a:p>
            <a:pPr marL="571500" indent="-571500">
              <a:buFont typeface="+mj-lt"/>
              <a:buAutoNum type="romanUcPeriod" startAt="8"/>
            </a:pPr>
            <a:r>
              <a:rPr lang="fr-FR" b="1" dirty="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  </a:t>
            </a: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397798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43934"/>
            <a:ext cx="184731" cy="369332"/>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 5"/>
          <p:cNvPicPr>
            <a:picLocks noChangeAspect="1"/>
          </p:cNvPicPr>
          <p:nvPr/>
        </p:nvPicPr>
        <p:blipFill>
          <a:blip r:embed="rId3"/>
          <a:stretch>
            <a:fillRect/>
          </a:stretch>
        </p:blipFill>
        <p:spPr>
          <a:xfrm>
            <a:off x="979678" y="3883230"/>
            <a:ext cx="10195003" cy="2687805"/>
          </a:xfrm>
          <a:prstGeom prst="rect">
            <a:avLst/>
          </a:prstGeom>
        </p:spPr>
      </p:pic>
      <p:sp>
        <p:nvSpPr>
          <p:cNvPr id="7" name="ZoneTexte 6"/>
          <p:cNvSpPr txBox="1"/>
          <p:nvPr/>
        </p:nvSpPr>
        <p:spPr>
          <a:xfrm>
            <a:off x="118388" y="413266"/>
            <a:ext cx="12007269" cy="2677656"/>
          </a:xfrm>
          <a:prstGeom prst="rect">
            <a:avLst/>
          </a:prstGeom>
          <a:noFill/>
        </p:spPr>
        <p:txBody>
          <a:bodyPr wrap="square" rtlCol="0">
            <a:spAutoFit/>
          </a:bodyPr>
          <a:lstStyle/>
          <a:p>
            <a:r>
              <a:rPr lang="fr-FR" sz="2800" dirty="0"/>
              <a:t>Il y’à plusieurs </a:t>
            </a:r>
            <a:r>
              <a:rPr lang="fr-FR" sz="2800" dirty="0" smtClean="0"/>
              <a:t>stratégie de workflow de branche on peut choisir une parmi elle ou bien crées  un workflow de branch personnalisé</a:t>
            </a:r>
          </a:p>
          <a:p>
            <a:pPr marL="514350" indent="-514350">
              <a:buFont typeface="+mj-lt"/>
              <a:buAutoNum type="arabicPeriod"/>
            </a:pPr>
            <a:r>
              <a:rPr lang="fr-FR" sz="2800" dirty="0" smtClean="0"/>
              <a:t>stratégie de branch « </a:t>
            </a:r>
            <a:r>
              <a:rPr lang="fr-FR" sz="2800" dirty="0" err="1" smtClean="0"/>
              <a:t>devlop</a:t>
            </a:r>
            <a:r>
              <a:rPr lang="fr-FR" sz="2800" dirty="0" smtClean="0"/>
              <a:t> »</a:t>
            </a:r>
          </a:p>
          <a:p>
            <a:pPr marL="514350" indent="-514350">
              <a:buFont typeface="+mj-lt"/>
              <a:buAutoNum type="arabicPeriod"/>
            </a:pPr>
            <a:r>
              <a:rPr lang="fr-FR" sz="2800" dirty="0"/>
              <a:t>stratégie de branch </a:t>
            </a:r>
            <a:r>
              <a:rPr lang="fr-FR" sz="2800" dirty="0" smtClean="0"/>
              <a:t>par fonctionnalité</a:t>
            </a:r>
            <a:r>
              <a:rPr lang="fr-FR" sz="2800" dirty="0"/>
              <a:t> </a:t>
            </a:r>
            <a:r>
              <a:rPr lang="fr-FR" sz="2800" dirty="0" smtClean="0"/>
              <a:t>(branch master +branch par fonctionnalité).</a:t>
            </a:r>
          </a:p>
          <a:p>
            <a:pPr marL="514350" indent="-514350">
              <a:buFont typeface="+mj-lt"/>
              <a:buAutoNum type="arabicPeriod"/>
            </a:pPr>
            <a:r>
              <a:rPr lang="en-US" sz="2800" dirty="0"/>
              <a:t> </a:t>
            </a:r>
            <a:r>
              <a:rPr lang="fr-FR" sz="2800" dirty="0"/>
              <a:t> stratégie de branch </a:t>
            </a:r>
            <a:r>
              <a:rPr lang="fr-FR" sz="2800" dirty="0" err="1" smtClean="0"/>
              <a:t>GitFlow</a:t>
            </a:r>
            <a:r>
              <a:rPr lang="fr-FR" sz="2800" dirty="0" smtClean="0"/>
              <a:t> (non adapté pour les petit projet)</a:t>
            </a:r>
            <a:endParaRPr lang="fr-FR" sz="2800" dirty="0"/>
          </a:p>
        </p:txBody>
      </p:sp>
    </p:spTree>
    <p:extLst>
      <p:ext uri="{BB962C8B-B14F-4D97-AF65-F5344CB8AC3E}">
        <p14:creationId xmlns:p14="http://schemas.microsoft.com/office/powerpoint/2010/main" val="2022506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16923" y="6301047"/>
            <a:ext cx="12192000" cy="457200"/>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FC7D5"/>
                </a:solidFill>
                <a:effectLst/>
                <a:latin typeface="Consolas" panose="020B0609020204030204" pitchFamily="49" charset="0"/>
              </a:rPr>
              <a:t>git log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BFC7D5"/>
                </a:solidFill>
                <a:effectLst/>
                <a:latin typeface="Consolas" panose="020B0609020204030204" pitchFamily="49" charset="0"/>
              </a:rPr>
              <a:t>graph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82AAFF"/>
                </a:solidFill>
                <a:effectLst/>
                <a:latin typeface="Consolas" panose="020B0609020204030204" pitchFamily="49" charset="0"/>
              </a:rPr>
              <a:t>all</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22564" y="83128"/>
            <a:ext cx="11980718" cy="5064976"/>
          </a:xfrm>
          <a:prstGeom prst="rect">
            <a:avLst/>
          </a:prstGeom>
        </p:spPr>
        <p:txBody>
          <a:bodyPr wrap="square">
            <a:spAutoFit/>
          </a:bodyPr>
          <a:lstStyle/>
          <a:p>
            <a:pPr marL="514350" indent="-244475">
              <a:buFont typeface="+mj-lt"/>
              <a:buAutoNum type="arabicPeriod"/>
            </a:pPr>
            <a:endParaRPr lang="fr-FR" dirty="0" smtClean="0"/>
          </a:p>
          <a:p>
            <a:pPr marL="571500" indent="-571500">
              <a:buFont typeface="+mj-lt"/>
              <a:buAutoNum type="romanUcPeriod" startAt="9"/>
            </a:pPr>
            <a:r>
              <a:rPr lang="fr-FR" sz="2800" b="1" dirty="0" smtClean="0"/>
              <a:t>Commandes</a:t>
            </a:r>
            <a:r>
              <a:rPr lang="fr-FR" sz="2800" b="1" dirty="0"/>
              <a:t>:</a:t>
            </a:r>
          </a:p>
          <a:p>
            <a:pPr marL="514350" indent="-244475">
              <a:buFont typeface="+mj-lt"/>
              <a:buAutoNum type="arabicPeriod"/>
              <a:tabLst>
                <a:tab pos="363538" algn="l"/>
                <a:tab pos="623888" algn="l"/>
              </a:tabLst>
            </a:pPr>
            <a:r>
              <a:rPr lang="fr-FR" dirty="0"/>
              <a:t>	</a:t>
            </a:r>
            <a:r>
              <a:rPr lang="fr-FR" sz="2400" dirty="0"/>
              <a:t>Lister les branches du projet</a:t>
            </a:r>
          </a:p>
          <a:p>
            <a:pPr marL="804863" indent="-182563">
              <a:buFont typeface="Arial" panose="020B0604020202020204" pitchFamily="34" charset="0"/>
              <a:buChar char="•"/>
              <a:tabLst>
                <a:tab pos="901700" algn="l"/>
              </a:tabLst>
            </a:pPr>
            <a:r>
              <a:rPr lang="fr-FR" sz="2600" b="1" i="1" dirty="0"/>
              <a:t> git branch</a:t>
            </a:r>
          </a:p>
          <a:p>
            <a:pPr marL="514350" indent="-244475">
              <a:buFont typeface="+mj-lt"/>
              <a:buAutoNum type="arabicPeriod"/>
              <a:tabLst>
                <a:tab pos="363538" algn="l"/>
                <a:tab pos="623888" algn="l"/>
              </a:tabLst>
            </a:pPr>
            <a:r>
              <a:rPr lang="fr-FR" sz="2400" dirty="0" smtClean="0"/>
              <a:t> Ajouter </a:t>
            </a:r>
            <a:r>
              <a:rPr lang="fr-FR" sz="2400" dirty="0"/>
              <a:t>une branch</a:t>
            </a:r>
          </a:p>
          <a:p>
            <a:pPr marL="804863" lvl="1" indent="-182563">
              <a:buFont typeface="Arial" panose="020B0604020202020204" pitchFamily="34" charset="0"/>
              <a:buChar char="•"/>
              <a:tabLst>
                <a:tab pos="363538" algn="l"/>
                <a:tab pos="623888" algn="l"/>
              </a:tabLst>
            </a:pPr>
            <a:r>
              <a:rPr lang="fr-FR" sz="2600" b="1" i="1" dirty="0"/>
              <a:t>git branch «branch </a:t>
            </a:r>
            <a:r>
              <a:rPr lang="fr-FR" sz="2600" b="1" i="1" dirty="0" err="1"/>
              <a:t>name</a:t>
            </a:r>
            <a:r>
              <a:rPr lang="fr-FR" sz="2600" b="1" i="1" dirty="0"/>
              <a:t> », git </a:t>
            </a:r>
            <a:r>
              <a:rPr lang="fr-FR" sz="2600" b="1" i="1" dirty="0" err="1"/>
              <a:t>checkout</a:t>
            </a:r>
            <a:r>
              <a:rPr lang="fr-FR" sz="2600" b="1" i="1" dirty="0"/>
              <a:t> –b «branch </a:t>
            </a:r>
            <a:r>
              <a:rPr lang="fr-FR" sz="2600" b="1" i="1" dirty="0" err="1"/>
              <a:t>name</a:t>
            </a:r>
            <a:r>
              <a:rPr lang="fr-FR" sz="2600" b="1" i="1" dirty="0"/>
              <a:t> » </a:t>
            </a:r>
            <a:r>
              <a:rPr lang="fr-FR" sz="2600" b="1" i="1" dirty="0" smtClean="0"/>
              <a:t>(avec </a:t>
            </a:r>
            <a:r>
              <a:rPr lang="fr-FR" sz="2600" b="1" i="1" dirty="0"/>
              <a:t>saut </a:t>
            </a:r>
            <a:r>
              <a:rPr lang="fr-FR" sz="2600" b="1" i="1" dirty="0"/>
              <a:t>),</a:t>
            </a:r>
          </a:p>
          <a:p>
            <a:pPr marL="804863" lvl="1" indent="-182563">
              <a:buFont typeface="Arial" panose="020B0604020202020204" pitchFamily="34" charset="0"/>
              <a:buChar char="•"/>
              <a:tabLst>
                <a:tab pos="363538" algn="l"/>
                <a:tab pos="623888" algn="l"/>
                <a:tab pos="804863" algn="l"/>
              </a:tabLst>
            </a:pPr>
            <a:r>
              <a:rPr lang="fr-FR" altLang="fr-FR" sz="2600" b="1" i="1" dirty="0"/>
              <a:t>git </a:t>
            </a:r>
            <a:r>
              <a:rPr lang="fr-FR" altLang="fr-FR" sz="2600" b="1" i="1" dirty="0" err="1"/>
              <a:t>checkout</a:t>
            </a:r>
            <a:r>
              <a:rPr lang="fr-FR" altLang="fr-FR" sz="2600" b="1" i="1" dirty="0"/>
              <a:t> -b [</a:t>
            </a:r>
            <a:r>
              <a:rPr lang="fr-FR" altLang="fr-FR" sz="2600" b="1" i="1" dirty="0" err="1"/>
              <a:t>branch_name</a:t>
            </a:r>
            <a:r>
              <a:rPr lang="fr-FR" altLang="fr-FR" sz="2600" b="1" i="1" dirty="0"/>
              <a:t>] [</a:t>
            </a:r>
            <a:r>
              <a:rPr lang="fr-FR" altLang="fr-FR" sz="2600" b="1" i="1" dirty="0" err="1"/>
              <a:t>commit_hash</a:t>
            </a:r>
            <a:r>
              <a:rPr lang="fr-FR" altLang="fr-FR" sz="2600" b="1" i="1" dirty="0"/>
              <a:t>] </a:t>
            </a:r>
          </a:p>
          <a:p>
            <a:pPr marL="1158875" lvl="1" indent="-890588">
              <a:tabLst>
                <a:tab pos="363538" algn="l"/>
                <a:tab pos="623888" algn="l"/>
              </a:tabLst>
            </a:pPr>
            <a:r>
              <a:rPr lang="fr-FR" altLang="fr-FR" sz="2400" dirty="0" smtClean="0"/>
              <a:t>3.Téléchargeles les changement de dépôt distant dans le dépôt locale sans écrasé le code de la branch courent (évité la divergence local remote)</a:t>
            </a:r>
            <a:endParaRPr lang="fr-FR" altLang="fr-FR" sz="2400" dirty="0"/>
          </a:p>
          <a:p>
            <a:pPr marL="820738" lvl="1" indent="-9525">
              <a:lnSpc>
                <a:spcPct val="90000"/>
              </a:lnSpc>
              <a:spcBef>
                <a:spcPts val="500"/>
              </a:spcBef>
              <a:buFont typeface="Arial" panose="020B0604020202020204" pitchFamily="34" charset="0"/>
              <a:buChar char="•"/>
              <a:tabLst>
                <a:tab pos="811213" algn="l"/>
                <a:tab pos="1163638" algn="l"/>
              </a:tabLst>
            </a:pPr>
            <a:r>
              <a:rPr lang="fr-FR" altLang="fr-FR" sz="2600" b="1" i="1" dirty="0" smtClean="0"/>
              <a:t>git </a:t>
            </a:r>
            <a:r>
              <a:rPr lang="fr-FR" altLang="fr-FR" sz="2600" b="1" i="1" dirty="0" err="1" smtClean="0"/>
              <a:t>fetch</a:t>
            </a:r>
            <a:endParaRPr lang="fr-FR" altLang="fr-FR" sz="2600" b="1" i="1" dirty="0" smtClean="0"/>
          </a:p>
          <a:p>
            <a:pPr marL="820738" lvl="1" indent="-9525">
              <a:lnSpc>
                <a:spcPct val="90000"/>
              </a:lnSpc>
              <a:spcBef>
                <a:spcPts val="500"/>
              </a:spcBef>
              <a:buFont typeface="Arial" panose="020B0604020202020204" pitchFamily="34" charset="0"/>
              <a:buChar char="•"/>
              <a:tabLst>
                <a:tab pos="811213" algn="l"/>
                <a:tab pos="1163638" algn="l"/>
              </a:tabLst>
            </a:pPr>
            <a:r>
              <a:rPr lang="fr-FR" altLang="fr-FR" sz="2400" dirty="0"/>
              <a:t>Mergé une branche</a:t>
            </a:r>
            <a:endParaRPr lang="fr-FR" altLang="fr-FR" sz="2400" dirty="0"/>
          </a:p>
          <a:p>
            <a:pPr marL="1160462" lvl="1" indent="-342900">
              <a:tabLst>
                <a:tab pos="363538" algn="l"/>
                <a:tab pos="623888" algn="l"/>
              </a:tabLst>
            </a:pPr>
            <a:r>
              <a:rPr lang="fr-FR" sz="2400" b="1" i="1" dirty="0" smtClean="0"/>
              <a:t>Git </a:t>
            </a:r>
            <a:r>
              <a:rPr lang="fr-FR" sz="2400" b="1" i="1" smtClean="0"/>
              <a:t>merge branch</a:t>
            </a:r>
            <a:endParaRPr lang="fr-FR" sz="2400" b="1" i="1" dirty="0" smtClean="0"/>
          </a:p>
          <a:p>
            <a:pPr marL="1160462" lvl="1" indent="-342900">
              <a:tabLst>
                <a:tab pos="363538" algn="l"/>
                <a:tab pos="623888" algn="l"/>
              </a:tabLst>
            </a:pPr>
            <a:endParaRPr lang="fr-FR" sz="2400" b="1" i="1" dirty="0"/>
          </a:p>
        </p:txBody>
      </p:sp>
    </p:spTree>
    <p:extLst>
      <p:ext uri="{BB962C8B-B14F-4D97-AF65-F5344CB8AC3E}">
        <p14:creationId xmlns:p14="http://schemas.microsoft.com/office/powerpoint/2010/main" val="323551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324225" y="1862137"/>
            <a:ext cx="5543550" cy="3133725"/>
          </a:xfrm>
          <a:prstGeom prst="rect">
            <a:avLst/>
          </a:prstGeom>
        </p:spPr>
      </p:pic>
    </p:spTree>
    <p:extLst>
      <p:ext uri="{BB962C8B-B14F-4D97-AF65-F5344CB8AC3E}">
        <p14:creationId xmlns:p14="http://schemas.microsoft.com/office/powerpoint/2010/main" val="232125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708803" y="61644"/>
            <a:ext cx="4946672" cy="636998"/>
          </a:xfrm>
        </p:spPr>
        <p:txBody>
          <a:bodyPr>
            <a:normAutofit fontScale="90000"/>
          </a:bodyPr>
          <a:lstStyle/>
          <a:p>
            <a:pPr algn="ctr"/>
            <a:r>
              <a:rPr lang="fr-FR" b="1" dirty="0" smtClean="0"/>
              <a:t>Utilisation de SCV</a:t>
            </a:r>
            <a:endParaRPr lang="fr-FR" b="1" dirty="0"/>
          </a:p>
        </p:txBody>
      </p:sp>
      <p:sp>
        <p:nvSpPr>
          <p:cNvPr id="3" name="Espace réservé du contenu 2"/>
          <p:cNvSpPr>
            <a:spLocks noGrp="1"/>
          </p:cNvSpPr>
          <p:nvPr>
            <p:ph idx="1"/>
          </p:nvPr>
        </p:nvSpPr>
        <p:spPr>
          <a:xfrm>
            <a:off x="337930" y="748058"/>
            <a:ext cx="11688418" cy="5970794"/>
          </a:xfrm>
        </p:spPr>
        <p:txBody>
          <a:bodyPr>
            <a:normAutofit/>
          </a:bodyPr>
          <a:lstStyle/>
          <a:p>
            <a:pPr marL="571500" indent="-571500">
              <a:buFont typeface="+mj-lt"/>
              <a:buAutoNum type="romanUcPeriod" startAt="4"/>
            </a:pPr>
            <a:r>
              <a:rPr lang="fr-FR" b="1" dirty="0"/>
              <a:t>Utilisation</a:t>
            </a:r>
            <a:endParaRPr lang="fr-FR" b="1" dirty="0" smtClean="0"/>
          </a:p>
          <a:p>
            <a:r>
              <a:rPr lang="fr-FR" b="1" dirty="0" smtClean="0"/>
              <a:t>Entrepôt </a:t>
            </a:r>
            <a:r>
              <a:rPr lang="fr-FR" b="1" dirty="0"/>
              <a:t>(repository</a:t>
            </a:r>
            <a:r>
              <a:rPr lang="fr-FR" b="1" dirty="0" smtClean="0"/>
              <a:t>): </a:t>
            </a:r>
            <a:r>
              <a:rPr lang="fr-FR" dirty="0" smtClean="0"/>
              <a:t>est une base de données de changements.il contient toutes les versions (snapshot) du code. Est </a:t>
            </a:r>
            <a:r>
              <a:rPr lang="fr-FR" dirty="0"/>
              <a:t>le cœur de CSV, est une place centrale ou le programmeur stockent son code.au delà de stockage le repo stockent l’historique. le repo jour le rôle de serveur on accède avec le réseau et l’outil de contrôle de version est un client</a:t>
            </a:r>
            <a:r>
              <a:rPr lang="fr-FR" dirty="0" smtClean="0"/>
              <a:t>.</a:t>
            </a:r>
          </a:p>
          <a:p>
            <a:r>
              <a:rPr lang="fr-FR" b="1" dirty="0"/>
              <a:t>Copie du travail: </a:t>
            </a:r>
            <a:r>
              <a:rPr lang="fr-FR" dirty="0" smtClean="0"/>
              <a:t>est une copie personnel de tout les fichiers du projet. on peut modifier sans affecté le travail des autres. À la fin des changement on peut faire les commits.</a:t>
            </a:r>
          </a:p>
          <a:p>
            <a:r>
              <a:rPr lang="fr-FR" b="1" dirty="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endParaRPr lang="fr-FR" dirty="0"/>
          </a:p>
        </p:txBody>
      </p:sp>
    </p:spTree>
    <p:extLst>
      <p:ext uri="{BB962C8B-B14F-4D97-AF65-F5344CB8AC3E}">
        <p14:creationId xmlns:p14="http://schemas.microsoft.com/office/powerpoint/2010/main" val="1358796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321972" y="929640"/>
            <a:ext cx="11548056" cy="5928359"/>
          </a:xfrm>
        </p:spPr>
        <p:txBody>
          <a:bodyPr>
            <a:normAutofit/>
          </a:bodyPr>
          <a:lstStyle/>
          <a:p>
            <a:pPr marL="514350" indent="-514350" algn="l">
              <a:buFont typeface="+mj-lt"/>
              <a:buAutoNum type="romanUcPeriod"/>
            </a:pPr>
            <a:r>
              <a:rPr lang="fr-FR" b="1" dirty="0" smtClean="0"/>
              <a:t>Historique:</a:t>
            </a:r>
          </a:p>
          <a:p>
            <a:pPr marL="514350" indent="-514350" algn="l">
              <a:buFont typeface="+mj-lt"/>
              <a:buAutoNum type="romanUcPeriod"/>
            </a:pPr>
            <a:r>
              <a:rPr lang="fr-FR" b="1" dirty="0" smtClean="0"/>
              <a:t>Définition: </a:t>
            </a:r>
            <a:r>
              <a:rPr lang="fr-FR" dirty="0" smtClean="0"/>
              <a:t>système de fichier enregistrant les versions des fichiers d’un projet à des moments précis.</a:t>
            </a:r>
          </a:p>
          <a:p>
            <a:pPr marL="514350" indent="-514350" algn="l">
              <a:buFont typeface="+mj-lt"/>
              <a:buAutoNum type="romanUcPeriod"/>
            </a:pPr>
            <a:r>
              <a:rPr lang="fr-FR" b="1" dirty="0" smtClean="0"/>
              <a:t>Fonctionnemen</a:t>
            </a:r>
            <a:r>
              <a:rPr lang="fr-FR" dirty="0" smtClean="0"/>
              <a:t>t:</a:t>
            </a:r>
          </a:p>
          <a:p>
            <a:pPr marL="342900" indent="17463" algn="l">
              <a:buFont typeface="Arial" panose="020B0604020202020204" pitchFamily="34" charset="0"/>
              <a:buChar char="•"/>
            </a:pPr>
            <a:r>
              <a:rPr lang="fr-FR" dirty="0" smtClean="0"/>
              <a:t> Répertoire Git ( Repository).</a:t>
            </a:r>
          </a:p>
          <a:p>
            <a:pPr marL="342900" indent="17463" algn="l">
              <a:buFont typeface="Arial" panose="020B0604020202020204" pitchFamily="34" charset="0"/>
              <a:buChar char="•"/>
            </a:pPr>
            <a:r>
              <a:rPr lang="fr-FR" sz="2500" dirty="0" smtClean="0"/>
              <a:t> </a:t>
            </a:r>
            <a:r>
              <a:rPr lang="fr-FR" dirty="0"/>
              <a:t>Répertoire</a:t>
            </a:r>
            <a:r>
              <a:rPr lang="fr-FR" dirty="0" smtClean="0"/>
              <a:t> de travail (Work Directory).</a:t>
            </a:r>
          </a:p>
          <a:p>
            <a:pPr marL="342900" indent="17463" algn="l">
              <a:buFont typeface="Arial" panose="020B0604020202020204" pitchFamily="34" charset="0"/>
              <a:buChar char="•"/>
            </a:pPr>
            <a:r>
              <a:rPr lang="fr-FR" sz="2500" dirty="0" smtClean="0"/>
              <a:t> </a:t>
            </a:r>
            <a:r>
              <a:rPr lang="fr-FR" dirty="0"/>
              <a:t>La zone de </a:t>
            </a:r>
            <a:r>
              <a:rPr lang="fr-FR" dirty="0" smtClean="0"/>
              <a:t>transit/d’index</a:t>
            </a:r>
          </a:p>
          <a:p>
            <a:pPr marL="342900" indent="17463" algn="l">
              <a:buFont typeface="Arial" panose="020B0604020202020204" pitchFamily="34" charset="0"/>
              <a:buChar char="•"/>
            </a:pPr>
            <a:r>
              <a:rPr lang="fr-FR" dirty="0" smtClean="0"/>
              <a:t>ignorer des fichier(.gitignore) </a:t>
            </a:r>
            <a:endParaRPr lang="fr-FR" dirty="0"/>
          </a:p>
          <a:p>
            <a:pPr marL="534988" indent="-534988" algn="l">
              <a:buFont typeface="+mj-lt"/>
              <a:buAutoNum type="romanUcPeriod" startAt="4"/>
            </a:pPr>
            <a:r>
              <a:rPr lang="fr-FR" b="1" dirty="0" smtClean="0"/>
              <a:t>Différentes Etats d’un fichier:</a:t>
            </a:r>
            <a:endParaRPr lang="fr-FR" b="1" dirty="0"/>
          </a:p>
          <a:p>
            <a:pPr marL="685800" indent="-342900" algn="l">
              <a:buFont typeface="Arial" panose="020B0604020202020204" pitchFamily="34" charset="0"/>
              <a:buChar char="•"/>
            </a:pPr>
            <a:r>
              <a:rPr lang="fr-FR" sz="2500" dirty="0" smtClean="0"/>
              <a:t>Non versionnés (untracked)</a:t>
            </a:r>
          </a:p>
          <a:p>
            <a:pPr marL="685800" indent="-342900" algn="l">
              <a:buFont typeface="Arial" panose="020B0604020202020204" pitchFamily="34" charset="0"/>
              <a:buChar char="•"/>
            </a:pPr>
            <a:r>
              <a:rPr lang="fr-FR" sz="2500" dirty="0"/>
              <a:t>versionnés </a:t>
            </a:r>
            <a:r>
              <a:rPr lang="fr-FR" sz="2500" dirty="0" smtClean="0"/>
              <a:t>non modifié (commit contient ce qui a été changé)</a:t>
            </a:r>
          </a:p>
          <a:p>
            <a:pPr marL="685800" indent="-342900" algn="l">
              <a:buFont typeface="Arial" panose="020B0604020202020204" pitchFamily="34" charset="0"/>
              <a:buChar char="•"/>
            </a:pPr>
            <a:r>
              <a:rPr lang="fr-FR" sz="2500" dirty="0"/>
              <a:t>versionnés </a:t>
            </a:r>
            <a:r>
              <a:rPr lang="fr-FR" sz="2500" dirty="0" smtClean="0"/>
              <a:t>modifié  (non prêt </a:t>
            </a:r>
            <a:r>
              <a:rPr lang="fr-FR" sz="2500" dirty="0"/>
              <a:t>pour le prochaine </a:t>
            </a:r>
            <a:r>
              <a:rPr lang="fr-FR" sz="2500" dirty="0" smtClean="0"/>
              <a:t>commit)</a:t>
            </a:r>
            <a:endParaRPr lang="fr-FR" sz="2500" dirty="0"/>
          </a:p>
          <a:p>
            <a:pPr marL="685800" indent="-342900" algn="l">
              <a:buFont typeface="Arial" panose="020B0604020202020204" pitchFamily="34" charset="0"/>
              <a:buChar char="•"/>
            </a:pPr>
            <a:r>
              <a:rPr lang="fr-FR" sz="2500" dirty="0" smtClean="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69022" y="1568771"/>
            <a:ext cx="10515600" cy="4351338"/>
          </a:xfrm>
        </p:spPr>
        <p:txBody>
          <a:bodyPr/>
          <a:lstStyle/>
          <a:p>
            <a:r>
              <a:rPr lang="fr-FR" dirty="0" err="1" smtClean="0"/>
              <a:t>shéma</a:t>
            </a:r>
            <a:endParaRPr lang="fr-FR" dirty="0"/>
          </a:p>
        </p:txBody>
      </p:sp>
      <p:sp>
        <p:nvSpPr>
          <p:cNvPr id="3" name="ZoneTexte 2"/>
          <p:cNvSpPr txBox="1"/>
          <p:nvPr/>
        </p:nvSpPr>
        <p:spPr>
          <a:xfrm>
            <a:off x="4554876" y="0"/>
            <a:ext cx="3965825" cy="984885"/>
          </a:xfrm>
          <a:prstGeom prst="rect">
            <a:avLst/>
          </a:prstGeom>
          <a:noFill/>
        </p:spPr>
        <p:txBody>
          <a:bodyPr wrap="square" rtlCol="0">
            <a:spAutoFit/>
          </a:bodyPr>
          <a:lstStyle/>
          <a:p>
            <a:r>
              <a:rPr lang="fr-FR" sz="4000" b="1" dirty="0">
                <a:latin typeface="+mj-lt"/>
                <a:ea typeface="+mj-ea"/>
                <a:cs typeface="+mj-cs"/>
              </a:rPr>
              <a:t>Fonctionnement:</a:t>
            </a:r>
          </a:p>
          <a:p>
            <a:endParaRPr lang="fr-FR" dirty="0"/>
          </a:p>
        </p:txBody>
      </p:sp>
    </p:spTree>
    <p:extLst>
      <p:ext uri="{BB962C8B-B14F-4D97-AF65-F5344CB8AC3E}">
        <p14:creationId xmlns:p14="http://schemas.microsoft.com/office/powerpoint/2010/main" val="4126267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3395" y="1019103"/>
            <a:ext cx="11829835" cy="5746429"/>
          </a:xfrm>
        </p:spPr>
        <p:txBody>
          <a:bodyPr/>
          <a:lstStyle/>
          <a:p>
            <a:pPr marL="571500" indent="-571500">
              <a:buFont typeface="+mj-lt"/>
              <a:buAutoNum type="romanUcPeriod" startAt="4"/>
            </a:pPr>
            <a:r>
              <a:rPr lang="fr-FR" b="1" dirty="0" smtClean="0"/>
              <a:t>Avantages</a:t>
            </a:r>
            <a:r>
              <a:rPr lang="fr-FR" b="1" dirty="0"/>
              <a:t>:</a:t>
            </a:r>
          </a:p>
          <a:p>
            <a:pPr marL="457200" indent="-93663">
              <a:buFont typeface="+mj-lt"/>
              <a:buAutoNum type="arabicPeriod"/>
            </a:pPr>
            <a:r>
              <a:rPr lang="fr-FR" dirty="0"/>
              <a:t>Revenir à une version précédentes,</a:t>
            </a:r>
          </a:p>
          <a:p>
            <a:pPr marL="457200" indent="-93663">
              <a:buFont typeface="+mj-lt"/>
              <a:buAutoNum type="arabicPeriod"/>
            </a:pPr>
            <a:r>
              <a:rPr lang="fr-FR" dirty="0"/>
              <a:t>Suivre l’évolution du projet au cours du temps.</a:t>
            </a:r>
          </a:p>
          <a:p>
            <a:pPr marL="457200" indent="-93663">
              <a:buFont typeface="+mj-lt"/>
              <a:buAutoNum type="arabicPeriod"/>
            </a:pPr>
            <a:r>
              <a:rPr lang="fr-FR" dirty="0"/>
              <a:t>Permettre le travail parallèle sur des  parties disjointes du projet et gérer les modifications concurrentes.</a:t>
            </a:r>
          </a:p>
          <a:p>
            <a:pPr marL="457200" indent="-93663">
              <a:buFont typeface="+mj-lt"/>
              <a:buAutoNum type="arabicPeriod"/>
            </a:pPr>
            <a:r>
              <a:rPr lang="fr-FR" dirty="0"/>
              <a:t>Faciliter la détection des erreurs et la correction.</a:t>
            </a:r>
          </a:p>
          <a:p>
            <a:endParaRPr lang="fr-FR" dirty="0"/>
          </a:p>
        </p:txBody>
      </p:sp>
      <p:sp>
        <p:nvSpPr>
          <p:cNvPr id="4" name="Titre 1"/>
          <p:cNvSpPr txBox="1">
            <a:spLocks/>
          </p:cNvSpPr>
          <p:nvPr/>
        </p:nvSpPr>
        <p:spPr>
          <a:xfrm>
            <a:off x="4506501" y="0"/>
            <a:ext cx="3383622" cy="577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Avantages</a:t>
            </a:r>
            <a:endParaRPr lang="fr-FR" sz="3600" dirty="0"/>
          </a:p>
        </p:txBody>
      </p:sp>
    </p:spTree>
    <p:extLst>
      <p:ext uri="{BB962C8B-B14F-4D97-AF65-F5344CB8AC3E}">
        <p14:creationId xmlns:p14="http://schemas.microsoft.com/office/powerpoint/2010/main" val="3957191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444" y="0"/>
            <a:ext cx="5147352" cy="729465"/>
          </a:xfrm>
        </p:spPr>
        <p:txBody>
          <a:bodyPr/>
          <a:lstStyle/>
          <a:p>
            <a:pPr algn="ctr"/>
            <a:r>
              <a:rPr lang="fr-FR" b="1" dirty="0"/>
              <a:t>Utilisation</a:t>
            </a:r>
            <a:endParaRPr lang="fr-FR" dirty="0"/>
          </a:p>
        </p:txBody>
      </p:sp>
      <p:sp>
        <p:nvSpPr>
          <p:cNvPr id="3" name="Espace réservé du contenu 2"/>
          <p:cNvSpPr>
            <a:spLocks noGrp="1"/>
          </p:cNvSpPr>
          <p:nvPr>
            <p:ph idx="1"/>
          </p:nvPr>
        </p:nvSpPr>
        <p:spPr>
          <a:xfrm>
            <a:off x="160105" y="1229724"/>
            <a:ext cx="11912030" cy="5540946"/>
          </a:xfrm>
        </p:spPr>
        <p:txBody>
          <a:bodyPr/>
          <a:lstStyle/>
          <a:p>
            <a:pPr marL="571500" indent="-571500">
              <a:buFont typeface="+mj-lt"/>
              <a:buAutoNum type="romanUcPeriod" startAt="5"/>
            </a:pPr>
            <a:r>
              <a:rPr lang="fr-FR" b="1" dirty="0" smtClean="0"/>
              <a:t>Utilisation:</a:t>
            </a:r>
          </a:p>
          <a:p>
            <a:r>
              <a:rPr lang="fr-FR" dirty="0" smtClean="0"/>
              <a:t>Téléchargé et Installer git (</a:t>
            </a:r>
            <a:r>
              <a:rPr lang="fr-FR" dirty="0" smtClean="0">
                <a:hlinkClick r:id="rId2"/>
              </a:rPr>
              <a:t>https://git-scm.com/downloads</a:t>
            </a:r>
            <a:r>
              <a:rPr lang="fr-FR" dirty="0" smtClean="0"/>
              <a:t>)</a:t>
            </a:r>
          </a:p>
          <a:p>
            <a:r>
              <a:rPr lang="fr-FR" dirty="0" smtClean="0"/>
              <a:t>Créer un </a:t>
            </a:r>
            <a:r>
              <a:rPr lang="fr-FR" u="sng" dirty="0" smtClean="0"/>
              <a:t>dépôt ( repository )</a:t>
            </a:r>
            <a:r>
              <a:rPr lang="fr-FR" dirty="0" smtClean="0"/>
              <a:t> distant(</a:t>
            </a:r>
            <a:r>
              <a:rPr lang="fr-FR" dirty="0" err="1" smtClean="0"/>
              <a:t>github</a:t>
            </a:r>
            <a:r>
              <a:rPr lang="fr-FR" dirty="0" smtClean="0"/>
              <a:t>, bitbucket, gitlab,...)</a:t>
            </a:r>
            <a:endParaRPr lang="fr-FR"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9916"/>
            <a:ext cx="10515600" cy="795855"/>
          </a:xfrm>
        </p:spPr>
        <p:txBody>
          <a:bodyPr/>
          <a:lstStyle/>
          <a:p>
            <a:pPr algn="ctr"/>
            <a:r>
              <a:rPr lang="fr-FR" b="1" dirty="0"/>
              <a:t>Les commandes de base</a:t>
            </a:r>
          </a:p>
        </p:txBody>
      </p:sp>
      <p:sp>
        <p:nvSpPr>
          <p:cNvPr id="3" name="Espace réservé du contenu 2"/>
          <p:cNvSpPr>
            <a:spLocks noGrp="1"/>
          </p:cNvSpPr>
          <p:nvPr>
            <p:ph idx="1"/>
          </p:nvPr>
        </p:nvSpPr>
        <p:spPr>
          <a:xfrm>
            <a:off x="130801" y="1135687"/>
            <a:ext cx="12061199" cy="5722313"/>
          </a:xfrm>
        </p:spPr>
        <p:txBody>
          <a:bodyPr>
            <a:normAutofit fontScale="92500" lnSpcReduction="10000"/>
          </a:bodyPr>
          <a:lstStyle/>
          <a:p>
            <a:pPr marL="571500" indent="-571500">
              <a:buFont typeface="+mj-lt"/>
              <a:buAutoNum type="romanUcPeriod" startAt="6"/>
            </a:pPr>
            <a:r>
              <a:rPr lang="fr-FR" b="1" dirty="0" smtClean="0"/>
              <a:t>Les commandes </a:t>
            </a:r>
          </a:p>
          <a:p>
            <a:pPr marL="514350" indent="-153988">
              <a:buFont typeface="+mj-lt"/>
              <a:buAutoNum type="arabicPeriod"/>
            </a:pPr>
            <a:r>
              <a:rPr lang="fr-FR" dirty="0" smtClean="0"/>
              <a:t> Initialisé  un  dépôt:</a:t>
            </a:r>
          </a:p>
          <a:p>
            <a:pPr marL="1160462" lvl="1" indent="-342900"/>
            <a:r>
              <a:rPr lang="fr-FR" b="1" i="1" dirty="0" smtClean="0"/>
              <a:t>git </a:t>
            </a:r>
            <a:r>
              <a:rPr lang="fr-FR" b="1" i="1" dirty="0" err="1" smtClean="0"/>
              <a:t>init</a:t>
            </a:r>
            <a:endParaRPr lang="fr-FR" b="1" i="1" dirty="0"/>
          </a:p>
          <a:p>
            <a:pPr marL="717550" lvl="1" indent="-354013">
              <a:buFont typeface="+mj-lt"/>
              <a:buAutoNum type="arabicPeriod" startAt="2"/>
            </a:pPr>
            <a:r>
              <a:rPr lang="fr-FR" sz="2800" dirty="0" smtClean="0"/>
              <a:t>Lié </a:t>
            </a:r>
            <a:r>
              <a:rPr lang="fr-FR" sz="2800" dirty="0"/>
              <a:t>le dépôt locale au dépôt </a:t>
            </a:r>
            <a:r>
              <a:rPr lang="fr-FR" sz="2800" dirty="0" smtClean="0"/>
              <a:t>distant:</a:t>
            </a:r>
            <a:endParaRPr lang="fr-FR" sz="2800" dirty="0"/>
          </a:p>
          <a:p>
            <a:pPr marL="1160462" lvl="1" indent="-342900"/>
            <a:r>
              <a:rPr lang="fr-FR" sz="2800" b="1" i="1" dirty="0"/>
              <a:t>git </a:t>
            </a:r>
            <a:r>
              <a:rPr lang="fr-FR" sz="2800" b="1" i="1" dirty="0"/>
              <a:t>remote </a:t>
            </a:r>
            <a:r>
              <a:rPr lang="fr-FR" sz="2800" b="1" i="1" dirty="0"/>
              <a:t>add </a:t>
            </a:r>
            <a:r>
              <a:rPr lang="fr-FR" sz="2800" b="1" i="1" dirty="0" err="1"/>
              <a:t>origin</a:t>
            </a:r>
            <a:r>
              <a:rPr lang="fr-FR" sz="2800" b="1" i="1" dirty="0"/>
              <a:t> </a:t>
            </a:r>
            <a:r>
              <a:rPr lang="fr-FR" sz="2800" b="1" i="1" dirty="0"/>
              <a:t>url ou bien  </a:t>
            </a:r>
            <a:endParaRPr lang="fr-FR" sz="2800" b="1" i="1" dirty="0" smtClean="0"/>
          </a:p>
          <a:p>
            <a:pPr marL="1160462" lvl="1" indent="-342900"/>
            <a:r>
              <a:rPr lang="fr-FR" altLang="fr-FR" sz="2800" b="1" i="1" dirty="0" smtClean="0"/>
              <a:t>git </a:t>
            </a:r>
            <a:r>
              <a:rPr lang="fr-FR" altLang="fr-FR" sz="2800" b="1" i="1" dirty="0"/>
              <a:t>clone https://</a:t>
            </a:r>
            <a:r>
              <a:rPr lang="fr-FR" altLang="fr-FR" sz="2800" b="1" i="1" dirty="0"/>
              <a:t>github.com/my_git_project.git </a:t>
            </a:r>
            <a:endParaRPr lang="fr-FR" altLang="fr-FR" sz="2800" b="1" i="1" dirty="0"/>
          </a:p>
          <a:p>
            <a:pPr marL="717550" indent="-358775" defTabSz="298450">
              <a:buFont typeface="+mj-lt"/>
              <a:buAutoNum type="arabicPeriod" startAt="3"/>
            </a:pPr>
            <a:r>
              <a:rPr lang="fr-FR" dirty="0" smtClean="0"/>
              <a:t>Configuration </a:t>
            </a:r>
            <a:r>
              <a:rPr lang="fr-FR" dirty="0" smtClean="0"/>
              <a:t>nom utilisateur pour envoyé sur dépôt distant:</a:t>
            </a:r>
          </a:p>
          <a:p>
            <a:pPr marL="1160462" lvl="1" indent="-342900"/>
            <a:r>
              <a:rPr lang="fr-FR" b="1" i="1" dirty="0" smtClean="0"/>
              <a:t>Git config –global user.name «  </a:t>
            </a:r>
            <a:r>
              <a:rPr lang="fr-FR" b="1" i="1" dirty="0" err="1" smtClean="0"/>
              <a:t>name</a:t>
            </a:r>
            <a:r>
              <a:rPr lang="fr-FR" b="1" i="1" dirty="0" smtClean="0"/>
              <a:t>»</a:t>
            </a:r>
          </a:p>
          <a:p>
            <a:pPr marL="717550" lvl="1" indent="-355600">
              <a:buFont typeface="+mj-lt"/>
              <a:buAutoNum type="arabicPeriod" startAt="4"/>
            </a:pPr>
            <a:r>
              <a:rPr lang="fr-FR" sz="2800" dirty="0"/>
              <a:t>Configuration </a:t>
            </a:r>
            <a:r>
              <a:rPr lang="fr-FR" sz="2800" dirty="0" smtClean="0"/>
              <a:t>email utilisateur pour </a:t>
            </a:r>
            <a:r>
              <a:rPr lang="fr-FR" sz="2800" dirty="0"/>
              <a:t>envoyé sur dépôt distant</a:t>
            </a:r>
            <a:r>
              <a:rPr lang="fr-FR" sz="2800" dirty="0" smtClean="0"/>
              <a:t>:</a:t>
            </a:r>
          </a:p>
          <a:p>
            <a:pPr marL="361950" lvl="1" indent="0">
              <a:buNone/>
            </a:pPr>
            <a:r>
              <a:rPr lang="fr-FR" b="1" i="1" dirty="0" smtClean="0"/>
              <a:t>	Git </a:t>
            </a:r>
            <a:r>
              <a:rPr lang="fr-FR" b="1" i="1" dirty="0"/>
              <a:t>config –global </a:t>
            </a:r>
            <a:r>
              <a:rPr lang="fr-FR" b="1" i="1" dirty="0"/>
              <a:t>user. email </a:t>
            </a:r>
            <a:r>
              <a:rPr lang="fr-FR" b="1" i="1" dirty="0" smtClean="0"/>
              <a:t>«</a:t>
            </a:r>
            <a:r>
              <a:rPr lang="fr-FR" b="1" i="1" dirty="0"/>
              <a:t>  </a:t>
            </a:r>
            <a:r>
              <a:rPr lang="fr-FR" b="1" i="1" dirty="0" smtClean="0"/>
              <a:t>email» (global local, system)</a:t>
            </a:r>
          </a:p>
          <a:p>
            <a:pPr marL="873125" indent="-514350" defTabSz="239713">
              <a:buFont typeface="+mj-lt"/>
              <a:buAutoNum type="arabicPeriod" startAt="5"/>
            </a:pPr>
            <a:r>
              <a:rPr lang="fr-FR" dirty="0" smtClean="0"/>
              <a:t>Affiches l’état du répertoire de travail:</a:t>
            </a:r>
          </a:p>
          <a:p>
            <a:pPr marL="1160462" lvl="1" indent="-342900"/>
            <a:r>
              <a:rPr lang="fr-FR" b="1" i="1" dirty="0" smtClean="0"/>
              <a:t>git </a:t>
            </a:r>
            <a:r>
              <a:rPr lang="fr-FR" b="1" i="1" dirty="0" smtClean="0"/>
              <a:t>status</a:t>
            </a:r>
          </a:p>
          <a:p>
            <a:pPr marL="877888" lvl="1" indent="-514350">
              <a:buFont typeface="+mj-lt"/>
              <a:buAutoNum type="arabicPeriod" startAt="6"/>
            </a:pPr>
            <a:r>
              <a:rPr lang="fr-FR" sz="2800" dirty="0" smtClean="0"/>
              <a:t>Lister  </a:t>
            </a:r>
            <a:r>
              <a:rPr lang="fr-FR" sz="2800" dirty="0"/>
              <a:t>Les variables de </a:t>
            </a:r>
            <a:r>
              <a:rPr lang="fr-FR" sz="2800" dirty="0" smtClean="0"/>
              <a:t>configuration</a:t>
            </a:r>
          </a:p>
          <a:p>
            <a:pPr marL="1160462" lvl="1" indent="-342900">
              <a:lnSpc>
                <a:spcPct val="100000"/>
              </a:lnSpc>
            </a:pPr>
            <a:r>
              <a:rPr lang="fr-FR" b="1" i="1" dirty="0"/>
              <a:t>git config --list </a:t>
            </a:r>
            <a:r>
              <a:rPr lang="fr-FR" b="1" i="1" dirty="0" smtClean="0"/>
              <a:t>–</a:t>
            </a:r>
            <a:r>
              <a:rPr lang="fr-FR" b="1" i="1" dirty="0" err="1" smtClean="0"/>
              <a:t>level</a:t>
            </a:r>
            <a:r>
              <a:rPr lang="fr-FR" b="1" i="1" dirty="0" smtClean="0"/>
              <a:t>()</a:t>
            </a:r>
            <a:endParaRPr lang="fr-FR" b="1" i="1" dirty="0"/>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38200" y="59272"/>
            <a:ext cx="1051560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smtClean="0"/>
              <a:t>Les commandes de base (Suite)</a:t>
            </a:r>
            <a:endParaRPr lang="fr-FR" b="1" dirty="0"/>
          </a:p>
        </p:txBody>
      </p:sp>
      <p:sp>
        <p:nvSpPr>
          <p:cNvPr id="6" name="Espace réservé du contenu 2"/>
          <p:cNvSpPr>
            <a:spLocks noGrp="1"/>
          </p:cNvSpPr>
          <p:nvPr>
            <p:ph idx="1"/>
          </p:nvPr>
        </p:nvSpPr>
        <p:spPr>
          <a:xfrm>
            <a:off x="164620" y="1153391"/>
            <a:ext cx="12027380" cy="5704609"/>
          </a:xfrm>
        </p:spPr>
        <p:txBody>
          <a:bodyPr>
            <a:normAutofit lnSpcReduction="10000"/>
          </a:bodyPr>
          <a:lstStyle/>
          <a:p>
            <a:pPr marL="361950" lvl="1" indent="0">
              <a:buNone/>
            </a:pPr>
            <a:endParaRPr lang="fr-FR" b="1" i="1" dirty="0" smtClean="0"/>
          </a:p>
          <a:p>
            <a:pPr marL="877887" lvl="1" indent="-514350">
              <a:buFont typeface="+mj-lt"/>
              <a:buAutoNum type="arabicPeriod" startAt="7"/>
            </a:pPr>
            <a:endParaRPr lang="fr-FR" dirty="0" smtClean="0"/>
          </a:p>
          <a:p>
            <a:pPr marL="876300" lvl="1" indent="-514350">
              <a:buFont typeface="+mj-lt"/>
              <a:buAutoNum type="arabicPeriod" startAt="7"/>
            </a:pPr>
            <a:r>
              <a:rPr lang="fr-FR" sz="2800" dirty="0"/>
              <a:t>Indexé l’ajout ou la modification d’un fichier:</a:t>
            </a:r>
          </a:p>
          <a:p>
            <a:pPr marL="1160462" lvl="1" indent="-342900"/>
            <a:r>
              <a:rPr lang="fr-FR" b="1" i="1" dirty="0"/>
              <a:t>git </a:t>
            </a:r>
            <a:r>
              <a:rPr lang="fr-FR" b="1" i="1" dirty="0" err="1"/>
              <a:t>add</a:t>
            </a:r>
            <a:r>
              <a:rPr lang="fr-FR" b="1" i="1" dirty="0"/>
              <a:t> « fichier », git </a:t>
            </a:r>
            <a:r>
              <a:rPr lang="fr-FR" b="1" i="1" dirty="0" err="1"/>
              <a:t>add</a:t>
            </a:r>
            <a:r>
              <a:rPr lang="fr-FR" b="1" i="1" dirty="0"/>
              <a:t> .,  git </a:t>
            </a:r>
            <a:r>
              <a:rPr lang="fr-FR" b="1" i="1" dirty="0" err="1"/>
              <a:t>add</a:t>
            </a:r>
            <a:r>
              <a:rPr lang="fr-FR" b="1" i="1" dirty="0"/>
              <a:t>  « *.</a:t>
            </a:r>
            <a:r>
              <a:rPr lang="fr-FR" b="1" i="1" dirty="0" err="1"/>
              <a:t>ext</a:t>
            </a:r>
            <a:r>
              <a:rPr lang="fr-FR" b="1" i="1" dirty="0"/>
              <a:t> »</a:t>
            </a:r>
          </a:p>
          <a:p>
            <a:pPr marL="363537" lvl="1" indent="0">
              <a:buNone/>
            </a:pPr>
            <a:endParaRPr lang="fr-FR" dirty="0"/>
          </a:p>
          <a:p>
            <a:pPr marL="877887" lvl="1" indent="-514350">
              <a:buFont typeface="+mj-lt"/>
              <a:buAutoNum type="arabicPeriod" startAt="7"/>
            </a:pPr>
            <a:r>
              <a:rPr lang="fr-FR" dirty="0" smtClean="0"/>
              <a:t>Annuler </a:t>
            </a:r>
            <a:r>
              <a:rPr lang="fr-FR" dirty="0"/>
              <a:t>les modification dans le Répertoire de travail (non indexe):</a:t>
            </a:r>
          </a:p>
          <a:p>
            <a:pPr marL="1160462" lvl="1" indent="-342900"/>
            <a:r>
              <a:rPr lang="fr-FR" b="1" i="1" dirty="0"/>
              <a:t>git </a:t>
            </a:r>
            <a:r>
              <a:rPr lang="fr-FR" b="1" i="1" dirty="0" err="1"/>
              <a:t>checkout</a:t>
            </a:r>
            <a:r>
              <a:rPr lang="fr-FR" b="1" i="1" dirty="0"/>
              <a:t> « fichier », git restore « fichier </a:t>
            </a:r>
            <a:r>
              <a:rPr lang="fr-FR" b="1" i="1" dirty="0" smtClean="0"/>
              <a:t>»</a:t>
            </a:r>
            <a:endParaRPr lang="fr-FR" b="1" i="1" dirty="0"/>
          </a:p>
          <a:p>
            <a:pPr marL="877887" lvl="1" indent="-514350">
              <a:buFont typeface="+mj-lt"/>
              <a:buAutoNum type="arabicPeriod" startAt="8"/>
            </a:pPr>
            <a:r>
              <a:rPr lang="fr-FR" sz="2800" dirty="0"/>
              <a:t>Supprimer un fichier de versionning (untracked state):</a:t>
            </a:r>
          </a:p>
          <a:p>
            <a:pPr marL="1160462" lvl="1" indent="-342900"/>
            <a:r>
              <a:rPr lang="fr-FR" b="1" i="1" dirty="0"/>
              <a:t>git </a:t>
            </a:r>
            <a:r>
              <a:rPr lang="fr-FR" b="1" i="1" dirty="0" err="1"/>
              <a:t>rm</a:t>
            </a:r>
            <a:r>
              <a:rPr lang="fr-FR" b="1" i="1" dirty="0"/>
              <a:t> –cached « fichier</a:t>
            </a:r>
            <a:r>
              <a:rPr lang="fr-FR" b="1" i="1" dirty="0" smtClean="0"/>
              <a:t>»</a:t>
            </a:r>
          </a:p>
          <a:p>
            <a:pPr marL="1160462" lvl="1" indent="-342900"/>
            <a:endParaRPr lang="fr-FR"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r>
              <a:rPr lang="fr-FR" b="1" i="1" dirty="0" smtClean="0"/>
              <a:t>git </a:t>
            </a:r>
            <a:r>
              <a:rPr lang="fr-FR" b="1" i="1" dirty="0" err="1"/>
              <a:t>rm</a:t>
            </a:r>
            <a:r>
              <a:rPr lang="fr-FR" b="1" i="1" dirty="0"/>
              <a:t> –cached « fichier</a:t>
            </a:r>
            <a:r>
              <a:rPr lang="fr-FR" b="1" i="1" dirty="0" smtClean="0"/>
              <a:t>»</a:t>
            </a:r>
            <a:endParaRPr lang="fr-FR" b="1" i="1" dirty="0"/>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r>
              <a:rPr lang="fr-FR" b="1" i="1" dirty="0"/>
              <a:t>git </a:t>
            </a:r>
            <a:r>
              <a:rPr lang="fr-FR" b="1" i="1" dirty="0" err="1"/>
              <a:t>checkout</a:t>
            </a:r>
            <a:r>
              <a:rPr lang="fr-FR" b="1" i="1" dirty="0"/>
              <a:t> </a:t>
            </a:r>
            <a:r>
              <a:rPr lang="fr-FR" b="1" i="1" dirty="0" smtClean="0"/>
              <a:t>« fichier », git restore « fichier »</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1193</TotalTime>
  <Words>1059</Words>
  <Application>Microsoft Office PowerPoint</Application>
  <PresentationFormat>Grand écran</PresentationFormat>
  <Paragraphs>206</Paragraphs>
  <Slides>15</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Andalus</vt:lpstr>
      <vt:lpstr>Arial</vt:lpstr>
      <vt:lpstr>Calibri</vt:lpstr>
      <vt:lpstr>Calibri Light</vt:lpstr>
      <vt:lpstr>Consolas</vt:lpstr>
      <vt:lpstr>Thème Office</vt:lpstr>
      <vt:lpstr>Système de contrôle de version(SCV)</vt:lpstr>
      <vt:lpstr>Type de SCV </vt:lpstr>
      <vt:lpstr>Utilisation de SCV</vt:lpstr>
      <vt:lpstr>Git </vt:lpstr>
      <vt:lpstr>Présentation PowerPoint</vt:lpstr>
      <vt:lpstr>Présentation PowerPoint</vt:lpstr>
      <vt:lpstr>Utilisation</vt:lpstr>
      <vt:lpstr>Les commandes de base</vt:lpstr>
      <vt:lpstr>Présentation PowerPoint</vt:lpstr>
      <vt:lpstr>Les commandes de base (Suite)</vt:lpstr>
      <vt:lpstr>Les commandes de base (Suite)</vt:lpstr>
      <vt:lpstr>Branches</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496</cp:revision>
  <dcterms:created xsi:type="dcterms:W3CDTF">2022-11-12T10:47:31Z</dcterms:created>
  <dcterms:modified xsi:type="dcterms:W3CDTF">2022-11-15T15:19:43Z</dcterms:modified>
</cp:coreProperties>
</file>