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DM Sans Bold" charset="1" panose="00000000000000000000"/>
      <p:regular r:id="rId28"/>
    </p:embeddedFont>
    <p:embeddedFont>
      <p:font typeface="DM Sans" charset="1" panose="00000000000000000000"/>
      <p:regular r:id="rId29"/>
    </p:embeddedFont>
    <p:embeddedFont>
      <p:font typeface="DM Sans Italics" charset="1" panose="00000000000000000000"/>
      <p:regular r:id="rId30"/>
    </p:embeddedFont>
    <p:embeddedFont>
      <p:font typeface="Canva Sans" charset="1" panose="020B0503030501040103"/>
      <p:regular r:id="rId31"/>
    </p:embeddedFont>
    <p:embeddedFont>
      <p:font typeface="Canva Sans Bold" charset="1" panose="020B08030305010401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30.png" Type="http://schemas.openxmlformats.org/officeDocument/2006/relationships/image"/><Relationship Id="rId6"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31.png" Type="http://schemas.openxmlformats.org/officeDocument/2006/relationships/image"/><Relationship Id="rId6"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2.jpeg" Type="http://schemas.openxmlformats.org/officeDocument/2006/relationships/image"/><Relationship Id="rId5" Target="https://www.statista.com/aboutus/our-research-commitment/2816/lionel-sujay-vailshery"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https://me.mashable.com/%22%3EMashable" TargetMode="External" Type="http://schemas.openxmlformats.org/officeDocument/2006/relationships/hyperlink"/><Relationship Id="rId11" Target="https://www.theverge.com/%22%3EThe"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https://techcrunch.com/%22%3ETechCrunch" TargetMode="External" Type="http://schemas.openxmlformats.org/officeDocument/2006/relationships/hyperlink"/><Relationship Id="rId5" Target="https://thenextweb.com/conference%22%3EThe" TargetMode="External" Type="http://schemas.openxmlformats.org/officeDocument/2006/relationships/hyperlink"/><Relationship Id="rId6" Target="https://techcrunch.com/%22%3ETechCrunch" TargetMode="External" Type="http://schemas.openxmlformats.org/officeDocument/2006/relationships/hyperlink"/><Relationship Id="rId7" Target="https://www.wired.com/%22%3EWired" TargetMode="External" Type="http://schemas.openxmlformats.org/officeDocument/2006/relationships/hyperlink"/><Relationship Id="rId8" Target="https://www.firstpost.com/tech/%22%3ETech2" TargetMode="External" Type="http://schemas.openxmlformats.org/officeDocument/2006/relationships/hyperlink"/><Relationship Id="rId9" Target="https://gizmodo.com/%22%3EGizmodo"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11.pn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4.pn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9.pn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919426" y="610302"/>
            <a:ext cx="814109" cy="836796"/>
          </a:xfrm>
          <a:custGeom>
            <a:avLst/>
            <a:gdLst/>
            <a:ahLst/>
            <a:cxnLst/>
            <a:rect r="r" b="b" t="t" l="l"/>
            <a:pathLst>
              <a:path h="836796" w="814109">
                <a:moveTo>
                  <a:pt x="0" y="0"/>
                </a:moveTo>
                <a:lnTo>
                  <a:pt x="814109" y="0"/>
                </a:lnTo>
                <a:lnTo>
                  <a:pt x="814109" y="836796"/>
                </a:lnTo>
                <a:lnTo>
                  <a:pt x="0" y="836796"/>
                </a:lnTo>
                <a:lnTo>
                  <a:pt x="0" y="0"/>
                </a:lnTo>
                <a:close/>
              </a:path>
            </a:pathLst>
          </a:custGeom>
          <a:blipFill>
            <a:blip r:embed="rId5"/>
            <a:stretch>
              <a:fillRect l="-55471" t="0" r="-55471" b="0"/>
            </a:stretch>
          </a:blipFill>
        </p:spPr>
      </p:sp>
      <p:sp>
        <p:nvSpPr>
          <p:cNvPr name="TextBox 9" id="9"/>
          <p:cNvSpPr txBox="true"/>
          <p:nvPr/>
        </p:nvSpPr>
        <p:spPr>
          <a:xfrm rot="0">
            <a:off x="2274945" y="4448175"/>
            <a:ext cx="13738110" cy="1845430"/>
          </a:xfrm>
          <a:prstGeom prst="rect">
            <a:avLst/>
          </a:prstGeom>
        </p:spPr>
        <p:txBody>
          <a:bodyPr anchor="t" rtlCol="false" tIns="0" lIns="0" bIns="0" rIns="0">
            <a:spAutoFit/>
          </a:bodyPr>
          <a:lstStyle/>
          <a:p>
            <a:pPr algn="ctr">
              <a:lnSpc>
                <a:spcPts val="15096"/>
              </a:lnSpc>
            </a:pPr>
            <a:r>
              <a:rPr lang="en-US" b="true" sz="10939" spc="1072">
                <a:solidFill>
                  <a:srgbClr val="231F20"/>
                </a:solidFill>
                <a:latin typeface="Oswald Bold"/>
                <a:ea typeface="Oswald Bold"/>
                <a:cs typeface="Oswald Bold"/>
                <a:sym typeface="Oswald Bold"/>
              </a:rPr>
              <a:t>DEVELOPMENT</a:t>
            </a:r>
          </a:p>
        </p:txBody>
      </p:sp>
      <p:sp>
        <p:nvSpPr>
          <p:cNvPr name="TextBox 10" id="10"/>
          <p:cNvSpPr txBox="true"/>
          <p:nvPr/>
        </p:nvSpPr>
        <p:spPr>
          <a:xfrm rot="0">
            <a:off x="4236347" y="3287199"/>
            <a:ext cx="9815307" cy="1341951"/>
          </a:xfrm>
          <a:prstGeom prst="rect">
            <a:avLst/>
          </a:prstGeom>
        </p:spPr>
        <p:txBody>
          <a:bodyPr anchor="t" rtlCol="false" tIns="0" lIns="0" bIns="0" rIns="0">
            <a:spAutoFit/>
          </a:bodyPr>
          <a:lstStyle/>
          <a:p>
            <a:pPr algn="ctr">
              <a:lnSpc>
                <a:spcPts val="10989"/>
              </a:lnSpc>
            </a:pPr>
            <a:r>
              <a:rPr lang="en-US" b="true" sz="7963" spc="780">
                <a:solidFill>
                  <a:srgbClr val="231F20"/>
                </a:solidFill>
                <a:latin typeface="Oswald Bold"/>
                <a:ea typeface="Oswald Bold"/>
                <a:cs typeface="Oswald Bold"/>
                <a:sym typeface="Oswald Bold"/>
              </a:rPr>
              <a:t>WEB</a:t>
            </a:r>
          </a:p>
        </p:txBody>
      </p:sp>
      <p:sp>
        <p:nvSpPr>
          <p:cNvPr name="TextBox 11" id="11"/>
          <p:cNvSpPr txBox="true"/>
          <p:nvPr/>
        </p:nvSpPr>
        <p:spPr>
          <a:xfrm rot="0">
            <a:off x="8217046" y="7776932"/>
            <a:ext cx="1853908" cy="537522"/>
          </a:xfrm>
          <a:prstGeom prst="rect">
            <a:avLst/>
          </a:prstGeom>
        </p:spPr>
        <p:txBody>
          <a:bodyPr anchor="t" rtlCol="false" tIns="0" lIns="0" bIns="0" rIns="0">
            <a:spAutoFit/>
          </a:bodyPr>
          <a:lstStyle/>
          <a:p>
            <a:pPr algn="ctr">
              <a:lnSpc>
                <a:spcPts val="4351"/>
              </a:lnSpc>
            </a:pPr>
            <a:r>
              <a:rPr lang="en-US" b="true" sz="3153" spc="167">
                <a:solidFill>
                  <a:srgbClr val="231F20"/>
                </a:solidFill>
                <a:latin typeface="Montserrat Classic Bold"/>
                <a:ea typeface="Montserrat Classic Bold"/>
                <a:cs typeface="Montserrat Classic Bold"/>
                <a:sym typeface="Montserrat Classic Bold"/>
              </a:rPr>
              <a:t>TEAM 2</a:t>
            </a:r>
          </a:p>
        </p:txBody>
      </p:sp>
      <p:sp>
        <p:nvSpPr>
          <p:cNvPr name="TextBox 12" id="12"/>
          <p:cNvSpPr txBox="true"/>
          <p:nvPr/>
        </p:nvSpPr>
        <p:spPr>
          <a:xfrm rot="0">
            <a:off x="14879310" y="1676375"/>
            <a:ext cx="2894340" cy="579456"/>
          </a:xfrm>
          <a:prstGeom prst="rect">
            <a:avLst/>
          </a:prstGeom>
        </p:spPr>
        <p:txBody>
          <a:bodyPr anchor="t" rtlCol="false" tIns="0" lIns="0" bIns="0" rIns="0">
            <a:spAutoFit/>
          </a:bodyPr>
          <a:lstStyle/>
          <a:p>
            <a:pPr algn="ctr">
              <a:lnSpc>
                <a:spcPts val="2394"/>
              </a:lnSpc>
            </a:pPr>
            <a:r>
              <a:rPr lang="en-US" b="true" sz="1735" spc="170">
                <a:solidFill>
                  <a:srgbClr val="231F20"/>
                </a:solidFill>
                <a:latin typeface="Montserrat Classic Bold"/>
                <a:ea typeface="Montserrat Classic Bold"/>
                <a:cs typeface="Montserrat Classic Bold"/>
                <a:sym typeface="Montserrat Classic Bold"/>
              </a:rPr>
              <a:t>ORANGE </a:t>
            </a:r>
          </a:p>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CODING ACADEMY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319584" y="1840776"/>
            <a:ext cx="12138940" cy="8027193"/>
          </a:xfrm>
          <a:custGeom>
            <a:avLst/>
            <a:gdLst/>
            <a:ahLst/>
            <a:cxnLst/>
            <a:rect r="r" b="b" t="t" l="l"/>
            <a:pathLst>
              <a:path h="8027193" w="12138940">
                <a:moveTo>
                  <a:pt x="0" y="0"/>
                </a:moveTo>
                <a:lnTo>
                  <a:pt x="12138940" y="0"/>
                </a:lnTo>
                <a:lnTo>
                  <a:pt x="12138940" y="8027194"/>
                </a:lnTo>
                <a:lnTo>
                  <a:pt x="0" y="8027194"/>
                </a:lnTo>
                <a:lnTo>
                  <a:pt x="0" y="0"/>
                </a:lnTo>
                <a:close/>
              </a:path>
            </a:pathLst>
          </a:custGeom>
          <a:blipFill>
            <a:blip r:embed="rId5"/>
            <a:stretch>
              <a:fillRect l="-15414" t="0" r="-15414" b="0"/>
            </a:stretch>
          </a:blipFill>
        </p:spPr>
      </p:sp>
      <p:sp>
        <p:nvSpPr>
          <p:cNvPr name="Freeform 5" id="5"/>
          <p:cNvSpPr/>
          <p:nvPr/>
        </p:nvSpPr>
        <p:spPr>
          <a:xfrm flipH="false" flipV="false" rot="0">
            <a:off x="2632069" y="9677330"/>
            <a:ext cx="11513970" cy="1219339"/>
          </a:xfrm>
          <a:custGeom>
            <a:avLst/>
            <a:gdLst/>
            <a:ahLst/>
            <a:cxnLst/>
            <a:rect r="r" b="b" t="t" l="l"/>
            <a:pathLst>
              <a:path h="1219339" w="11513970">
                <a:moveTo>
                  <a:pt x="0" y="0"/>
                </a:moveTo>
                <a:lnTo>
                  <a:pt x="11513970" y="0"/>
                </a:lnTo>
                <a:lnTo>
                  <a:pt x="11513970" y="1219340"/>
                </a:lnTo>
                <a:lnTo>
                  <a:pt x="0" y="1219340"/>
                </a:lnTo>
                <a:lnTo>
                  <a:pt x="0" y="0"/>
                </a:lnTo>
                <a:close/>
              </a:path>
            </a:pathLst>
          </a:custGeom>
          <a:blipFill>
            <a:blip r:embed="rId6"/>
            <a:stretch>
              <a:fillRect l="0" t="-86495" r="0" b="0"/>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479940" y="668559"/>
            <a:ext cx="13328120" cy="653607"/>
          </a:xfrm>
          <a:prstGeom prst="rect">
            <a:avLst/>
          </a:prstGeom>
        </p:spPr>
        <p:txBody>
          <a:bodyPr anchor="t" rtlCol="false" tIns="0" lIns="0" bIns="0" rIns="0">
            <a:spAutoFit/>
          </a:bodyPr>
          <a:lstStyle/>
          <a:p>
            <a:pPr algn="l">
              <a:lnSpc>
                <a:spcPts val="5393"/>
              </a:lnSpc>
            </a:pPr>
            <a:r>
              <a:rPr lang="en-US" b="true" sz="3908" spc="383">
                <a:solidFill>
                  <a:srgbClr val="000000"/>
                </a:solidFill>
                <a:latin typeface="Oswald Bold"/>
                <a:ea typeface="Oswald Bold"/>
                <a:cs typeface="Oswald Bold"/>
                <a:sym typeface="Oswald Bold"/>
              </a:rPr>
              <a:t>QUALITY ASSURANCE AND QUALITY CONTROL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510671" y="1847645"/>
            <a:ext cx="10156275" cy="6716104"/>
          </a:xfrm>
          <a:custGeom>
            <a:avLst/>
            <a:gdLst/>
            <a:ahLst/>
            <a:cxnLst/>
            <a:rect r="r" b="b" t="t" l="l"/>
            <a:pathLst>
              <a:path h="6716104" w="10156275">
                <a:moveTo>
                  <a:pt x="0" y="0"/>
                </a:moveTo>
                <a:lnTo>
                  <a:pt x="10156275" y="0"/>
                </a:lnTo>
                <a:lnTo>
                  <a:pt x="10156275" y="6716104"/>
                </a:lnTo>
                <a:lnTo>
                  <a:pt x="0" y="6716104"/>
                </a:lnTo>
                <a:lnTo>
                  <a:pt x="0" y="0"/>
                </a:lnTo>
                <a:close/>
              </a:path>
            </a:pathLst>
          </a:custGeom>
          <a:blipFill>
            <a:blip r:embed="rId5"/>
            <a:stretch>
              <a:fillRect l="-16127" t="0" r="-16127" b="0"/>
            </a:stretch>
          </a:blipFill>
        </p:spPr>
      </p:sp>
      <p:sp>
        <p:nvSpPr>
          <p:cNvPr name="Freeform 5" id="5"/>
          <p:cNvSpPr/>
          <p:nvPr/>
        </p:nvSpPr>
        <p:spPr>
          <a:xfrm flipH="false" flipV="false" rot="0">
            <a:off x="6510671" y="9258300"/>
            <a:ext cx="11513970" cy="1219339"/>
          </a:xfrm>
          <a:custGeom>
            <a:avLst/>
            <a:gdLst/>
            <a:ahLst/>
            <a:cxnLst/>
            <a:rect r="r" b="b" t="t" l="l"/>
            <a:pathLst>
              <a:path h="1219339" w="11513970">
                <a:moveTo>
                  <a:pt x="0" y="0"/>
                </a:moveTo>
                <a:lnTo>
                  <a:pt x="11513970" y="0"/>
                </a:lnTo>
                <a:lnTo>
                  <a:pt x="11513970" y="1219339"/>
                </a:lnTo>
                <a:lnTo>
                  <a:pt x="0" y="1219339"/>
                </a:lnTo>
                <a:lnTo>
                  <a:pt x="0" y="0"/>
                </a:lnTo>
                <a:close/>
              </a:path>
            </a:pathLst>
          </a:custGeom>
          <a:blipFill>
            <a:blip r:embed="rId6"/>
            <a:stretch>
              <a:fillRect l="0" t="-86495" r="0" b="0"/>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1936539"/>
            <a:ext cx="13328120" cy="1098998"/>
          </a:xfrm>
          <a:prstGeom prst="rect">
            <a:avLst/>
          </a:prstGeom>
        </p:spPr>
        <p:txBody>
          <a:bodyPr anchor="t" rtlCol="false" tIns="0" lIns="0" bIns="0" rIns="0">
            <a:spAutoFit/>
          </a:bodyPr>
          <a:lstStyle/>
          <a:p>
            <a:pPr algn="l">
              <a:lnSpc>
                <a:spcPts val="8981"/>
              </a:lnSpc>
            </a:pPr>
            <a:r>
              <a:rPr lang="en-US" b="true" sz="6508" spc="637">
                <a:solidFill>
                  <a:srgbClr val="000000"/>
                </a:solidFill>
                <a:latin typeface="Oswald Bold"/>
                <a:ea typeface="Oswald Bold"/>
                <a:cs typeface="Oswald Bold"/>
                <a:sym typeface="Oswald Bold"/>
              </a:rPr>
              <a:t>DEVOPS: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219131"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79940" y="1449757"/>
            <a:ext cx="13328120" cy="2170368"/>
          </a:xfrm>
          <a:prstGeom prst="rect">
            <a:avLst/>
          </a:prstGeom>
        </p:spPr>
        <p:txBody>
          <a:bodyPr anchor="t" rtlCol="false" tIns="0" lIns="0" bIns="0" rIns="0">
            <a:spAutoFit/>
          </a:bodyPr>
          <a:lstStyle/>
          <a:p>
            <a:pPr algn="l">
              <a:lnSpc>
                <a:spcPts val="6773"/>
              </a:lnSpc>
            </a:pPr>
            <a:r>
              <a:rPr lang="en-US" b="true" sz="4908" spc="481">
                <a:solidFill>
                  <a:srgbClr val="FFFFFF"/>
                </a:solidFill>
                <a:latin typeface="Oswald Bold"/>
                <a:ea typeface="Oswald Bold"/>
                <a:cs typeface="Oswald Bold"/>
                <a:sym typeface="Oswald Bold"/>
              </a:rPr>
              <a:t>4-MOST POPULAR TECHNOLOGIES ON THE WEB?</a:t>
            </a:r>
          </a:p>
          <a:p>
            <a:pPr algn="l">
              <a:lnSpc>
                <a:spcPts val="3737"/>
              </a:lnSpc>
            </a:pPr>
          </a:p>
        </p:txBody>
      </p:sp>
      <p:sp>
        <p:nvSpPr>
          <p:cNvPr name="Freeform 4" id="4"/>
          <p:cNvSpPr/>
          <p:nvPr/>
        </p:nvSpPr>
        <p:spPr>
          <a:xfrm flipH="false" flipV="false" rot="0">
            <a:off x="15077192" y="-3843198"/>
            <a:ext cx="15841853" cy="16255633"/>
          </a:xfrm>
          <a:custGeom>
            <a:avLst/>
            <a:gdLst/>
            <a:ahLst/>
            <a:cxnLst/>
            <a:rect r="r" b="b" t="t" l="l"/>
            <a:pathLst>
              <a:path h="16255633" w="15841853">
                <a:moveTo>
                  <a:pt x="0" y="0"/>
                </a:moveTo>
                <a:lnTo>
                  <a:pt x="15841852" y="0"/>
                </a:lnTo>
                <a:lnTo>
                  <a:pt x="15841852"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23982" y="3895963"/>
            <a:ext cx="10951206" cy="3786803"/>
          </a:xfrm>
          <a:prstGeom prst="rect">
            <a:avLst/>
          </a:prstGeom>
        </p:spPr>
        <p:txBody>
          <a:bodyPr anchor="t" rtlCol="false" tIns="0" lIns="0" bIns="0" rIns="0">
            <a:spAutoFit/>
          </a:bodyPr>
          <a:lstStyle/>
          <a:p>
            <a:pPr algn="l">
              <a:lnSpc>
                <a:spcPts val="4275"/>
              </a:lnSpc>
            </a:pPr>
            <a:r>
              <a:rPr lang="en-US" b="true" sz="3098" spc="303">
                <a:solidFill>
                  <a:srgbClr val="BA1313"/>
                </a:solidFill>
                <a:latin typeface="DM Sans Bold"/>
                <a:ea typeface="DM Sans Bold"/>
                <a:cs typeface="DM Sans Bold"/>
                <a:sym typeface="DM Sans Bold"/>
              </a:rPr>
              <a:t>HTML, CSS, and JavaScript.</a:t>
            </a:r>
            <a:r>
              <a:rPr lang="en-US" sz="3098" spc="303">
                <a:solidFill>
                  <a:srgbClr val="F5FFF5"/>
                </a:solidFill>
                <a:latin typeface="DM Sans"/>
                <a:ea typeface="DM Sans"/>
                <a:cs typeface="DM Sans"/>
                <a:sym typeface="DM Sans"/>
              </a:rPr>
              <a:t> These are the core technologies of web development, as they are used to create the structure, style, and functionality of web pages and applications. HTML stands for HyperText Markup Language, which defines the elements and attributes of a web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12681756" y="6867290"/>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41475" y="1921099"/>
            <a:ext cx="10605050" cy="6917830"/>
          </a:xfrm>
          <a:custGeom>
            <a:avLst/>
            <a:gdLst/>
            <a:ahLst/>
            <a:cxnLst/>
            <a:rect r="r" b="b" t="t" l="l"/>
            <a:pathLst>
              <a:path h="6917830" w="10605050">
                <a:moveTo>
                  <a:pt x="0" y="0"/>
                </a:moveTo>
                <a:lnTo>
                  <a:pt x="10605050" y="0"/>
                </a:lnTo>
                <a:lnTo>
                  <a:pt x="10605050" y="6917830"/>
                </a:lnTo>
                <a:lnTo>
                  <a:pt x="0" y="6917830"/>
                </a:lnTo>
                <a:lnTo>
                  <a:pt x="0" y="0"/>
                </a:lnTo>
                <a:close/>
              </a:path>
            </a:pathLst>
          </a:custGeom>
          <a:blipFill>
            <a:blip r:embed="rId4"/>
            <a:stretch>
              <a:fillRect l="0" t="-7986" r="0" b="-5775"/>
            </a:stretch>
          </a:blipFill>
        </p:spPr>
      </p:sp>
      <p:sp>
        <p:nvSpPr>
          <p:cNvPr name="TextBox 8" id="8"/>
          <p:cNvSpPr txBox="true"/>
          <p:nvPr/>
        </p:nvSpPr>
        <p:spPr>
          <a:xfrm rot="0">
            <a:off x="5172916" y="183712"/>
            <a:ext cx="7942168" cy="1604250"/>
          </a:xfrm>
          <a:prstGeom prst="rect">
            <a:avLst/>
          </a:prstGeom>
        </p:spPr>
        <p:txBody>
          <a:bodyPr anchor="t" rtlCol="false" tIns="0" lIns="0" bIns="0" rIns="0">
            <a:spAutoFit/>
          </a:bodyPr>
          <a:lstStyle/>
          <a:p>
            <a:pPr algn="l" marL="955314" indent="-477657" lvl="1">
              <a:lnSpc>
                <a:spcPts val="6106"/>
              </a:lnSpc>
              <a:buAutoNum type="arabicPeriod" startAt="1"/>
            </a:pPr>
            <a:r>
              <a:rPr lang="en-US" b="true" sz="4424" spc="433">
                <a:solidFill>
                  <a:srgbClr val="FFFFFF"/>
                </a:solidFill>
                <a:latin typeface="Oswald Bold"/>
                <a:ea typeface="Oswald Bold"/>
                <a:cs typeface="Oswald Bold"/>
                <a:sym typeface="Oswald Bold"/>
              </a:rPr>
              <a:t>WHAT IS THE MOST USED WEB TECHNOLOGY?</a:t>
            </a:r>
          </a:p>
          <a:p>
            <a:pPr algn="l">
              <a:lnSpc>
                <a:spcPts val="172"/>
              </a:lnSpc>
            </a:pPr>
          </a:p>
        </p:txBody>
      </p:sp>
      <p:sp>
        <p:nvSpPr>
          <p:cNvPr name="TextBox 9" id="9"/>
          <p:cNvSpPr txBox="true"/>
          <p:nvPr/>
        </p:nvSpPr>
        <p:spPr>
          <a:xfrm rot="0">
            <a:off x="3434515" y="8915129"/>
            <a:ext cx="12836832" cy="1417320"/>
          </a:xfrm>
          <a:prstGeom prst="rect">
            <a:avLst/>
          </a:prstGeom>
        </p:spPr>
        <p:txBody>
          <a:bodyPr anchor="t" rtlCol="false" tIns="0" lIns="0" bIns="0" rIns="0">
            <a:spAutoFit/>
          </a:bodyPr>
          <a:lstStyle/>
          <a:p>
            <a:pPr algn="l">
              <a:lnSpc>
                <a:spcPts val="3780"/>
              </a:lnSpc>
            </a:pPr>
            <a:r>
              <a:rPr lang="en-US" sz="2700">
                <a:solidFill>
                  <a:srgbClr val="FFFFFF"/>
                </a:solidFill>
                <a:latin typeface="Canva Sans"/>
                <a:ea typeface="Canva Sans"/>
                <a:cs typeface="Canva Sans"/>
                <a:sym typeface="Canva Sans"/>
              </a:rPr>
              <a:t>Most popular web frameworks among developers worldwide 2024</a:t>
            </a:r>
          </a:p>
          <a:p>
            <a:pPr algn="l">
              <a:lnSpc>
                <a:spcPts val="3780"/>
              </a:lnSpc>
            </a:pPr>
            <a:r>
              <a:rPr lang="en-US" sz="2700">
                <a:solidFill>
                  <a:srgbClr val="FFFFFF"/>
                </a:solidFill>
                <a:latin typeface="Canva Sans"/>
                <a:ea typeface="Canva Sans"/>
                <a:cs typeface="Canva Sans"/>
                <a:sym typeface="Canva Sans"/>
              </a:rPr>
              <a:t>Published by </a:t>
            </a:r>
            <a:r>
              <a:rPr lang="en-US" sz="2700" u="sng">
                <a:solidFill>
                  <a:srgbClr val="FFFFFF"/>
                </a:solidFill>
                <a:latin typeface="Canva Sans"/>
                <a:ea typeface="Canva Sans"/>
                <a:cs typeface="Canva Sans"/>
                <a:sym typeface="Canva Sans"/>
                <a:hlinkClick r:id="rId5" tooltip="https://www.statista.com/aboutus/our-research-commitment/2816/lionel-sujay-vailshery"/>
              </a:rPr>
              <a:t>ionel Sujay Vailshery</a:t>
            </a:r>
            <a:r>
              <a:rPr lang="en-US" sz="2700">
                <a:solidFill>
                  <a:srgbClr val="FFFFFF"/>
                </a:solidFill>
                <a:latin typeface="Canva Sans"/>
                <a:ea typeface="Canva Sans"/>
                <a:cs typeface="Canva Sans"/>
                <a:sym typeface="Canva Sans"/>
              </a:rPr>
              <a:t>,Aug 7, 2024</a:t>
            </a:r>
          </a:p>
          <a:p>
            <a:pPr algn="l">
              <a:lnSpc>
                <a:spcPts val="378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12681756" y="6867290"/>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172916" y="942975"/>
            <a:ext cx="7942168" cy="1604250"/>
          </a:xfrm>
          <a:prstGeom prst="rect">
            <a:avLst/>
          </a:prstGeom>
        </p:spPr>
        <p:txBody>
          <a:bodyPr anchor="t" rtlCol="false" tIns="0" lIns="0" bIns="0" rIns="0">
            <a:spAutoFit/>
          </a:bodyPr>
          <a:lstStyle/>
          <a:p>
            <a:pPr algn="l">
              <a:lnSpc>
                <a:spcPts val="6106"/>
              </a:lnSpc>
            </a:pPr>
            <a:r>
              <a:rPr lang="en-US" b="true" sz="4424" spc="433">
                <a:solidFill>
                  <a:srgbClr val="FFFFFF"/>
                </a:solidFill>
                <a:latin typeface="Oswald Bold"/>
                <a:ea typeface="Oswald Bold"/>
                <a:cs typeface="Oswald Bold"/>
                <a:sym typeface="Oswald Bold"/>
              </a:rPr>
              <a:t>WHAT IS THE BEST SOURCE FOR TECH NEWS?</a:t>
            </a:r>
          </a:p>
          <a:p>
            <a:pPr algn="l">
              <a:lnSpc>
                <a:spcPts val="172"/>
              </a:lnSpc>
            </a:pPr>
          </a:p>
        </p:txBody>
      </p:sp>
      <p:sp>
        <p:nvSpPr>
          <p:cNvPr name="TextBox 8" id="8"/>
          <p:cNvSpPr txBox="true"/>
          <p:nvPr/>
        </p:nvSpPr>
        <p:spPr>
          <a:xfrm rot="0">
            <a:off x="1776992" y="3455912"/>
            <a:ext cx="12836832" cy="4780915"/>
          </a:xfrm>
          <a:prstGeom prst="rect">
            <a:avLst/>
          </a:prstGeom>
        </p:spPr>
        <p:txBody>
          <a:bodyPr anchor="t" rtlCol="false" tIns="0" lIns="0" bIns="0" rIns="0">
            <a:spAutoFit/>
          </a:bodyPr>
          <a:lstStyle/>
          <a:p>
            <a:pPr algn="ctr">
              <a:lnSpc>
                <a:spcPts val="4759"/>
              </a:lnSpc>
            </a:pPr>
            <a:r>
              <a:rPr lang="en-US" b="true" sz="3399" u="sng">
                <a:solidFill>
                  <a:srgbClr val="FFFFFF"/>
                </a:solidFill>
                <a:latin typeface="Canva Sans Bold"/>
                <a:ea typeface="Canva Sans Bold"/>
                <a:cs typeface="Canva Sans Bold"/>
                <a:sym typeface="Canva Sans Bold"/>
                <a:hlinkClick r:id="rId4" tooltip="https://techcrunch.com/%22%3ETechCrunch"/>
              </a:rPr>
              <a:t>https://techcrunch.com/</a:t>
            </a:r>
          </a:p>
          <a:p>
            <a:pPr algn="ctr">
              <a:lnSpc>
                <a:spcPts val="4759"/>
              </a:lnSpc>
            </a:pPr>
            <a:r>
              <a:rPr lang="en-US" b="true" sz="3399" u="sng">
                <a:solidFill>
                  <a:srgbClr val="FFFFFF"/>
                </a:solidFill>
                <a:latin typeface="Canva Sans Bold"/>
                <a:ea typeface="Canva Sans Bold"/>
                <a:cs typeface="Canva Sans Bold"/>
                <a:sym typeface="Canva Sans Bold"/>
                <a:hlinkClick r:id="rId5" tooltip="https://thenextweb.com/conference%22%3EThe"/>
              </a:rPr>
              <a:t>https://thenextweb.com/conference</a:t>
            </a:r>
            <a:r>
              <a:rPr lang="en-US" sz="3399" b="true">
                <a:solidFill>
                  <a:srgbClr val="FFFFFF"/>
                </a:solidFill>
                <a:latin typeface="Canva Sans Bold"/>
                <a:ea typeface="Canva Sans Bold"/>
                <a:cs typeface="Canva Sans Bold"/>
                <a:sym typeface="Canva Sans Bold"/>
              </a:rPr>
              <a:t> </a:t>
            </a:r>
          </a:p>
          <a:p>
            <a:pPr algn="ctr">
              <a:lnSpc>
                <a:spcPts val="4759"/>
              </a:lnSpc>
            </a:pPr>
            <a:r>
              <a:rPr lang="en-US" b="true" sz="3399" u="sng">
                <a:solidFill>
                  <a:srgbClr val="FFFFFF"/>
                </a:solidFill>
                <a:latin typeface="Canva Sans Bold"/>
                <a:ea typeface="Canva Sans Bold"/>
                <a:cs typeface="Canva Sans Bold"/>
                <a:sym typeface="Canva Sans Bold"/>
                <a:hlinkClick r:id="rId6" tooltip="https://techcrunch.com/%22%3ETechCrunch"/>
              </a:rPr>
              <a:t>https://techcrunch.com/</a:t>
            </a:r>
          </a:p>
          <a:p>
            <a:pPr algn="ctr">
              <a:lnSpc>
                <a:spcPts val="4759"/>
              </a:lnSpc>
            </a:pPr>
            <a:r>
              <a:rPr lang="en-US" b="true" sz="3399" u="sng">
                <a:solidFill>
                  <a:srgbClr val="FFFFFF"/>
                </a:solidFill>
                <a:latin typeface="Canva Sans Bold"/>
                <a:ea typeface="Canva Sans Bold"/>
                <a:cs typeface="Canva Sans Bold"/>
                <a:sym typeface="Canva Sans Bold"/>
                <a:hlinkClick r:id="rId7" tooltip="https://www.wired.com/%22%3EWired"/>
              </a:rPr>
              <a:t>https://www.wired.com/</a:t>
            </a:r>
            <a:r>
              <a:rPr lang="en-US" sz="3399" b="true">
                <a:solidFill>
                  <a:srgbClr val="FFFFFF"/>
                </a:solidFill>
                <a:latin typeface="Canva Sans Bold"/>
                <a:ea typeface="Canva Sans Bold"/>
                <a:cs typeface="Canva Sans Bold"/>
                <a:sym typeface="Canva Sans Bold"/>
              </a:rPr>
              <a:t> </a:t>
            </a:r>
          </a:p>
          <a:p>
            <a:pPr algn="ctr">
              <a:lnSpc>
                <a:spcPts val="4759"/>
              </a:lnSpc>
            </a:pPr>
            <a:r>
              <a:rPr lang="en-US" b="true" sz="3399" u="sng">
                <a:solidFill>
                  <a:srgbClr val="FFFFFF"/>
                </a:solidFill>
                <a:latin typeface="Canva Sans Bold"/>
                <a:ea typeface="Canva Sans Bold"/>
                <a:cs typeface="Canva Sans Bold"/>
                <a:sym typeface="Canva Sans Bold"/>
                <a:hlinkClick r:id="rId8" tooltip="https://www.firstpost.com/tech/%22%3ETech2"/>
              </a:rPr>
              <a:t>https://www.firstpost.com/tech/</a:t>
            </a:r>
          </a:p>
          <a:p>
            <a:pPr algn="ctr">
              <a:lnSpc>
                <a:spcPts val="4759"/>
              </a:lnSpc>
            </a:pPr>
            <a:r>
              <a:rPr lang="en-US" b="true" sz="3399" u="sng">
                <a:solidFill>
                  <a:srgbClr val="FFFFFF"/>
                </a:solidFill>
                <a:latin typeface="Canva Sans Bold"/>
                <a:ea typeface="Canva Sans Bold"/>
                <a:cs typeface="Canva Sans Bold"/>
                <a:sym typeface="Canva Sans Bold"/>
                <a:hlinkClick r:id="rId9" tooltip="https://gizmodo.com/%22%3EGizmodo"/>
              </a:rPr>
              <a:t>https://gizmodo.com/</a:t>
            </a:r>
          </a:p>
          <a:p>
            <a:pPr algn="ctr">
              <a:lnSpc>
                <a:spcPts val="4759"/>
              </a:lnSpc>
            </a:pPr>
            <a:r>
              <a:rPr lang="en-US" b="true" sz="3399" u="sng">
                <a:solidFill>
                  <a:srgbClr val="FFFFFF"/>
                </a:solidFill>
                <a:latin typeface="Canva Sans Bold"/>
                <a:ea typeface="Canva Sans Bold"/>
                <a:cs typeface="Canva Sans Bold"/>
                <a:sym typeface="Canva Sans Bold"/>
                <a:hlinkClick r:id="rId10" tooltip="https://me.mashable.com/%22%3EMashable"/>
              </a:rPr>
              <a:t>https://me.mashable.com/</a:t>
            </a:r>
          </a:p>
          <a:p>
            <a:pPr algn="ctr">
              <a:lnSpc>
                <a:spcPts val="4759"/>
              </a:lnSpc>
            </a:pPr>
            <a:r>
              <a:rPr lang="en-US" b="true" sz="3399" u="sng">
                <a:solidFill>
                  <a:srgbClr val="FFFFFF"/>
                </a:solidFill>
                <a:latin typeface="Canva Sans Bold"/>
                <a:ea typeface="Canva Sans Bold"/>
                <a:cs typeface="Canva Sans Bold"/>
                <a:sym typeface="Canva Sans Bold"/>
                <a:hlinkClick r:id="rId11" tooltip="https://www.theverge.com/%22%3EThe"/>
              </a:rPr>
              <a:t>https://www.theverge.com/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5284"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550163" y="6125117"/>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207992" y="6898695"/>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638516" y="6649470"/>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830622"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0" id="10"/>
          <p:cNvSpPr txBox="true"/>
          <p:nvPr/>
        </p:nvSpPr>
        <p:spPr>
          <a:xfrm rot="0">
            <a:off x="454936" y="7295055"/>
            <a:ext cx="2733139"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EXPERIENCE</a:t>
            </a:r>
          </a:p>
        </p:txBody>
      </p:sp>
      <p:sp>
        <p:nvSpPr>
          <p:cNvPr name="Freeform 11" id="11"/>
          <p:cNvSpPr/>
          <p:nvPr/>
        </p:nvSpPr>
        <p:spPr>
          <a:xfrm flipH="false" flipV="false" rot="0">
            <a:off x="3562473"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325705" y="6649470"/>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3562473"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6" id="16"/>
          <p:cNvSpPr/>
          <p:nvPr/>
        </p:nvSpPr>
        <p:spPr>
          <a:xfrm flipH="false" flipV="false" rot="0">
            <a:off x="6561043"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7324275" y="6649470"/>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6561043"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1" id="21"/>
          <p:cNvSpPr/>
          <p:nvPr/>
        </p:nvSpPr>
        <p:spPr>
          <a:xfrm flipH="false" flipV="false" rot="0">
            <a:off x="9712959"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0476191" y="6649470"/>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9712959"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6" id="26"/>
          <p:cNvSpPr txBox="true"/>
          <p:nvPr/>
        </p:nvSpPr>
        <p:spPr>
          <a:xfrm rot="0">
            <a:off x="3188075" y="7295055"/>
            <a:ext cx="2709833" cy="254237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INDUSTRY</a:t>
            </a:r>
          </a:p>
          <a:p>
            <a:pPr algn="ctr">
              <a:lnSpc>
                <a:spcPts val="4073"/>
              </a:lnSpc>
            </a:pPr>
          </a:p>
          <a:p>
            <a:pPr algn="ctr">
              <a:lnSpc>
                <a:spcPts val="4073"/>
              </a:lnSpc>
            </a:pPr>
          </a:p>
          <a:p>
            <a:pPr algn="ctr">
              <a:lnSpc>
                <a:spcPts val="4073"/>
              </a:lnSpc>
            </a:pPr>
          </a:p>
          <a:p>
            <a:pPr algn="ctr">
              <a:lnSpc>
                <a:spcPts val="4073"/>
              </a:lnSpc>
            </a:pPr>
          </a:p>
        </p:txBody>
      </p:sp>
      <p:sp>
        <p:nvSpPr>
          <p:cNvPr name="TextBox 27" id="27"/>
          <p:cNvSpPr txBox="true"/>
          <p:nvPr/>
        </p:nvSpPr>
        <p:spPr>
          <a:xfrm rot="0">
            <a:off x="6369163" y="7295055"/>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LOCATION</a:t>
            </a:r>
          </a:p>
        </p:txBody>
      </p:sp>
      <p:sp>
        <p:nvSpPr>
          <p:cNvPr name="TextBox 28" id="28"/>
          <p:cNvSpPr txBox="true"/>
          <p:nvPr/>
        </p:nvSpPr>
        <p:spPr>
          <a:xfrm rot="0">
            <a:off x="12334841" y="7295055"/>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SOFT SKILLS</a:t>
            </a:r>
          </a:p>
        </p:txBody>
      </p:sp>
      <p:sp>
        <p:nvSpPr>
          <p:cNvPr name="Freeform 29" id="29"/>
          <p:cNvSpPr/>
          <p:nvPr/>
        </p:nvSpPr>
        <p:spPr>
          <a:xfrm flipH="false" flipV="false" rot="-10799999">
            <a:off x="-3971843" y="-4870580"/>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30" id="30"/>
          <p:cNvSpPr/>
          <p:nvPr/>
        </p:nvSpPr>
        <p:spPr>
          <a:xfrm>
            <a:off x="3863234" y="6898695"/>
            <a:ext cx="15108918" cy="0"/>
          </a:xfrm>
          <a:prstGeom prst="line">
            <a:avLst/>
          </a:prstGeom>
          <a:ln cap="flat" w="38100">
            <a:solidFill>
              <a:srgbClr val="000000"/>
            </a:solidFill>
            <a:prstDash val="solid"/>
            <a:headEnd type="none" len="sm" w="sm"/>
            <a:tailEnd type="none" len="sm" w="sm"/>
          </a:ln>
        </p:spPr>
      </p:sp>
      <p:sp>
        <p:nvSpPr>
          <p:cNvPr name="Freeform 31" id="31"/>
          <p:cNvSpPr/>
          <p:nvPr/>
        </p:nvSpPr>
        <p:spPr>
          <a:xfrm flipH="false" flipV="false" rot="0">
            <a:off x="12600426"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2" id="32"/>
          <p:cNvGrpSpPr/>
          <p:nvPr/>
        </p:nvGrpSpPr>
        <p:grpSpPr>
          <a:xfrm rot="0">
            <a:off x="13363658" y="6649470"/>
            <a:ext cx="501082" cy="50108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34" id="3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35" id="35"/>
          <p:cNvSpPr txBox="true"/>
          <p:nvPr/>
        </p:nvSpPr>
        <p:spPr>
          <a:xfrm rot="0">
            <a:off x="12600426"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05</a:t>
            </a:r>
          </a:p>
        </p:txBody>
      </p:sp>
      <p:sp>
        <p:nvSpPr>
          <p:cNvPr name="Freeform 36" id="36"/>
          <p:cNvSpPr/>
          <p:nvPr/>
        </p:nvSpPr>
        <p:spPr>
          <a:xfrm flipH="false" flipV="false" rot="0">
            <a:off x="15659476"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7" id="37"/>
          <p:cNvGrpSpPr/>
          <p:nvPr/>
        </p:nvGrpSpPr>
        <p:grpSpPr>
          <a:xfrm rot="0">
            <a:off x="16422707" y="6649470"/>
            <a:ext cx="501082" cy="501082"/>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39" id="3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40" id="40"/>
          <p:cNvSpPr txBox="true"/>
          <p:nvPr/>
        </p:nvSpPr>
        <p:spPr>
          <a:xfrm rot="0">
            <a:off x="15659476"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06</a:t>
            </a:r>
          </a:p>
        </p:txBody>
      </p:sp>
      <p:sp>
        <p:nvSpPr>
          <p:cNvPr name="TextBox 41" id="41"/>
          <p:cNvSpPr txBox="true"/>
          <p:nvPr/>
        </p:nvSpPr>
        <p:spPr>
          <a:xfrm rot="0">
            <a:off x="3427684" y="1104900"/>
            <a:ext cx="14558468" cy="806432"/>
          </a:xfrm>
          <a:prstGeom prst="rect">
            <a:avLst/>
          </a:prstGeom>
        </p:spPr>
        <p:txBody>
          <a:bodyPr anchor="t" rtlCol="false" tIns="0" lIns="0" bIns="0" rIns="0">
            <a:spAutoFit/>
          </a:bodyPr>
          <a:lstStyle/>
          <a:p>
            <a:pPr algn="l" marL="0" indent="0" lvl="0">
              <a:lnSpc>
                <a:spcPts val="6123"/>
              </a:lnSpc>
            </a:pPr>
            <a:r>
              <a:rPr lang="en-US" b="true" sz="5832" spc="571">
                <a:solidFill>
                  <a:srgbClr val="231F20"/>
                </a:solidFill>
                <a:latin typeface="Oswald Bold"/>
                <a:ea typeface="Oswald Bold"/>
                <a:cs typeface="Oswald Bold"/>
                <a:sym typeface="Oswald Bold"/>
              </a:rPr>
              <a:t>SALARIES FOR WEB DEVELOPERS?</a:t>
            </a:r>
          </a:p>
        </p:txBody>
      </p:sp>
      <p:sp>
        <p:nvSpPr>
          <p:cNvPr name="TextBox 42" id="42"/>
          <p:cNvSpPr txBox="true"/>
          <p:nvPr/>
        </p:nvSpPr>
        <p:spPr>
          <a:xfrm rot="0">
            <a:off x="15044674" y="7322816"/>
            <a:ext cx="3131558" cy="999170"/>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COMPANY SIZE</a:t>
            </a:r>
          </a:p>
        </p:txBody>
      </p:sp>
      <p:sp>
        <p:nvSpPr>
          <p:cNvPr name="TextBox 43" id="43"/>
          <p:cNvSpPr txBox="true"/>
          <p:nvPr/>
        </p:nvSpPr>
        <p:spPr>
          <a:xfrm rot="0">
            <a:off x="9352002" y="7322816"/>
            <a:ext cx="2709833" cy="1513441"/>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TECHNICAL SKILLS &amp; JOB TITLE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102892" y="560548"/>
            <a:ext cx="13617940" cy="2864380"/>
          </a:xfrm>
          <a:prstGeom prst="rect">
            <a:avLst/>
          </a:prstGeom>
        </p:spPr>
        <p:txBody>
          <a:bodyPr anchor="t" rtlCol="false" tIns="0" lIns="0" bIns="0" rIns="0">
            <a:spAutoFit/>
          </a:bodyPr>
          <a:lstStyle/>
          <a:p>
            <a:pPr algn="ctr" marL="0" indent="0" lvl="0">
              <a:lnSpc>
                <a:spcPts val="7634"/>
              </a:lnSpc>
              <a:spcBef>
                <a:spcPct val="0"/>
              </a:spcBef>
            </a:pPr>
            <a:r>
              <a:rPr lang="en-US" b="true" sz="5532" spc="542">
                <a:solidFill>
                  <a:srgbClr val="231F20"/>
                </a:solidFill>
                <a:latin typeface="Oswald Bold"/>
                <a:ea typeface="Oswald Bold"/>
                <a:cs typeface="Oswald Bold"/>
                <a:sym typeface="Oswald Bold"/>
              </a:rPr>
              <a:t>TIPS YOU CAN APPLY TO IMPROVE YOUR SKILLS AND INCREASE YOUR SALARY </a:t>
            </a:r>
          </a:p>
        </p:txBody>
      </p:sp>
      <p:sp>
        <p:nvSpPr>
          <p:cNvPr name="TextBox 29" id="29"/>
          <p:cNvSpPr txBox="true"/>
          <p:nvPr/>
        </p:nvSpPr>
        <p:spPr>
          <a:xfrm rot="0">
            <a:off x="2580860" y="6149396"/>
            <a:ext cx="3542623" cy="1624064"/>
          </a:xfrm>
          <a:prstGeom prst="rect">
            <a:avLst/>
          </a:prstGeom>
        </p:spPr>
        <p:txBody>
          <a:bodyPr anchor="t" rtlCol="false" tIns="0" lIns="0" bIns="0" rIns="0">
            <a:spAutoFit/>
          </a:bodyPr>
          <a:lstStyle/>
          <a:p>
            <a:pPr algn="ctr">
              <a:lnSpc>
                <a:spcPts val="4309"/>
              </a:lnSpc>
            </a:pPr>
            <a:r>
              <a:rPr lang="en-US" sz="3122" spc="306">
                <a:solidFill>
                  <a:srgbClr val="FFFBFB"/>
                </a:solidFill>
                <a:latin typeface="DM Sans"/>
                <a:ea typeface="DM Sans"/>
                <a:cs typeface="DM Sans"/>
                <a:sym typeface="DM Sans"/>
              </a:rPr>
              <a:t>Keep learning and updating your skills </a:t>
            </a:r>
          </a:p>
        </p:txBody>
      </p:sp>
      <p:sp>
        <p:nvSpPr>
          <p:cNvPr name="TextBox 30" id="30"/>
          <p:cNvSpPr txBox="true"/>
          <p:nvPr/>
        </p:nvSpPr>
        <p:spPr>
          <a:xfrm rot="0">
            <a:off x="7372688" y="6391782"/>
            <a:ext cx="3542623" cy="602984"/>
          </a:xfrm>
          <a:prstGeom prst="rect">
            <a:avLst/>
          </a:prstGeom>
        </p:spPr>
        <p:txBody>
          <a:bodyPr anchor="t" rtlCol="false" tIns="0" lIns="0" bIns="0" rIns="0">
            <a:spAutoFit/>
          </a:bodyPr>
          <a:lstStyle/>
          <a:p>
            <a:pPr algn="ctr">
              <a:lnSpc>
                <a:spcPts val="4999"/>
              </a:lnSpc>
            </a:pPr>
            <a:r>
              <a:rPr lang="en-US" sz="3622" spc="355">
                <a:solidFill>
                  <a:srgbClr val="FFFBFB"/>
                </a:solidFill>
                <a:latin typeface="DM Sans"/>
                <a:ea typeface="DM Sans"/>
                <a:cs typeface="DM Sans"/>
                <a:sym typeface="DM Sans"/>
              </a:rPr>
              <a:t>Portfolio </a:t>
            </a:r>
          </a:p>
        </p:txBody>
      </p:sp>
      <p:sp>
        <p:nvSpPr>
          <p:cNvPr name="TextBox 31" id="31"/>
          <p:cNvSpPr txBox="true"/>
          <p:nvPr/>
        </p:nvSpPr>
        <p:spPr>
          <a:xfrm rot="0">
            <a:off x="12186981" y="5689910"/>
            <a:ext cx="3542623" cy="2083550"/>
          </a:xfrm>
          <a:prstGeom prst="rect">
            <a:avLst/>
          </a:prstGeom>
        </p:spPr>
        <p:txBody>
          <a:bodyPr anchor="t" rtlCol="false" tIns="0" lIns="0" bIns="0" rIns="0">
            <a:spAutoFit/>
          </a:bodyPr>
          <a:lstStyle/>
          <a:p>
            <a:pPr algn="ctr">
              <a:lnSpc>
                <a:spcPts val="4171"/>
              </a:lnSpc>
            </a:pPr>
            <a:r>
              <a:rPr lang="en-US" sz="3022" spc="296">
                <a:solidFill>
                  <a:srgbClr val="FFFBFB"/>
                </a:solidFill>
                <a:latin typeface="DM Sans"/>
                <a:ea typeface="DM Sans"/>
                <a:cs typeface="DM Sans"/>
                <a:sym typeface="DM Sans"/>
              </a:rPr>
              <a:t>Building relationships and communications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046312" y="6157334"/>
            <a:ext cx="2932415" cy="847111"/>
            <a:chOff x="0" y="0"/>
            <a:chExt cx="1075555" cy="310705"/>
          </a:xfrm>
        </p:grpSpPr>
        <p:sp>
          <p:nvSpPr>
            <p:cNvPr name="Freeform 5" id="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887923">
            <a:off x="-7444127" y="450747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353973" y="4221243"/>
            <a:ext cx="12823618" cy="3872180"/>
          </a:xfrm>
          <a:custGeom>
            <a:avLst/>
            <a:gdLst/>
            <a:ahLst/>
            <a:cxnLst/>
            <a:rect r="r" b="b" t="t" l="l"/>
            <a:pathLst>
              <a:path h="3872180" w="12823618">
                <a:moveTo>
                  <a:pt x="0" y="0"/>
                </a:moveTo>
                <a:lnTo>
                  <a:pt x="12823618" y="0"/>
                </a:lnTo>
                <a:lnTo>
                  <a:pt x="12823618" y="3872181"/>
                </a:lnTo>
                <a:lnTo>
                  <a:pt x="0" y="3872181"/>
                </a:lnTo>
                <a:lnTo>
                  <a:pt x="0" y="0"/>
                </a:lnTo>
                <a:close/>
              </a:path>
            </a:pathLst>
          </a:custGeom>
          <a:blipFill>
            <a:blip r:embed="rId5"/>
            <a:stretch>
              <a:fillRect l="0" t="-17835" r="0" b="-15647"/>
            </a:stretch>
          </a:blipFill>
        </p:spPr>
      </p:sp>
      <p:sp>
        <p:nvSpPr>
          <p:cNvPr name="TextBox 9" id="9"/>
          <p:cNvSpPr txBox="true"/>
          <p:nvPr/>
        </p:nvSpPr>
        <p:spPr>
          <a:xfrm rot="0">
            <a:off x="2530351" y="250967"/>
            <a:ext cx="11205237" cy="1973983"/>
          </a:xfrm>
          <a:prstGeom prst="rect">
            <a:avLst/>
          </a:prstGeom>
        </p:spPr>
        <p:txBody>
          <a:bodyPr anchor="t" rtlCol="false" tIns="0" lIns="0" bIns="0" rIns="0">
            <a:spAutoFit/>
          </a:bodyPr>
          <a:lstStyle/>
          <a:p>
            <a:pPr algn="ctr" marL="0" indent="0" lvl="0">
              <a:lnSpc>
                <a:spcPts val="7910"/>
              </a:lnSpc>
              <a:spcBef>
                <a:spcPct val="0"/>
              </a:spcBef>
            </a:pPr>
            <a:r>
              <a:rPr lang="en-US" b="true" sz="5732" spc="561">
                <a:solidFill>
                  <a:srgbClr val="231F20"/>
                </a:solidFill>
                <a:latin typeface="Oswald Bold"/>
                <a:ea typeface="Oswald Bold"/>
                <a:cs typeface="Oswald Bold"/>
                <a:sym typeface="Oswald Bold"/>
              </a:rPr>
              <a:t>6-MOST DEMAND FIELDS IN WEB DEVELOPMENT?</a:t>
            </a:r>
          </a:p>
        </p:txBody>
      </p:sp>
      <p:sp>
        <p:nvSpPr>
          <p:cNvPr name="TextBox 10" id="10"/>
          <p:cNvSpPr txBox="true"/>
          <p:nvPr/>
        </p:nvSpPr>
        <p:spPr>
          <a:xfrm rot="0">
            <a:off x="4697476" y="3040778"/>
            <a:ext cx="8136612" cy="11804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231F20"/>
                </a:solidFill>
                <a:latin typeface="Canva Sans"/>
                <a:ea typeface="Canva Sans"/>
                <a:cs typeface="Canva Sans"/>
                <a:sym typeface="Canva Sans"/>
              </a:rPr>
              <a:t>Back-en</a:t>
            </a:r>
            <a:r>
              <a:rPr lang="en-US" sz="3399">
                <a:solidFill>
                  <a:srgbClr val="231F20"/>
                </a:solidFill>
                <a:latin typeface="Canva Sans"/>
                <a:ea typeface="Canva Sans"/>
                <a:cs typeface="Canva Sans"/>
                <a:sym typeface="Canva Sans"/>
              </a:rPr>
              <a:t>d vs Front-end vs Full-stack</a:t>
            </a:r>
          </a:p>
          <a:p>
            <a:pPr algn="ctr">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2536570" y="-815191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89503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530351" y="2632156"/>
            <a:ext cx="9603443" cy="6085823"/>
          </a:xfrm>
          <a:custGeom>
            <a:avLst/>
            <a:gdLst/>
            <a:ahLst/>
            <a:cxnLst/>
            <a:rect r="r" b="b" t="t" l="l"/>
            <a:pathLst>
              <a:path h="6085823" w="9603443">
                <a:moveTo>
                  <a:pt x="0" y="0"/>
                </a:moveTo>
                <a:lnTo>
                  <a:pt x="9603443" y="0"/>
                </a:lnTo>
                <a:lnTo>
                  <a:pt x="9603443" y="6085823"/>
                </a:lnTo>
                <a:lnTo>
                  <a:pt x="0" y="6085823"/>
                </a:lnTo>
                <a:lnTo>
                  <a:pt x="0" y="0"/>
                </a:lnTo>
                <a:close/>
              </a:path>
            </a:pathLst>
          </a:custGeom>
          <a:blipFill>
            <a:blip r:embed="rId5"/>
            <a:stretch>
              <a:fillRect l="-10933" t="0" r="-10933" b="0"/>
            </a:stretch>
          </a:blipFill>
        </p:spPr>
      </p:sp>
      <p:sp>
        <p:nvSpPr>
          <p:cNvPr name="TextBox 6" id="6"/>
          <p:cNvSpPr txBox="true"/>
          <p:nvPr/>
        </p:nvSpPr>
        <p:spPr>
          <a:xfrm rot="0">
            <a:off x="2530351" y="250967"/>
            <a:ext cx="11205237" cy="1973983"/>
          </a:xfrm>
          <a:prstGeom prst="rect">
            <a:avLst/>
          </a:prstGeom>
        </p:spPr>
        <p:txBody>
          <a:bodyPr anchor="t" rtlCol="false" tIns="0" lIns="0" bIns="0" rIns="0">
            <a:spAutoFit/>
          </a:bodyPr>
          <a:lstStyle/>
          <a:p>
            <a:pPr algn="ctr" marL="0" indent="0" lvl="0">
              <a:lnSpc>
                <a:spcPts val="7910"/>
              </a:lnSpc>
              <a:spcBef>
                <a:spcPct val="0"/>
              </a:spcBef>
            </a:pPr>
            <a:r>
              <a:rPr lang="en-US" b="true" sz="5732" spc="561">
                <a:solidFill>
                  <a:srgbClr val="231F20"/>
                </a:solidFill>
                <a:latin typeface="Oswald Bold"/>
                <a:ea typeface="Oswald Bold"/>
                <a:cs typeface="Oswald Bold"/>
                <a:sym typeface="Oswald Bold"/>
              </a:rPr>
              <a:t>6-MOST DEMAND FIELD IN WEB DEVELOPMENT?</a:t>
            </a:r>
          </a:p>
        </p:txBody>
      </p:sp>
      <p:sp>
        <p:nvSpPr>
          <p:cNvPr name="TextBox 7" id="7"/>
          <p:cNvSpPr txBox="true"/>
          <p:nvPr/>
        </p:nvSpPr>
        <p:spPr>
          <a:xfrm rot="0">
            <a:off x="10691179" y="6075222"/>
            <a:ext cx="5702064" cy="2380615"/>
          </a:xfrm>
          <a:prstGeom prst="rect">
            <a:avLst/>
          </a:prstGeom>
        </p:spPr>
        <p:txBody>
          <a:bodyPr anchor="t" rtlCol="false" tIns="0" lIns="0" bIns="0" rIns="0">
            <a:spAutoFit/>
          </a:bodyPr>
          <a:lstStyle/>
          <a:p>
            <a:pPr algn="ctr" marL="734059" indent="-367030" lvl="1">
              <a:lnSpc>
                <a:spcPts val="4759"/>
              </a:lnSpc>
              <a:buFont typeface="Arial"/>
              <a:buChar char="•"/>
            </a:pPr>
            <a:r>
              <a:rPr lang="en-US" b="true" sz="3399">
                <a:solidFill>
                  <a:srgbClr val="231F20"/>
                </a:solidFill>
                <a:latin typeface="Canva Sans Bold"/>
                <a:ea typeface="Canva Sans Bold"/>
                <a:cs typeface="Canva Sans Bold"/>
                <a:sym typeface="Canva Sans Bold"/>
              </a:rPr>
              <a:t>Why is the </a:t>
            </a:r>
            <a:r>
              <a:rPr lang="en-US" b="true" sz="3399">
                <a:solidFill>
                  <a:srgbClr val="231F20"/>
                </a:solidFill>
                <a:latin typeface="Canva Sans Bold"/>
                <a:ea typeface="Canva Sans Bold"/>
                <a:cs typeface="Canva Sans Bold"/>
                <a:sym typeface="Canva Sans Bold"/>
              </a:rPr>
              <a:t>demand for Full-stack developers so high?</a:t>
            </a:r>
          </a:p>
          <a:p>
            <a:pPr algn="ctr">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grpSp>
        <p:nvGrpSpPr>
          <p:cNvPr name="Group 6" id="6"/>
          <p:cNvGrpSpPr/>
          <p:nvPr/>
        </p:nvGrpSpPr>
        <p:grpSpPr>
          <a:xfrm rot="0">
            <a:off x="3416119" y="4102919"/>
            <a:ext cx="10714571" cy="4153145"/>
            <a:chOff x="0" y="0"/>
            <a:chExt cx="2937912" cy="1138783"/>
          </a:xfrm>
        </p:grpSpPr>
        <p:sp>
          <p:nvSpPr>
            <p:cNvPr name="Freeform 7" id="7"/>
            <p:cNvSpPr/>
            <p:nvPr/>
          </p:nvSpPr>
          <p:spPr>
            <a:xfrm flipH="false" flipV="false" rot="0">
              <a:off x="0" y="0"/>
              <a:ext cx="2937912" cy="1138783"/>
            </a:xfrm>
            <a:custGeom>
              <a:avLst/>
              <a:gdLst/>
              <a:ahLst/>
              <a:cxnLst/>
              <a:rect r="r" b="b" t="t" l="l"/>
              <a:pathLst>
                <a:path h="1138783" w="2937912">
                  <a:moveTo>
                    <a:pt x="0" y="0"/>
                  </a:moveTo>
                  <a:lnTo>
                    <a:pt x="2937912" y="0"/>
                  </a:lnTo>
                  <a:lnTo>
                    <a:pt x="2937912" y="1138783"/>
                  </a:lnTo>
                  <a:lnTo>
                    <a:pt x="0" y="1138783"/>
                  </a:lnTo>
                  <a:close/>
                </a:path>
              </a:pathLst>
            </a:custGeom>
            <a:solidFill>
              <a:srgbClr val="100F0D"/>
            </a:solidFill>
            <a:ln cap="sq">
              <a:noFill/>
              <a:prstDash val="solid"/>
              <a:miter/>
            </a:ln>
          </p:spPr>
        </p:sp>
        <p:sp>
          <p:nvSpPr>
            <p:cNvPr name="TextBox 8" id="8"/>
            <p:cNvSpPr txBox="true"/>
            <p:nvPr/>
          </p:nvSpPr>
          <p:spPr>
            <a:xfrm>
              <a:off x="0" y="-47625"/>
              <a:ext cx="2937912" cy="1186408"/>
            </a:xfrm>
            <a:prstGeom prst="rect">
              <a:avLst/>
            </a:prstGeom>
          </p:spPr>
          <p:txBody>
            <a:bodyPr anchor="ctr" rtlCol="false" tIns="50800" lIns="50800" bIns="50800" rIns="50800"/>
            <a:lstStyle/>
            <a:p>
              <a:pPr algn="ctr">
                <a:lnSpc>
                  <a:spcPts val="3360"/>
                </a:lnSpc>
              </a:pPr>
            </a:p>
          </p:txBody>
        </p:sp>
      </p:grpSp>
      <p:sp>
        <p:nvSpPr>
          <p:cNvPr name="TextBox 9" id="9"/>
          <p:cNvSpPr txBox="true"/>
          <p:nvPr/>
        </p:nvSpPr>
        <p:spPr>
          <a:xfrm rot="0">
            <a:off x="3837679" y="4533900"/>
            <a:ext cx="9966418" cy="3333750"/>
          </a:xfrm>
          <a:prstGeom prst="rect">
            <a:avLst/>
          </a:prstGeom>
        </p:spPr>
        <p:txBody>
          <a:bodyPr anchor="t" rtlCol="false" tIns="0" lIns="0" bIns="0" rIns="0">
            <a:spAutoFit/>
          </a:bodyPr>
          <a:lstStyle/>
          <a:p>
            <a:pPr algn="ctr">
              <a:lnSpc>
                <a:spcPts val="3784"/>
              </a:lnSpc>
            </a:pPr>
            <a:r>
              <a:rPr lang="en-US" sz="3153" spc="157">
                <a:solidFill>
                  <a:srgbClr val="FFFBFB"/>
                </a:solidFill>
                <a:latin typeface="DM Sans"/>
                <a:ea typeface="DM Sans"/>
                <a:cs typeface="DM Sans"/>
                <a:sym typeface="DM Sans"/>
              </a:rPr>
              <a:t>Shahed Altrakiah</a:t>
            </a:r>
          </a:p>
          <a:p>
            <a:pPr algn="ctr">
              <a:lnSpc>
                <a:spcPts val="3784"/>
              </a:lnSpc>
            </a:pPr>
            <a:r>
              <a:rPr lang="en-US" sz="3153" spc="157">
                <a:solidFill>
                  <a:srgbClr val="FFFBFB"/>
                </a:solidFill>
                <a:latin typeface="DM Sans"/>
                <a:ea typeface="DM Sans"/>
                <a:cs typeface="DM Sans"/>
                <a:sym typeface="DM Sans"/>
              </a:rPr>
              <a:t>Ahmad Alfararjeh</a:t>
            </a:r>
          </a:p>
          <a:p>
            <a:pPr algn="ctr">
              <a:lnSpc>
                <a:spcPts val="3784"/>
              </a:lnSpc>
            </a:pPr>
            <a:r>
              <a:rPr lang="en-US" sz="3153" spc="157">
                <a:solidFill>
                  <a:srgbClr val="FFFBFB"/>
                </a:solidFill>
                <a:latin typeface="DM Sans"/>
                <a:ea typeface="DM Sans"/>
                <a:cs typeface="DM Sans"/>
                <a:sym typeface="DM Sans"/>
              </a:rPr>
              <a:t>Shams Aldeen Alhajjaj</a:t>
            </a:r>
          </a:p>
          <a:p>
            <a:pPr algn="ctr">
              <a:lnSpc>
                <a:spcPts val="3784"/>
              </a:lnSpc>
            </a:pPr>
            <a:r>
              <a:rPr lang="en-US" sz="3153" spc="157">
                <a:solidFill>
                  <a:srgbClr val="FFFBFB"/>
                </a:solidFill>
                <a:latin typeface="DM Sans"/>
                <a:ea typeface="DM Sans"/>
                <a:cs typeface="DM Sans"/>
                <a:sym typeface="DM Sans"/>
              </a:rPr>
              <a:t>Salem Qundil</a:t>
            </a:r>
          </a:p>
          <a:p>
            <a:pPr algn="ctr">
              <a:lnSpc>
                <a:spcPts val="3784"/>
              </a:lnSpc>
            </a:pPr>
            <a:r>
              <a:rPr lang="en-US" sz="3153" spc="157">
                <a:solidFill>
                  <a:srgbClr val="FFFBFB"/>
                </a:solidFill>
                <a:latin typeface="DM Sans"/>
                <a:ea typeface="DM Sans"/>
                <a:cs typeface="DM Sans"/>
                <a:sym typeface="DM Sans"/>
              </a:rPr>
              <a:t>Belal Shakra</a:t>
            </a:r>
          </a:p>
          <a:p>
            <a:pPr algn="ctr">
              <a:lnSpc>
                <a:spcPts val="3784"/>
              </a:lnSpc>
            </a:pPr>
            <a:r>
              <a:rPr lang="en-US" sz="3153" spc="157">
                <a:solidFill>
                  <a:srgbClr val="FFFBFB"/>
                </a:solidFill>
                <a:latin typeface="DM Sans"/>
                <a:ea typeface="DM Sans"/>
                <a:cs typeface="DM Sans"/>
                <a:sym typeface="DM Sans"/>
              </a:rPr>
              <a:t>Haneen Alkhdour</a:t>
            </a:r>
          </a:p>
          <a:p>
            <a:pPr algn="ctr">
              <a:lnSpc>
                <a:spcPts val="3784"/>
              </a:lnSpc>
            </a:pPr>
          </a:p>
        </p:txBody>
      </p:sp>
      <p:sp>
        <p:nvSpPr>
          <p:cNvPr name="Freeform 10" id="10"/>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11" id="11"/>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Freeform 12" id="12"/>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13" id="13"/>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919792" y="2720722"/>
            <a:ext cx="1400485" cy="6997516"/>
            <a:chOff x="0" y="0"/>
            <a:chExt cx="368852" cy="1842967"/>
          </a:xfrm>
        </p:grpSpPr>
        <p:sp>
          <p:nvSpPr>
            <p:cNvPr name="Freeform 4" id="4"/>
            <p:cNvSpPr/>
            <p:nvPr/>
          </p:nvSpPr>
          <p:spPr>
            <a:xfrm flipH="false" flipV="false" rot="0">
              <a:off x="0" y="0"/>
              <a:ext cx="368852" cy="1842967"/>
            </a:xfrm>
            <a:custGeom>
              <a:avLst/>
              <a:gdLst/>
              <a:ahLst/>
              <a:cxnLst/>
              <a:rect r="r" b="b" t="t" l="l"/>
              <a:pathLst>
                <a:path h="1842967" w="368852">
                  <a:moveTo>
                    <a:pt x="0" y="0"/>
                  </a:moveTo>
                  <a:lnTo>
                    <a:pt x="368852" y="0"/>
                  </a:lnTo>
                  <a:lnTo>
                    <a:pt x="368852" y="1842967"/>
                  </a:lnTo>
                  <a:lnTo>
                    <a:pt x="0" y="1842967"/>
                  </a:lnTo>
                  <a:close/>
                </a:path>
              </a:pathLst>
            </a:custGeom>
            <a:solidFill>
              <a:srgbClr val="CCCCCC"/>
            </a:solidFill>
          </p:spPr>
        </p:sp>
        <p:sp>
          <p:nvSpPr>
            <p:cNvPr name="TextBox 5" id="5"/>
            <p:cNvSpPr txBox="true"/>
            <p:nvPr/>
          </p:nvSpPr>
          <p:spPr>
            <a:xfrm>
              <a:off x="0" y="-19050"/>
              <a:ext cx="368852" cy="1862017"/>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131824" y="304421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3131824" y="384132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3131824" y="489504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3151425" y="653224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3151425" y="769429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3131824" y="860107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4458120" y="4050610"/>
            <a:ext cx="5790503" cy="4185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DM Sans Bold"/>
                <a:ea typeface="DM Sans Bold"/>
                <a:cs typeface="DM Sans Bold"/>
                <a:sym typeface="DM Sans Bold"/>
              </a:rPr>
              <a:t> WHAT IS WEB DEVELOPMENT?</a:t>
            </a:r>
          </a:p>
        </p:txBody>
      </p:sp>
      <p:sp>
        <p:nvSpPr>
          <p:cNvPr name="TextBox 15" id="15"/>
          <p:cNvSpPr txBox="true"/>
          <p:nvPr/>
        </p:nvSpPr>
        <p:spPr>
          <a:xfrm rot="0">
            <a:off x="4458120" y="3015635"/>
            <a:ext cx="11680570" cy="85669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DM Sans Bold"/>
                <a:ea typeface="DM Sans Bold"/>
                <a:cs typeface="DM Sans Bold"/>
                <a:sym typeface="DM Sans Bold"/>
              </a:rPr>
              <a:t>WHAT IS THE DIFFERENCE BETWEEN THE INTERNET AND THE WEB?</a:t>
            </a:r>
          </a:p>
        </p:txBody>
      </p:sp>
      <p:sp>
        <p:nvSpPr>
          <p:cNvPr name="TextBox 16" id="16"/>
          <p:cNvSpPr txBox="true"/>
          <p:nvPr/>
        </p:nvSpPr>
        <p:spPr>
          <a:xfrm rot="0">
            <a:off x="4507902" y="4866470"/>
            <a:ext cx="13110317" cy="1294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DM Sans Bold"/>
                <a:ea typeface="DM Sans Bold"/>
                <a:cs typeface="DM Sans Bold"/>
                <a:sym typeface="DM Sans Bold"/>
              </a:rPr>
              <a:t>JOBS IN WEB DEVELOPMENTS:</a:t>
            </a:r>
          </a:p>
          <a:p>
            <a:pPr algn="l" marL="0" indent="0" lvl="0">
              <a:lnSpc>
                <a:spcPts val="3483"/>
              </a:lnSpc>
              <a:spcBef>
                <a:spcPct val="0"/>
              </a:spcBef>
            </a:pPr>
            <a:r>
              <a:rPr lang="en-US" sz="2524" spc="247">
                <a:solidFill>
                  <a:srgbClr val="231F20"/>
                </a:solidFill>
                <a:latin typeface="DM Sans"/>
                <a:ea typeface="DM Sans"/>
                <a:cs typeface="DM Sans"/>
                <a:sym typeface="DM Sans"/>
              </a:rPr>
              <a:t>FULL STACK - FRONT-END - BACKEND - UI/UX - PROJECT MANAGER - QUALITY </a:t>
            </a:r>
          </a:p>
        </p:txBody>
      </p:sp>
      <p:sp>
        <p:nvSpPr>
          <p:cNvPr name="TextBox 17" id="17"/>
          <p:cNvSpPr txBox="true"/>
          <p:nvPr/>
        </p:nvSpPr>
        <p:spPr>
          <a:xfrm rot="0">
            <a:off x="4536004" y="6666144"/>
            <a:ext cx="12209463" cy="418548"/>
          </a:xfrm>
          <a:prstGeom prst="rect">
            <a:avLst/>
          </a:prstGeom>
        </p:spPr>
        <p:txBody>
          <a:bodyPr anchor="t" rtlCol="false" tIns="0" lIns="0" bIns="0" rIns="0">
            <a:spAutoFit/>
          </a:bodyPr>
          <a:lstStyle/>
          <a:p>
            <a:pPr algn="l" marL="0" indent="0" lvl="0">
              <a:lnSpc>
                <a:spcPts val="3483"/>
              </a:lnSpc>
              <a:spcBef>
                <a:spcPct val="0"/>
              </a:spcBef>
            </a:pPr>
            <a:r>
              <a:rPr lang="en-US" b="true" sz="2524" spc="247">
                <a:solidFill>
                  <a:srgbClr val="231F20"/>
                </a:solidFill>
                <a:latin typeface="DM Sans Bold"/>
                <a:ea typeface="DM Sans Bold"/>
                <a:cs typeface="DM Sans Bold"/>
                <a:sym typeface="DM Sans Bold"/>
              </a:rPr>
              <a:t>MOST POPULAR TECHNOLOGIES ON THE WEB?</a:t>
            </a:r>
          </a:p>
        </p:txBody>
      </p:sp>
      <p:sp>
        <p:nvSpPr>
          <p:cNvPr name="TextBox 18" id="18"/>
          <p:cNvSpPr txBox="true"/>
          <p:nvPr/>
        </p:nvSpPr>
        <p:spPr>
          <a:xfrm rot="0">
            <a:off x="4536004" y="7799343"/>
            <a:ext cx="9361898" cy="418548"/>
          </a:xfrm>
          <a:prstGeom prst="rect">
            <a:avLst/>
          </a:prstGeom>
        </p:spPr>
        <p:txBody>
          <a:bodyPr anchor="t" rtlCol="false" tIns="0" lIns="0" bIns="0" rIns="0">
            <a:spAutoFit/>
          </a:bodyPr>
          <a:lstStyle/>
          <a:p>
            <a:pPr algn="l" marL="0" indent="0" lvl="0">
              <a:lnSpc>
                <a:spcPts val="3483"/>
              </a:lnSpc>
              <a:spcBef>
                <a:spcPct val="0"/>
              </a:spcBef>
            </a:pPr>
            <a:r>
              <a:rPr lang="en-US" b="true" sz="2524" spc="247">
                <a:solidFill>
                  <a:srgbClr val="231F20"/>
                </a:solidFill>
                <a:latin typeface="DM Sans Bold"/>
                <a:ea typeface="DM Sans Bold"/>
                <a:cs typeface="DM Sans Bold"/>
                <a:sym typeface="DM Sans Bold"/>
              </a:rPr>
              <a:t>SALARIES FOR WEB DEVELOPERS?</a:t>
            </a:r>
          </a:p>
        </p:txBody>
      </p:sp>
      <p:sp>
        <p:nvSpPr>
          <p:cNvPr name="TextBox 19" id="19"/>
          <p:cNvSpPr txBox="true"/>
          <p:nvPr/>
        </p:nvSpPr>
        <p:spPr>
          <a:xfrm rot="0">
            <a:off x="4507902" y="8706126"/>
            <a:ext cx="9699974" cy="418548"/>
          </a:xfrm>
          <a:prstGeom prst="rect">
            <a:avLst/>
          </a:prstGeom>
        </p:spPr>
        <p:txBody>
          <a:bodyPr anchor="t" rtlCol="false" tIns="0" lIns="0" bIns="0" rIns="0">
            <a:spAutoFit/>
          </a:bodyPr>
          <a:lstStyle/>
          <a:p>
            <a:pPr algn="l" marL="0" indent="0" lvl="0">
              <a:lnSpc>
                <a:spcPts val="3483"/>
              </a:lnSpc>
              <a:spcBef>
                <a:spcPct val="0"/>
              </a:spcBef>
            </a:pPr>
            <a:r>
              <a:rPr lang="en-US" b="true" sz="2524" spc="247">
                <a:solidFill>
                  <a:srgbClr val="231F20"/>
                </a:solidFill>
                <a:latin typeface="DM Sans Bold"/>
                <a:ea typeface="DM Sans Bold"/>
                <a:cs typeface="DM Sans Bold"/>
                <a:sym typeface="DM Sans Bold"/>
              </a:rPr>
              <a:t>MOST DEMAND FIELD IN WEB DEVELOPMENT?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62391" y="-9503341"/>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002302" y="1632441"/>
            <a:ext cx="814109" cy="836796"/>
          </a:xfrm>
          <a:custGeom>
            <a:avLst/>
            <a:gdLst/>
            <a:ahLst/>
            <a:cxnLst/>
            <a:rect r="r" b="b" t="t" l="l"/>
            <a:pathLst>
              <a:path h="836796" w="814109">
                <a:moveTo>
                  <a:pt x="0" y="0"/>
                </a:moveTo>
                <a:lnTo>
                  <a:pt x="814109" y="0"/>
                </a:lnTo>
                <a:lnTo>
                  <a:pt x="814109" y="836796"/>
                </a:lnTo>
                <a:lnTo>
                  <a:pt x="0" y="836796"/>
                </a:lnTo>
                <a:lnTo>
                  <a:pt x="0" y="0"/>
                </a:lnTo>
                <a:close/>
              </a:path>
            </a:pathLst>
          </a:custGeom>
          <a:blipFill>
            <a:blip r:embed="rId7"/>
            <a:stretch>
              <a:fillRect l="-55471" t="0" r="-55471" b="0"/>
            </a:stretch>
          </a:blipFill>
        </p:spPr>
      </p:sp>
      <p:sp>
        <p:nvSpPr>
          <p:cNvPr name="TextBox 7" id="7"/>
          <p:cNvSpPr txBox="true"/>
          <p:nvPr/>
        </p:nvSpPr>
        <p:spPr>
          <a:xfrm rot="0">
            <a:off x="14962186" y="2698514"/>
            <a:ext cx="2894340" cy="579456"/>
          </a:xfrm>
          <a:prstGeom prst="rect">
            <a:avLst/>
          </a:prstGeom>
        </p:spPr>
        <p:txBody>
          <a:bodyPr anchor="t" rtlCol="false" tIns="0" lIns="0" bIns="0" rIns="0">
            <a:spAutoFit/>
          </a:bodyPr>
          <a:lstStyle/>
          <a:p>
            <a:pPr algn="ctr">
              <a:lnSpc>
                <a:spcPts val="2394"/>
              </a:lnSpc>
            </a:pPr>
            <a:r>
              <a:rPr lang="en-US" b="true" sz="1735" spc="170">
                <a:solidFill>
                  <a:srgbClr val="231F20"/>
                </a:solidFill>
                <a:latin typeface="Montserrat Classic Bold"/>
                <a:ea typeface="Montserrat Classic Bold"/>
                <a:cs typeface="Montserrat Classic Bold"/>
                <a:sym typeface="Montserrat Classic Bold"/>
              </a:rPr>
              <a:t>ORANGE </a:t>
            </a:r>
          </a:p>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CODING ACADEMY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13758" r="0" b="-13758"/>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Internet</a:t>
              </a:r>
            </a:p>
          </p:txBody>
        </p:sp>
      </p:grpSp>
      <p:sp>
        <p:nvSpPr>
          <p:cNvPr name="TextBox 12" id="12"/>
          <p:cNvSpPr txBox="true"/>
          <p:nvPr/>
        </p:nvSpPr>
        <p:spPr>
          <a:xfrm rot="0">
            <a:off x="3304224" y="261948"/>
            <a:ext cx="10906040" cy="2599622"/>
          </a:xfrm>
          <a:prstGeom prst="rect">
            <a:avLst/>
          </a:prstGeom>
        </p:spPr>
        <p:txBody>
          <a:bodyPr anchor="t" rtlCol="false" tIns="0" lIns="0" bIns="0" rIns="0">
            <a:spAutoFit/>
          </a:bodyPr>
          <a:lstStyle/>
          <a:p>
            <a:pPr algn="ctr">
              <a:lnSpc>
                <a:spcPts val="6942"/>
              </a:lnSpc>
            </a:pPr>
            <a:r>
              <a:rPr lang="en-US" b="true" sz="5030" spc="493">
                <a:solidFill>
                  <a:srgbClr val="FFFFFF"/>
                </a:solidFill>
                <a:latin typeface="Oswald Bold"/>
                <a:ea typeface="Oswald Bold"/>
                <a:cs typeface="Oswald Bold"/>
                <a:sym typeface="Oswald Bold"/>
              </a:rPr>
              <a:t>1-WHAT IS THE DIFFERENCE BETWEEN THE INTERNET AND THE WEB?</a:t>
            </a:r>
          </a:p>
        </p:txBody>
      </p:sp>
      <p:grpSp>
        <p:nvGrpSpPr>
          <p:cNvPr name="Group 13" id="13"/>
          <p:cNvGrpSpPr/>
          <p:nvPr/>
        </p:nvGrpSpPr>
        <p:grpSpPr>
          <a:xfrm rot="0">
            <a:off x="6893475" y="3510391"/>
            <a:ext cx="9034431" cy="2808103"/>
            <a:chOff x="0" y="0"/>
            <a:chExt cx="1744696" cy="542290"/>
          </a:xfrm>
        </p:grpSpPr>
        <p:sp>
          <p:nvSpPr>
            <p:cNvPr name="Freeform 14" id="14"/>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12281088" y="7141014"/>
            <a:ext cx="2732945" cy="2437221"/>
          </a:xfrm>
          <a:custGeom>
            <a:avLst/>
            <a:gdLst/>
            <a:ahLst/>
            <a:cxnLst/>
            <a:rect r="r" b="b" t="t" l="l"/>
            <a:pathLst>
              <a:path h="2437221" w="2732945">
                <a:moveTo>
                  <a:pt x="0" y="0"/>
                </a:moveTo>
                <a:lnTo>
                  <a:pt x="2732945" y="0"/>
                </a:lnTo>
                <a:lnTo>
                  <a:pt x="2732945" y="2437221"/>
                </a:lnTo>
                <a:lnTo>
                  <a:pt x="0" y="2437221"/>
                </a:lnTo>
                <a:lnTo>
                  <a:pt x="0" y="0"/>
                </a:lnTo>
                <a:close/>
              </a:path>
            </a:pathLst>
          </a:custGeom>
          <a:blipFill>
            <a:blip r:embed="rId6"/>
            <a:stretch>
              <a:fillRect l="0" t="-6066" r="0" b="-6066"/>
            </a:stretch>
          </a:blipFill>
        </p:spPr>
      </p:sp>
      <p:grpSp>
        <p:nvGrpSpPr>
          <p:cNvPr name="Group 17" id="17"/>
          <p:cNvGrpSpPr/>
          <p:nvPr/>
        </p:nvGrpSpPr>
        <p:grpSpPr>
          <a:xfrm rot="0">
            <a:off x="11410691" y="6504266"/>
            <a:ext cx="4473739" cy="636748"/>
            <a:chOff x="0" y="0"/>
            <a:chExt cx="1178269" cy="167703"/>
          </a:xfrm>
        </p:grpSpPr>
        <p:sp>
          <p:nvSpPr>
            <p:cNvPr name="Freeform 18" id="1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9" id="1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Web</a:t>
              </a:r>
            </a:p>
          </p:txBody>
        </p:sp>
      </p:grpSp>
      <p:grpSp>
        <p:nvGrpSpPr>
          <p:cNvPr name="Group 20" id="20"/>
          <p:cNvGrpSpPr/>
          <p:nvPr/>
        </p:nvGrpSpPr>
        <p:grpSpPr>
          <a:xfrm rot="0">
            <a:off x="2179166" y="6572062"/>
            <a:ext cx="9034431" cy="2808103"/>
            <a:chOff x="0" y="0"/>
            <a:chExt cx="1744696" cy="542290"/>
          </a:xfrm>
        </p:grpSpPr>
        <p:sp>
          <p:nvSpPr>
            <p:cNvPr name="Freeform 21" id="2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2" id="22"/>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2440166" y="6655255"/>
            <a:ext cx="8512431" cy="2724911"/>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is a massive collection of digital pages to access information over the internet.</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 The Web is viewed through web software such as Google Chrome</a:t>
            </a:r>
          </a:p>
          <a:p>
            <a:pPr algn="l">
              <a:lnSpc>
                <a:spcPts val="2734"/>
              </a:lnSpc>
            </a:pP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component Websites, web pages, web servers and hyperlinks that are used to navigate between them.</a:t>
            </a:r>
          </a:p>
          <a:p>
            <a:pPr algn="l">
              <a:lnSpc>
                <a:spcPts val="2734"/>
              </a:lnSpc>
            </a:pPr>
          </a:p>
        </p:txBody>
      </p:sp>
      <p:sp>
        <p:nvSpPr>
          <p:cNvPr name="TextBox 24" id="24"/>
          <p:cNvSpPr txBox="true"/>
          <p:nvPr/>
        </p:nvSpPr>
        <p:spPr>
          <a:xfrm rot="0">
            <a:off x="7154476" y="3874451"/>
            <a:ext cx="8512431" cy="2050207"/>
          </a:xfrm>
          <a:prstGeom prst="rect">
            <a:avLst/>
          </a:prstGeom>
        </p:spPr>
        <p:txBody>
          <a:bodyPr anchor="t" rtlCol="false" tIns="0" lIns="0" bIns="0" rIns="0">
            <a:spAutoFit/>
          </a:bodyPr>
          <a:lstStyle/>
          <a:p>
            <a:pPr algn="l" marL="427769" indent="-213884" lvl="1">
              <a:lnSpc>
                <a:spcPts val="2734"/>
              </a:lnSpc>
              <a:buFont typeface="Arial"/>
              <a:buChar char="•"/>
            </a:pPr>
            <a:r>
              <a:rPr lang="en-US" sz="1981" spc="194">
                <a:solidFill>
                  <a:srgbClr val="231F20"/>
                </a:solidFill>
                <a:latin typeface="DM Sans"/>
                <a:ea typeface="DM Sans"/>
                <a:cs typeface="DM Sans"/>
                <a:sym typeface="DM Sans"/>
              </a:rPr>
              <a:t>A global system of interconnected computer networks that</a:t>
            </a:r>
            <a:r>
              <a:rPr lang="en-US" sz="1981" spc="194">
                <a:solidFill>
                  <a:srgbClr val="231F20"/>
                </a:solidFill>
                <a:latin typeface="DM Sans"/>
                <a:ea typeface="DM Sans"/>
                <a:cs typeface="DM Sans"/>
                <a:sym typeface="DM Sans"/>
              </a:rPr>
              <a:t> use TCP/IP protocol to link devices worldwide.</a:t>
            </a:r>
          </a:p>
          <a:p>
            <a:pPr algn="l">
              <a:lnSpc>
                <a:spcPts val="2734"/>
              </a:lnSpc>
            </a:pPr>
          </a:p>
          <a:p>
            <a:pPr algn="l" marL="427769" indent="-213884" lvl="1">
              <a:lnSpc>
                <a:spcPts val="2734"/>
              </a:lnSpc>
              <a:buFont typeface="Arial"/>
              <a:buChar char="•"/>
            </a:pPr>
            <a:r>
              <a:rPr lang="en-US" b="true" sz="1981" spc="194">
                <a:solidFill>
                  <a:srgbClr val="231F20"/>
                </a:solidFill>
                <a:latin typeface="DM Sans Bold"/>
                <a:ea typeface="DM Sans Bold"/>
                <a:cs typeface="DM Sans Bold"/>
                <a:sym typeface="DM Sans Bold"/>
              </a:rPr>
              <a:t>component</a:t>
            </a:r>
            <a:r>
              <a:rPr lang="en-US" sz="1981" spc="194">
                <a:solidFill>
                  <a:srgbClr val="231F20"/>
                </a:solidFill>
                <a:latin typeface="DM Sans"/>
                <a:ea typeface="DM Sans"/>
                <a:cs typeface="DM Sans"/>
                <a:sym typeface="DM Sans"/>
              </a:rPr>
              <a:t>: Hardware(servers, routers, devices), protocols(TCP/IP, FTP, SMTP, etc) and various services.</a:t>
            </a:r>
          </a:p>
          <a:p>
            <a:pPr algn="l">
              <a:lnSpc>
                <a:spcPts val="273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141072" y="607597"/>
            <a:ext cx="7818471" cy="8650703"/>
          </a:xfrm>
          <a:custGeom>
            <a:avLst/>
            <a:gdLst/>
            <a:ahLst/>
            <a:cxnLst/>
            <a:rect r="r" b="b" t="t" l="l"/>
            <a:pathLst>
              <a:path h="8650703" w="7818471">
                <a:moveTo>
                  <a:pt x="0" y="0"/>
                </a:moveTo>
                <a:lnTo>
                  <a:pt x="7818471" y="0"/>
                </a:lnTo>
                <a:lnTo>
                  <a:pt x="7818471" y="8650703"/>
                </a:lnTo>
                <a:lnTo>
                  <a:pt x="0" y="8650703"/>
                </a:lnTo>
                <a:lnTo>
                  <a:pt x="0" y="0"/>
                </a:lnTo>
                <a:close/>
              </a:path>
            </a:pathLst>
          </a:custGeom>
          <a:blipFill>
            <a:blip r:embed="rId4"/>
            <a:stretch>
              <a:fillRect l="-7661" t="-3455" r="-7644" b="0"/>
            </a:stretch>
          </a:blipFill>
        </p:spPr>
      </p:sp>
      <p:grpSp>
        <p:nvGrpSpPr>
          <p:cNvPr name="Group 8" id="8"/>
          <p:cNvGrpSpPr/>
          <p:nvPr/>
        </p:nvGrpSpPr>
        <p:grpSpPr>
          <a:xfrm rot="0">
            <a:off x="105018" y="3259952"/>
            <a:ext cx="10604557" cy="2085352"/>
            <a:chOff x="0" y="0"/>
            <a:chExt cx="4063065" cy="798989"/>
          </a:xfrm>
        </p:grpSpPr>
        <p:sp>
          <p:nvSpPr>
            <p:cNvPr name="Freeform 9" id="9"/>
            <p:cNvSpPr/>
            <p:nvPr/>
          </p:nvSpPr>
          <p:spPr>
            <a:xfrm flipH="false" flipV="false" rot="0">
              <a:off x="0" y="0"/>
              <a:ext cx="4063065" cy="798988"/>
            </a:xfrm>
            <a:custGeom>
              <a:avLst/>
              <a:gdLst/>
              <a:ahLst/>
              <a:cxnLst/>
              <a:rect r="r" b="b" t="t" l="l"/>
              <a:pathLst>
                <a:path h="798988" w="4063065">
                  <a:moveTo>
                    <a:pt x="0" y="0"/>
                  </a:moveTo>
                  <a:lnTo>
                    <a:pt x="4063065" y="0"/>
                  </a:lnTo>
                  <a:lnTo>
                    <a:pt x="4063065" y="798988"/>
                  </a:lnTo>
                  <a:lnTo>
                    <a:pt x="0" y="798988"/>
                  </a:lnTo>
                  <a:close/>
                </a:path>
              </a:pathLst>
            </a:custGeom>
            <a:solidFill>
              <a:srgbClr val="EFEFEF"/>
            </a:solidFill>
          </p:spPr>
        </p:sp>
        <p:sp>
          <p:nvSpPr>
            <p:cNvPr name="TextBox 10" id="10"/>
            <p:cNvSpPr txBox="true"/>
            <p:nvPr/>
          </p:nvSpPr>
          <p:spPr>
            <a:xfrm>
              <a:off x="0" y="-19050"/>
              <a:ext cx="4063065" cy="818039"/>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531028" y="3603043"/>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3" id="13"/>
          <p:cNvGrpSpPr/>
          <p:nvPr/>
        </p:nvGrpSpPr>
        <p:grpSpPr>
          <a:xfrm rot="0">
            <a:off x="2142191" y="5777447"/>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4350905" y="5904667"/>
            <a:ext cx="7132181" cy="1902095"/>
          </a:xfrm>
          <a:prstGeom prst="rect">
            <a:avLst/>
          </a:prstGeom>
        </p:spPr>
        <p:txBody>
          <a:bodyPr anchor="t" rtlCol="false" tIns="0" lIns="0" bIns="0" rIns="0">
            <a:spAutoFit/>
          </a:bodyPr>
          <a:lstStyle/>
          <a:p>
            <a:pPr algn="just">
              <a:lnSpc>
                <a:spcPts val="3050"/>
              </a:lnSpc>
            </a:pPr>
            <a:r>
              <a:rPr lang="en-US" b="true" sz="2210" spc="216">
                <a:solidFill>
                  <a:srgbClr val="231F20"/>
                </a:solidFill>
                <a:latin typeface="DM Sans Bold"/>
                <a:ea typeface="DM Sans Bold"/>
                <a:cs typeface="DM Sans Bold"/>
                <a:sym typeface="DM Sans Bold"/>
              </a:rPr>
              <a:t>Web Development can be classified into two ways: </a:t>
            </a:r>
          </a:p>
          <a:p>
            <a:pPr algn="just">
              <a:lnSpc>
                <a:spcPts val="3050"/>
              </a:lnSpc>
            </a:pPr>
            <a:r>
              <a:rPr lang="en-US" sz="2210" spc="216">
                <a:solidFill>
                  <a:srgbClr val="231F20"/>
                </a:solidFill>
                <a:latin typeface="DM Sans"/>
                <a:ea typeface="DM Sans"/>
                <a:cs typeface="DM Sans"/>
                <a:sym typeface="DM Sans"/>
              </a:rPr>
              <a:t>1-Frontend Development</a:t>
            </a:r>
          </a:p>
          <a:p>
            <a:pPr algn="just">
              <a:lnSpc>
                <a:spcPts val="3050"/>
              </a:lnSpc>
            </a:pPr>
            <a:r>
              <a:rPr lang="en-US" sz="2210" spc="216">
                <a:solidFill>
                  <a:srgbClr val="231F20"/>
                </a:solidFill>
                <a:latin typeface="DM Sans"/>
                <a:ea typeface="DM Sans"/>
                <a:cs typeface="DM Sans"/>
                <a:sym typeface="DM Sans"/>
              </a:rPr>
              <a:t>2-Backend Development</a:t>
            </a:r>
          </a:p>
          <a:p>
            <a:pPr algn="just">
              <a:lnSpc>
                <a:spcPts val="3050"/>
              </a:lnSpc>
            </a:pP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629323" y="5952292"/>
            <a:ext cx="1279575" cy="1298462"/>
          </a:xfrm>
          <a:custGeom>
            <a:avLst/>
            <a:gdLst/>
            <a:ahLst/>
            <a:cxnLst/>
            <a:rect r="r" b="b" t="t" l="l"/>
            <a:pathLst>
              <a:path h="1298462" w="1279575">
                <a:moveTo>
                  <a:pt x="0" y="0"/>
                </a:moveTo>
                <a:lnTo>
                  <a:pt x="1279576" y="0"/>
                </a:lnTo>
                <a:lnTo>
                  <a:pt x="1279576" y="1298462"/>
                </a:lnTo>
                <a:lnTo>
                  <a:pt x="0" y="12984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371799" y="432103"/>
            <a:ext cx="8115300" cy="2259352"/>
          </a:xfrm>
          <a:prstGeom prst="rect">
            <a:avLst/>
          </a:prstGeom>
        </p:spPr>
        <p:txBody>
          <a:bodyPr anchor="t" rtlCol="false" tIns="0" lIns="0" bIns="0" rIns="0">
            <a:spAutoFit/>
          </a:bodyPr>
          <a:lstStyle/>
          <a:p>
            <a:pPr algn="l">
              <a:lnSpc>
                <a:spcPts val="9083"/>
              </a:lnSpc>
            </a:pPr>
            <a:r>
              <a:rPr lang="en-US" b="true" sz="6582" spc="645">
                <a:solidFill>
                  <a:srgbClr val="231F20"/>
                </a:solidFill>
                <a:latin typeface="Oswald Bold"/>
                <a:ea typeface="Oswald Bold"/>
                <a:cs typeface="Oswald Bold"/>
                <a:sym typeface="Oswald Bold"/>
              </a:rPr>
              <a:t>2- WHAT IS WEB DEVELOPMENT?</a:t>
            </a:r>
          </a:p>
        </p:txBody>
      </p:sp>
      <p:sp>
        <p:nvSpPr>
          <p:cNvPr name="TextBox 20" id="20"/>
          <p:cNvSpPr txBox="true"/>
          <p:nvPr/>
        </p:nvSpPr>
        <p:spPr>
          <a:xfrm rot="0">
            <a:off x="1687677" y="3241405"/>
            <a:ext cx="8799422" cy="1902095"/>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refers to the creating, building, and maintaining of websites. It includes aspects such as web design, web publishing, web programming, and database management. It is the creation of an application that works over the internet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401938" y="3845238"/>
            <a:ext cx="3474003" cy="647719"/>
            <a:chOff x="0" y="0"/>
            <a:chExt cx="914964" cy="170593"/>
          </a:xfrm>
        </p:grpSpPr>
        <p:sp>
          <p:nvSpPr>
            <p:cNvPr name="Freeform 4" id="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5" id="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front-end </a:t>
              </a:r>
            </a:p>
          </p:txBody>
        </p:sp>
      </p:grpSp>
      <p:sp>
        <p:nvSpPr>
          <p:cNvPr name="TextBox 6" id="6"/>
          <p:cNvSpPr txBox="true"/>
          <p:nvPr/>
        </p:nvSpPr>
        <p:spPr>
          <a:xfrm rot="0">
            <a:off x="2226243" y="67732"/>
            <a:ext cx="13459128"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3-JOBS IN WEB DEVELOPMENTS:</a:t>
            </a:r>
          </a:p>
        </p:txBody>
      </p:sp>
      <p:grpSp>
        <p:nvGrpSpPr>
          <p:cNvPr name="Group 7" id="7"/>
          <p:cNvGrpSpPr/>
          <p:nvPr/>
        </p:nvGrpSpPr>
        <p:grpSpPr>
          <a:xfrm rot="0">
            <a:off x="7218805" y="1465791"/>
            <a:ext cx="3474003" cy="647719"/>
            <a:chOff x="0" y="0"/>
            <a:chExt cx="914964" cy="170593"/>
          </a:xfrm>
        </p:grpSpPr>
        <p:sp>
          <p:nvSpPr>
            <p:cNvPr name="Freeform 8" id="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9" id="9"/>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full stack</a:t>
              </a:r>
            </a:p>
          </p:txBody>
        </p:sp>
      </p:grpSp>
      <p:grpSp>
        <p:nvGrpSpPr>
          <p:cNvPr name="Group 10" id="10"/>
          <p:cNvGrpSpPr/>
          <p:nvPr/>
        </p:nvGrpSpPr>
        <p:grpSpPr>
          <a:xfrm rot="0">
            <a:off x="13090831" y="3845238"/>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backend</a:t>
              </a:r>
            </a:p>
          </p:txBody>
        </p:sp>
      </p:grpSp>
      <p:sp>
        <p:nvSpPr>
          <p:cNvPr name="Freeform 13" id="1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4176364">
            <a:off x="-4381383" y="6849151"/>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5" id="15"/>
          <p:cNvSpPr/>
          <p:nvPr/>
        </p:nvSpPr>
        <p:spPr>
          <a:xfrm>
            <a:off x="3138939" y="3845238"/>
            <a:ext cx="11688893" cy="0"/>
          </a:xfrm>
          <a:prstGeom prst="line">
            <a:avLst/>
          </a:prstGeom>
          <a:ln cap="flat" w="38100">
            <a:solidFill>
              <a:srgbClr val="000000"/>
            </a:solidFill>
            <a:prstDash val="solid"/>
            <a:headEnd type="triangle" len="med" w="lg"/>
            <a:tailEnd type="triangle" len="med" w="lg"/>
          </a:ln>
        </p:spPr>
      </p:sp>
      <p:sp>
        <p:nvSpPr>
          <p:cNvPr name="Freeform 16" id="16"/>
          <p:cNvSpPr/>
          <p:nvPr/>
        </p:nvSpPr>
        <p:spPr>
          <a:xfrm flipH="false" flipV="false" rot="0">
            <a:off x="807697" y="5369257"/>
            <a:ext cx="5431717" cy="2767754"/>
          </a:xfrm>
          <a:custGeom>
            <a:avLst/>
            <a:gdLst/>
            <a:ahLst/>
            <a:cxnLst/>
            <a:rect r="r" b="b" t="t" l="l"/>
            <a:pathLst>
              <a:path h="2767754" w="5431717">
                <a:moveTo>
                  <a:pt x="0" y="0"/>
                </a:moveTo>
                <a:lnTo>
                  <a:pt x="5431717" y="0"/>
                </a:lnTo>
                <a:lnTo>
                  <a:pt x="5431717" y="2767754"/>
                </a:lnTo>
                <a:lnTo>
                  <a:pt x="0" y="2767754"/>
                </a:lnTo>
                <a:lnTo>
                  <a:pt x="0" y="0"/>
                </a:lnTo>
                <a:close/>
              </a:path>
            </a:pathLst>
          </a:custGeom>
          <a:blipFill>
            <a:blip r:embed="rId5"/>
            <a:stretch>
              <a:fillRect l="0" t="0" r="0" b="0"/>
            </a:stretch>
          </a:blipFill>
        </p:spPr>
      </p:sp>
      <p:sp>
        <p:nvSpPr>
          <p:cNvPr name="Freeform 17" id="17"/>
          <p:cNvSpPr/>
          <p:nvPr/>
        </p:nvSpPr>
        <p:spPr>
          <a:xfrm flipH="false" flipV="false" rot="0">
            <a:off x="13998694" y="6771921"/>
            <a:ext cx="2045033" cy="2396600"/>
          </a:xfrm>
          <a:custGeom>
            <a:avLst/>
            <a:gdLst/>
            <a:ahLst/>
            <a:cxnLst/>
            <a:rect r="r" b="b" t="t" l="l"/>
            <a:pathLst>
              <a:path h="2396600" w="2045033">
                <a:moveTo>
                  <a:pt x="0" y="0"/>
                </a:moveTo>
                <a:lnTo>
                  <a:pt x="2045032" y="0"/>
                </a:lnTo>
                <a:lnTo>
                  <a:pt x="2045032" y="2396600"/>
                </a:lnTo>
                <a:lnTo>
                  <a:pt x="0" y="2396600"/>
                </a:lnTo>
                <a:lnTo>
                  <a:pt x="0" y="0"/>
                </a:lnTo>
                <a:close/>
              </a:path>
            </a:pathLst>
          </a:custGeom>
          <a:blipFill>
            <a:blip r:embed="rId6"/>
            <a:stretch>
              <a:fillRect l="0" t="0" r="0" b="0"/>
            </a:stretch>
          </a:blipFill>
        </p:spPr>
      </p:sp>
      <p:sp>
        <p:nvSpPr>
          <p:cNvPr name="Freeform 18" id="18"/>
          <p:cNvSpPr/>
          <p:nvPr/>
        </p:nvSpPr>
        <p:spPr>
          <a:xfrm flipH="false" flipV="false" rot="0">
            <a:off x="11926791" y="4845429"/>
            <a:ext cx="2265281" cy="2265281"/>
          </a:xfrm>
          <a:custGeom>
            <a:avLst/>
            <a:gdLst/>
            <a:ahLst/>
            <a:cxnLst/>
            <a:rect r="r" b="b" t="t" l="l"/>
            <a:pathLst>
              <a:path h="2265281" w="2265281">
                <a:moveTo>
                  <a:pt x="0" y="0"/>
                </a:moveTo>
                <a:lnTo>
                  <a:pt x="2265281" y="0"/>
                </a:lnTo>
                <a:lnTo>
                  <a:pt x="2265281" y="2265281"/>
                </a:lnTo>
                <a:lnTo>
                  <a:pt x="0" y="2265281"/>
                </a:lnTo>
                <a:lnTo>
                  <a:pt x="0" y="0"/>
                </a:lnTo>
                <a:close/>
              </a:path>
            </a:pathLst>
          </a:custGeom>
          <a:blipFill>
            <a:blip r:embed="rId7"/>
            <a:stretch>
              <a:fillRect l="0" t="0" r="0" b="0"/>
            </a:stretch>
          </a:blipFill>
        </p:spPr>
      </p:sp>
      <p:sp>
        <p:nvSpPr>
          <p:cNvPr name="Freeform 19" id="19"/>
          <p:cNvSpPr/>
          <p:nvPr/>
        </p:nvSpPr>
        <p:spPr>
          <a:xfrm flipH="false" flipV="false" rot="0">
            <a:off x="15685371" y="4976271"/>
            <a:ext cx="2003597" cy="2003597"/>
          </a:xfrm>
          <a:custGeom>
            <a:avLst/>
            <a:gdLst/>
            <a:ahLst/>
            <a:cxnLst/>
            <a:rect r="r" b="b" t="t" l="l"/>
            <a:pathLst>
              <a:path h="2003597" w="2003597">
                <a:moveTo>
                  <a:pt x="0" y="0"/>
                </a:moveTo>
                <a:lnTo>
                  <a:pt x="2003596" y="0"/>
                </a:lnTo>
                <a:lnTo>
                  <a:pt x="2003596" y="2003597"/>
                </a:lnTo>
                <a:lnTo>
                  <a:pt x="0" y="2003597"/>
                </a:lnTo>
                <a:lnTo>
                  <a:pt x="0" y="0"/>
                </a:lnTo>
                <a:close/>
              </a:path>
            </a:pathLst>
          </a:custGeom>
          <a:blipFill>
            <a:blip r:embed="rId8"/>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638926" y="529040"/>
            <a:ext cx="11620374" cy="9228920"/>
          </a:xfrm>
          <a:custGeom>
            <a:avLst/>
            <a:gdLst/>
            <a:ahLst/>
            <a:cxnLst/>
            <a:rect r="r" b="b" t="t" l="l"/>
            <a:pathLst>
              <a:path h="9228920" w="11620374">
                <a:moveTo>
                  <a:pt x="0" y="0"/>
                </a:moveTo>
                <a:lnTo>
                  <a:pt x="11620374" y="0"/>
                </a:lnTo>
                <a:lnTo>
                  <a:pt x="11620374" y="9228920"/>
                </a:lnTo>
                <a:lnTo>
                  <a:pt x="0" y="9228920"/>
                </a:lnTo>
                <a:lnTo>
                  <a:pt x="0" y="0"/>
                </a:lnTo>
                <a:close/>
              </a:path>
            </a:pathLst>
          </a:custGeom>
          <a:blipFill>
            <a:blip r:embed="rId5"/>
            <a:stretch>
              <a:fillRect l="0" t="-6546" r="-2703" b="-6546"/>
            </a:stretch>
          </a:blipFill>
        </p:spPr>
      </p:sp>
      <p:sp>
        <p:nvSpPr>
          <p:cNvPr name="Freeform 5" id="5"/>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6"/>
            <a:stretch>
              <a:fillRect l="0" t="-86495" r="0" b="0"/>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82107" y="2985325"/>
            <a:ext cx="724163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UI/UX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7395" y="738728"/>
            <a:ext cx="16873211" cy="8519572"/>
          </a:xfrm>
          <a:custGeom>
            <a:avLst/>
            <a:gdLst/>
            <a:ahLst/>
            <a:cxnLst/>
            <a:rect r="r" b="b" t="t" l="l"/>
            <a:pathLst>
              <a:path h="8519572" w="16873211">
                <a:moveTo>
                  <a:pt x="0" y="0"/>
                </a:moveTo>
                <a:lnTo>
                  <a:pt x="16873210" y="0"/>
                </a:lnTo>
                <a:lnTo>
                  <a:pt x="16873210" y="8519572"/>
                </a:lnTo>
                <a:lnTo>
                  <a:pt x="0" y="8519572"/>
                </a:lnTo>
                <a:lnTo>
                  <a:pt x="0" y="0"/>
                </a:lnTo>
                <a:close/>
              </a:path>
            </a:pathLst>
          </a:custGeom>
          <a:blipFill>
            <a:blip r:embed="rId5"/>
            <a:stretch>
              <a:fillRect l="0" t="-356" r="-605" b="-356"/>
            </a:stretch>
          </a:blipFill>
        </p:spPr>
      </p:sp>
      <p:sp>
        <p:nvSpPr>
          <p:cNvPr name="Freeform 5" id="5"/>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6"/>
            <a:stretch>
              <a:fillRect l="0" t="-86495" r="0" b="0"/>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75284"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550163" y="6125117"/>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207992" y="6898695"/>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638516" y="6649470"/>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830622"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0" id="10"/>
          <p:cNvSpPr txBox="true"/>
          <p:nvPr/>
        </p:nvSpPr>
        <p:spPr>
          <a:xfrm rot="0">
            <a:off x="654699" y="7322816"/>
            <a:ext cx="2248131"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SCOPE</a:t>
            </a:r>
          </a:p>
        </p:txBody>
      </p:sp>
      <p:sp>
        <p:nvSpPr>
          <p:cNvPr name="Freeform 11" id="11"/>
          <p:cNvSpPr/>
          <p:nvPr/>
        </p:nvSpPr>
        <p:spPr>
          <a:xfrm flipH="false" flipV="false" rot="0">
            <a:off x="3562473"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325705" y="6649470"/>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3562473"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6" id="16"/>
          <p:cNvSpPr/>
          <p:nvPr/>
        </p:nvSpPr>
        <p:spPr>
          <a:xfrm flipH="false" flipV="false" rot="0">
            <a:off x="6561043"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7324275" y="6649470"/>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6561043"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1" id="21"/>
          <p:cNvSpPr/>
          <p:nvPr/>
        </p:nvSpPr>
        <p:spPr>
          <a:xfrm flipH="false" flipV="false" rot="0">
            <a:off x="9712959"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0476191" y="6649470"/>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9712959"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6" id="26"/>
          <p:cNvSpPr txBox="true"/>
          <p:nvPr/>
        </p:nvSpPr>
        <p:spPr>
          <a:xfrm rot="0">
            <a:off x="3188075" y="7295055"/>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SCHEDULE</a:t>
            </a:r>
          </a:p>
        </p:txBody>
      </p:sp>
      <p:sp>
        <p:nvSpPr>
          <p:cNvPr name="TextBox 27" id="27"/>
          <p:cNvSpPr txBox="true"/>
          <p:nvPr/>
        </p:nvSpPr>
        <p:spPr>
          <a:xfrm rot="0">
            <a:off x="6369163" y="7295055"/>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FINANCE</a:t>
            </a:r>
          </a:p>
        </p:txBody>
      </p:sp>
      <p:sp>
        <p:nvSpPr>
          <p:cNvPr name="TextBox 28" id="28"/>
          <p:cNvSpPr txBox="true"/>
          <p:nvPr/>
        </p:nvSpPr>
        <p:spPr>
          <a:xfrm rot="0">
            <a:off x="12334841" y="7295055"/>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QUALITY</a:t>
            </a:r>
          </a:p>
        </p:txBody>
      </p:sp>
      <p:sp>
        <p:nvSpPr>
          <p:cNvPr name="Freeform 29" id="29"/>
          <p:cNvSpPr/>
          <p:nvPr/>
        </p:nvSpPr>
        <p:spPr>
          <a:xfrm flipH="false" flipV="false" rot="-10799999">
            <a:off x="-3971843" y="-4870580"/>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30" id="30"/>
          <p:cNvSpPr/>
          <p:nvPr/>
        </p:nvSpPr>
        <p:spPr>
          <a:xfrm>
            <a:off x="3863234" y="6898695"/>
            <a:ext cx="15108918" cy="0"/>
          </a:xfrm>
          <a:prstGeom prst="line">
            <a:avLst/>
          </a:prstGeom>
          <a:ln cap="flat" w="38100">
            <a:solidFill>
              <a:srgbClr val="000000"/>
            </a:solidFill>
            <a:prstDash val="solid"/>
            <a:headEnd type="none" len="sm" w="sm"/>
            <a:tailEnd type="none" len="sm" w="sm"/>
          </a:ln>
        </p:spPr>
      </p:sp>
      <p:sp>
        <p:nvSpPr>
          <p:cNvPr name="Freeform 31" id="31"/>
          <p:cNvSpPr/>
          <p:nvPr/>
        </p:nvSpPr>
        <p:spPr>
          <a:xfrm flipH="false" flipV="false" rot="0">
            <a:off x="12600426" y="332954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2" id="32"/>
          <p:cNvGrpSpPr/>
          <p:nvPr/>
        </p:nvGrpSpPr>
        <p:grpSpPr>
          <a:xfrm rot="0">
            <a:off x="13363658" y="6649470"/>
            <a:ext cx="501082" cy="50108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34" id="3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35" id="35"/>
          <p:cNvSpPr txBox="true"/>
          <p:nvPr/>
        </p:nvSpPr>
        <p:spPr>
          <a:xfrm rot="0">
            <a:off x="12600426"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05</a:t>
            </a:r>
          </a:p>
        </p:txBody>
      </p:sp>
      <p:sp>
        <p:nvSpPr>
          <p:cNvPr name="Freeform 36" id="36"/>
          <p:cNvSpPr/>
          <p:nvPr/>
        </p:nvSpPr>
        <p:spPr>
          <a:xfrm flipH="false" flipV="false" rot="0">
            <a:off x="15659476" y="332954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7" id="37"/>
          <p:cNvGrpSpPr/>
          <p:nvPr/>
        </p:nvGrpSpPr>
        <p:grpSpPr>
          <a:xfrm rot="0">
            <a:off x="16422707" y="6649470"/>
            <a:ext cx="501082" cy="501082"/>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39" id="3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40" id="40"/>
          <p:cNvSpPr txBox="true"/>
          <p:nvPr/>
        </p:nvSpPr>
        <p:spPr>
          <a:xfrm rot="0">
            <a:off x="15659476" y="3748093"/>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06</a:t>
            </a:r>
          </a:p>
        </p:txBody>
      </p:sp>
      <p:sp>
        <p:nvSpPr>
          <p:cNvPr name="TextBox 41" id="41"/>
          <p:cNvSpPr txBox="true"/>
          <p:nvPr/>
        </p:nvSpPr>
        <p:spPr>
          <a:xfrm rot="0">
            <a:off x="4909234" y="1114425"/>
            <a:ext cx="8704965" cy="894061"/>
          </a:xfrm>
          <a:prstGeom prst="rect">
            <a:avLst/>
          </a:prstGeom>
        </p:spPr>
        <p:txBody>
          <a:bodyPr anchor="t" rtlCol="false" tIns="0" lIns="0" bIns="0" rIns="0">
            <a:spAutoFit/>
          </a:bodyPr>
          <a:lstStyle/>
          <a:p>
            <a:pPr algn="l" marL="0" indent="0" lvl="0">
              <a:lnSpc>
                <a:spcPts val="6753"/>
              </a:lnSpc>
            </a:pPr>
            <a:r>
              <a:rPr lang="en-US" b="true" sz="6432" spc="630">
                <a:solidFill>
                  <a:srgbClr val="231F20"/>
                </a:solidFill>
                <a:latin typeface="Oswald Bold"/>
                <a:ea typeface="Oswald Bold"/>
                <a:cs typeface="Oswald Bold"/>
                <a:sym typeface="Oswald Bold"/>
              </a:rPr>
              <a:t>PROJECT MANAGER : </a:t>
            </a:r>
          </a:p>
        </p:txBody>
      </p:sp>
      <p:sp>
        <p:nvSpPr>
          <p:cNvPr name="TextBox 42" id="42"/>
          <p:cNvSpPr txBox="true"/>
          <p:nvPr/>
        </p:nvSpPr>
        <p:spPr>
          <a:xfrm rot="0">
            <a:off x="15044674" y="7322816"/>
            <a:ext cx="3131558"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RESOURCES</a:t>
            </a:r>
          </a:p>
        </p:txBody>
      </p:sp>
      <p:sp>
        <p:nvSpPr>
          <p:cNvPr name="TextBox 43" id="43"/>
          <p:cNvSpPr txBox="true"/>
          <p:nvPr/>
        </p:nvSpPr>
        <p:spPr>
          <a:xfrm rot="0">
            <a:off x="9352002" y="7322816"/>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RISK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58260" y="2542196"/>
            <a:ext cx="10156275" cy="6716104"/>
          </a:xfrm>
          <a:custGeom>
            <a:avLst/>
            <a:gdLst/>
            <a:ahLst/>
            <a:cxnLst/>
            <a:rect r="r" b="b" t="t" l="l"/>
            <a:pathLst>
              <a:path h="6716104" w="10156275">
                <a:moveTo>
                  <a:pt x="0" y="0"/>
                </a:moveTo>
                <a:lnTo>
                  <a:pt x="10156275" y="0"/>
                </a:lnTo>
                <a:lnTo>
                  <a:pt x="10156275" y="6716104"/>
                </a:lnTo>
                <a:lnTo>
                  <a:pt x="0" y="6716104"/>
                </a:lnTo>
                <a:lnTo>
                  <a:pt x="0" y="0"/>
                </a:lnTo>
                <a:close/>
              </a:path>
            </a:pathLst>
          </a:custGeom>
          <a:blipFill>
            <a:blip r:embed="rId5"/>
            <a:stretch>
              <a:fillRect l="-517" t="-840" r="-517" b="0"/>
            </a:stretch>
          </a:blipFill>
        </p:spPr>
      </p:sp>
      <p:sp>
        <p:nvSpPr>
          <p:cNvPr name="Freeform 5" id="5"/>
          <p:cNvSpPr/>
          <p:nvPr/>
        </p:nvSpPr>
        <p:spPr>
          <a:xfrm flipH="false" flipV="false" rot="0">
            <a:off x="6510671" y="9258300"/>
            <a:ext cx="11513970" cy="1219339"/>
          </a:xfrm>
          <a:custGeom>
            <a:avLst/>
            <a:gdLst/>
            <a:ahLst/>
            <a:cxnLst/>
            <a:rect r="r" b="b" t="t" l="l"/>
            <a:pathLst>
              <a:path h="1219339" w="11513970">
                <a:moveTo>
                  <a:pt x="0" y="0"/>
                </a:moveTo>
                <a:lnTo>
                  <a:pt x="11513970" y="0"/>
                </a:lnTo>
                <a:lnTo>
                  <a:pt x="11513970" y="1219339"/>
                </a:lnTo>
                <a:lnTo>
                  <a:pt x="0" y="1219339"/>
                </a:lnTo>
                <a:lnTo>
                  <a:pt x="0" y="0"/>
                </a:lnTo>
                <a:close/>
              </a:path>
            </a:pathLst>
          </a:custGeom>
          <a:blipFill>
            <a:blip r:embed="rId6"/>
            <a:stretch>
              <a:fillRect l="0" t="-86495" r="0" b="0"/>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130404" y="952500"/>
            <a:ext cx="13328120" cy="2170368"/>
          </a:xfrm>
          <a:prstGeom prst="rect">
            <a:avLst/>
          </a:prstGeom>
        </p:spPr>
        <p:txBody>
          <a:bodyPr anchor="t" rtlCol="false" tIns="0" lIns="0" bIns="0" rIns="0">
            <a:spAutoFit/>
          </a:bodyPr>
          <a:lstStyle/>
          <a:p>
            <a:pPr algn="l" marL="1059689" indent="-529845" lvl="1">
              <a:lnSpc>
                <a:spcPts val="6773"/>
              </a:lnSpc>
              <a:buFont typeface="Arial"/>
              <a:buChar char="•"/>
            </a:pPr>
            <a:r>
              <a:rPr lang="en-US" b="true" sz="4908" spc="481">
                <a:solidFill>
                  <a:srgbClr val="000000"/>
                </a:solidFill>
                <a:latin typeface="Oswald Bold"/>
                <a:ea typeface="Oswald Bold"/>
                <a:cs typeface="Oswald Bold"/>
                <a:sym typeface="Oswald Bold"/>
              </a:rPr>
              <a:t>MOBILE DEVELOPER:</a:t>
            </a:r>
          </a:p>
          <a:p>
            <a:pPr algn="l">
              <a:lnSpc>
                <a:spcPts val="6773"/>
              </a:lnSpc>
            </a:pPr>
          </a:p>
          <a:p>
            <a:pPr algn="l">
              <a:lnSpc>
                <a:spcPts val="3737"/>
              </a:lnSpc>
            </a:pPr>
          </a:p>
        </p:txBody>
      </p:sp>
      <p:sp>
        <p:nvSpPr>
          <p:cNvPr name="TextBox 8" id="8"/>
          <p:cNvSpPr txBox="true"/>
          <p:nvPr/>
        </p:nvSpPr>
        <p:spPr>
          <a:xfrm rot="0">
            <a:off x="1130404" y="3021277"/>
            <a:ext cx="6062104" cy="1499067"/>
          </a:xfrm>
          <a:prstGeom prst="rect">
            <a:avLst/>
          </a:prstGeom>
        </p:spPr>
        <p:txBody>
          <a:bodyPr anchor="t" rtlCol="false" tIns="0" lIns="0" bIns="0" rIns="0">
            <a:spAutoFit/>
          </a:bodyPr>
          <a:lstStyle/>
          <a:p>
            <a:pPr algn="l">
              <a:lnSpc>
                <a:spcPts val="3999"/>
              </a:lnSpc>
            </a:pPr>
            <a:r>
              <a:rPr lang="en-US" sz="2898" spc="284">
                <a:solidFill>
                  <a:srgbClr val="000000"/>
                </a:solidFill>
                <a:latin typeface="DM Sans"/>
                <a:ea typeface="DM Sans"/>
                <a:cs typeface="DM Sans"/>
                <a:sym typeface="DM Sans"/>
              </a:rPr>
              <a:t> </a:t>
            </a:r>
            <a:r>
              <a:rPr lang="en-US" sz="2898" spc="284">
                <a:solidFill>
                  <a:srgbClr val="000000"/>
                </a:solidFill>
                <a:latin typeface="DM Sans"/>
                <a:ea typeface="DM Sans"/>
                <a:cs typeface="DM Sans"/>
                <a:sym typeface="DM Sans"/>
              </a:rPr>
              <a:t>creating mobile applications for phones and tablets, using programming languages.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DAGQKUKcCtI</dc:identifier>
  <dcterms:modified xsi:type="dcterms:W3CDTF">2011-08-01T06:04:30Z</dcterms:modified>
  <cp:revision>1</cp:revision>
  <dc:title>Grey minimalist business project presentation </dc:title>
</cp:coreProperties>
</file>