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28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Forecasting Using Machine Learning and Dashboards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Project Title: Sales Forecasting</a:t>
            </a:r>
          </a:p>
          <a:p>
            <a:pPr>
              <a:defRPr sz="1800"/>
            </a:pPr>
            <a:r>
              <a:rPr dirty="0"/>
              <a:t>Team Members: [</a:t>
            </a:r>
            <a:r>
              <a:rPr lang="en-US" dirty="0"/>
              <a:t>Mahmoud Sabry Ahmed </a:t>
            </a:r>
            <a:r>
              <a:rPr dirty="0"/>
              <a:t>]</a:t>
            </a:r>
          </a:p>
          <a:p>
            <a:pPr>
              <a:defRPr sz="1800"/>
            </a:pPr>
            <a:r>
              <a:rPr dirty="0"/>
              <a:t>Date</a:t>
            </a:r>
            <a:r>
              <a:t>: [</a:t>
            </a:r>
            <a:r>
              <a:rPr lang="en-US"/>
              <a:t>5/10/2025</a:t>
            </a:r>
            <a:r>
              <a:t>]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 and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Supports strategic planning around sales cycles.</a:t>
            </a:r>
          </a:p>
          <a:p>
            <a:pPr>
              <a:defRPr sz="1800"/>
            </a:pPr>
            <a:r>
              <a:t>Enables better marketing and inventory management.</a:t>
            </a:r>
          </a:p>
          <a:p>
            <a:pPr>
              <a:defRPr sz="1800"/>
            </a:pPr>
            <a:r>
              <a:t>Encourages real-time data-driven decisions.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Increase promotions during December and July.</a:t>
            </a:r>
          </a:p>
          <a:p>
            <a:pPr>
              <a:defRPr sz="1800"/>
            </a:pPr>
            <a:r>
              <a:t>Expand dataset with external factors.</a:t>
            </a:r>
          </a:p>
          <a:p>
            <a:pPr>
              <a:defRPr sz="1800"/>
            </a:pPr>
            <a:r>
              <a:t>Update the model regularly.</a:t>
            </a:r>
          </a:p>
          <a:p>
            <a:pPr>
              <a:defRPr sz="1800"/>
            </a:pPr>
            <a:r>
              <a:t>Add forecast charts to dashboard.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Experiment with models like Random Forest and LSTM.</a:t>
            </a:r>
          </a:p>
          <a:p>
            <a:pPr>
              <a:defRPr sz="1800"/>
            </a:pPr>
            <a:r>
              <a:t>Incorporate time-series forecasting techniques.</a:t>
            </a:r>
          </a:p>
          <a:p>
            <a:pPr>
              <a:defRPr sz="1800"/>
            </a:pPr>
            <a:r>
              <a:t>Automate data pipeline for real-time use.</a:t>
            </a:r>
          </a:p>
          <a:p>
            <a:pPr>
              <a:defRPr sz="1800"/>
            </a:pPr>
            <a:r>
              <a:t>Deploy system on the cloud.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This project showed how data science tools can improve sales forecasting.</a:t>
            </a:r>
          </a:p>
          <a:p>
            <a:pPr>
              <a:defRPr sz="1800"/>
            </a:pPr>
            <a:r>
              <a:t>Logistic regression helped classify outcomes.</a:t>
            </a:r>
          </a:p>
          <a:p>
            <a:pPr>
              <a:defRPr sz="1800"/>
            </a:pPr>
            <a:r>
              <a:t>Dashboards provided actionable insights for business decisions.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We welcome your questions and feedback.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Sales forecasting involves predicting future sales based on historical patterns.</a:t>
            </a:r>
          </a:p>
          <a:p>
            <a:pPr>
              <a:defRPr sz="1800"/>
            </a:pPr>
            <a:r>
              <a:t>It is essential for managing inventory, budget planning, and marketing strategies.</a:t>
            </a:r>
          </a:p>
          <a:p>
            <a:pPr>
              <a:defRPr sz="1800"/>
            </a:pPr>
            <a:r>
              <a:t>Our goal is to use classification methods to predict high vs low sales events.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Unclean data leads to unreliable predictions.</a:t>
            </a:r>
          </a:p>
          <a:p>
            <a:pPr>
              <a:defRPr sz="1800"/>
            </a:pPr>
            <a:r>
              <a:t>We removed null values, duplicates, and outliers to ensure model accuracy.</a:t>
            </a:r>
          </a:p>
          <a:p>
            <a:pPr>
              <a:defRPr sz="1800"/>
            </a:pPr>
            <a:r>
              <a:t>Feature consistency was maintained for better algorithm compatibility.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Created new features like day-of-week, promotion flag, and month-based seasonality.</a:t>
            </a:r>
          </a:p>
          <a:p>
            <a:pPr>
              <a:defRPr sz="1800"/>
            </a:pPr>
            <a:r>
              <a:t>Categorical features were encoded for machine learning algorithms.</a:t>
            </a:r>
          </a:p>
          <a:p>
            <a:pPr>
              <a:defRPr sz="1800"/>
            </a:pPr>
            <a:r>
              <a:t>Feature scaling ensured balance across input variables.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Plots and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Sales trends were visualized using line plots across time.</a:t>
            </a:r>
          </a:p>
          <a:p>
            <a:pPr>
              <a:defRPr sz="1800"/>
            </a:pPr>
            <a:r>
              <a:t>Boxplots were used to inspect value distributions.</a:t>
            </a:r>
          </a:p>
          <a:p>
            <a:pPr>
              <a:defRPr sz="1800"/>
            </a:pPr>
            <a:r>
              <a:t>Seasonality was confirmed through repeated patterns across months.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Matrix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Heatmaps highlighted strong and weak relationships among variables.</a:t>
            </a:r>
          </a:p>
          <a:p>
            <a:pPr>
              <a:defRPr sz="1800"/>
            </a:pPr>
            <a:r>
              <a:t>Sales showed moderate correlation with promotions and product types.</a:t>
            </a:r>
          </a:p>
          <a:p>
            <a:pPr>
              <a:defRPr sz="1800"/>
            </a:pPr>
            <a:r>
              <a:t>Correlation informed our feature selection for the model.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This project aims to forecast sales trends and classify future sales outcomes using historical data and machine learning, specifically logistic regression.</a:t>
            </a:r>
          </a:p>
          <a:p>
            <a:pPr>
              <a:defRPr sz="1800"/>
            </a:pPr>
            <a:r>
              <a:t>The main motivation is to support business decision-making with data-driven insights.</a:t>
            </a:r>
          </a:p>
          <a:p>
            <a:pPr>
              <a:defRPr sz="1800"/>
            </a:pPr>
            <a:r>
              <a:t>Our approach combines data preparation, exploratory analysis, model training and evaluation, and finally the creation of an interactive dashboard.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Splitting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Used 80/20 split with stratification to maintain class balance.</a:t>
            </a:r>
          </a:p>
          <a:p>
            <a:pPr>
              <a:defRPr sz="1800"/>
            </a:pPr>
            <a:r>
              <a:t>Training set used to learn model parameters.</a:t>
            </a:r>
          </a:p>
          <a:p>
            <a:pPr>
              <a:defRPr sz="1800"/>
            </a:pPr>
            <a:r>
              <a:t>Test set reserved for final validation and accuracy measurement.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Logistic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Simple yet effective classification algorithm.</a:t>
            </a:r>
          </a:p>
          <a:p>
            <a:pPr>
              <a:defRPr sz="1800"/>
            </a:pPr>
            <a:r>
              <a:t>Outputs probabilities for binary outcomes.</a:t>
            </a:r>
          </a:p>
          <a:p>
            <a:pPr>
              <a:defRPr sz="1800"/>
            </a:pPr>
            <a:r>
              <a:t>Interpretable model with coefficients that reflect feature impact.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Hyperparameter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Used grid search and cross-validation to optimize regularization strength.</a:t>
            </a:r>
          </a:p>
          <a:p>
            <a:pPr>
              <a:defRPr sz="1800"/>
            </a:pPr>
            <a:r>
              <a:t>Tried both L1 and L2 penalties.</a:t>
            </a:r>
          </a:p>
          <a:p>
            <a:pPr>
              <a:defRPr sz="1800"/>
            </a:pPr>
            <a:r>
              <a:t>Best results obtained with moderate regularization and selected features.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Confusion Matrix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Shows true positives, false positives, false negatives, and true negatives.</a:t>
            </a:r>
          </a:p>
          <a:p>
            <a:pPr>
              <a:defRPr sz="1800"/>
            </a:pPr>
            <a:r>
              <a:t>Used to interpret model performance visually.</a:t>
            </a:r>
          </a:p>
          <a:p>
            <a:pPr>
              <a:defRPr sz="1800"/>
            </a:pPr>
            <a:r>
              <a:t>Important for understanding model sensitivity vs specificity.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Precision-Recall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Precision is more important when false positives are costly.</a:t>
            </a:r>
          </a:p>
          <a:p>
            <a:pPr>
              <a:defRPr sz="1800"/>
            </a:pPr>
            <a:r>
              <a:t>Recall is critical when missing positives is risky.</a:t>
            </a:r>
          </a:p>
          <a:p>
            <a:pPr>
              <a:defRPr sz="1800"/>
            </a:pPr>
            <a:r>
              <a:t>F1-score balances the two based on the business context.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Design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Make data exploration intuitive and fast.</a:t>
            </a:r>
          </a:p>
          <a:p>
            <a:pPr>
              <a:defRPr sz="1800"/>
            </a:pPr>
            <a:r>
              <a:t>Display key metrics at a glance: sales, transactions, promotions.</a:t>
            </a:r>
          </a:p>
          <a:p>
            <a:pPr>
              <a:defRPr sz="1800"/>
            </a:pPr>
            <a:r>
              <a:t>Allow stakeholders to filter by time, product, and region.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Elements in the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Line charts for time-based trends.</a:t>
            </a:r>
          </a:p>
          <a:p>
            <a:pPr>
              <a:defRPr sz="1800"/>
            </a:pPr>
            <a:r>
              <a:t>Bar charts to compare categories like product families.</a:t>
            </a:r>
          </a:p>
          <a:p>
            <a:pPr>
              <a:defRPr sz="1800"/>
            </a:pPr>
            <a:r>
              <a:t>Pie charts for proportional comparisons.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of the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Built using Power BI.</a:t>
            </a:r>
          </a:p>
          <a:p>
            <a:pPr>
              <a:defRPr sz="1800"/>
            </a:pPr>
            <a:r>
              <a:t>Data imported from cleaned CSV files.</a:t>
            </a:r>
          </a:p>
          <a:p>
            <a:pPr>
              <a:defRPr sz="1800"/>
            </a:pPr>
            <a:r>
              <a:t>Calculated columns and measures were added for insights.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Metrics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Sales: 6.59 million</a:t>
            </a:r>
          </a:p>
          <a:p>
            <a:pPr>
              <a:defRPr sz="1800"/>
            </a:pPr>
            <a:r>
              <a:t>Transactions: 34 million</a:t>
            </a:r>
          </a:p>
          <a:p>
            <a:pPr>
              <a:defRPr sz="1800"/>
            </a:pPr>
            <a:r>
              <a:t>Promotions: 45,000</a:t>
            </a:r>
          </a:p>
          <a:p>
            <a:pPr>
              <a:defRPr sz="1800"/>
            </a:pPr>
            <a:r>
              <a:t>These KPIs were calculated and shown on the dashboard.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Table and Drilldowns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Table shows daily sales breakdowns.</a:t>
            </a:r>
          </a:p>
          <a:p>
            <a:pPr>
              <a:defRPr sz="1800"/>
            </a:pPr>
            <a:r>
              <a:t>Users can explore sales by day, month, and year.</a:t>
            </a:r>
          </a:p>
          <a:p>
            <a:pPr>
              <a:defRPr sz="1800"/>
            </a:pPr>
            <a:r>
              <a:t>Supports in-depth analysis for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Predict future sales outcomes based on patterns in historical sales data.</a:t>
            </a:r>
          </a:p>
          <a:p>
            <a:pPr>
              <a:defRPr sz="1800"/>
            </a:pPr>
            <a:r>
              <a:t>Identify influential factors affecting sales trends.</a:t>
            </a:r>
          </a:p>
          <a:p>
            <a:pPr>
              <a:defRPr sz="1800"/>
            </a:pPr>
            <a:r>
              <a:t>Provide actionable insights for improving sales strategies.</a:t>
            </a:r>
          </a:p>
          <a:p>
            <a:pPr>
              <a:defRPr sz="1800"/>
            </a:pPr>
            <a:r>
              <a:t>Deliver an interactive dashboard for real-time data exploration.</a:t>
            </a:r>
          </a:p>
          <a:p>
            <a:pPr>
              <a:defRPr sz="1800"/>
            </a:pPr>
            <a:r>
              <a:t>Demonstrate logistic regression in a business context.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Data from historical sales records including transactions, promotions, and product family information.</a:t>
            </a:r>
          </a:p>
          <a:p>
            <a:pPr>
              <a:defRPr sz="1800"/>
            </a:pPr>
            <a:r>
              <a:t>Cleaning included handling missing values, duplicates, standardizing formats, and removing outliers using IQR and Z-score methods.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Visualized sales seasonality with peaks in December and July.</a:t>
            </a:r>
          </a:p>
          <a:p>
            <a:pPr>
              <a:defRPr sz="1800"/>
            </a:pPr>
            <a:r>
              <a:t>Used heatmaps and correlation matrices to explore relationships.</a:t>
            </a:r>
          </a:p>
          <a:p>
            <a:pPr>
              <a:defRPr sz="1800"/>
            </a:pPr>
            <a:r>
              <a:t>Analyzed sales and promotions over time and across product families.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from 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Moderate positive correlation (0.42) between sales and promotions.</a:t>
            </a:r>
          </a:p>
          <a:p>
            <a:pPr>
              <a:defRPr sz="1800"/>
            </a:pPr>
            <a:r>
              <a:t>Weak correlation between transaction count and total sales.</a:t>
            </a:r>
          </a:p>
          <a:p>
            <a:pPr>
              <a:defRPr sz="1800"/>
            </a:pPr>
            <a:r>
              <a:t>External variables like oil prices had little impact.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Used logistic regression for binary classification of sales outcomes.</a:t>
            </a:r>
          </a:p>
          <a:p>
            <a:pPr>
              <a:defRPr sz="1800"/>
            </a:pPr>
            <a:r>
              <a:t>Included feature selection, train-test split, model training and tuning.</a:t>
            </a:r>
          </a:p>
          <a:p>
            <a:pPr>
              <a:defRPr sz="1800"/>
            </a:pPr>
            <a:r>
              <a:t>Applied regularization techniques to optimize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Metrics used: Accuracy, Precision, Recall, F1-score.</a:t>
            </a:r>
          </a:p>
          <a:p>
            <a:pPr>
              <a:defRPr sz="1800"/>
            </a:pPr>
            <a:r>
              <a:t>Confusion matrix helped assess prediction quality.</a:t>
            </a:r>
          </a:p>
          <a:p>
            <a:pPr>
              <a:defRPr sz="1800"/>
            </a:pPr>
            <a:r>
              <a:t>Model performed well in identifying high-sales periods.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Developed in Power BI with filters for promotions, date, state, and family.</a:t>
            </a:r>
          </a:p>
          <a:p>
            <a:pPr>
              <a:defRPr sz="1800"/>
            </a:pPr>
            <a:r>
              <a:t>Included KPIs like Total Sales, Transactions, and Promotions.</a:t>
            </a:r>
          </a:p>
          <a:p>
            <a:pPr>
              <a:defRPr sz="1800"/>
            </a:pPr>
            <a:r>
              <a:t>Visuals include sales comparisons, daily transaction trends, and distribution by month.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914</Words>
  <Application>Microsoft Office PowerPoint</Application>
  <PresentationFormat>On-screen Show (4:3)</PresentationFormat>
  <Paragraphs>147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Sales Forecasting Using Machine Learning and Dashboards</vt:lpstr>
      <vt:lpstr>Project Overview</vt:lpstr>
      <vt:lpstr>Project Objectives</vt:lpstr>
      <vt:lpstr>Data Collection and Preparation</vt:lpstr>
      <vt:lpstr>Exploratory Data Analysis (EDA)</vt:lpstr>
      <vt:lpstr>Key Insights from EDA</vt:lpstr>
      <vt:lpstr>Machine Learning Approach</vt:lpstr>
      <vt:lpstr>Model Evaluation</vt:lpstr>
      <vt:lpstr>Interactive Dashboard</vt:lpstr>
      <vt:lpstr>Business Impact and Use Cases</vt:lpstr>
      <vt:lpstr>Recommendations</vt:lpstr>
      <vt:lpstr>Future Work</vt:lpstr>
      <vt:lpstr>Conclusion</vt:lpstr>
      <vt:lpstr>Thank You</vt:lpstr>
      <vt:lpstr>Understanding the Problem</vt:lpstr>
      <vt:lpstr>Importance of Data Cleaning</vt:lpstr>
      <vt:lpstr>Feature Engineering</vt:lpstr>
      <vt:lpstr>Exploratory Plots and Trends</vt:lpstr>
      <vt:lpstr>Correlation Matrix Analysis</vt:lpstr>
      <vt:lpstr>Data Splitting Strategy</vt:lpstr>
      <vt:lpstr>Why Logistic Regression?</vt:lpstr>
      <vt:lpstr>Model Hyperparameter Tuning</vt:lpstr>
      <vt:lpstr>Confusion Matrix Explained</vt:lpstr>
      <vt:lpstr>Precision-Recall Tradeoff</vt:lpstr>
      <vt:lpstr>Dashboard Design Goals</vt:lpstr>
      <vt:lpstr>Visual Elements in the Dashboard</vt:lpstr>
      <vt:lpstr>Backend of the Dashboard</vt:lpstr>
      <vt:lpstr>Performance Metrics Snapshot</vt:lpstr>
      <vt:lpstr>Summary Table and Drilldowns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Mahmoud Sabry</cp:lastModifiedBy>
  <cp:revision>2</cp:revision>
  <dcterms:created xsi:type="dcterms:W3CDTF">2013-01-27T09:14:16Z</dcterms:created>
  <dcterms:modified xsi:type="dcterms:W3CDTF">2025-05-15T01:12:52Z</dcterms:modified>
  <cp:category/>
</cp:coreProperties>
</file>