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51206400" cy="288036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72" userDrawn="1">
          <p15:clr>
            <a:srgbClr val="A4A3A4"/>
          </p15:clr>
        </p15:guide>
        <p15:guide id="2" pos="161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p:restoredTop sz="94599"/>
  </p:normalViewPr>
  <p:slideViewPr>
    <p:cSldViewPr snapToGrid="0">
      <p:cViewPr>
        <p:scale>
          <a:sx n="10" d="100"/>
          <a:sy n="10" d="100"/>
        </p:scale>
        <p:origin x="4168" y="1568"/>
      </p:cViewPr>
      <p:guideLst>
        <p:guide orient="horz" pos="9072"/>
        <p:guide pos="16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E002F4-F35B-D94E-8659-9D3EF993E2AB}" type="datetimeFigureOut">
              <a:rPr lang="en-US" smtClean="0"/>
              <a:t>7/26/21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CADE1A-CF22-8542-8505-E770C3481BAB}" type="slidenum">
              <a:rPr lang="en-US" smtClean="0"/>
              <a:t>‹#›</a:t>
            </a:fld>
            <a:endParaRPr lang="en-US"/>
          </a:p>
        </p:txBody>
      </p:sp>
    </p:spTree>
    <p:extLst>
      <p:ext uri="{BB962C8B-B14F-4D97-AF65-F5344CB8AC3E}">
        <p14:creationId xmlns:p14="http://schemas.microsoft.com/office/powerpoint/2010/main" val="2137249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CADE1A-CF22-8542-8505-E770C3481BAB}" type="slidenum">
              <a:rPr lang="en-US" smtClean="0"/>
              <a:t>1</a:t>
            </a:fld>
            <a:endParaRPr lang="en-US"/>
          </a:p>
        </p:txBody>
      </p:sp>
    </p:spTree>
    <p:extLst>
      <p:ext uri="{BB962C8B-B14F-4D97-AF65-F5344CB8AC3E}">
        <p14:creationId xmlns:p14="http://schemas.microsoft.com/office/powerpoint/2010/main" val="382472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8947789"/>
            <a:ext cx="43525440" cy="6174105"/>
          </a:xfrm>
        </p:spPr>
        <p:txBody>
          <a:bodyPr/>
          <a:lstStyle/>
          <a:p>
            <a:r>
              <a:rPr lang="en-US"/>
              <a:t>Click to edit Master title style</a:t>
            </a:r>
          </a:p>
        </p:txBody>
      </p:sp>
      <p:sp>
        <p:nvSpPr>
          <p:cNvPr id="3" name="Subtitle 2"/>
          <p:cNvSpPr>
            <a:spLocks noGrp="1"/>
          </p:cNvSpPr>
          <p:nvPr>
            <p:ph type="subTitle" idx="1"/>
          </p:nvPr>
        </p:nvSpPr>
        <p:spPr>
          <a:xfrm>
            <a:off x="7680960" y="16322040"/>
            <a:ext cx="35844480" cy="7360920"/>
          </a:xfrm>
        </p:spPr>
        <p:txBody>
          <a:bodyPr/>
          <a:lstStyle>
            <a:lvl1pPr marL="0" indent="0" algn="ctr">
              <a:buNone/>
              <a:defRPr>
                <a:solidFill>
                  <a:schemeClr val="tx1">
                    <a:tint val="75000"/>
                  </a:schemeClr>
                </a:solidFill>
              </a:defRPr>
            </a:lvl1pPr>
            <a:lvl2pPr marL="1920271" indent="0" algn="ctr">
              <a:buNone/>
              <a:defRPr>
                <a:solidFill>
                  <a:schemeClr val="tx1">
                    <a:tint val="75000"/>
                  </a:schemeClr>
                </a:solidFill>
              </a:defRPr>
            </a:lvl2pPr>
            <a:lvl3pPr marL="3840542" indent="0" algn="ctr">
              <a:buNone/>
              <a:defRPr>
                <a:solidFill>
                  <a:schemeClr val="tx1">
                    <a:tint val="75000"/>
                  </a:schemeClr>
                </a:solidFill>
              </a:defRPr>
            </a:lvl3pPr>
            <a:lvl4pPr marL="5760813" indent="0" algn="ctr">
              <a:buNone/>
              <a:defRPr>
                <a:solidFill>
                  <a:schemeClr val="tx1">
                    <a:tint val="75000"/>
                  </a:schemeClr>
                </a:solidFill>
              </a:defRPr>
            </a:lvl4pPr>
            <a:lvl5pPr marL="7681084" indent="0" algn="ctr">
              <a:buNone/>
              <a:defRPr>
                <a:solidFill>
                  <a:schemeClr val="tx1">
                    <a:tint val="75000"/>
                  </a:schemeClr>
                </a:solidFill>
              </a:defRPr>
            </a:lvl5pPr>
            <a:lvl6pPr marL="9601354" indent="0" algn="ctr">
              <a:buNone/>
              <a:defRPr>
                <a:solidFill>
                  <a:schemeClr val="tx1">
                    <a:tint val="75000"/>
                  </a:schemeClr>
                </a:solidFill>
              </a:defRPr>
            </a:lvl6pPr>
            <a:lvl7pPr marL="11521625" indent="0" algn="ctr">
              <a:buNone/>
              <a:defRPr>
                <a:solidFill>
                  <a:schemeClr val="tx1">
                    <a:tint val="75000"/>
                  </a:schemeClr>
                </a:solidFill>
              </a:defRPr>
            </a:lvl7pPr>
            <a:lvl8pPr marL="13441896" indent="0" algn="ctr">
              <a:buNone/>
              <a:defRPr>
                <a:solidFill>
                  <a:schemeClr val="tx1">
                    <a:tint val="75000"/>
                  </a:schemeClr>
                </a:solidFill>
              </a:defRPr>
            </a:lvl8pPr>
            <a:lvl9pPr marL="1536216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BD8EF6F-73CB-45D9-BA1F-8D276C838EC1}" type="datetimeFigureOut">
              <a:rPr lang="en-US" smtClean="0"/>
              <a:t>7/26/21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E09CF-D8EB-43F3-8C50-03FF8177D8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8EF6F-73CB-45D9-BA1F-8D276C838EC1}" type="datetimeFigureOut">
              <a:rPr lang="en-US" smtClean="0"/>
              <a:t>7/26/21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E09CF-D8EB-43F3-8C50-03FF8177D8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8200056" y="5534025"/>
            <a:ext cx="55304688" cy="1179680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285984" y="5534025"/>
            <a:ext cx="165060632" cy="1179680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8EF6F-73CB-45D9-BA1F-8D276C838EC1}" type="datetimeFigureOut">
              <a:rPr lang="en-US" smtClean="0"/>
              <a:t>7/26/21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E09CF-D8EB-43F3-8C50-03FF8177D8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8EF6F-73CB-45D9-BA1F-8D276C838EC1}" type="datetimeFigureOut">
              <a:rPr lang="en-US" smtClean="0"/>
              <a:t>7/26/21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E09CF-D8EB-43F3-8C50-03FF8177D8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2" y="18508984"/>
            <a:ext cx="43525440" cy="5720715"/>
          </a:xfrm>
        </p:spPr>
        <p:txBody>
          <a:bodyPr anchor="t"/>
          <a:lstStyle>
            <a:lvl1pPr algn="l">
              <a:defRPr sz="16801" b="1" cap="all"/>
            </a:lvl1pPr>
          </a:lstStyle>
          <a:p>
            <a:r>
              <a:rPr lang="en-US"/>
              <a:t>Click to edit Master title style</a:t>
            </a:r>
          </a:p>
        </p:txBody>
      </p:sp>
      <p:sp>
        <p:nvSpPr>
          <p:cNvPr id="3" name="Text Placeholder 2"/>
          <p:cNvSpPr>
            <a:spLocks noGrp="1"/>
          </p:cNvSpPr>
          <p:nvPr>
            <p:ph type="body" idx="1"/>
          </p:nvPr>
        </p:nvSpPr>
        <p:spPr>
          <a:xfrm>
            <a:off x="4044952" y="12208197"/>
            <a:ext cx="43525440" cy="6300786"/>
          </a:xfrm>
        </p:spPr>
        <p:txBody>
          <a:bodyPr anchor="b"/>
          <a:lstStyle>
            <a:lvl1pPr marL="0" indent="0">
              <a:buNone/>
              <a:defRPr sz="8400">
                <a:solidFill>
                  <a:schemeClr val="tx1">
                    <a:tint val="75000"/>
                  </a:schemeClr>
                </a:solidFill>
              </a:defRPr>
            </a:lvl1pPr>
            <a:lvl2pPr marL="1920271" indent="0">
              <a:buNone/>
              <a:defRPr sz="7525">
                <a:solidFill>
                  <a:schemeClr val="tx1">
                    <a:tint val="75000"/>
                  </a:schemeClr>
                </a:solidFill>
              </a:defRPr>
            </a:lvl2pPr>
            <a:lvl3pPr marL="3840542" indent="0">
              <a:buNone/>
              <a:defRPr sz="6738">
                <a:solidFill>
                  <a:schemeClr val="tx1">
                    <a:tint val="75000"/>
                  </a:schemeClr>
                </a:solidFill>
              </a:defRPr>
            </a:lvl3pPr>
            <a:lvl4pPr marL="5760813" indent="0">
              <a:buNone/>
              <a:defRPr sz="5863">
                <a:solidFill>
                  <a:schemeClr val="tx1">
                    <a:tint val="75000"/>
                  </a:schemeClr>
                </a:solidFill>
              </a:defRPr>
            </a:lvl4pPr>
            <a:lvl5pPr marL="7681084" indent="0">
              <a:buNone/>
              <a:defRPr sz="5863">
                <a:solidFill>
                  <a:schemeClr val="tx1">
                    <a:tint val="75000"/>
                  </a:schemeClr>
                </a:solidFill>
              </a:defRPr>
            </a:lvl5pPr>
            <a:lvl6pPr marL="9601354" indent="0">
              <a:buNone/>
              <a:defRPr sz="5863">
                <a:solidFill>
                  <a:schemeClr val="tx1">
                    <a:tint val="75000"/>
                  </a:schemeClr>
                </a:solidFill>
              </a:defRPr>
            </a:lvl6pPr>
            <a:lvl7pPr marL="11521625" indent="0">
              <a:buNone/>
              <a:defRPr sz="5863">
                <a:solidFill>
                  <a:schemeClr val="tx1">
                    <a:tint val="75000"/>
                  </a:schemeClr>
                </a:solidFill>
              </a:defRPr>
            </a:lvl7pPr>
            <a:lvl8pPr marL="13441896" indent="0">
              <a:buNone/>
              <a:defRPr sz="5863">
                <a:solidFill>
                  <a:schemeClr val="tx1">
                    <a:tint val="75000"/>
                  </a:schemeClr>
                </a:solidFill>
              </a:defRPr>
            </a:lvl8pPr>
            <a:lvl9pPr marL="15362167" indent="0">
              <a:buNone/>
              <a:defRPr sz="586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D8EF6F-73CB-45D9-BA1F-8D276C838EC1}" type="datetimeFigureOut">
              <a:rPr lang="en-US" smtClean="0"/>
              <a:t>7/26/21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E09CF-D8EB-43F3-8C50-03FF8177D8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285982" y="32257365"/>
            <a:ext cx="110182660" cy="91244739"/>
          </a:xfrm>
        </p:spPr>
        <p:txBody>
          <a:bodyPr/>
          <a:lstStyle>
            <a:lvl1pPr>
              <a:defRPr sz="11726"/>
            </a:lvl1pPr>
            <a:lvl2pPr>
              <a:defRPr sz="10063"/>
            </a:lvl2pPr>
            <a:lvl3pPr>
              <a:defRPr sz="8400"/>
            </a:lvl3pPr>
            <a:lvl4pPr>
              <a:defRPr sz="7525"/>
            </a:lvl4pPr>
            <a:lvl5pPr>
              <a:defRPr sz="7525"/>
            </a:lvl5pPr>
            <a:lvl6pPr>
              <a:defRPr sz="7525"/>
            </a:lvl6pPr>
            <a:lvl7pPr>
              <a:defRPr sz="7525"/>
            </a:lvl7pPr>
            <a:lvl8pPr>
              <a:defRPr sz="7525"/>
            </a:lvl8pPr>
            <a:lvl9pPr>
              <a:defRPr sz="75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3322082" y="32257365"/>
            <a:ext cx="110182660" cy="91244739"/>
          </a:xfrm>
        </p:spPr>
        <p:txBody>
          <a:bodyPr/>
          <a:lstStyle>
            <a:lvl1pPr>
              <a:defRPr sz="11726"/>
            </a:lvl1pPr>
            <a:lvl2pPr>
              <a:defRPr sz="10063"/>
            </a:lvl2pPr>
            <a:lvl3pPr>
              <a:defRPr sz="8400"/>
            </a:lvl3pPr>
            <a:lvl4pPr>
              <a:defRPr sz="7525"/>
            </a:lvl4pPr>
            <a:lvl5pPr>
              <a:defRPr sz="7525"/>
            </a:lvl5pPr>
            <a:lvl6pPr>
              <a:defRPr sz="7525"/>
            </a:lvl6pPr>
            <a:lvl7pPr>
              <a:defRPr sz="7525"/>
            </a:lvl7pPr>
            <a:lvl8pPr>
              <a:defRPr sz="7525"/>
            </a:lvl8pPr>
            <a:lvl9pPr>
              <a:defRPr sz="75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D8EF6F-73CB-45D9-BA1F-8D276C838EC1}" type="datetimeFigureOut">
              <a:rPr lang="en-US" smtClean="0"/>
              <a:t>7/26/21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CE09CF-D8EB-43F3-8C50-03FF8177D8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153479"/>
            <a:ext cx="46085760" cy="4800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320" y="6447474"/>
            <a:ext cx="22625052" cy="2687001"/>
          </a:xfrm>
        </p:spPr>
        <p:txBody>
          <a:bodyPr anchor="b"/>
          <a:lstStyle>
            <a:lvl1pPr marL="0" indent="0">
              <a:buNone/>
              <a:defRPr sz="10063" b="1"/>
            </a:lvl1pPr>
            <a:lvl2pPr marL="1920271" indent="0">
              <a:buNone/>
              <a:defRPr sz="8400" b="1"/>
            </a:lvl2pPr>
            <a:lvl3pPr marL="3840542" indent="0">
              <a:buNone/>
              <a:defRPr sz="7525" b="1"/>
            </a:lvl3pPr>
            <a:lvl4pPr marL="5760813" indent="0">
              <a:buNone/>
              <a:defRPr sz="6738" b="1"/>
            </a:lvl4pPr>
            <a:lvl5pPr marL="7681084" indent="0">
              <a:buNone/>
              <a:defRPr sz="6738" b="1"/>
            </a:lvl5pPr>
            <a:lvl6pPr marL="9601354" indent="0">
              <a:buNone/>
              <a:defRPr sz="6738" b="1"/>
            </a:lvl6pPr>
            <a:lvl7pPr marL="11521625" indent="0">
              <a:buNone/>
              <a:defRPr sz="6738" b="1"/>
            </a:lvl7pPr>
            <a:lvl8pPr marL="13441896" indent="0">
              <a:buNone/>
              <a:defRPr sz="6738" b="1"/>
            </a:lvl8pPr>
            <a:lvl9pPr marL="15362167" indent="0">
              <a:buNone/>
              <a:defRPr sz="6738" b="1"/>
            </a:lvl9pPr>
          </a:lstStyle>
          <a:p>
            <a:pPr lvl="0"/>
            <a:r>
              <a:rPr lang="en-US"/>
              <a:t>Click to edit Master text styles</a:t>
            </a:r>
          </a:p>
        </p:txBody>
      </p:sp>
      <p:sp>
        <p:nvSpPr>
          <p:cNvPr id="4" name="Content Placeholder 3"/>
          <p:cNvSpPr>
            <a:spLocks noGrp="1"/>
          </p:cNvSpPr>
          <p:nvPr>
            <p:ph sz="half" idx="2"/>
          </p:nvPr>
        </p:nvSpPr>
        <p:spPr>
          <a:xfrm>
            <a:off x="2560320" y="9134475"/>
            <a:ext cx="22625052" cy="16595409"/>
          </a:xfrm>
        </p:spPr>
        <p:txBody>
          <a:bodyPr/>
          <a:lstStyle>
            <a:lvl1pPr>
              <a:defRPr sz="10063"/>
            </a:lvl1pPr>
            <a:lvl2pPr>
              <a:defRPr sz="8400"/>
            </a:lvl2pPr>
            <a:lvl3pPr>
              <a:defRPr sz="7525"/>
            </a:lvl3pPr>
            <a:lvl4pPr>
              <a:defRPr sz="6738"/>
            </a:lvl4pPr>
            <a:lvl5pPr>
              <a:defRPr sz="6738"/>
            </a:lvl5pPr>
            <a:lvl6pPr>
              <a:defRPr sz="6738"/>
            </a:lvl6pPr>
            <a:lvl7pPr>
              <a:defRPr sz="6738"/>
            </a:lvl7pPr>
            <a:lvl8pPr>
              <a:defRPr sz="6738"/>
            </a:lvl8pPr>
            <a:lvl9pPr>
              <a:defRPr sz="67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42" y="6447474"/>
            <a:ext cx="22633940" cy="2687001"/>
          </a:xfrm>
        </p:spPr>
        <p:txBody>
          <a:bodyPr anchor="b"/>
          <a:lstStyle>
            <a:lvl1pPr marL="0" indent="0">
              <a:buNone/>
              <a:defRPr sz="10063" b="1"/>
            </a:lvl1pPr>
            <a:lvl2pPr marL="1920271" indent="0">
              <a:buNone/>
              <a:defRPr sz="8400" b="1"/>
            </a:lvl2pPr>
            <a:lvl3pPr marL="3840542" indent="0">
              <a:buNone/>
              <a:defRPr sz="7525" b="1"/>
            </a:lvl3pPr>
            <a:lvl4pPr marL="5760813" indent="0">
              <a:buNone/>
              <a:defRPr sz="6738" b="1"/>
            </a:lvl4pPr>
            <a:lvl5pPr marL="7681084" indent="0">
              <a:buNone/>
              <a:defRPr sz="6738" b="1"/>
            </a:lvl5pPr>
            <a:lvl6pPr marL="9601354" indent="0">
              <a:buNone/>
              <a:defRPr sz="6738" b="1"/>
            </a:lvl6pPr>
            <a:lvl7pPr marL="11521625" indent="0">
              <a:buNone/>
              <a:defRPr sz="6738" b="1"/>
            </a:lvl7pPr>
            <a:lvl8pPr marL="13441896" indent="0">
              <a:buNone/>
              <a:defRPr sz="6738" b="1"/>
            </a:lvl8pPr>
            <a:lvl9pPr marL="15362167" indent="0">
              <a:buNone/>
              <a:defRPr sz="6738" b="1"/>
            </a:lvl9pPr>
          </a:lstStyle>
          <a:p>
            <a:pPr lvl="0"/>
            <a:r>
              <a:rPr lang="en-US"/>
              <a:t>Click to edit Master text styles</a:t>
            </a:r>
          </a:p>
        </p:txBody>
      </p:sp>
      <p:sp>
        <p:nvSpPr>
          <p:cNvPr id="6" name="Content Placeholder 5"/>
          <p:cNvSpPr>
            <a:spLocks noGrp="1"/>
          </p:cNvSpPr>
          <p:nvPr>
            <p:ph sz="quarter" idx="4"/>
          </p:nvPr>
        </p:nvSpPr>
        <p:spPr>
          <a:xfrm>
            <a:off x="26012142" y="9134475"/>
            <a:ext cx="22633940" cy="16595409"/>
          </a:xfrm>
        </p:spPr>
        <p:txBody>
          <a:bodyPr/>
          <a:lstStyle>
            <a:lvl1pPr>
              <a:defRPr sz="10063"/>
            </a:lvl1pPr>
            <a:lvl2pPr>
              <a:defRPr sz="8400"/>
            </a:lvl2pPr>
            <a:lvl3pPr>
              <a:defRPr sz="7525"/>
            </a:lvl3pPr>
            <a:lvl4pPr>
              <a:defRPr sz="6738"/>
            </a:lvl4pPr>
            <a:lvl5pPr>
              <a:defRPr sz="6738"/>
            </a:lvl5pPr>
            <a:lvl6pPr>
              <a:defRPr sz="6738"/>
            </a:lvl6pPr>
            <a:lvl7pPr>
              <a:defRPr sz="6738"/>
            </a:lvl7pPr>
            <a:lvl8pPr>
              <a:defRPr sz="6738"/>
            </a:lvl8pPr>
            <a:lvl9pPr>
              <a:defRPr sz="67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D8EF6F-73CB-45D9-BA1F-8D276C838EC1}" type="datetimeFigureOut">
              <a:rPr lang="en-US" smtClean="0"/>
              <a:t>7/26/21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CE09CF-D8EB-43F3-8C50-03FF8177D8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D8EF6F-73CB-45D9-BA1F-8D276C838EC1}" type="datetimeFigureOut">
              <a:rPr lang="en-US" smtClean="0"/>
              <a:t>7/26/21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CE09CF-D8EB-43F3-8C50-03FF8177D8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D8EF6F-73CB-45D9-BA1F-8D276C838EC1}" type="datetimeFigureOut">
              <a:rPr lang="en-US" smtClean="0"/>
              <a:t>7/26/21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CE09CF-D8EB-43F3-8C50-03FF8177D8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4" y="1146810"/>
            <a:ext cx="16846552" cy="4880610"/>
          </a:xfrm>
        </p:spPr>
        <p:txBody>
          <a:bodyPr anchor="b"/>
          <a:lstStyle>
            <a:lvl1pPr algn="l">
              <a:defRPr sz="8400" b="1"/>
            </a:lvl1pPr>
          </a:lstStyle>
          <a:p>
            <a:r>
              <a:rPr lang="en-US"/>
              <a:t>Click to edit Master title style</a:t>
            </a:r>
          </a:p>
        </p:txBody>
      </p:sp>
      <p:sp>
        <p:nvSpPr>
          <p:cNvPr id="3" name="Content Placeholder 2"/>
          <p:cNvSpPr>
            <a:spLocks noGrp="1"/>
          </p:cNvSpPr>
          <p:nvPr>
            <p:ph idx="1"/>
          </p:nvPr>
        </p:nvSpPr>
        <p:spPr>
          <a:xfrm>
            <a:off x="20020280" y="1146813"/>
            <a:ext cx="28625800" cy="24583074"/>
          </a:xfrm>
        </p:spPr>
        <p:txBody>
          <a:bodyPr/>
          <a:lstStyle>
            <a:lvl1pPr>
              <a:defRPr sz="13476"/>
            </a:lvl1pPr>
            <a:lvl2pPr>
              <a:defRPr sz="11726"/>
            </a:lvl2pPr>
            <a:lvl3pPr>
              <a:defRPr sz="10063"/>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4" y="6027423"/>
            <a:ext cx="16846552" cy="19702464"/>
          </a:xfrm>
        </p:spPr>
        <p:txBody>
          <a:bodyPr/>
          <a:lstStyle>
            <a:lvl1pPr marL="0" indent="0">
              <a:buNone/>
              <a:defRPr sz="5863"/>
            </a:lvl1pPr>
            <a:lvl2pPr marL="1920271" indent="0">
              <a:buNone/>
              <a:defRPr sz="5075"/>
            </a:lvl2pPr>
            <a:lvl3pPr marL="3840542" indent="0">
              <a:buNone/>
              <a:defRPr sz="4200"/>
            </a:lvl3pPr>
            <a:lvl4pPr marL="5760813" indent="0">
              <a:buNone/>
              <a:defRPr sz="3763"/>
            </a:lvl4pPr>
            <a:lvl5pPr marL="7681084" indent="0">
              <a:buNone/>
              <a:defRPr sz="3763"/>
            </a:lvl5pPr>
            <a:lvl6pPr marL="9601354" indent="0">
              <a:buNone/>
              <a:defRPr sz="3763"/>
            </a:lvl6pPr>
            <a:lvl7pPr marL="11521625" indent="0">
              <a:buNone/>
              <a:defRPr sz="3763"/>
            </a:lvl7pPr>
            <a:lvl8pPr marL="13441896" indent="0">
              <a:buNone/>
              <a:defRPr sz="3763"/>
            </a:lvl8pPr>
            <a:lvl9pPr marL="15362167" indent="0">
              <a:buNone/>
              <a:defRPr sz="3763"/>
            </a:lvl9pPr>
          </a:lstStyle>
          <a:p>
            <a:pPr lvl="0"/>
            <a:r>
              <a:rPr lang="en-US"/>
              <a:t>Click to edit Master text styles</a:t>
            </a:r>
          </a:p>
        </p:txBody>
      </p:sp>
      <p:sp>
        <p:nvSpPr>
          <p:cNvPr id="5" name="Date Placeholder 4"/>
          <p:cNvSpPr>
            <a:spLocks noGrp="1"/>
          </p:cNvSpPr>
          <p:nvPr>
            <p:ph type="dt" sz="half" idx="10"/>
          </p:nvPr>
        </p:nvSpPr>
        <p:spPr/>
        <p:txBody>
          <a:bodyPr/>
          <a:lstStyle/>
          <a:p>
            <a:fld id="{ABD8EF6F-73CB-45D9-BA1F-8D276C838EC1}" type="datetimeFigureOut">
              <a:rPr lang="en-US" smtClean="0"/>
              <a:t>7/26/21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CE09CF-D8EB-43F3-8C50-03FF8177D8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2" y="20162520"/>
            <a:ext cx="30723840" cy="2380299"/>
          </a:xfrm>
        </p:spPr>
        <p:txBody>
          <a:bodyPr anchor="b"/>
          <a:lstStyle>
            <a:lvl1pPr algn="l">
              <a:defRPr sz="8400" b="1"/>
            </a:lvl1pPr>
          </a:lstStyle>
          <a:p>
            <a:r>
              <a:rPr lang="en-US"/>
              <a:t>Click to edit Master title style</a:t>
            </a:r>
          </a:p>
        </p:txBody>
      </p:sp>
      <p:sp>
        <p:nvSpPr>
          <p:cNvPr id="3" name="Picture Placeholder 2"/>
          <p:cNvSpPr>
            <a:spLocks noGrp="1"/>
          </p:cNvSpPr>
          <p:nvPr>
            <p:ph type="pic" idx="1"/>
          </p:nvPr>
        </p:nvSpPr>
        <p:spPr>
          <a:xfrm>
            <a:off x="10036812" y="2573655"/>
            <a:ext cx="30723840" cy="17282160"/>
          </a:xfrm>
        </p:spPr>
        <p:txBody>
          <a:bodyPr/>
          <a:lstStyle>
            <a:lvl1pPr marL="0" indent="0">
              <a:buNone/>
              <a:defRPr sz="13476"/>
            </a:lvl1pPr>
            <a:lvl2pPr marL="1920271" indent="0">
              <a:buNone/>
              <a:defRPr sz="11726"/>
            </a:lvl2pPr>
            <a:lvl3pPr marL="3840542" indent="0">
              <a:buNone/>
              <a:defRPr sz="10063"/>
            </a:lvl3pPr>
            <a:lvl4pPr marL="5760813" indent="0">
              <a:buNone/>
              <a:defRPr sz="8400"/>
            </a:lvl4pPr>
            <a:lvl5pPr marL="7681084" indent="0">
              <a:buNone/>
              <a:defRPr sz="8400"/>
            </a:lvl5pPr>
            <a:lvl6pPr marL="9601354" indent="0">
              <a:buNone/>
              <a:defRPr sz="8400"/>
            </a:lvl6pPr>
            <a:lvl7pPr marL="11521625" indent="0">
              <a:buNone/>
              <a:defRPr sz="8400"/>
            </a:lvl7pPr>
            <a:lvl8pPr marL="13441896" indent="0">
              <a:buNone/>
              <a:defRPr sz="8400"/>
            </a:lvl8pPr>
            <a:lvl9pPr marL="15362167" indent="0">
              <a:buNone/>
              <a:defRPr sz="8400"/>
            </a:lvl9pPr>
          </a:lstStyle>
          <a:p>
            <a:endParaRPr lang="en-US"/>
          </a:p>
        </p:txBody>
      </p:sp>
      <p:sp>
        <p:nvSpPr>
          <p:cNvPr id="4" name="Text Placeholder 3"/>
          <p:cNvSpPr>
            <a:spLocks noGrp="1"/>
          </p:cNvSpPr>
          <p:nvPr>
            <p:ph type="body" sz="half" idx="2"/>
          </p:nvPr>
        </p:nvSpPr>
        <p:spPr>
          <a:xfrm>
            <a:off x="10036812" y="22542819"/>
            <a:ext cx="30723840" cy="3380421"/>
          </a:xfrm>
        </p:spPr>
        <p:txBody>
          <a:bodyPr/>
          <a:lstStyle>
            <a:lvl1pPr marL="0" indent="0">
              <a:buNone/>
              <a:defRPr sz="5863"/>
            </a:lvl1pPr>
            <a:lvl2pPr marL="1920271" indent="0">
              <a:buNone/>
              <a:defRPr sz="5075"/>
            </a:lvl2pPr>
            <a:lvl3pPr marL="3840542" indent="0">
              <a:buNone/>
              <a:defRPr sz="4200"/>
            </a:lvl3pPr>
            <a:lvl4pPr marL="5760813" indent="0">
              <a:buNone/>
              <a:defRPr sz="3763"/>
            </a:lvl4pPr>
            <a:lvl5pPr marL="7681084" indent="0">
              <a:buNone/>
              <a:defRPr sz="3763"/>
            </a:lvl5pPr>
            <a:lvl6pPr marL="9601354" indent="0">
              <a:buNone/>
              <a:defRPr sz="3763"/>
            </a:lvl6pPr>
            <a:lvl7pPr marL="11521625" indent="0">
              <a:buNone/>
              <a:defRPr sz="3763"/>
            </a:lvl7pPr>
            <a:lvl8pPr marL="13441896" indent="0">
              <a:buNone/>
              <a:defRPr sz="3763"/>
            </a:lvl8pPr>
            <a:lvl9pPr marL="15362167" indent="0">
              <a:buNone/>
              <a:defRPr sz="3763"/>
            </a:lvl9pPr>
          </a:lstStyle>
          <a:p>
            <a:pPr lvl="0"/>
            <a:r>
              <a:rPr lang="en-US"/>
              <a:t>Click to edit Master text styles</a:t>
            </a:r>
          </a:p>
        </p:txBody>
      </p:sp>
      <p:sp>
        <p:nvSpPr>
          <p:cNvPr id="5" name="Date Placeholder 4"/>
          <p:cNvSpPr>
            <a:spLocks noGrp="1"/>
          </p:cNvSpPr>
          <p:nvPr>
            <p:ph type="dt" sz="half" idx="10"/>
          </p:nvPr>
        </p:nvSpPr>
        <p:spPr/>
        <p:txBody>
          <a:bodyPr/>
          <a:lstStyle/>
          <a:p>
            <a:fld id="{ABD8EF6F-73CB-45D9-BA1F-8D276C838EC1}" type="datetimeFigureOut">
              <a:rPr lang="en-US" smtClean="0"/>
              <a:t>7/26/21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CE09CF-D8EB-43F3-8C50-03FF8177D8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153479"/>
            <a:ext cx="46085760" cy="48006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560320" y="6720843"/>
            <a:ext cx="46085760" cy="19009044"/>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60320" y="26696674"/>
            <a:ext cx="11948160" cy="1533525"/>
          </a:xfrm>
          <a:prstGeom prst="rect">
            <a:avLst/>
          </a:prstGeom>
        </p:spPr>
        <p:txBody>
          <a:bodyPr vert="horz" lIns="438912" tIns="219456" rIns="438912" bIns="219456" rtlCol="0" anchor="ctr"/>
          <a:lstStyle>
            <a:lvl1pPr algn="l">
              <a:defRPr sz="5075">
                <a:solidFill>
                  <a:schemeClr val="tx1">
                    <a:tint val="75000"/>
                  </a:schemeClr>
                </a:solidFill>
              </a:defRPr>
            </a:lvl1pPr>
          </a:lstStyle>
          <a:p>
            <a:fld id="{ABD8EF6F-73CB-45D9-BA1F-8D276C838EC1}" type="datetimeFigureOut">
              <a:rPr lang="en-US" smtClean="0"/>
              <a:t>7/26/21</a:t>
            </a:fld>
            <a:endParaRPr lang="en-US"/>
          </a:p>
        </p:txBody>
      </p:sp>
      <p:sp>
        <p:nvSpPr>
          <p:cNvPr id="5" name="Footer Placeholder 4"/>
          <p:cNvSpPr>
            <a:spLocks noGrp="1"/>
          </p:cNvSpPr>
          <p:nvPr>
            <p:ph type="ftr" sz="quarter" idx="3"/>
          </p:nvPr>
        </p:nvSpPr>
        <p:spPr>
          <a:xfrm>
            <a:off x="17495520" y="26696674"/>
            <a:ext cx="16215360" cy="1533525"/>
          </a:xfrm>
          <a:prstGeom prst="rect">
            <a:avLst/>
          </a:prstGeom>
        </p:spPr>
        <p:txBody>
          <a:bodyPr vert="horz" lIns="438912" tIns="219456" rIns="438912" bIns="219456" rtlCol="0" anchor="ctr"/>
          <a:lstStyle>
            <a:lvl1pPr algn="ctr">
              <a:defRPr sz="50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26696674"/>
            <a:ext cx="11948160" cy="1533525"/>
          </a:xfrm>
          <a:prstGeom prst="rect">
            <a:avLst/>
          </a:prstGeom>
        </p:spPr>
        <p:txBody>
          <a:bodyPr vert="horz" lIns="438912" tIns="219456" rIns="438912" bIns="219456" rtlCol="0" anchor="ctr"/>
          <a:lstStyle>
            <a:lvl1pPr algn="r">
              <a:defRPr sz="5075">
                <a:solidFill>
                  <a:schemeClr val="tx1">
                    <a:tint val="75000"/>
                  </a:schemeClr>
                </a:solidFill>
              </a:defRPr>
            </a:lvl1pPr>
          </a:lstStyle>
          <a:p>
            <a:fld id="{F8CE09CF-D8EB-43F3-8C50-03FF8177D8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840542" rtl="0" eaLnBrk="1" latinLnBrk="0" hangingPunct="1">
        <a:spcBef>
          <a:spcPct val="0"/>
        </a:spcBef>
        <a:buNone/>
        <a:defRPr sz="18463" kern="1200">
          <a:solidFill>
            <a:schemeClr val="tx1"/>
          </a:solidFill>
          <a:latin typeface="+mj-lt"/>
          <a:ea typeface="+mj-ea"/>
          <a:cs typeface="+mj-cs"/>
        </a:defRPr>
      </a:lvl1pPr>
    </p:titleStyle>
    <p:bodyStyle>
      <a:lvl1pPr marL="1440203" indent="-1440203" algn="l" defTabSz="3840542" rtl="0" eaLnBrk="1" latinLnBrk="0" hangingPunct="1">
        <a:spcBef>
          <a:spcPct val="20000"/>
        </a:spcBef>
        <a:buFont typeface="Arial" pitchFamily="34" charset="0"/>
        <a:buChar char="•"/>
        <a:defRPr sz="13476" kern="1200">
          <a:solidFill>
            <a:schemeClr val="tx1"/>
          </a:solidFill>
          <a:latin typeface="+mn-lt"/>
          <a:ea typeface="+mn-ea"/>
          <a:cs typeface="+mn-cs"/>
        </a:defRPr>
      </a:lvl1pPr>
      <a:lvl2pPr marL="3120441" indent="-1200170" algn="l" defTabSz="3840542" rtl="0" eaLnBrk="1" latinLnBrk="0" hangingPunct="1">
        <a:spcBef>
          <a:spcPct val="20000"/>
        </a:spcBef>
        <a:buFont typeface="Arial" pitchFamily="34" charset="0"/>
        <a:buChar char="–"/>
        <a:defRPr sz="11726" kern="1200">
          <a:solidFill>
            <a:schemeClr val="tx1"/>
          </a:solidFill>
          <a:latin typeface="+mn-lt"/>
          <a:ea typeface="+mn-ea"/>
          <a:cs typeface="+mn-cs"/>
        </a:defRPr>
      </a:lvl2pPr>
      <a:lvl3pPr marL="4800678" indent="-960136" algn="l" defTabSz="3840542" rtl="0" eaLnBrk="1" latinLnBrk="0" hangingPunct="1">
        <a:spcBef>
          <a:spcPct val="20000"/>
        </a:spcBef>
        <a:buFont typeface="Arial" pitchFamily="34" charset="0"/>
        <a:buChar char="•"/>
        <a:defRPr sz="10063" kern="1200">
          <a:solidFill>
            <a:schemeClr val="tx1"/>
          </a:solidFill>
          <a:latin typeface="+mn-lt"/>
          <a:ea typeface="+mn-ea"/>
          <a:cs typeface="+mn-cs"/>
        </a:defRPr>
      </a:lvl3pPr>
      <a:lvl4pPr marL="6720948" indent="-960136" algn="l" defTabSz="3840542" rtl="0" eaLnBrk="1" latinLnBrk="0" hangingPunct="1">
        <a:spcBef>
          <a:spcPct val="20000"/>
        </a:spcBef>
        <a:buFont typeface="Arial" pitchFamily="34" charset="0"/>
        <a:buChar char="–"/>
        <a:defRPr sz="8400" kern="1200">
          <a:solidFill>
            <a:schemeClr val="tx1"/>
          </a:solidFill>
          <a:latin typeface="+mn-lt"/>
          <a:ea typeface="+mn-ea"/>
          <a:cs typeface="+mn-cs"/>
        </a:defRPr>
      </a:lvl4pPr>
      <a:lvl5pPr marL="8641219" indent="-960136" algn="l" defTabSz="3840542" rtl="0" eaLnBrk="1" latinLnBrk="0" hangingPunct="1">
        <a:spcBef>
          <a:spcPct val="20000"/>
        </a:spcBef>
        <a:buFont typeface="Arial" pitchFamily="34" charset="0"/>
        <a:buChar char="»"/>
        <a:defRPr sz="8400" kern="1200">
          <a:solidFill>
            <a:schemeClr val="tx1"/>
          </a:solidFill>
          <a:latin typeface="+mn-lt"/>
          <a:ea typeface="+mn-ea"/>
          <a:cs typeface="+mn-cs"/>
        </a:defRPr>
      </a:lvl5pPr>
      <a:lvl6pPr marL="10561489" indent="-960136" algn="l" defTabSz="3840542" rtl="0" eaLnBrk="1" latinLnBrk="0" hangingPunct="1">
        <a:spcBef>
          <a:spcPct val="20000"/>
        </a:spcBef>
        <a:buFont typeface="Arial" pitchFamily="34" charset="0"/>
        <a:buChar char="•"/>
        <a:defRPr sz="8400" kern="1200">
          <a:solidFill>
            <a:schemeClr val="tx1"/>
          </a:solidFill>
          <a:latin typeface="+mn-lt"/>
          <a:ea typeface="+mn-ea"/>
          <a:cs typeface="+mn-cs"/>
        </a:defRPr>
      </a:lvl6pPr>
      <a:lvl7pPr marL="12481760" indent="-960136" algn="l" defTabSz="3840542" rtl="0" eaLnBrk="1" latinLnBrk="0" hangingPunct="1">
        <a:spcBef>
          <a:spcPct val="20000"/>
        </a:spcBef>
        <a:buFont typeface="Arial" pitchFamily="34" charset="0"/>
        <a:buChar char="•"/>
        <a:defRPr sz="8400" kern="1200">
          <a:solidFill>
            <a:schemeClr val="tx1"/>
          </a:solidFill>
          <a:latin typeface="+mn-lt"/>
          <a:ea typeface="+mn-ea"/>
          <a:cs typeface="+mn-cs"/>
        </a:defRPr>
      </a:lvl7pPr>
      <a:lvl8pPr marL="14402032" indent="-960136" algn="l" defTabSz="3840542" rtl="0" eaLnBrk="1" latinLnBrk="0" hangingPunct="1">
        <a:spcBef>
          <a:spcPct val="20000"/>
        </a:spcBef>
        <a:buFont typeface="Arial" pitchFamily="34" charset="0"/>
        <a:buChar char="•"/>
        <a:defRPr sz="8400" kern="1200">
          <a:solidFill>
            <a:schemeClr val="tx1"/>
          </a:solidFill>
          <a:latin typeface="+mn-lt"/>
          <a:ea typeface="+mn-ea"/>
          <a:cs typeface="+mn-cs"/>
        </a:defRPr>
      </a:lvl8pPr>
      <a:lvl9pPr marL="16322303" indent="-960136" algn="l" defTabSz="3840542" rtl="0" eaLnBrk="1" latinLnBrk="0" hangingPunct="1">
        <a:spcBef>
          <a:spcPct val="20000"/>
        </a:spcBef>
        <a:buFont typeface="Arial" pitchFamily="34" charset="0"/>
        <a:buChar char="•"/>
        <a:defRPr sz="8400" kern="1200">
          <a:solidFill>
            <a:schemeClr val="tx1"/>
          </a:solidFill>
          <a:latin typeface="+mn-lt"/>
          <a:ea typeface="+mn-ea"/>
          <a:cs typeface="+mn-cs"/>
        </a:defRPr>
      </a:lvl9pPr>
    </p:bodyStyle>
    <p:otherStyle>
      <a:defPPr>
        <a:defRPr lang="en-US"/>
      </a:defPPr>
      <a:lvl1pPr marL="0" algn="l" defTabSz="3840542" rtl="0" eaLnBrk="1" latinLnBrk="0" hangingPunct="1">
        <a:defRPr sz="7525" kern="1200">
          <a:solidFill>
            <a:schemeClr val="tx1"/>
          </a:solidFill>
          <a:latin typeface="+mn-lt"/>
          <a:ea typeface="+mn-ea"/>
          <a:cs typeface="+mn-cs"/>
        </a:defRPr>
      </a:lvl1pPr>
      <a:lvl2pPr marL="1920271" algn="l" defTabSz="3840542" rtl="0" eaLnBrk="1" latinLnBrk="0" hangingPunct="1">
        <a:defRPr sz="7525" kern="1200">
          <a:solidFill>
            <a:schemeClr val="tx1"/>
          </a:solidFill>
          <a:latin typeface="+mn-lt"/>
          <a:ea typeface="+mn-ea"/>
          <a:cs typeface="+mn-cs"/>
        </a:defRPr>
      </a:lvl2pPr>
      <a:lvl3pPr marL="3840542" algn="l" defTabSz="3840542" rtl="0" eaLnBrk="1" latinLnBrk="0" hangingPunct="1">
        <a:defRPr sz="7525" kern="1200">
          <a:solidFill>
            <a:schemeClr val="tx1"/>
          </a:solidFill>
          <a:latin typeface="+mn-lt"/>
          <a:ea typeface="+mn-ea"/>
          <a:cs typeface="+mn-cs"/>
        </a:defRPr>
      </a:lvl3pPr>
      <a:lvl4pPr marL="5760813" algn="l" defTabSz="3840542" rtl="0" eaLnBrk="1" latinLnBrk="0" hangingPunct="1">
        <a:defRPr sz="7525" kern="1200">
          <a:solidFill>
            <a:schemeClr val="tx1"/>
          </a:solidFill>
          <a:latin typeface="+mn-lt"/>
          <a:ea typeface="+mn-ea"/>
          <a:cs typeface="+mn-cs"/>
        </a:defRPr>
      </a:lvl4pPr>
      <a:lvl5pPr marL="7681084" algn="l" defTabSz="3840542" rtl="0" eaLnBrk="1" latinLnBrk="0" hangingPunct="1">
        <a:defRPr sz="7525" kern="1200">
          <a:solidFill>
            <a:schemeClr val="tx1"/>
          </a:solidFill>
          <a:latin typeface="+mn-lt"/>
          <a:ea typeface="+mn-ea"/>
          <a:cs typeface="+mn-cs"/>
        </a:defRPr>
      </a:lvl5pPr>
      <a:lvl6pPr marL="9601354" algn="l" defTabSz="3840542" rtl="0" eaLnBrk="1" latinLnBrk="0" hangingPunct="1">
        <a:defRPr sz="7525" kern="1200">
          <a:solidFill>
            <a:schemeClr val="tx1"/>
          </a:solidFill>
          <a:latin typeface="+mn-lt"/>
          <a:ea typeface="+mn-ea"/>
          <a:cs typeface="+mn-cs"/>
        </a:defRPr>
      </a:lvl6pPr>
      <a:lvl7pPr marL="11521625" algn="l" defTabSz="3840542" rtl="0" eaLnBrk="1" latinLnBrk="0" hangingPunct="1">
        <a:defRPr sz="7525" kern="1200">
          <a:solidFill>
            <a:schemeClr val="tx1"/>
          </a:solidFill>
          <a:latin typeface="+mn-lt"/>
          <a:ea typeface="+mn-ea"/>
          <a:cs typeface="+mn-cs"/>
        </a:defRPr>
      </a:lvl7pPr>
      <a:lvl8pPr marL="13441896" algn="l" defTabSz="3840542" rtl="0" eaLnBrk="1" latinLnBrk="0" hangingPunct="1">
        <a:defRPr sz="7525" kern="1200">
          <a:solidFill>
            <a:schemeClr val="tx1"/>
          </a:solidFill>
          <a:latin typeface="+mn-lt"/>
          <a:ea typeface="+mn-ea"/>
          <a:cs typeface="+mn-cs"/>
        </a:defRPr>
      </a:lvl8pPr>
      <a:lvl9pPr marL="15362167" algn="l" defTabSz="3840542" rtl="0" eaLnBrk="1" latinLnBrk="0" hangingPunct="1">
        <a:defRPr sz="75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i.org/10.1200/JCO.2013.52.3696" TargetMode="External"/><Relationship Id="rId13" Type="http://schemas.openxmlformats.org/officeDocument/2006/relationships/image" Target="../media/image6.png"/><Relationship Id="rId18" Type="http://schemas.openxmlformats.org/officeDocument/2006/relationships/image" Target="../media/image11.png"/><Relationship Id="rId26" Type="http://schemas.openxmlformats.org/officeDocument/2006/relationships/image" Target="../media/image19.png"/><Relationship Id="rId3" Type="http://schemas.openxmlformats.org/officeDocument/2006/relationships/image" Target="../media/image1.jpeg"/><Relationship Id="rId21" Type="http://schemas.openxmlformats.org/officeDocument/2006/relationships/image" Target="../media/image14.png"/><Relationship Id="rId7" Type="http://schemas.openxmlformats.org/officeDocument/2006/relationships/hyperlink" Target="https://doi.org/10.3747/co.v17i0.718" TargetMode="External"/><Relationship Id="rId12" Type="http://schemas.openxmlformats.org/officeDocument/2006/relationships/image" Target="../media/image5.png"/><Relationship Id="rId17" Type="http://schemas.openxmlformats.org/officeDocument/2006/relationships/image" Target="../media/image10.png"/><Relationship Id="rId25" Type="http://schemas.openxmlformats.org/officeDocument/2006/relationships/image" Target="../media/image18.png"/><Relationship Id="rId2" Type="http://schemas.openxmlformats.org/officeDocument/2006/relationships/notesSlide" Target="../notesSlides/notesSlide1.xm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hyperlink" Target="https://doi.org/10.3322/caac.21660" TargetMode="External"/><Relationship Id="rId11" Type="http://schemas.openxmlformats.org/officeDocument/2006/relationships/image" Target="../media/image4.png"/><Relationship Id="rId24" Type="http://schemas.openxmlformats.org/officeDocument/2006/relationships/image" Target="../media/image17.png"/><Relationship Id="rId5" Type="http://schemas.openxmlformats.org/officeDocument/2006/relationships/hyperlink" Target="https://acsjournals.onlinelibrary.wiley.com/doi/10.3322/caac.21660" TargetMode="External"/><Relationship Id="rId15" Type="http://schemas.openxmlformats.org/officeDocument/2006/relationships/image" Target="../media/image8.png"/><Relationship Id="rId23" Type="http://schemas.openxmlformats.org/officeDocument/2006/relationships/image" Target="../media/image16.png"/><Relationship Id="rId10" Type="http://schemas.openxmlformats.org/officeDocument/2006/relationships/image" Target="../media/image3.png"/><Relationship Id="rId19" Type="http://schemas.openxmlformats.org/officeDocument/2006/relationships/image" Target="../media/image12.png"/><Relationship Id="rId4" Type="http://schemas.openxmlformats.org/officeDocument/2006/relationships/hyperlink" Target="https://doi.org/10.1016/S1470-2045(16)30560-5" TargetMode="External"/><Relationship Id="rId9" Type="http://schemas.openxmlformats.org/officeDocument/2006/relationships/image" Target="../media/image2.png"/><Relationship Id="rId14" Type="http://schemas.openxmlformats.org/officeDocument/2006/relationships/image" Target="../media/image7.png"/><Relationship Id="rId2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46000">
              <a:srgbClr val="00B0F0"/>
            </a:gs>
            <a:gs pos="47000">
              <a:srgbClr val="0070C0"/>
            </a:gs>
            <a:gs pos="100000">
              <a:srgbClr val="002060"/>
            </a:gs>
          </a:gsLst>
          <a:lin ang="8100000" scaled="1"/>
          <a:tileRect/>
        </a:gra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42A7BC8B-ADE9-5B47-801B-847793BA19F7}"/>
              </a:ext>
            </a:extLst>
          </p:cNvPr>
          <p:cNvSpPr/>
          <p:nvPr/>
        </p:nvSpPr>
        <p:spPr>
          <a:xfrm>
            <a:off x="14310360" y="7626096"/>
            <a:ext cx="22338792" cy="2076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p:cNvSpPr/>
          <p:nvPr/>
        </p:nvSpPr>
        <p:spPr>
          <a:xfrm>
            <a:off x="740124" y="6805854"/>
            <a:ext cx="12598468" cy="733117"/>
          </a:xfrm>
          <a:prstGeom prst="roundRect">
            <a:avLst>
              <a:gd name="adj" fmla="val 3787"/>
            </a:avLst>
          </a:prstGeom>
          <a:solidFill>
            <a:schemeClr val="accent2">
              <a:lumMod val="20000"/>
              <a:lumOff val="80000"/>
            </a:schemeClr>
          </a:solidFill>
          <a:ln w="12700">
            <a:solidFill>
              <a:schemeClr val="tx1"/>
            </a:solidFill>
            <a:prstDash val="solid"/>
            <a:extLst>
              <a:ext uri="{C807C97D-BFC1-408E-A445-0C87EB9F89A2}">
                <ask:lineSketchStyleProps xmlns:ask="http://schemas.microsoft.com/office/drawing/2018/sketchyshapes" sd="3499211612">
                  <a:custGeom>
                    <a:avLst/>
                    <a:gdLst>
                      <a:gd name="connsiteX0" fmla="*/ 0 w 10921882"/>
                      <a:gd name="connsiteY0" fmla="*/ 39442 h 1041519"/>
                      <a:gd name="connsiteX1" fmla="*/ 39442 w 10921882"/>
                      <a:gd name="connsiteY1" fmla="*/ 0 h 1041519"/>
                      <a:gd name="connsiteX2" fmla="*/ 500269 w 10921882"/>
                      <a:gd name="connsiteY2" fmla="*/ 0 h 1041519"/>
                      <a:gd name="connsiteX3" fmla="*/ 1394817 w 10921882"/>
                      <a:gd name="connsiteY3" fmla="*/ 0 h 1041519"/>
                      <a:gd name="connsiteX4" fmla="*/ 1855644 w 10921882"/>
                      <a:gd name="connsiteY4" fmla="*/ 0 h 1041519"/>
                      <a:gd name="connsiteX5" fmla="*/ 2750192 w 10921882"/>
                      <a:gd name="connsiteY5" fmla="*/ 0 h 1041519"/>
                      <a:gd name="connsiteX6" fmla="*/ 3427879 w 10921882"/>
                      <a:gd name="connsiteY6" fmla="*/ 0 h 1041519"/>
                      <a:gd name="connsiteX7" fmla="*/ 3888706 w 10921882"/>
                      <a:gd name="connsiteY7" fmla="*/ 0 h 1041519"/>
                      <a:gd name="connsiteX8" fmla="*/ 4783254 w 10921882"/>
                      <a:gd name="connsiteY8" fmla="*/ 0 h 1041519"/>
                      <a:gd name="connsiteX9" fmla="*/ 5460941 w 10921882"/>
                      <a:gd name="connsiteY9" fmla="*/ 0 h 1041519"/>
                      <a:gd name="connsiteX10" fmla="*/ 5921768 w 10921882"/>
                      <a:gd name="connsiteY10" fmla="*/ 0 h 1041519"/>
                      <a:gd name="connsiteX11" fmla="*/ 6707886 w 10921882"/>
                      <a:gd name="connsiteY11" fmla="*/ 0 h 1041519"/>
                      <a:gd name="connsiteX12" fmla="*/ 7494003 w 10921882"/>
                      <a:gd name="connsiteY12" fmla="*/ 0 h 1041519"/>
                      <a:gd name="connsiteX13" fmla="*/ 7954831 w 10921882"/>
                      <a:gd name="connsiteY13" fmla="*/ 0 h 1041519"/>
                      <a:gd name="connsiteX14" fmla="*/ 8849378 w 10921882"/>
                      <a:gd name="connsiteY14" fmla="*/ 0 h 1041519"/>
                      <a:gd name="connsiteX15" fmla="*/ 9743925 w 10921882"/>
                      <a:gd name="connsiteY15" fmla="*/ 0 h 1041519"/>
                      <a:gd name="connsiteX16" fmla="*/ 10882440 w 10921882"/>
                      <a:gd name="connsiteY16" fmla="*/ 0 h 1041519"/>
                      <a:gd name="connsiteX17" fmla="*/ 10921882 w 10921882"/>
                      <a:gd name="connsiteY17" fmla="*/ 39442 h 1041519"/>
                      <a:gd name="connsiteX18" fmla="*/ 10921882 w 10921882"/>
                      <a:gd name="connsiteY18" fmla="*/ 540012 h 1041519"/>
                      <a:gd name="connsiteX19" fmla="*/ 10921882 w 10921882"/>
                      <a:gd name="connsiteY19" fmla="*/ 1002077 h 1041519"/>
                      <a:gd name="connsiteX20" fmla="*/ 10882440 w 10921882"/>
                      <a:gd name="connsiteY20" fmla="*/ 1041519 h 1041519"/>
                      <a:gd name="connsiteX21" fmla="*/ 9987893 w 10921882"/>
                      <a:gd name="connsiteY21" fmla="*/ 1041519 h 1041519"/>
                      <a:gd name="connsiteX22" fmla="*/ 9093345 w 10921882"/>
                      <a:gd name="connsiteY22" fmla="*/ 1041519 h 1041519"/>
                      <a:gd name="connsiteX23" fmla="*/ 8524088 w 10921882"/>
                      <a:gd name="connsiteY23" fmla="*/ 1041519 h 1041519"/>
                      <a:gd name="connsiteX24" fmla="*/ 8171691 w 10921882"/>
                      <a:gd name="connsiteY24" fmla="*/ 1041519 h 1041519"/>
                      <a:gd name="connsiteX25" fmla="*/ 7710863 w 10921882"/>
                      <a:gd name="connsiteY25" fmla="*/ 1041519 h 1041519"/>
                      <a:gd name="connsiteX26" fmla="*/ 7250036 w 10921882"/>
                      <a:gd name="connsiteY26" fmla="*/ 1041519 h 1041519"/>
                      <a:gd name="connsiteX27" fmla="*/ 6789208 w 10921882"/>
                      <a:gd name="connsiteY27" fmla="*/ 1041519 h 1041519"/>
                      <a:gd name="connsiteX28" fmla="*/ 6328381 w 10921882"/>
                      <a:gd name="connsiteY28" fmla="*/ 1041519 h 1041519"/>
                      <a:gd name="connsiteX29" fmla="*/ 5759123 w 10921882"/>
                      <a:gd name="connsiteY29" fmla="*/ 1041519 h 1041519"/>
                      <a:gd name="connsiteX30" fmla="*/ 5189866 w 10921882"/>
                      <a:gd name="connsiteY30" fmla="*/ 1041519 h 1041519"/>
                      <a:gd name="connsiteX31" fmla="*/ 4837469 w 10921882"/>
                      <a:gd name="connsiteY31" fmla="*/ 1041519 h 1041519"/>
                      <a:gd name="connsiteX32" fmla="*/ 4485071 w 10921882"/>
                      <a:gd name="connsiteY32" fmla="*/ 1041519 h 1041519"/>
                      <a:gd name="connsiteX33" fmla="*/ 3698954 w 10921882"/>
                      <a:gd name="connsiteY33" fmla="*/ 1041519 h 1041519"/>
                      <a:gd name="connsiteX34" fmla="*/ 3238126 w 10921882"/>
                      <a:gd name="connsiteY34" fmla="*/ 1041519 h 1041519"/>
                      <a:gd name="connsiteX35" fmla="*/ 2452009 w 10921882"/>
                      <a:gd name="connsiteY35" fmla="*/ 1041519 h 1041519"/>
                      <a:gd name="connsiteX36" fmla="*/ 1665892 w 10921882"/>
                      <a:gd name="connsiteY36" fmla="*/ 1041519 h 1041519"/>
                      <a:gd name="connsiteX37" fmla="*/ 988204 w 10921882"/>
                      <a:gd name="connsiteY37" fmla="*/ 1041519 h 1041519"/>
                      <a:gd name="connsiteX38" fmla="*/ 39442 w 10921882"/>
                      <a:gd name="connsiteY38" fmla="*/ 1041519 h 1041519"/>
                      <a:gd name="connsiteX39" fmla="*/ 0 w 10921882"/>
                      <a:gd name="connsiteY39" fmla="*/ 1002077 h 1041519"/>
                      <a:gd name="connsiteX40" fmla="*/ 0 w 10921882"/>
                      <a:gd name="connsiteY40" fmla="*/ 501507 h 1041519"/>
                      <a:gd name="connsiteX41" fmla="*/ 0 w 10921882"/>
                      <a:gd name="connsiteY41" fmla="*/ 39442 h 1041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0921882" h="1041519" fill="none" extrusionOk="0">
                        <a:moveTo>
                          <a:pt x="0" y="39442"/>
                        </a:moveTo>
                        <a:cubicBezTo>
                          <a:pt x="-204" y="18710"/>
                          <a:pt x="21015" y="2444"/>
                          <a:pt x="39442" y="0"/>
                        </a:cubicBezTo>
                        <a:cubicBezTo>
                          <a:pt x="174672" y="-8422"/>
                          <a:pt x="315388" y="-1071"/>
                          <a:pt x="500269" y="0"/>
                        </a:cubicBezTo>
                        <a:cubicBezTo>
                          <a:pt x="685150" y="1071"/>
                          <a:pt x="1190368" y="-27638"/>
                          <a:pt x="1394817" y="0"/>
                        </a:cubicBezTo>
                        <a:cubicBezTo>
                          <a:pt x="1599266" y="27638"/>
                          <a:pt x="1712932" y="14137"/>
                          <a:pt x="1855644" y="0"/>
                        </a:cubicBezTo>
                        <a:cubicBezTo>
                          <a:pt x="1998356" y="-14137"/>
                          <a:pt x="2432517" y="-39440"/>
                          <a:pt x="2750192" y="0"/>
                        </a:cubicBezTo>
                        <a:cubicBezTo>
                          <a:pt x="3067867" y="39440"/>
                          <a:pt x="3237191" y="-30053"/>
                          <a:pt x="3427879" y="0"/>
                        </a:cubicBezTo>
                        <a:cubicBezTo>
                          <a:pt x="3618567" y="30053"/>
                          <a:pt x="3741973" y="19328"/>
                          <a:pt x="3888706" y="0"/>
                        </a:cubicBezTo>
                        <a:cubicBezTo>
                          <a:pt x="4035439" y="-19328"/>
                          <a:pt x="4540993" y="-10327"/>
                          <a:pt x="4783254" y="0"/>
                        </a:cubicBezTo>
                        <a:cubicBezTo>
                          <a:pt x="5025515" y="10327"/>
                          <a:pt x="5208052" y="18953"/>
                          <a:pt x="5460941" y="0"/>
                        </a:cubicBezTo>
                        <a:cubicBezTo>
                          <a:pt x="5713830" y="-18953"/>
                          <a:pt x="5725959" y="-17651"/>
                          <a:pt x="5921768" y="0"/>
                        </a:cubicBezTo>
                        <a:cubicBezTo>
                          <a:pt x="6117577" y="17651"/>
                          <a:pt x="6359213" y="26085"/>
                          <a:pt x="6707886" y="0"/>
                        </a:cubicBezTo>
                        <a:cubicBezTo>
                          <a:pt x="7056559" y="-26085"/>
                          <a:pt x="7274636" y="-14572"/>
                          <a:pt x="7494003" y="0"/>
                        </a:cubicBezTo>
                        <a:cubicBezTo>
                          <a:pt x="7713370" y="14572"/>
                          <a:pt x="7783321" y="35"/>
                          <a:pt x="7954831" y="0"/>
                        </a:cubicBezTo>
                        <a:cubicBezTo>
                          <a:pt x="8126341" y="-35"/>
                          <a:pt x="8596902" y="27943"/>
                          <a:pt x="8849378" y="0"/>
                        </a:cubicBezTo>
                        <a:cubicBezTo>
                          <a:pt x="9101854" y="-27943"/>
                          <a:pt x="9390160" y="28048"/>
                          <a:pt x="9743925" y="0"/>
                        </a:cubicBezTo>
                        <a:cubicBezTo>
                          <a:pt x="10097690" y="-28048"/>
                          <a:pt x="10347969" y="-27183"/>
                          <a:pt x="10882440" y="0"/>
                        </a:cubicBezTo>
                        <a:cubicBezTo>
                          <a:pt x="10908049" y="-2865"/>
                          <a:pt x="10921410" y="17491"/>
                          <a:pt x="10921882" y="39442"/>
                        </a:cubicBezTo>
                        <a:cubicBezTo>
                          <a:pt x="10921958" y="233738"/>
                          <a:pt x="10938774" y="337379"/>
                          <a:pt x="10921882" y="540012"/>
                        </a:cubicBezTo>
                        <a:cubicBezTo>
                          <a:pt x="10904991" y="742645"/>
                          <a:pt x="10909492" y="844797"/>
                          <a:pt x="10921882" y="1002077"/>
                        </a:cubicBezTo>
                        <a:cubicBezTo>
                          <a:pt x="10921992" y="1027838"/>
                          <a:pt x="10900179" y="1043840"/>
                          <a:pt x="10882440" y="1041519"/>
                        </a:cubicBezTo>
                        <a:cubicBezTo>
                          <a:pt x="10495331" y="1080679"/>
                          <a:pt x="10288621" y="1043437"/>
                          <a:pt x="9987893" y="1041519"/>
                        </a:cubicBezTo>
                        <a:cubicBezTo>
                          <a:pt x="9687165" y="1039601"/>
                          <a:pt x="9530982" y="997432"/>
                          <a:pt x="9093345" y="1041519"/>
                        </a:cubicBezTo>
                        <a:cubicBezTo>
                          <a:pt x="8655708" y="1085606"/>
                          <a:pt x="8772377" y="1059421"/>
                          <a:pt x="8524088" y="1041519"/>
                        </a:cubicBezTo>
                        <a:cubicBezTo>
                          <a:pt x="8275799" y="1023617"/>
                          <a:pt x="8316844" y="1042324"/>
                          <a:pt x="8171691" y="1041519"/>
                        </a:cubicBezTo>
                        <a:cubicBezTo>
                          <a:pt x="8026538" y="1040714"/>
                          <a:pt x="7852505" y="1036693"/>
                          <a:pt x="7710863" y="1041519"/>
                        </a:cubicBezTo>
                        <a:cubicBezTo>
                          <a:pt x="7569221" y="1046345"/>
                          <a:pt x="7365922" y="1025250"/>
                          <a:pt x="7250036" y="1041519"/>
                        </a:cubicBezTo>
                        <a:cubicBezTo>
                          <a:pt x="7134150" y="1057788"/>
                          <a:pt x="6954823" y="1035486"/>
                          <a:pt x="6789208" y="1041519"/>
                        </a:cubicBezTo>
                        <a:cubicBezTo>
                          <a:pt x="6623593" y="1047552"/>
                          <a:pt x="6455024" y="1020152"/>
                          <a:pt x="6328381" y="1041519"/>
                        </a:cubicBezTo>
                        <a:cubicBezTo>
                          <a:pt x="6201738" y="1062886"/>
                          <a:pt x="5994747" y="1029378"/>
                          <a:pt x="5759123" y="1041519"/>
                        </a:cubicBezTo>
                        <a:cubicBezTo>
                          <a:pt x="5523499" y="1053660"/>
                          <a:pt x="5409520" y="1039305"/>
                          <a:pt x="5189866" y="1041519"/>
                        </a:cubicBezTo>
                        <a:cubicBezTo>
                          <a:pt x="4970212" y="1043733"/>
                          <a:pt x="4941190" y="1029275"/>
                          <a:pt x="4837469" y="1041519"/>
                        </a:cubicBezTo>
                        <a:cubicBezTo>
                          <a:pt x="4733748" y="1053763"/>
                          <a:pt x="4593666" y="1045977"/>
                          <a:pt x="4485071" y="1041519"/>
                        </a:cubicBezTo>
                        <a:cubicBezTo>
                          <a:pt x="4376476" y="1037061"/>
                          <a:pt x="3990669" y="1003191"/>
                          <a:pt x="3698954" y="1041519"/>
                        </a:cubicBezTo>
                        <a:cubicBezTo>
                          <a:pt x="3407239" y="1079847"/>
                          <a:pt x="3406140" y="1050059"/>
                          <a:pt x="3238126" y="1041519"/>
                        </a:cubicBezTo>
                        <a:cubicBezTo>
                          <a:pt x="3070112" y="1032979"/>
                          <a:pt x="2828287" y="1067407"/>
                          <a:pt x="2452009" y="1041519"/>
                        </a:cubicBezTo>
                        <a:cubicBezTo>
                          <a:pt x="2075731" y="1015631"/>
                          <a:pt x="2013797" y="1003549"/>
                          <a:pt x="1665892" y="1041519"/>
                        </a:cubicBezTo>
                        <a:cubicBezTo>
                          <a:pt x="1317987" y="1079489"/>
                          <a:pt x="1241532" y="1015997"/>
                          <a:pt x="988204" y="1041519"/>
                        </a:cubicBezTo>
                        <a:cubicBezTo>
                          <a:pt x="734876" y="1067041"/>
                          <a:pt x="319455" y="1056685"/>
                          <a:pt x="39442" y="1041519"/>
                        </a:cubicBezTo>
                        <a:cubicBezTo>
                          <a:pt x="13906" y="1045446"/>
                          <a:pt x="1636" y="1024407"/>
                          <a:pt x="0" y="1002077"/>
                        </a:cubicBezTo>
                        <a:cubicBezTo>
                          <a:pt x="3979" y="896878"/>
                          <a:pt x="-5003" y="659809"/>
                          <a:pt x="0" y="501507"/>
                        </a:cubicBezTo>
                        <a:cubicBezTo>
                          <a:pt x="5003" y="343205"/>
                          <a:pt x="11861" y="262382"/>
                          <a:pt x="0" y="39442"/>
                        </a:cubicBezTo>
                        <a:close/>
                      </a:path>
                      <a:path w="10921882" h="1041519" stroke="0" extrusionOk="0">
                        <a:moveTo>
                          <a:pt x="0" y="39442"/>
                        </a:moveTo>
                        <a:cubicBezTo>
                          <a:pt x="-1229" y="13802"/>
                          <a:pt x="12803" y="418"/>
                          <a:pt x="39442" y="0"/>
                        </a:cubicBezTo>
                        <a:cubicBezTo>
                          <a:pt x="400710" y="34350"/>
                          <a:pt x="726562" y="-8055"/>
                          <a:pt x="933989" y="0"/>
                        </a:cubicBezTo>
                        <a:cubicBezTo>
                          <a:pt x="1141416" y="8055"/>
                          <a:pt x="1386425" y="-3163"/>
                          <a:pt x="1720107" y="0"/>
                        </a:cubicBezTo>
                        <a:cubicBezTo>
                          <a:pt x="2053789" y="3163"/>
                          <a:pt x="1996508" y="11633"/>
                          <a:pt x="2072504" y="0"/>
                        </a:cubicBezTo>
                        <a:cubicBezTo>
                          <a:pt x="2148500" y="-11633"/>
                          <a:pt x="2364010" y="-10830"/>
                          <a:pt x="2533332" y="0"/>
                        </a:cubicBezTo>
                        <a:cubicBezTo>
                          <a:pt x="2702654" y="10830"/>
                          <a:pt x="2820416" y="-2204"/>
                          <a:pt x="2994159" y="0"/>
                        </a:cubicBezTo>
                        <a:cubicBezTo>
                          <a:pt x="3167902" y="2204"/>
                          <a:pt x="3253379" y="6732"/>
                          <a:pt x="3454986" y="0"/>
                        </a:cubicBezTo>
                        <a:cubicBezTo>
                          <a:pt x="3656593" y="-6732"/>
                          <a:pt x="4002675" y="-39587"/>
                          <a:pt x="4349534" y="0"/>
                        </a:cubicBezTo>
                        <a:cubicBezTo>
                          <a:pt x="4696393" y="39587"/>
                          <a:pt x="4890472" y="26910"/>
                          <a:pt x="5244081" y="0"/>
                        </a:cubicBezTo>
                        <a:cubicBezTo>
                          <a:pt x="5597690" y="-26910"/>
                          <a:pt x="5593905" y="-13158"/>
                          <a:pt x="5704908" y="0"/>
                        </a:cubicBezTo>
                        <a:cubicBezTo>
                          <a:pt x="5815911" y="13158"/>
                          <a:pt x="5972576" y="6066"/>
                          <a:pt x="6165736" y="0"/>
                        </a:cubicBezTo>
                        <a:cubicBezTo>
                          <a:pt x="6358896" y="-6066"/>
                          <a:pt x="6379542" y="12916"/>
                          <a:pt x="6518133" y="0"/>
                        </a:cubicBezTo>
                        <a:cubicBezTo>
                          <a:pt x="6656724" y="-12916"/>
                          <a:pt x="6922977" y="-3048"/>
                          <a:pt x="7304251" y="0"/>
                        </a:cubicBezTo>
                        <a:cubicBezTo>
                          <a:pt x="7685525" y="3048"/>
                          <a:pt x="7561749" y="-20946"/>
                          <a:pt x="7765078" y="0"/>
                        </a:cubicBezTo>
                        <a:cubicBezTo>
                          <a:pt x="7968407" y="20946"/>
                          <a:pt x="8208319" y="-38776"/>
                          <a:pt x="8551195" y="0"/>
                        </a:cubicBezTo>
                        <a:cubicBezTo>
                          <a:pt x="8894071" y="38776"/>
                          <a:pt x="9147840" y="15289"/>
                          <a:pt x="9337313" y="0"/>
                        </a:cubicBezTo>
                        <a:cubicBezTo>
                          <a:pt x="9526786" y="-15289"/>
                          <a:pt x="9707636" y="-1069"/>
                          <a:pt x="9906570" y="0"/>
                        </a:cubicBezTo>
                        <a:cubicBezTo>
                          <a:pt x="10105504" y="1069"/>
                          <a:pt x="10588852" y="-12252"/>
                          <a:pt x="10882440" y="0"/>
                        </a:cubicBezTo>
                        <a:cubicBezTo>
                          <a:pt x="10906364" y="-4596"/>
                          <a:pt x="10922856" y="17887"/>
                          <a:pt x="10921882" y="39442"/>
                        </a:cubicBezTo>
                        <a:cubicBezTo>
                          <a:pt x="10930359" y="266069"/>
                          <a:pt x="10927239" y="336514"/>
                          <a:pt x="10921882" y="501507"/>
                        </a:cubicBezTo>
                        <a:cubicBezTo>
                          <a:pt x="10916525" y="666500"/>
                          <a:pt x="10918105" y="809772"/>
                          <a:pt x="10921882" y="1002077"/>
                        </a:cubicBezTo>
                        <a:cubicBezTo>
                          <a:pt x="10919127" y="1023668"/>
                          <a:pt x="10905515" y="1045233"/>
                          <a:pt x="10882440" y="1041519"/>
                        </a:cubicBezTo>
                        <a:cubicBezTo>
                          <a:pt x="10534309" y="1043027"/>
                          <a:pt x="10421202" y="1064048"/>
                          <a:pt x="9987893" y="1041519"/>
                        </a:cubicBezTo>
                        <a:cubicBezTo>
                          <a:pt x="9554584" y="1018990"/>
                          <a:pt x="9446113" y="1059429"/>
                          <a:pt x="9201775" y="1041519"/>
                        </a:cubicBezTo>
                        <a:cubicBezTo>
                          <a:pt x="8957437" y="1023609"/>
                          <a:pt x="8571060" y="1005498"/>
                          <a:pt x="8307228" y="1041519"/>
                        </a:cubicBezTo>
                        <a:cubicBezTo>
                          <a:pt x="8043396" y="1077540"/>
                          <a:pt x="7973569" y="1043920"/>
                          <a:pt x="7846401" y="1041519"/>
                        </a:cubicBezTo>
                        <a:cubicBezTo>
                          <a:pt x="7719233" y="1039118"/>
                          <a:pt x="7199206" y="1065114"/>
                          <a:pt x="6951853" y="1041519"/>
                        </a:cubicBezTo>
                        <a:cubicBezTo>
                          <a:pt x="6704500" y="1017924"/>
                          <a:pt x="6683847" y="1026263"/>
                          <a:pt x="6599456" y="1041519"/>
                        </a:cubicBezTo>
                        <a:cubicBezTo>
                          <a:pt x="6515065" y="1056775"/>
                          <a:pt x="6382521" y="1042529"/>
                          <a:pt x="6247058" y="1041519"/>
                        </a:cubicBezTo>
                        <a:cubicBezTo>
                          <a:pt x="6111595" y="1040509"/>
                          <a:pt x="5832366" y="1027498"/>
                          <a:pt x="5460941" y="1041519"/>
                        </a:cubicBezTo>
                        <a:cubicBezTo>
                          <a:pt x="5089516" y="1055540"/>
                          <a:pt x="5270116" y="1047187"/>
                          <a:pt x="5108544" y="1041519"/>
                        </a:cubicBezTo>
                        <a:cubicBezTo>
                          <a:pt x="4946972" y="1035851"/>
                          <a:pt x="4748628" y="1065652"/>
                          <a:pt x="4539286" y="1041519"/>
                        </a:cubicBezTo>
                        <a:cubicBezTo>
                          <a:pt x="4329944" y="1017386"/>
                          <a:pt x="4300287" y="1040294"/>
                          <a:pt x="4186889" y="1041519"/>
                        </a:cubicBezTo>
                        <a:cubicBezTo>
                          <a:pt x="4073491" y="1042744"/>
                          <a:pt x="3943881" y="1056325"/>
                          <a:pt x="3834491" y="1041519"/>
                        </a:cubicBezTo>
                        <a:cubicBezTo>
                          <a:pt x="3725101" y="1026713"/>
                          <a:pt x="3315745" y="1009521"/>
                          <a:pt x="3048374" y="1041519"/>
                        </a:cubicBezTo>
                        <a:cubicBezTo>
                          <a:pt x="2781003" y="1073517"/>
                          <a:pt x="2552217" y="1022311"/>
                          <a:pt x="2262257" y="1041519"/>
                        </a:cubicBezTo>
                        <a:cubicBezTo>
                          <a:pt x="1972297" y="1060727"/>
                          <a:pt x="1694473" y="1025993"/>
                          <a:pt x="1367709" y="1041519"/>
                        </a:cubicBezTo>
                        <a:cubicBezTo>
                          <a:pt x="1040945" y="1057045"/>
                          <a:pt x="884413" y="1024745"/>
                          <a:pt x="690022" y="1041519"/>
                        </a:cubicBezTo>
                        <a:cubicBezTo>
                          <a:pt x="495631" y="1058293"/>
                          <a:pt x="226529" y="1034311"/>
                          <a:pt x="39442" y="1041519"/>
                        </a:cubicBezTo>
                        <a:cubicBezTo>
                          <a:pt x="18328" y="1043098"/>
                          <a:pt x="502" y="1025472"/>
                          <a:pt x="0" y="1002077"/>
                        </a:cubicBezTo>
                        <a:cubicBezTo>
                          <a:pt x="-20622" y="796191"/>
                          <a:pt x="10272" y="642661"/>
                          <a:pt x="0" y="540012"/>
                        </a:cubicBezTo>
                        <a:cubicBezTo>
                          <a:pt x="-10272" y="437364"/>
                          <a:pt x="5787" y="209484"/>
                          <a:pt x="0" y="39442"/>
                        </a:cubicBezTo>
                        <a:close/>
                      </a:path>
                    </a:pathLst>
                  </a:custGeom>
                  <ask:type>
                    <ask:lineSketchNone/>
                  </ask:type>
                </ask:lineSketchStyleProps>
              </a:ext>
            </a:extLst>
          </a:ln>
          <a:effectLst>
            <a:outerShdw blurRad="50800" dist="508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80010" tIns="40005" rIns="80010" bIns="40005" rtlCol="0" anchor="ctr"/>
          <a:lstStyle/>
          <a:p>
            <a:endParaRPr lang="en-US" sz="2800">
              <a:solidFill>
                <a:schemeClr val="tx1"/>
              </a:solidFill>
              <a:latin typeface="Times New Roman"/>
              <a:cs typeface="Calibri"/>
            </a:endParaRPr>
          </a:p>
        </p:txBody>
      </p:sp>
      <p:sp>
        <p:nvSpPr>
          <p:cNvPr id="7" name="Rounded Rectangle 6"/>
          <p:cNvSpPr/>
          <p:nvPr/>
        </p:nvSpPr>
        <p:spPr>
          <a:xfrm>
            <a:off x="673346" y="20435864"/>
            <a:ext cx="12598263" cy="644165"/>
          </a:xfrm>
          <a:prstGeom prst="roundRect">
            <a:avLst>
              <a:gd name="adj" fmla="val 3787"/>
            </a:avLst>
          </a:prstGeom>
          <a:solidFill>
            <a:schemeClr val="accent2">
              <a:lumMod val="20000"/>
              <a:lumOff val="80000"/>
            </a:schemeClr>
          </a:solidFill>
          <a:ln w="12700">
            <a:solidFill>
              <a:schemeClr val="tx1"/>
            </a:solidFill>
          </a:ln>
          <a:effectLst>
            <a:outerShdw blurRad="50800" dist="508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80010" tIns="40005" rIns="80010" bIns="40005" rtlCol="0" anchor="ctr"/>
          <a:lstStyle/>
          <a:p>
            <a:pPr algn="ctr"/>
            <a:endParaRPr lang="en-US" sz="7525">
              <a:cs typeface="Calibri"/>
            </a:endParaRPr>
          </a:p>
        </p:txBody>
      </p:sp>
      <p:sp>
        <p:nvSpPr>
          <p:cNvPr id="11" name="Rounded Rectangle 10"/>
          <p:cNvSpPr/>
          <p:nvPr/>
        </p:nvSpPr>
        <p:spPr>
          <a:xfrm>
            <a:off x="38057415" y="6845251"/>
            <a:ext cx="12468389" cy="644011"/>
          </a:xfrm>
          <a:prstGeom prst="roundRect">
            <a:avLst>
              <a:gd name="adj" fmla="val 3787"/>
            </a:avLst>
          </a:prstGeom>
          <a:solidFill>
            <a:schemeClr val="accent2">
              <a:lumMod val="20000"/>
              <a:lumOff val="80000"/>
            </a:schemeClr>
          </a:solidFill>
          <a:ln w="12700">
            <a:solidFill>
              <a:schemeClr val="tx1"/>
            </a:solidFill>
          </a:ln>
          <a:effectLst>
            <a:outerShdw blurRad="50800" dist="508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25"/>
          </a:p>
        </p:txBody>
      </p:sp>
      <p:sp>
        <p:nvSpPr>
          <p:cNvPr id="12" name="Rounded Rectangle 11"/>
          <p:cNvSpPr/>
          <p:nvPr/>
        </p:nvSpPr>
        <p:spPr>
          <a:xfrm>
            <a:off x="38012861" y="17958006"/>
            <a:ext cx="12584172" cy="956036"/>
          </a:xfrm>
          <a:prstGeom prst="roundRect">
            <a:avLst>
              <a:gd name="adj" fmla="val 3787"/>
            </a:avLst>
          </a:prstGeom>
          <a:solidFill>
            <a:schemeClr val="accent2">
              <a:lumMod val="20000"/>
              <a:lumOff val="80000"/>
            </a:schemeClr>
          </a:solidFill>
          <a:ln w="12700">
            <a:solidFill>
              <a:schemeClr val="tx1"/>
            </a:solidFill>
          </a:ln>
          <a:effectLst>
            <a:outerShdw blurRad="50800" dist="508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80010" tIns="40005" rIns="80010" bIns="40005" rtlCol="0" anchor="ctr"/>
          <a:lstStyle/>
          <a:p>
            <a:endParaRPr lang="en-US" sz="5250" b="1" u="sng">
              <a:solidFill>
                <a:schemeClr val="tx1"/>
              </a:solidFill>
              <a:cs typeface="Calibri"/>
            </a:endParaRPr>
          </a:p>
          <a:p>
            <a:endParaRPr lang="en-US" sz="5250" b="1" u="sng">
              <a:solidFill>
                <a:schemeClr val="tx1"/>
              </a:solidFill>
              <a:cs typeface="Calibri"/>
            </a:endParaRPr>
          </a:p>
          <a:p>
            <a:endParaRPr lang="en-US" sz="5250" b="1" u="sng">
              <a:solidFill>
                <a:schemeClr val="tx1"/>
              </a:solidFill>
              <a:cs typeface="Calibri"/>
            </a:endParaRPr>
          </a:p>
          <a:p>
            <a:pPr algn="ctr"/>
            <a:endParaRPr lang="en-US" sz="7700">
              <a:solidFill>
                <a:schemeClr val="tx1"/>
              </a:solidFill>
              <a:cs typeface="Calibri"/>
            </a:endParaRPr>
          </a:p>
        </p:txBody>
      </p:sp>
      <p:sp>
        <p:nvSpPr>
          <p:cNvPr id="13" name="Rounded Rectangle 12"/>
          <p:cNvSpPr/>
          <p:nvPr/>
        </p:nvSpPr>
        <p:spPr>
          <a:xfrm>
            <a:off x="386736" y="466725"/>
            <a:ext cx="50332942" cy="6000750"/>
          </a:xfrm>
          <a:prstGeom prst="roundRect">
            <a:avLst>
              <a:gd name="adj" fmla="val 6411"/>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25"/>
              <a:t>  </a:t>
            </a:r>
          </a:p>
        </p:txBody>
      </p:sp>
      <p:sp>
        <p:nvSpPr>
          <p:cNvPr id="14" name="Rounded Rectangle 13"/>
          <p:cNvSpPr/>
          <p:nvPr/>
        </p:nvSpPr>
        <p:spPr>
          <a:xfrm>
            <a:off x="13712326" y="944975"/>
            <a:ext cx="22645801" cy="5044251"/>
          </a:xfrm>
          <a:prstGeom prst="roundRect">
            <a:avLst>
              <a:gd name="adj" fmla="val 6411"/>
            </a:avLst>
          </a:prstGeom>
          <a:ln/>
        </p:spPr>
        <p:style>
          <a:lnRef idx="2">
            <a:schemeClr val="accent1"/>
          </a:lnRef>
          <a:fillRef idx="1">
            <a:schemeClr val="lt1"/>
          </a:fillRef>
          <a:effectRef idx="0">
            <a:schemeClr val="accent1"/>
          </a:effectRef>
          <a:fontRef idx="minor">
            <a:schemeClr val="dk1"/>
          </a:fontRef>
        </p:style>
        <p:txBody>
          <a:bodyPr lIns="80010" tIns="40005" rIns="80010" bIns="40005" rtlCol="0" anchor="ctr"/>
          <a:lstStyle/>
          <a:p>
            <a:pPr algn="ctr"/>
            <a:endParaRPr lang="en-US" sz="7525" b="1" dirty="0">
              <a:ea typeface="+mn-lt"/>
              <a:cs typeface="+mn-lt"/>
            </a:endParaRPr>
          </a:p>
          <a:p>
            <a:pPr algn="ctr"/>
            <a:r>
              <a:rPr lang="en-US" sz="7525" b="1" dirty="0"/>
              <a:t>Predicting overall survival for patients with metastatic castration-resistant prostate cancer </a:t>
            </a:r>
          </a:p>
          <a:p>
            <a:pPr algn="ctr"/>
            <a:r>
              <a:rPr lang="en-US" sz="6300" b="1" dirty="0">
                <a:cs typeface="Calibri"/>
              </a:rPr>
              <a:t>Belal Elsiesy and Dr. Guanghua Xiao, PhD</a:t>
            </a:r>
          </a:p>
          <a:p>
            <a:pPr algn="ctr"/>
            <a:r>
              <a:rPr lang="en-US" sz="4725" b="1" dirty="0">
                <a:solidFill>
                  <a:schemeClr val="tx1"/>
                </a:solidFill>
                <a:cs typeface="Calibri"/>
              </a:rPr>
              <a:t>Department of Bioinformatics, Southwestern Medical Center, Dallas, Texas</a:t>
            </a:r>
          </a:p>
          <a:p>
            <a:pPr algn="ctr"/>
            <a:endParaRPr lang="en-US" sz="4725" b="1" dirty="0">
              <a:solidFill>
                <a:schemeClr val="tx1"/>
              </a:solidFill>
              <a:cs typeface="Calibri"/>
            </a:endParaRPr>
          </a:p>
          <a:p>
            <a:pPr algn="ctr"/>
            <a:endParaRPr lang="en-US" sz="4725" b="1" dirty="0">
              <a:solidFill>
                <a:schemeClr val="tx1"/>
              </a:solidFill>
              <a:cs typeface="Calibri"/>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1700" y="1916240"/>
            <a:ext cx="6011418" cy="3101721"/>
          </a:xfrm>
          <a:prstGeom prst="rect">
            <a:avLst/>
          </a:prstGeom>
        </p:spPr>
      </p:pic>
      <p:sp>
        <p:nvSpPr>
          <p:cNvPr id="3" name="TextBox 2">
            <a:extLst>
              <a:ext uri="{FF2B5EF4-FFF2-40B4-BE49-F238E27FC236}">
                <a16:creationId xmlns:a16="http://schemas.microsoft.com/office/drawing/2014/main" id="{EFD8FF07-9915-4090-9F3F-9129A191D344}"/>
              </a:ext>
            </a:extLst>
          </p:cNvPr>
          <p:cNvSpPr txBox="1"/>
          <p:nvPr/>
        </p:nvSpPr>
        <p:spPr>
          <a:xfrm>
            <a:off x="4909063" y="6930091"/>
            <a:ext cx="7116074" cy="673133"/>
          </a:xfrm>
          <a:prstGeom prst="rect">
            <a:avLst/>
          </a:prstGeom>
          <a:noFill/>
        </p:spPr>
        <p:txBody>
          <a:bodyPr rot="0" spcFirstLastPara="0" vertOverflow="overflow" horzOverflow="overflow" vert="horz" wrap="square" lIns="80010" tIns="40005" rIns="80010" bIns="40005" numCol="1" spcCol="0" rtlCol="0" fromWordArt="0" anchor="t" anchorCtr="0" forceAA="0" compatLnSpc="1">
            <a:prstTxWarp prst="textNoShape">
              <a:avLst/>
            </a:prstTxWarp>
            <a:spAutoFit/>
          </a:bodyPr>
          <a:lstStyle/>
          <a:p>
            <a:pPr algn="l"/>
            <a:r>
              <a:rPr lang="en-US" sz="3849" b="1" dirty="0"/>
              <a:t>Introduction</a:t>
            </a:r>
            <a:endParaRPr lang="en-US" sz="3849" b="1" dirty="0">
              <a:cs typeface="Calibri"/>
            </a:endParaRPr>
          </a:p>
        </p:txBody>
      </p:sp>
      <p:sp>
        <p:nvSpPr>
          <p:cNvPr id="9" name="Rectangle: Rounded Corners 8">
            <a:extLst>
              <a:ext uri="{FF2B5EF4-FFF2-40B4-BE49-F238E27FC236}">
                <a16:creationId xmlns:a16="http://schemas.microsoft.com/office/drawing/2014/main" id="{7BF1C809-AEC9-4E49-9993-12235442F71B}"/>
              </a:ext>
            </a:extLst>
          </p:cNvPr>
          <p:cNvSpPr/>
          <p:nvPr/>
        </p:nvSpPr>
        <p:spPr>
          <a:xfrm>
            <a:off x="386736" y="7729905"/>
            <a:ext cx="12981129" cy="1245259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25" dirty="0"/>
          </a:p>
        </p:txBody>
      </p:sp>
      <p:sp>
        <p:nvSpPr>
          <p:cNvPr id="18" name="TextBox 17">
            <a:extLst>
              <a:ext uri="{FF2B5EF4-FFF2-40B4-BE49-F238E27FC236}">
                <a16:creationId xmlns:a16="http://schemas.microsoft.com/office/drawing/2014/main" id="{CE8D154D-3857-42EC-BB66-D9388245963C}"/>
              </a:ext>
            </a:extLst>
          </p:cNvPr>
          <p:cNvSpPr txBox="1"/>
          <p:nvPr/>
        </p:nvSpPr>
        <p:spPr>
          <a:xfrm>
            <a:off x="4012654" y="20465995"/>
            <a:ext cx="12002396" cy="673133"/>
          </a:xfrm>
          <a:prstGeom prst="rect">
            <a:avLst/>
          </a:prstGeom>
          <a:noFill/>
        </p:spPr>
        <p:txBody>
          <a:bodyPr rot="0" spcFirstLastPara="0" vertOverflow="overflow" horzOverflow="overflow" vert="horz" wrap="square" lIns="80010" tIns="40005" rIns="80010" bIns="40005" numCol="1" spcCol="0" rtlCol="0" fromWordArt="0" anchor="t" anchorCtr="0" forceAA="0" compatLnSpc="1">
            <a:prstTxWarp prst="textNoShape">
              <a:avLst/>
            </a:prstTxWarp>
            <a:spAutoFit/>
          </a:bodyPr>
          <a:lstStyle/>
          <a:p>
            <a:r>
              <a:rPr lang="en-US" sz="3849" b="1" dirty="0"/>
              <a:t>Methods and Materials </a:t>
            </a:r>
            <a:endParaRPr lang="en-US" sz="3849" b="1" dirty="0">
              <a:cs typeface="Calibri"/>
            </a:endParaRPr>
          </a:p>
        </p:txBody>
      </p:sp>
      <p:sp>
        <p:nvSpPr>
          <p:cNvPr id="19" name="Rectangle: Rounded Corners 18">
            <a:extLst>
              <a:ext uri="{FF2B5EF4-FFF2-40B4-BE49-F238E27FC236}">
                <a16:creationId xmlns:a16="http://schemas.microsoft.com/office/drawing/2014/main" id="{28DC678E-EDD0-47F0-9B85-BC5FAB7F15B5}"/>
              </a:ext>
            </a:extLst>
          </p:cNvPr>
          <p:cNvSpPr/>
          <p:nvPr/>
        </p:nvSpPr>
        <p:spPr>
          <a:xfrm>
            <a:off x="629915" y="21364497"/>
            <a:ext cx="12627899" cy="699483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25"/>
          </a:p>
        </p:txBody>
      </p:sp>
      <p:sp>
        <p:nvSpPr>
          <p:cNvPr id="22" name="TextBox 21">
            <a:extLst>
              <a:ext uri="{FF2B5EF4-FFF2-40B4-BE49-F238E27FC236}">
                <a16:creationId xmlns:a16="http://schemas.microsoft.com/office/drawing/2014/main" id="{856379F3-4B59-452B-B2AE-F0458A010C93}"/>
              </a:ext>
            </a:extLst>
          </p:cNvPr>
          <p:cNvSpPr txBox="1"/>
          <p:nvPr/>
        </p:nvSpPr>
        <p:spPr>
          <a:xfrm>
            <a:off x="34964813" y="13781190"/>
            <a:ext cx="9127822" cy="1238801"/>
          </a:xfrm>
          <a:prstGeom prst="rect">
            <a:avLst/>
          </a:prstGeom>
          <a:noFill/>
        </p:spPr>
        <p:txBody>
          <a:bodyPr rot="0" spcFirstLastPara="0" vertOverflow="overflow" horzOverflow="overflow" vert="horz" wrap="square" lIns="80010" tIns="40005" rIns="80010" bIns="40005" numCol="1" spcCol="0" rtlCol="0" fromWordArt="0" anchor="t" anchorCtr="0" forceAA="0" compatLnSpc="1">
            <a:prstTxWarp prst="textNoShape">
              <a:avLst/>
            </a:prstTxWarp>
            <a:spAutoFit/>
          </a:bodyPr>
          <a:lstStyle/>
          <a:p>
            <a:pPr algn="l"/>
            <a:endParaRPr lang="en-US" sz="7525">
              <a:cs typeface="Calibri"/>
            </a:endParaRPr>
          </a:p>
        </p:txBody>
      </p:sp>
      <p:sp>
        <p:nvSpPr>
          <p:cNvPr id="25" name="TextBox 24">
            <a:extLst>
              <a:ext uri="{FF2B5EF4-FFF2-40B4-BE49-F238E27FC236}">
                <a16:creationId xmlns:a16="http://schemas.microsoft.com/office/drawing/2014/main" id="{DD4EA64E-98A5-4B05-8D6A-9470143A8DA1}"/>
              </a:ext>
            </a:extLst>
          </p:cNvPr>
          <p:cNvSpPr txBox="1"/>
          <p:nvPr/>
        </p:nvSpPr>
        <p:spPr>
          <a:xfrm>
            <a:off x="43086556" y="6828555"/>
            <a:ext cx="9793482" cy="673133"/>
          </a:xfrm>
          <a:prstGeom prst="rect">
            <a:avLst/>
          </a:prstGeom>
          <a:noFill/>
        </p:spPr>
        <p:txBody>
          <a:bodyPr rot="0" spcFirstLastPara="0" vertOverflow="overflow" horzOverflow="overflow" vert="horz" wrap="square" lIns="80010" tIns="40005" rIns="80010" bIns="40005" numCol="1" spcCol="0" rtlCol="0" fromWordArt="0" anchor="t" anchorCtr="0" forceAA="0" compatLnSpc="1">
            <a:prstTxWarp prst="textNoShape">
              <a:avLst/>
            </a:prstTxWarp>
            <a:spAutoFit/>
          </a:bodyPr>
          <a:lstStyle/>
          <a:p>
            <a:pPr algn="l"/>
            <a:r>
              <a:rPr lang="en-US" sz="3849" b="1" dirty="0"/>
              <a:t>Conclusion</a:t>
            </a:r>
            <a:endParaRPr lang="en-US" sz="3849" b="1" dirty="0">
              <a:cs typeface="Calibri"/>
            </a:endParaRPr>
          </a:p>
        </p:txBody>
      </p:sp>
      <p:sp>
        <p:nvSpPr>
          <p:cNvPr id="26" name="Rectangle 25">
            <a:extLst>
              <a:ext uri="{FF2B5EF4-FFF2-40B4-BE49-F238E27FC236}">
                <a16:creationId xmlns:a16="http://schemas.microsoft.com/office/drawing/2014/main" id="{B055FA3A-BDCD-4FC7-9DB6-8FC78066FB24}"/>
              </a:ext>
            </a:extLst>
          </p:cNvPr>
          <p:cNvSpPr/>
          <p:nvPr/>
        </p:nvSpPr>
        <p:spPr>
          <a:xfrm>
            <a:off x="37860320" y="14729567"/>
            <a:ext cx="13077306" cy="868788"/>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25"/>
          </a:p>
        </p:txBody>
      </p:sp>
      <p:sp>
        <p:nvSpPr>
          <p:cNvPr id="27" name="TextBox 26">
            <a:extLst>
              <a:ext uri="{FF2B5EF4-FFF2-40B4-BE49-F238E27FC236}">
                <a16:creationId xmlns:a16="http://schemas.microsoft.com/office/drawing/2014/main" id="{AE5EEBD8-D524-483C-AE4B-807952AF50A9}"/>
              </a:ext>
            </a:extLst>
          </p:cNvPr>
          <p:cNvSpPr txBox="1"/>
          <p:nvPr/>
        </p:nvSpPr>
        <p:spPr>
          <a:xfrm>
            <a:off x="41678158" y="14701500"/>
            <a:ext cx="16288642" cy="888705"/>
          </a:xfrm>
          <a:prstGeom prst="rect">
            <a:avLst/>
          </a:prstGeom>
          <a:noFill/>
        </p:spPr>
        <p:txBody>
          <a:bodyPr rot="0" spcFirstLastPara="0" vertOverflow="overflow" horzOverflow="overflow" vert="horz" wrap="square" lIns="80010" tIns="40005" rIns="80010" bIns="40005" numCol="1" spcCol="0" rtlCol="0" fromWordArt="0" anchor="t" anchorCtr="0" forceAA="0" compatLnSpc="1">
            <a:prstTxWarp prst="textNoShape">
              <a:avLst/>
            </a:prstTxWarp>
            <a:spAutoFit/>
          </a:bodyPr>
          <a:lstStyle/>
          <a:p>
            <a:r>
              <a:rPr lang="en-US" sz="5250" b="1" dirty="0"/>
              <a:t>Future Directions</a:t>
            </a:r>
            <a:endParaRPr lang="en-US" sz="5250" b="1" dirty="0">
              <a:cs typeface="Calibri"/>
            </a:endParaRPr>
          </a:p>
        </p:txBody>
      </p:sp>
      <p:sp>
        <p:nvSpPr>
          <p:cNvPr id="28" name="Rectangle: Rounded Corners 27">
            <a:extLst>
              <a:ext uri="{FF2B5EF4-FFF2-40B4-BE49-F238E27FC236}">
                <a16:creationId xmlns:a16="http://schemas.microsoft.com/office/drawing/2014/main" id="{13D9EAEF-4437-4E79-B375-C6CAAD2B81AA}"/>
              </a:ext>
            </a:extLst>
          </p:cNvPr>
          <p:cNvSpPr/>
          <p:nvPr/>
        </p:nvSpPr>
        <p:spPr>
          <a:xfrm>
            <a:off x="37785300" y="7689880"/>
            <a:ext cx="13077302" cy="687686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25" dirty="0"/>
          </a:p>
        </p:txBody>
      </p:sp>
      <p:sp>
        <p:nvSpPr>
          <p:cNvPr id="30" name="Rectangle: Rounded Corners 29">
            <a:extLst>
              <a:ext uri="{FF2B5EF4-FFF2-40B4-BE49-F238E27FC236}">
                <a16:creationId xmlns:a16="http://schemas.microsoft.com/office/drawing/2014/main" id="{8393F269-BEB0-4F3C-9AE1-DAC3271E3672}"/>
              </a:ext>
            </a:extLst>
          </p:cNvPr>
          <p:cNvSpPr/>
          <p:nvPr/>
        </p:nvSpPr>
        <p:spPr>
          <a:xfrm>
            <a:off x="37812564" y="15906830"/>
            <a:ext cx="13077310" cy="170407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25" dirty="0"/>
          </a:p>
        </p:txBody>
      </p:sp>
      <p:sp>
        <p:nvSpPr>
          <p:cNvPr id="31" name="Rectangle 30">
            <a:extLst>
              <a:ext uri="{FF2B5EF4-FFF2-40B4-BE49-F238E27FC236}">
                <a16:creationId xmlns:a16="http://schemas.microsoft.com/office/drawing/2014/main" id="{28866098-B7CA-41C6-ACCB-A5A4A72B13CE}"/>
              </a:ext>
            </a:extLst>
          </p:cNvPr>
          <p:cNvSpPr/>
          <p:nvPr/>
        </p:nvSpPr>
        <p:spPr>
          <a:xfrm>
            <a:off x="15544801" y="6805854"/>
            <a:ext cx="20813326" cy="733117"/>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25"/>
          </a:p>
        </p:txBody>
      </p:sp>
      <p:sp>
        <p:nvSpPr>
          <p:cNvPr id="32" name="TextBox 31">
            <a:extLst>
              <a:ext uri="{FF2B5EF4-FFF2-40B4-BE49-F238E27FC236}">
                <a16:creationId xmlns:a16="http://schemas.microsoft.com/office/drawing/2014/main" id="{D6CF3991-6D88-4E82-9EF9-FF7674AA0D51}"/>
              </a:ext>
            </a:extLst>
          </p:cNvPr>
          <p:cNvSpPr txBox="1"/>
          <p:nvPr/>
        </p:nvSpPr>
        <p:spPr>
          <a:xfrm>
            <a:off x="23762368" y="6833570"/>
            <a:ext cx="5919997" cy="673133"/>
          </a:xfrm>
          <a:prstGeom prst="rect">
            <a:avLst/>
          </a:prstGeom>
          <a:noFill/>
          <a:ln>
            <a:noFill/>
          </a:ln>
        </p:spPr>
        <p:txBody>
          <a:bodyPr rot="0" spcFirstLastPara="0" vertOverflow="overflow" horzOverflow="overflow" vert="horz" wrap="square" lIns="80010" tIns="40005" rIns="80010" bIns="40005" numCol="1" spcCol="0" rtlCol="0" fromWordArt="0" anchor="t" anchorCtr="0" forceAA="0" compatLnSpc="1">
            <a:prstTxWarp prst="textNoShape">
              <a:avLst/>
            </a:prstTxWarp>
            <a:spAutoFit/>
          </a:bodyPr>
          <a:lstStyle/>
          <a:p>
            <a:pPr algn="l"/>
            <a:r>
              <a:rPr lang="en-US" sz="3849" b="1"/>
              <a:t>Results</a:t>
            </a:r>
            <a:endParaRPr lang="en-US" sz="3849" b="1">
              <a:cs typeface="Calibri"/>
            </a:endParaRPr>
          </a:p>
        </p:txBody>
      </p:sp>
      <p:sp>
        <p:nvSpPr>
          <p:cNvPr id="34" name="TextBox 33">
            <a:extLst>
              <a:ext uri="{FF2B5EF4-FFF2-40B4-BE49-F238E27FC236}">
                <a16:creationId xmlns:a16="http://schemas.microsoft.com/office/drawing/2014/main" id="{23BA8B9E-8800-4DE5-8973-7C66DD161964}"/>
              </a:ext>
            </a:extLst>
          </p:cNvPr>
          <p:cNvSpPr txBox="1"/>
          <p:nvPr/>
        </p:nvSpPr>
        <p:spPr>
          <a:xfrm>
            <a:off x="41968361" y="17951456"/>
            <a:ext cx="11388275" cy="888705"/>
          </a:xfrm>
          <a:prstGeom prst="rect">
            <a:avLst/>
          </a:prstGeom>
          <a:noFill/>
        </p:spPr>
        <p:txBody>
          <a:bodyPr rot="0" spcFirstLastPara="0" vertOverflow="overflow" horzOverflow="overflow" vert="horz" wrap="square" lIns="80010" tIns="40005" rIns="80010" bIns="40005" numCol="1" spcCol="0" rtlCol="0" fromWordArt="0" anchor="t" anchorCtr="0" forceAA="0" compatLnSpc="1">
            <a:prstTxWarp prst="textNoShape">
              <a:avLst/>
            </a:prstTxWarp>
            <a:spAutoFit/>
          </a:bodyPr>
          <a:lstStyle/>
          <a:p>
            <a:r>
              <a:rPr lang="en-US" sz="5250" b="1" dirty="0"/>
              <a:t>Literature Cited</a:t>
            </a:r>
            <a:endParaRPr lang="en-US" sz="5250" b="1" dirty="0">
              <a:cs typeface="Calibri"/>
            </a:endParaRPr>
          </a:p>
        </p:txBody>
      </p:sp>
      <p:sp>
        <p:nvSpPr>
          <p:cNvPr id="35" name="Rectangle: Rounded Corners 34">
            <a:extLst>
              <a:ext uri="{FF2B5EF4-FFF2-40B4-BE49-F238E27FC236}">
                <a16:creationId xmlns:a16="http://schemas.microsoft.com/office/drawing/2014/main" id="{1435E6A1-1AFC-4967-8C18-CC1B2301494C}"/>
              </a:ext>
            </a:extLst>
          </p:cNvPr>
          <p:cNvSpPr/>
          <p:nvPr/>
        </p:nvSpPr>
        <p:spPr>
          <a:xfrm>
            <a:off x="37992113" y="19216149"/>
            <a:ext cx="12584372" cy="376474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25" dirty="0"/>
          </a:p>
        </p:txBody>
      </p:sp>
      <p:sp>
        <p:nvSpPr>
          <p:cNvPr id="38" name="Rectangle: Rounded Corners 37">
            <a:extLst>
              <a:ext uri="{FF2B5EF4-FFF2-40B4-BE49-F238E27FC236}">
                <a16:creationId xmlns:a16="http://schemas.microsoft.com/office/drawing/2014/main" id="{7AE19006-9462-440F-B051-A988F4E94FD6}"/>
              </a:ext>
            </a:extLst>
          </p:cNvPr>
          <p:cNvSpPr/>
          <p:nvPr/>
        </p:nvSpPr>
        <p:spPr>
          <a:xfrm>
            <a:off x="37765690" y="24113343"/>
            <a:ext cx="13164298" cy="427709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25"/>
          </a:p>
        </p:txBody>
      </p:sp>
      <p:sp>
        <p:nvSpPr>
          <p:cNvPr id="39" name="Rectangle 38">
            <a:extLst>
              <a:ext uri="{FF2B5EF4-FFF2-40B4-BE49-F238E27FC236}">
                <a16:creationId xmlns:a16="http://schemas.microsoft.com/office/drawing/2014/main" id="{243FDE42-584B-483E-AB33-714897109266}"/>
              </a:ext>
            </a:extLst>
          </p:cNvPr>
          <p:cNvSpPr/>
          <p:nvPr/>
        </p:nvSpPr>
        <p:spPr>
          <a:xfrm>
            <a:off x="38024368" y="23169081"/>
            <a:ext cx="12497379" cy="712848"/>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25"/>
          </a:p>
        </p:txBody>
      </p:sp>
      <p:sp>
        <p:nvSpPr>
          <p:cNvPr id="40" name="TextBox 39">
            <a:extLst>
              <a:ext uri="{FF2B5EF4-FFF2-40B4-BE49-F238E27FC236}">
                <a16:creationId xmlns:a16="http://schemas.microsoft.com/office/drawing/2014/main" id="{E6224D1A-AADA-45FA-921B-980EF5658570}"/>
              </a:ext>
            </a:extLst>
          </p:cNvPr>
          <p:cNvSpPr txBox="1"/>
          <p:nvPr/>
        </p:nvSpPr>
        <p:spPr>
          <a:xfrm>
            <a:off x="42202541" y="23260090"/>
            <a:ext cx="10605378" cy="673133"/>
          </a:xfrm>
          <a:prstGeom prst="rect">
            <a:avLst/>
          </a:prstGeom>
          <a:noFill/>
        </p:spPr>
        <p:txBody>
          <a:bodyPr rot="0" spcFirstLastPara="0" vertOverflow="overflow" horzOverflow="overflow" vert="horz" wrap="square" lIns="80010" tIns="40005" rIns="80010" bIns="40005" numCol="1" spcCol="0" rtlCol="0" fromWordArt="0" anchor="t" anchorCtr="0" forceAA="0" compatLnSpc="1">
            <a:prstTxWarp prst="textNoShape">
              <a:avLst/>
            </a:prstTxWarp>
            <a:spAutoFit/>
          </a:bodyPr>
          <a:lstStyle/>
          <a:p>
            <a:pPr algn="l"/>
            <a:r>
              <a:rPr lang="en-US" sz="3849" b="1" dirty="0"/>
              <a:t>Acknowledgements</a:t>
            </a:r>
            <a:endParaRPr lang="en-US" sz="3849" b="1" dirty="0">
              <a:cs typeface="Calibri"/>
            </a:endParaRPr>
          </a:p>
        </p:txBody>
      </p:sp>
      <p:sp>
        <p:nvSpPr>
          <p:cNvPr id="15" name="TextBox 14">
            <a:extLst>
              <a:ext uri="{FF2B5EF4-FFF2-40B4-BE49-F238E27FC236}">
                <a16:creationId xmlns:a16="http://schemas.microsoft.com/office/drawing/2014/main" id="{BB1E12EA-D0A2-441B-BDA1-8A50697311BA}"/>
              </a:ext>
            </a:extLst>
          </p:cNvPr>
          <p:cNvSpPr txBox="1"/>
          <p:nvPr/>
        </p:nvSpPr>
        <p:spPr>
          <a:xfrm>
            <a:off x="38047809" y="24349083"/>
            <a:ext cx="12671869" cy="3474028"/>
          </a:xfrm>
          <a:prstGeom prst="rect">
            <a:avLst/>
          </a:prstGeom>
          <a:noFill/>
        </p:spPr>
        <p:txBody>
          <a:bodyPr rot="0" spcFirstLastPara="0" vertOverflow="overflow" horzOverflow="overflow" vert="horz" wrap="square" lIns="80010" tIns="40005" rIns="80010" bIns="40005" numCol="1" spcCol="0" rtlCol="0" fromWordArt="0" anchor="t" anchorCtr="0" forceAA="0" compatLnSpc="1">
            <a:prstTxWarp prst="textNoShape">
              <a:avLst/>
            </a:prstTxWarp>
            <a:spAutoFit/>
          </a:bodyPr>
          <a:lstStyle/>
          <a:p>
            <a:r>
              <a:rPr lang="en-US" sz="2450" dirty="0"/>
              <a:t>I would like to first express my gratitude to the wonderful STARS program staff of Dr.  Joel Goodman, Lynn Tam, Maria Sandlin, Mary Leyendecker, Pearlie Crawford, and Kristie Conner for this great opportunity. Your work organizing and managing the events, seminars, and meetings didn’t go unnoticed, and I appreciate your availability and help during this virtual program.</a:t>
            </a:r>
          </a:p>
          <a:p>
            <a:br>
              <a:rPr lang="en-US" sz="2450" dirty="0"/>
            </a:br>
            <a:r>
              <a:rPr lang="en-US" sz="2450" dirty="0"/>
              <a:t>I would also like to acknowledge Dr. Guanghua Xiao and Dr. Yang </a:t>
            </a:r>
            <a:r>
              <a:rPr lang="en-US" sz="2450" dirty="0" err="1"/>
              <a:t>Xie</a:t>
            </a:r>
            <a:r>
              <a:rPr lang="en-US" sz="2450" dirty="0"/>
              <a:t> for the opportunity to intern with and learn from them. I appreciate all the guidance and help from you, and all the techniques and  analyses I’ve learned during this project. I look forward to continuing work with you both on the pediatric cancer awareness website and potentially returning in future summers.</a:t>
            </a:r>
          </a:p>
        </p:txBody>
      </p:sp>
      <p:sp>
        <p:nvSpPr>
          <p:cNvPr id="36" name="TextBox 35">
            <a:extLst>
              <a:ext uri="{FF2B5EF4-FFF2-40B4-BE49-F238E27FC236}">
                <a16:creationId xmlns:a16="http://schemas.microsoft.com/office/drawing/2014/main" id="{7E7E971B-3FBE-43F9-B487-27A0E7B5DC58}"/>
              </a:ext>
            </a:extLst>
          </p:cNvPr>
          <p:cNvSpPr txBox="1"/>
          <p:nvPr/>
        </p:nvSpPr>
        <p:spPr>
          <a:xfrm>
            <a:off x="1251741" y="21682199"/>
            <a:ext cx="11384246" cy="6359433"/>
          </a:xfrm>
          <a:prstGeom prst="rect">
            <a:avLst/>
          </a:prstGeom>
          <a:noFill/>
        </p:spPr>
        <p:txBody>
          <a:bodyPr rot="0" spcFirstLastPara="0" vertOverflow="overflow" horzOverflow="overflow" vert="horz" wrap="square" lIns="80010" tIns="40005" rIns="80010" bIns="40005" numCol="1" spcCol="0" rtlCol="0" fromWordArt="0" anchor="t" anchorCtr="0" forceAA="0" compatLnSpc="1">
            <a:prstTxWarp prst="textNoShape">
              <a:avLst/>
            </a:prstTxWarp>
            <a:spAutoFit/>
          </a:bodyPr>
          <a:lstStyle/>
          <a:p>
            <a:pPr marL="250036" indent="-250036" fontAlgn="base">
              <a:buFont typeface="Arial" panose="020B0604020202020204" pitchFamily="34" charset="0"/>
              <a:buChar char="•"/>
            </a:pPr>
            <a:r>
              <a:rPr lang="en-US" sz="1700" b="1" dirty="0"/>
              <a:t>Data</a:t>
            </a:r>
            <a:r>
              <a:rPr lang="en-US" sz="1700" dirty="0"/>
              <a:t>: The patient data is from Project Data Sphere and is publicly available[1].</a:t>
            </a:r>
          </a:p>
          <a:p>
            <a:pPr marL="250036" indent="-250036" fontAlgn="base">
              <a:buFont typeface="Arial" panose="020B0604020202020204" pitchFamily="34" charset="0"/>
              <a:buChar char="•"/>
            </a:pPr>
            <a:r>
              <a:rPr lang="en-US" sz="1700" b="1" dirty="0"/>
              <a:t>Calculating Risk: </a:t>
            </a:r>
            <a:r>
              <a:rPr lang="en-US" sz="1700" dirty="0"/>
              <a:t>Using the death and time variables, we created a binary risk variable (either high or low risk). Any patient that survived longer than 2 years was considered low risk. Any patient who died in under 1 year was high risk. The rest of the patients were dropped from the analysis.</a:t>
            </a:r>
          </a:p>
          <a:p>
            <a:pPr marL="250036" indent="-250036" fontAlgn="base">
              <a:buFont typeface="Arial" panose="020B0604020202020204" pitchFamily="34" charset="0"/>
              <a:buChar char="•"/>
            </a:pPr>
            <a:r>
              <a:rPr lang="en-US" sz="1700" b="1" dirty="0"/>
              <a:t>Univariate Analysis for Binary Variables</a:t>
            </a:r>
            <a:r>
              <a:rPr lang="en-US" sz="1700" dirty="0"/>
              <a:t>: We created contingency tables between each variable and the risk group and then ran chi-squared test and fisher’s exact test on that table. After filtering the results of the tests for results with significance value less than ~0.05/101 (Bonferroni Correction), we got the most significant binary and categorical variables.</a:t>
            </a:r>
          </a:p>
          <a:p>
            <a:pPr marL="250036" indent="-250036" fontAlgn="base">
              <a:buFont typeface="Arial" panose="020B0604020202020204" pitchFamily="34" charset="0"/>
              <a:buChar char="•"/>
            </a:pPr>
            <a:r>
              <a:rPr lang="en-US" sz="1700" b="1" dirty="0"/>
              <a:t>Univariate Analysis for Continuous Variables</a:t>
            </a:r>
            <a:r>
              <a:rPr lang="en-US" sz="1700" dirty="0"/>
              <a:t>: For each continuous variable, we created box plots comparing the distribution of the value between both risk groups. Also, we ran t-tests between the risk groups to find the significance of the variable. Then, like with the binary variables, any variable with p-value less than 0.05/101 (because of the Bonferroni correction) was considered significant.</a:t>
            </a:r>
          </a:p>
          <a:p>
            <a:pPr marL="250036" indent="-250036" fontAlgn="base">
              <a:buFont typeface="Arial" panose="020B0604020202020204" pitchFamily="34" charset="0"/>
              <a:buChar char="•"/>
            </a:pPr>
            <a:endParaRPr lang="en-US" sz="1700" dirty="0"/>
          </a:p>
          <a:p>
            <a:pPr marL="250036" indent="-250036" fontAlgn="base">
              <a:buFont typeface="Arial" panose="020B0604020202020204" pitchFamily="34" charset="0"/>
              <a:buChar char="•"/>
            </a:pPr>
            <a:r>
              <a:rPr lang="en-US" sz="1700" b="1" dirty="0"/>
              <a:t>Traditional Machine Learning Models for Prediction</a:t>
            </a:r>
            <a:r>
              <a:rPr lang="en-US" sz="1700" dirty="0"/>
              <a:t>: We ran each of the following models with the binary risk variable as the target and with 10-fold cross validation, adjusting the parameters to prevent overfitting. We ran a support vector machine (adjusting its C and gamma parameters based on a Grid Search), a logistic regression model, and a random forest model (adjusting the number of estimators in the forest). </a:t>
            </a:r>
            <a:endParaRPr lang="en-US" sz="1700" b="1" dirty="0"/>
          </a:p>
          <a:p>
            <a:pPr marL="250036" indent="-250036" fontAlgn="base">
              <a:buFont typeface="Arial" panose="020B0604020202020204" pitchFamily="34" charset="0"/>
              <a:buChar char="•"/>
            </a:pPr>
            <a:r>
              <a:rPr lang="en-US" sz="1700" b="1" dirty="0"/>
              <a:t>Artificial Neural Network</a:t>
            </a:r>
            <a:r>
              <a:rPr lang="en-US" sz="1700" dirty="0"/>
              <a:t>: We created a neural network with 2 inner layers, one with 101 neurons and the other 50 neurons. We ran this model, adjusting the number of epochs it ran for and whether the data was normalized. Then, we decided to create a simpler model with 50 neurons and 25 neurons on its inner layers, running it for 350 epochs with normalized data.</a:t>
            </a:r>
          </a:p>
          <a:p>
            <a:pPr marL="250036" indent="-250036" fontAlgn="base">
              <a:buFont typeface="Arial" panose="020B0604020202020204" pitchFamily="34" charset="0"/>
              <a:buChar char="•"/>
            </a:pPr>
            <a:r>
              <a:rPr lang="en-US" sz="1700" b="1" dirty="0"/>
              <a:t>Survival Analysis</a:t>
            </a:r>
            <a:r>
              <a:rPr lang="en-US" sz="1700" dirty="0"/>
              <a:t>:  After comparing the accuracy of the models, we chose the best performing one, trained it on the entire training dataset, and predicted the risk group for an independent testing set. Then, we plotted the Kaplan Meier curves for that set with the model’s predicted groups, ran a log-rank test to analyze the results, and calculated the variable importance on the model to reveal the most important factors.</a:t>
            </a:r>
          </a:p>
          <a:p>
            <a:pPr fontAlgn="base"/>
            <a:endParaRPr lang="en-US" sz="1700" dirty="0"/>
          </a:p>
        </p:txBody>
      </p:sp>
      <p:sp>
        <p:nvSpPr>
          <p:cNvPr id="42" name="TextBox 41">
            <a:extLst>
              <a:ext uri="{FF2B5EF4-FFF2-40B4-BE49-F238E27FC236}">
                <a16:creationId xmlns:a16="http://schemas.microsoft.com/office/drawing/2014/main" id="{6F9C2A03-17A5-4496-8B96-975AE3C5F77A}"/>
              </a:ext>
            </a:extLst>
          </p:cNvPr>
          <p:cNvSpPr txBox="1"/>
          <p:nvPr/>
        </p:nvSpPr>
        <p:spPr>
          <a:xfrm>
            <a:off x="38292439" y="19423244"/>
            <a:ext cx="12220257" cy="3381695"/>
          </a:xfrm>
          <a:prstGeom prst="rect">
            <a:avLst/>
          </a:prstGeom>
          <a:noFill/>
        </p:spPr>
        <p:txBody>
          <a:bodyPr rot="0" spcFirstLastPara="0" vertOverflow="overflow" horzOverflow="overflow" vert="horz" wrap="square" lIns="80010" tIns="40005" rIns="80010" bIns="40005" numCol="1" spcCol="0" rtlCol="0" fromWordArt="0" anchor="t" anchorCtr="0" forceAA="0" compatLnSpc="1">
            <a:prstTxWarp prst="textNoShape">
              <a:avLst/>
            </a:prstTxWarp>
            <a:spAutoFit/>
          </a:bodyPr>
          <a:lstStyle/>
          <a:p>
            <a:pPr marL="400056" indent="-400056">
              <a:buFont typeface="+mj-lt"/>
              <a:buAutoNum type="arabicPeriod"/>
            </a:pPr>
            <a:r>
              <a:rPr lang="en-US" sz="1650" dirty="0" err="1"/>
              <a:t>Guinney</a:t>
            </a:r>
            <a:r>
              <a:rPr lang="en-US" sz="1650" dirty="0"/>
              <a:t>, J., Wang, T., </a:t>
            </a:r>
            <a:r>
              <a:rPr lang="en-US" sz="1650" dirty="0" err="1"/>
              <a:t>Laajala</a:t>
            </a:r>
            <a:r>
              <a:rPr lang="en-US" sz="1650" dirty="0"/>
              <a:t>, T. D., Winner, K. K., Bare, J. C., Neto, E. C., Khan, S. A., </a:t>
            </a:r>
            <a:r>
              <a:rPr lang="en-US" sz="1650" dirty="0" err="1"/>
              <a:t>Peddinti</a:t>
            </a:r>
            <a:r>
              <a:rPr lang="en-US" sz="1650" dirty="0"/>
              <a:t>, G., </a:t>
            </a:r>
            <a:r>
              <a:rPr lang="en-US" sz="1650" dirty="0" err="1"/>
              <a:t>Airola</a:t>
            </a:r>
            <a:r>
              <a:rPr lang="en-US" sz="1650" dirty="0"/>
              <a:t>, A., </a:t>
            </a:r>
            <a:r>
              <a:rPr lang="en-US" sz="1650" dirty="0" err="1"/>
              <a:t>Pahikkala</a:t>
            </a:r>
            <a:r>
              <a:rPr lang="en-US" sz="1650" dirty="0"/>
              <a:t>, T., </a:t>
            </a:r>
            <a:r>
              <a:rPr lang="en-US" sz="1650" dirty="0" err="1"/>
              <a:t>Mirtti</a:t>
            </a:r>
            <a:r>
              <a:rPr lang="en-US" sz="1650" dirty="0"/>
              <a:t>, T., Yu, T., Bot, B. M., Shen, L., Abdallah, K., Norman, T., Friend, S., </a:t>
            </a:r>
            <a:r>
              <a:rPr lang="en-US" sz="1650" dirty="0" err="1"/>
              <a:t>Stolovitzky</a:t>
            </a:r>
            <a:r>
              <a:rPr lang="en-US" sz="1650" dirty="0"/>
              <a:t>, G., Soule, H., Sweeney, C. J., … Prostate Cancer Challenge DREAM Community (2017). Prediction of overall survival for patients with metastatic castration-resistant prostate cancer: development of a prognostic model through a crowdsourced challenge with open clinical trial data. </a:t>
            </a:r>
            <a:r>
              <a:rPr lang="en-US" sz="1650" i="1" dirty="0"/>
              <a:t>The Lancet. Oncology</a:t>
            </a:r>
            <a:r>
              <a:rPr lang="en-US" sz="1650" dirty="0"/>
              <a:t>, </a:t>
            </a:r>
            <a:r>
              <a:rPr lang="en-US" sz="1650" i="1" dirty="0"/>
              <a:t>18</a:t>
            </a:r>
            <a:r>
              <a:rPr lang="en-US" sz="1650" dirty="0"/>
              <a:t>(1), 132–142. </a:t>
            </a:r>
            <a:r>
              <a:rPr lang="en-US" sz="1650" dirty="0">
                <a:hlinkClick r:id="rId4"/>
              </a:rPr>
              <a:t>https://doi.org/10.1016/S1470-2045(16)30560-5</a:t>
            </a:r>
            <a:r>
              <a:rPr lang="en-US" sz="1650" dirty="0"/>
              <a:t> </a:t>
            </a:r>
            <a:endParaRPr lang="en-US" sz="1650" dirty="0">
              <a:hlinkClick r:id="rId5"/>
            </a:endParaRPr>
          </a:p>
          <a:p>
            <a:pPr marL="400056" indent="-400056">
              <a:buFont typeface="+mj-lt"/>
              <a:buAutoNum type="arabicPeriod"/>
            </a:pPr>
            <a:r>
              <a:rPr lang="en-US" sz="1650" dirty="0"/>
              <a:t>Sung, H,  </a:t>
            </a:r>
            <a:r>
              <a:rPr lang="en-US" sz="1650" dirty="0" err="1"/>
              <a:t>Ferlay</a:t>
            </a:r>
            <a:r>
              <a:rPr lang="en-US" sz="1650" dirty="0"/>
              <a:t>, J,  Siegel, RL,  </a:t>
            </a:r>
            <a:r>
              <a:rPr lang="en-US" sz="1650" dirty="0" err="1"/>
              <a:t>Laversanne</a:t>
            </a:r>
            <a:r>
              <a:rPr lang="en-US" sz="1650" dirty="0"/>
              <a:t>, M,  </a:t>
            </a:r>
            <a:r>
              <a:rPr lang="en-US" sz="1650" dirty="0" err="1"/>
              <a:t>Soerjomataram</a:t>
            </a:r>
            <a:r>
              <a:rPr lang="en-US" sz="1650" dirty="0"/>
              <a:t>, I,  Jemal, A,  Bray, F.  Global cancer statistics 2020: GLOBOCAN estimates of incidence and mortality worldwide for 36 cancers in 185 countries. </a:t>
            </a:r>
            <a:r>
              <a:rPr lang="en-US" sz="1650" i="1" dirty="0"/>
              <a:t>CA Cancer J Clin</a:t>
            </a:r>
            <a:r>
              <a:rPr lang="en-US" sz="1650" dirty="0"/>
              <a:t>.  2021: 71: 209- 249. </a:t>
            </a:r>
            <a:r>
              <a:rPr lang="en-US" sz="1650" dirty="0">
                <a:hlinkClick r:id="rId6"/>
              </a:rPr>
              <a:t>https://doi.org/10.3322/caac.21660</a:t>
            </a:r>
            <a:endParaRPr lang="en-US" sz="1650" dirty="0"/>
          </a:p>
          <a:p>
            <a:pPr marL="400056" indent="-400056">
              <a:buFont typeface="+mj-lt"/>
              <a:buAutoNum type="arabicPeriod"/>
            </a:pPr>
            <a:r>
              <a:rPr lang="en-US" sz="1650" dirty="0" err="1"/>
              <a:t>Hotte</a:t>
            </a:r>
            <a:r>
              <a:rPr lang="en-US" sz="1650" dirty="0"/>
              <a:t>, S. J., &amp; Saad, F. (2010). Current management of castrate-resistant prostate cancer. </a:t>
            </a:r>
            <a:r>
              <a:rPr lang="en-US" sz="1650" i="1" dirty="0"/>
              <a:t>Current oncology (Toronto, Ont.)</a:t>
            </a:r>
            <a:r>
              <a:rPr lang="en-US" sz="1650" dirty="0"/>
              <a:t>, </a:t>
            </a:r>
            <a:r>
              <a:rPr lang="en-US" sz="1650" i="1" dirty="0"/>
              <a:t>17 Suppl 2</a:t>
            </a:r>
            <a:r>
              <a:rPr lang="en-US" sz="1650" dirty="0"/>
              <a:t>(Suppl 2), S72–S79. </a:t>
            </a:r>
            <a:r>
              <a:rPr lang="en-US" sz="1650" dirty="0">
                <a:hlinkClick r:id="rId7"/>
              </a:rPr>
              <a:t>https://doi.org/10.3747/co.v17i0.718</a:t>
            </a:r>
            <a:r>
              <a:rPr lang="en-US" sz="1650" dirty="0"/>
              <a:t> </a:t>
            </a:r>
          </a:p>
          <a:p>
            <a:pPr marL="400056" indent="-400056">
              <a:buFont typeface="+mj-lt"/>
              <a:buAutoNum type="arabicPeriod"/>
            </a:pPr>
            <a:r>
              <a:rPr lang="en-US" sz="1650" dirty="0" err="1"/>
              <a:t>Halabi</a:t>
            </a:r>
            <a:r>
              <a:rPr lang="en-US" sz="1650" dirty="0"/>
              <a:t>, S., Lin, C. Y., Kelly, W. K., </a:t>
            </a:r>
            <a:r>
              <a:rPr lang="en-US" sz="1650" dirty="0" err="1"/>
              <a:t>Fizazi</a:t>
            </a:r>
            <a:r>
              <a:rPr lang="en-US" sz="1650" dirty="0"/>
              <a:t>, K. S., </a:t>
            </a:r>
            <a:r>
              <a:rPr lang="en-US" sz="1650" dirty="0" err="1"/>
              <a:t>Moul</a:t>
            </a:r>
            <a:r>
              <a:rPr lang="en-US" sz="1650" dirty="0"/>
              <a:t>, J. W., Kaplan, E. B., Morris, M. J., &amp; Small, E. J. (2014). Updated prognostic model for predicting overall survival in first-line chemotherapy for patients with metastatic castration-resistant prostate cancer. </a:t>
            </a:r>
            <a:r>
              <a:rPr lang="en-US" sz="1650" i="1" dirty="0"/>
              <a:t>Journal of clinical oncology : official journal of the American Society of Clinical Oncology</a:t>
            </a:r>
            <a:r>
              <a:rPr lang="en-US" sz="1650" dirty="0"/>
              <a:t>, </a:t>
            </a:r>
            <a:r>
              <a:rPr lang="en-US" sz="1650" i="1" dirty="0"/>
              <a:t>32</a:t>
            </a:r>
            <a:r>
              <a:rPr lang="en-US" sz="1650" dirty="0"/>
              <a:t>(7), 671–677. </a:t>
            </a:r>
            <a:r>
              <a:rPr lang="en-US" sz="1650" dirty="0">
                <a:hlinkClick r:id="rId8"/>
              </a:rPr>
              <a:t>https://doi.org/10.1200/JCO.2013.52.3696</a:t>
            </a:r>
            <a:r>
              <a:rPr lang="en-US" sz="1650" dirty="0"/>
              <a:t> </a:t>
            </a:r>
          </a:p>
        </p:txBody>
      </p:sp>
      <p:sp>
        <p:nvSpPr>
          <p:cNvPr id="48" name="TextBox 47">
            <a:extLst>
              <a:ext uri="{FF2B5EF4-FFF2-40B4-BE49-F238E27FC236}">
                <a16:creationId xmlns:a16="http://schemas.microsoft.com/office/drawing/2014/main" id="{B007066A-C198-9346-899A-93E396C4318E}"/>
              </a:ext>
            </a:extLst>
          </p:cNvPr>
          <p:cNvSpPr txBox="1"/>
          <p:nvPr/>
        </p:nvSpPr>
        <p:spPr>
          <a:xfrm>
            <a:off x="1323633" y="8415604"/>
            <a:ext cx="11462523" cy="11541621"/>
          </a:xfrm>
          <a:prstGeom prst="rect">
            <a:avLst/>
          </a:prstGeom>
          <a:noFill/>
        </p:spPr>
        <p:txBody>
          <a:bodyPr wrap="square" rtlCol="0">
            <a:spAutoFit/>
          </a:bodyPr>
          <a:lstStyle/>
          <a:p>
            <a:r>
              <a:rPr lang="en-US" sz="3100" dirty="0"/>
              <a:t>Prostate cancer (PCa) is the second most common cancer among men, accounting for 14.1% of new cancer cases and 6.8% of mortalities [2]. In its later stages, it progresses into castration resistance prostate cancer (CPRC), becoming resistant to androgen-deprivation therapy and other standard treatments.</a:t>
            </a:r>
          </a:p>
          <a:p>
            <a:r>
              <a:rPr lang="en-US" sz="3100" dirty="0"/>
              <a:t> The prognosis of CPRC is associated with multiple risk factors, including Eastern Cooperative Oncology Group(ECOG) patient performance status, bone pain, prostate-specific antigen(PSA) levels, and alkaline phosphatase(ALP) levels [3]. To build on these prognostic factors, prognostic predictive models have been developed, which analyzing patient data like treatments, laboratory values, vital signs, metastasis sites, and other information. One model developed in 2014 confirmed the previously known predictive factors (ECOG status, PSA, and ALP), while including disease site, lactate dehydrogenase(LDH), opioid analgesic use, albumin(ALB), and  hemoglobin(HB) as new survival indicators[4].</a:t>
            </a:r>
          </a:p>
          <a:p>
            <a:r>
              <a:rPr lang="en-US" sz="3100" dirty="0"/>
              <a:t> </a:t>
            </a:r>
          </a:p>
          <a:p>
            <a:r>
              <a:rPr lang="en-US" sz="3100" dirty="0"/>
              <a:t>Here, we present results of a new model created from phase 3 clinical trial data released by Project Data Sphere[1], a non-profit initiative that openly shares oncology data with researchers. The two goals of this model are to identify prognostic factors, confirming previously known predictors  and uncovering new ones, and to accurately predict patient risk given this data.</a:t>
            </a:r>
          </a:p>
          <a:p>
            <a:endParaRPr lang="en-US" sz="3100" dirty="0"/>
          </a:p>
        </p:txBody>
      </p:sp>
      <p:sp>
        <p:nvSpPr>
          <p:cNvPr id="55" name="TextBox 54">
            <a:extLst>
              <a:ext uri="{FF2B5EF4-FFF2-40B4-BE49-F238E27FC236}">
                <a16:creationId xmlns:a16="http://schemas.microsoft.com/office/drawing/2014/main" id="{1A163704-603E-2E47-ABEA-F847A46D5476}"/>
              </a:ext>
            </a:extLst>
          </p:cNvPr>
          <p:cNvSpPr txBox="1"/>
          <p:nvPr/>
        </p:nvSpPr>
        <p:spPr>
          <a:xfrm>
            <a:off x="38194818" y="16246099"/>
            <a:ext cx="12220257" cy="1004121"/>
          </a:xfrm>
          <a:prstGeom prst="rect">
            <a:avLst/>
          </a:prstGeom>
          <a:noFill/>
        </p:spPr>
        <p:txBody>
          <a:bodyPr rot="0" spcFirstLastPara="0" vertOverflow="overflow" horzOverflow="overflow" vert="horz" wrap="square" lIns="80010" tIns="40005" rIns="80010" bIns="40005" numCol="1" spcCol="0" rtlCol="0" fromWordArt="0" anchor="t" anchorCtr="0" forceAA="0" compatLnSpc="1">
            <a:prstTxWarp prst="textNoShape">
              <a:avLst/>
            </a:prstTxWarp>
            <a:spAutoFit/>
          </a:bodyPr>
          <a:lstStyle/>
          <a:p>
            <a:pPr marL="400056" indent="-400056">
              <a:buFont typeface="Arial" panose="020B0604020202020204" pitchFamily="34" charset="0"/>
              <a:buChar char="•"/>
            </a:pPr>
            <a:r>
              <a:rPr lang="en-US" sz="2000" dirty="0"/>
              <a:t>Utilize new understanding of risk factors for diagnosis and prognosis</a:t>
            </a:r>
          </a:p>
          <a:p>
            <a:pPr marL="400056" indent="-400056">
              <a:buFont typeface="Arial" panose="020B0604020202020204" pitchFamily="34" charset="0"/>
              <a:buChar char="•"/>
            </a:pPr>
            <a:r>
              <a:rPr lang="en-US" sz="2000" dirty="0"/>
              <a:t>Incorporate genomics data and pathology imaging into model given current research advances</a:t>
            </a:r>
          </a:p>
          <a:p>
            <a:pPr marL="400056" indent="-400056">
              <a:buFont typeface="Arial" panose="020B0604020202020204" pitchFamily="34" charset="0"/>
              <a:buChar char="•"/>
            </a:pPr>
            <a:r>
              <a:rPr lang="en-US" sz="2000" dirty="0"/>
              <a:t>Develop similar prognostic models for other types of cancer</a:t>
            </a:r>
          </a:p>
        </p:txBody>
      </p:sp>
      <p:graphicFrame>
        <p:nvGraphicFramePr>
          <p:cNvPr id="56" name="Table 4">
            <a:extLst>
              <a:ext uri="{FF2B5EF4-FFF2-40B4-BE49-F238E27FC236}">
                <a16:creationId xmlns:a16="http://schemas.microsoft.com/office/drawing/2014/main" id="{08AC5352-F58B-AE45-A679-10358341F225}"/>
              </a:ext>
            </a:extLst>
          </p:cNvPr>
          <p:cNvGraphicFramePr>
            <a:graphicFrameLocks/>
          </p:cNvGraphicFramePr>
          <p:nvPr>
            <p:extLst>
              <p:ext uri="{D42A27DB-BD31-4B8C-83A1-F6EECF244321}">
                <p14:modId xmlns:p14="http://schemas.microsoft.com/office/powerpoint/2010/main" val="2410185679"/>
              </p:ext>
            </p:extLst>
          </p:nvPr>
        </p:nvGraphicFramePr>
        <p:xfrm>
          <a:off x="14977060" y="19292426"/>
          <a:ext cx="8820162" cy="5948823"/>
        </p:xfrm>
        <a:graphic>
          <a:graphicData uri="http://schemas.openxmlformats.org/drawingml/2006/table">
            <a:tbl>
              <a:tblPr firstRow="1" bandRow="1">
                <a:tableStyleId>{5C22544A-7EE6-4342-B048-85BDC9FD1C3A}</a:tableStyleId>
              </a:tblPr>
              <a:tblGrid>
                <a:gridCol w="6359898">
                  <a:extLst>
                    <a:ext uri="{9D8B030D-6E8A-4147-A177-3AD203B41FA5}">
                      <a16:colId xmlns:a16="http://schemas.microsoft.com/office/drawing/2014/main" val="1202584636"/>
                    </a:ext>
                  </a:extLst>
                </a:gridCol>
                <a:gridCol w="2460264">
                  <a:extLst>
                    <a:ext uri="{9D8B030D-6E8A-4147-A177-3AD203B41FA5}">
                      <a16:colId xmlns:a16="http://schemas.microsoft.com/office/drawing/2014/main" val="550603554"/>
                    </a:ext>
                  </a:extLst>
                </a:gridCol>
              </a:tblGrid>
              <a:tr h="811991">
                <a:tc>
                  <a:txBody>
                    <a:bodyPr/>
                    <a:lstStyle/>
                    <a:p>
                      <a:pPr algn="ctr"/>
                      <a:r>
                        <a:rPr lang="en-US" sz="2300" dirty="0"/>
                        <a:t>Model</a:t>
                      </a:r>
                    </a:p>
                  </a:txBody>
                  <a:tcPr marL="73064" marR="73064" marT="40005" marB="40005"/>
                </a:tc>
                <a:tc>
                  <a:txBody>
                    <a:bodyPr/>
                    <a:lstStyle/>
                    <a:p>
                      <a:pPr algn="ctr"/>
                      <a:r>
                        <a:rPr lang="en-US" sz="2300" dirty="0"/>
                        <a:t>Prediction Accuracy (std)</a:t>
                      </a:r>
                    </a:p>
                  </a:txBody>
                  <a:tcPr marL="73064" marR="73064" marT="40005" marB="40005"/>
                </a:tc>
                <a:extLst>
                  <a:ext uri="{0D108BD9-81ED-4DB2-BD59-A6C34878D82A}">
                    <a16:rowId xmlns:a16="http://schemas.microsoft.com/office/drawing/2014/main" val="3439847775"/>
                  </a:ext>
                </a:extLst>
              </a:tr>
              <a:tr h="618230">
                <a:tc>
                  <a:txBody>
                    <a:bodyPr/>
                    <a:lstStyle/>
                    <a:p>
                      <a:pPr algn="ctr"/>
                      <a:r>
                        <a:rPr lang="en-US" sz="2200" dirty="0"/>
                        <a:t>Support Vector Machine (</a:t>
                      </a:r>
                      <a:r>
                        <a:rPr lang="en-US" sz="2200" b="0" i="1" u="none" strike="noStrike" kern="1200" dirty="0">
                          <a:solidFill>
                            <a:schemeClr val="dk1"/>
                          </a:solidFill>
                          <a:effectLst/>
                          <a:latin typeface="+mn-lt"/>
                          <a:ea typeface="+mn-ea"/>
                          <a:cs typeface="+mn-cs"/>
                        </a:rPr>
                        <a:t>Default Parameters)</a:t>
                      </a:r>
                      <a:endParaRPr lang="en-US" sz="2200" dirty="0"/>
                    </a:p>
                  </a:txBody>
                  <a:tcPr marL="73064" marR="73064" marT="40005" marB="40005"/>
                </a:tc>
                <a:tc>
                  <a:txBody>
                    <a:bodyPr/>
                    <a:lstStyle/>
                    <a:p>
                      <a:pPr algn="ctr"/>
                      <a:r>
                        <a:rPr lang="en-US" sz="2200" b="0" i="0" u="none" strike="noStrike" kern="1200" dirty="0">
                          <a:solidFill>
                            <a:schemeClr val="dk1"/>
                          </a:solidFill>
                          <a:effectLst/>
                          <a:latin typeface="+mn-lt"/>
                          <a:ea typeface="+mn-ea"/>
                          <a:cs typeface="+mn-cs"/>
                        </a:rPr>
                        <a:t>63.36% </a:t>
                      </a:r>
                      <a:r>
                        <a:rPr lang="en-US" sz="2200" b="0" i="0" kern="1200" dirty="0">
                          <a:solidFill>
                            <a:schemeClr val="dk1"/>
                          </a:solidFill>
                          <a:effectLst/>
                          <a:latin typeface="+mn-lt"/>
                          <a:ea typeface="+mn-ea"/>
                          <a:cs typeface="+mn-cs"/>
                        </a:rPr>
                        <a:t>(0.94%)</a:t>
                      </a:r>
                      <a:endParaRPr lang="en-US" sz="2200" dirty="0"/>
                    </a:p>
                  </a:txBody>
                  <a:tcPr marL="73064" marR="73064" marT="40005" marB="40005"/>
                </a:tc>
                <a:extLst>
                  <a:ext uri="{0D108BD9-81ED-4DB2-BD59-A6C34878D82A}">
                    <a16:rowId xmlns:a16="http://schemas.microsoft.com/office/drawing/2014/main" val="4015732874"/>
                  </a:ext>
                </a:extLst>
              </a:tr>
              <a:tr h="811991">
                <a:tc>
                  <a:txBody>
                    <a:bodyPr/>
                    <a:lstStyle/>
                    <a:p>
                      <a:pPr algn="ctr"/>
                      <a:r>
                        <a:rPr lang="en-US" sz="2200" dirty="0"/>
                        <a:t>Support Vector Machine (</a:t>
                      </a:r>
                      <a:r>
                        <a:rPr lang="en-US" sz="2200" i="1" dirty="0"/>
                        <a:t>Best Parameters: </a:t>
                      </a:r>
                      <a:r>
                        <a:rPr lang="en-US" sz="2200" b="0" i="0" kern="1200" dirty="0">
                          <a:solidFill>
                            <a:schemeClr val="dk1"/>
                          </a:solidFill>
                          <a:effectLst/>
                          <a:latin typeface="+mn-lt"/>
                          <a:ea typeface="+mn-ea"/>
                          <a:cs typeface="+mn-cs"/>
                        </a:rPr>
                        <a:t>'C': 10, 'gamma': 0.0001)</a:t>
                      </a:r>
                      <a:endParaRPr lang="en-US" sz="2200" dirty="0"/>
                    </a:p>
                  </a:txBody>
                  <a:tcPr marL="73064" marR="73064" marT="40005" marB="40005"/>
                </a:tc>
                <a:tc>
                  <a:txBody>
                    <a:bodyPr/>
                    <a:lstStyle/>
                    <a:p>
                      <a:pPr algn="ctr"/>
                      <a:r>
                        <a:rPr lang="en-US" sz="2200" b="0" i="0" u="none" strike="noStrike" kern="1200" dirty="0">
                          <a:solidFill>
                            <a:schemeClr val="dk1"/>
                          </a:solidFill>
                          <a:effectLst/>
                          <a:latin typeface="+mn-lt"/>
                          <a:ea typeface="+mn-ea"/>
                          <a:cs typeface="+mn-cs"/>
                        </a:rPr>
                        <a:t>71.31% </a:t>
                      </a:r>
                      <a:r>
                        <a:rPr lang="en-US" sz="2200" b="0" i="0" kern="1200" dirty="0">
                          <a:solidFill>
                            <a:schemeClr val="dk1"/>
                          </a:solidFill>
                          <a:effectLst/>
                          <a:latin typeface="+mn-lt"/>
                          <a:ea typeface="+mn-ea"/>
                          <a:cs typeface="+mn-cs"/>
                        </a:rPr>
                        <a:t>(3.51%)</a:t>
                      </a:r>
                      <a:endParaRPr lang="en-US" sz="2200" dirty="0"/>
                    </a:p>
                  </a:txBody>
                  <a:tcPr marL="73064" marR="73064" marT="40005" marB="40005"/>
                </a:tc>
                <a:extLst>
                  <a:ext uri="{0D108BD9-81ED-4DB2-BD59-A6C34878D82A}">
                    <a16:rowId xmlns:a16="http://schemas.microsoft.com/office/drawing/2014/main" val="3169150036"/>
                  </a:ext>
                </a:extLst>
              </a:tr>
              <a:tr h="455278">
                <a:tc>
                  <a:txBody>
                    <a:bodyPr/>
                    <a:lstStyle/>
                    <a:p>
                      <a:pPr algn="ctr"/>
                      <a:r>
                        <a:rPr lang="en-US" sz="2200" dirty="0"/>
                        <a:t>Logistic Regression</a:t>
                      </a:r>
                    </a:p>
                  </a:txBody>
                  <a:tcPr marL="73064" marR="73064" marT="40005" marB="40005"/>
                </a:tc>
                <a:tc>
                  <a:txBody>
                    <a:bodyPr/>
                    <a:lstStyle/>
                    <a:p>
                      <a:pPr algn="ctr"/>
                      <a:r>
                        <a:rPr lang="en-US" sz="2200" b="0" i="0" u="none" strike="noStrike" kern="1200" dirty="0">
                          <a:solidFill>
                            <a:schemeClr val="dk1"/>
                          </a:solidFill>
                          <a:effectLst/>
                          <a:latin typeface="+mn-lt"/>
                          <a:ea typeface="+mn-ea"/>
                          <a:cs typeface="+mn-cs"/>
                        </a:rPr>
                        <a:t>79.66% </a:t>
                      </a:r>
                      <a:r>
                        <a:rPr lang="en-US" sz="2200" b="0" i="0" kern="1200" dirty="0">
                          <a:solidFill>
                            <a:schemeClr val="dk1"/>
                          </a:solidFill>
                          <a:effectLst/>
                          <a:latin typeface="+mn-lt"/>
                          <a:ea typeface="+mn-ea"/>
                          <a:cs typeface="+mn-cs"/>
                        </a:rPr>
                        <a:t>(5.41%)</a:t>
                      </a:r>
                      <a:endParaRPr lang="en-US" sz="2200" dirty="0"/>
                    </a:p>
                  </a:txBody>
                  <a:tcPr marL="73064" marR="73064" marT="40005" marB="40005"/>
                </a:tc>
                <a:extLst>
                  <a:ext uri="{0D108BD9-81ED-4DB2-BD59-A6C34878D82A}">
                    <a16:rowId xmlns:a16="http://schemas.microsoft.com/office/drawing/2014/main" val="3643243172"/>
                  </a:ext>
                </a:extLst>
              </a:tr>
              <a:tr h="455278">
                <a:tc>
                  <a:txBody>
                    <a:bodyPr/>
                    <a:lstStyle/>
                    <a:p>
                      <a:pPr algn="ctr"/>
                      <a:r>
                        <a:rPr lang="en-US" sz="2200" dirty="0"/>
                        <a:t>Random Forest (n estimators = 100)</a:t>
                      </a:r>
                    </a:p>
                  </a:txBody>
                  <a:tcPr marL="73064" marR="73064" marT="40005" marB="40005"/>
                </a:tc>
                <a:tc>
                  <a:txBody>
                    <a:bodyPr/>
                    <a:lstStyle/>
                    <a:p>
                      <a:pPr algn="ctr"/>
                      <a:r>
                        <a:rPr lang="en-US" sz="2200" b="0" i="0" u="none" strike="noStrike" kern="1200" dirty="0">
                          <a:solidFill>
                            <a:schemeClr val="dk1"/>
                          </a:solidFill>
                          <a:effectLst/>
                          <a:latin typeface="+mn-lt"/>
                          <a:ea typeface="+mn-ea"/>
                          <a:cs typeface="+mn-cs"/>
                        </a:rPr>
                        <a:t>81.05% </a:t>
                      </a:r>
                      <a:r>
                        <a:rPr lang="en-US" sz="2200" b="0" i="0" kern="1200" dirty="0">
                          <a:solidFill>
                            <a:schemeClr val="dk1"/>
                          </a:solidFill>
                          <a:effectLst/>
                          <a:latin typeface="+mn-lt"/>
                          <a:ea typeface="+mn-ea"/>
                          <a:cs typeface="+mn-cs"/>
                        </a:rPr>
                        <a:t>(7.44%)</a:t>
                      </a:r>
                      <a:endParaRPr lang="en-US" sz="2200" dirty="0"/>
                    </a:p>
                  </a:txBody>
                  <a:tcPr marL="73064" marR="73064" marT="40005" marB="40005"/>
                </a:tc>
                <a:extLst>
                  <a:ext uri="{0D108BD9-81ED-4DB2-BD59-A6C34878D82A}">
                    <a16:rowId xmlns:a16="http://schemas.microsoft.com/office/drawing/2014/main" val="3375397158"/>
                  </a:ext>
                </a:extLst>
              </a:tr>
              <a:tr h="4552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t>Random Forest (n estimators = 300)</a:t>
                      </a:r>
                    </a:p>
                  </a:txBody>
                  <a:tcPr marL="73064" marR="73064" marT="40005" marB="40005"/>
                </a:tc>
                <a:tc>
                  <a:txBody>
                    <a:bodyPr/>
                    <a:lstStyle/>
                    <a:p>
                      <a:pPr algn="ctr"/>
                      <a:r>
                        <a:rPr lang="en-US" sz="2200" b="0" i="0" u="none" strike="noStrike" kern="1200" dirty="0">
                          <a:solidFill>
                            <a:schemeClr val="dk1"/>
                          </a:solidFill>
                          <a:effectLst/>
                          <a:latin typeface="+mn-lt"/>
                          <a:ea typeface="+mn-ea"/>
                          <a:cs typeface="+mn-cs"/>
                        </a:rPr>
                        <a:t>81.45% </a:t>
                      </a:r>
                      <a:r>
                        <a:rPr lang="en-US" sz="2200" b="0" i="0" kern="1200" dirty="0">
                          <a:solidFill>
                            <a:schemeClr val="dk1"/>
                          </a:solidFill>
                          <a:effectLst/>
                          <a:latin typeface="+mn-lt"/>
                          <a:ea typeface="+mn-ea"/>
                          <a:cs typeface="+mn-cs"/>
                        </a:rPr>
                        <a:t>(5.64%)</a:t>
                      </a:r>
                      <a:endParaRPr lang="en-US" sz="2200" dirty="0"/>
                    </a:p>
                  </a:txBody>
                  <a:tcPr marL="73064" marR="73064" marT="40005" marB="40005"/>
                </a:tc>
                <a:extLst>
                  <a:ext uri="{0D108BD9-81ED-4DB2-BD59-A6C34878D82A}">
                    <a16:rowId xmlns:a16="http://schemas.microsoft.com/office/drawing/2014/main" val="943806689"/>
                  </a:ext>
                </a:extLst>
              </a:tr>
              <a:tr h="455278">
                <a:tc>
                  <a:txBody>
                    <a:bodyPr/>
                    <a:lstStyle/>
                    <a:p>
                      <a:pPr algn="ctr"/>
                      <a:r>
                        <a:rPr lang="en-US" sz="2200" dirty="0"/>
                        <a:t>Artificial Neural Network (epochs=100)</a:t>
                      </a:r>
                    </a:p>
                  </a:txBody>
                  <a:tcPr marL="73064" marR="73064" marT="40005" marB="40005"/>
                </a:tc>
                <a:tc>
                  <a:txBody>
                    <a:bodyPr/>
                    <a:lstStyle/>
                    <a:p>
                      <a:pPr algn="ctr"/>
                      <a:r>
                        <a:rPr lang="en-US" sz="2200" b="0" i="0" u="none" strike="noStrike" kern="1200" dirty="0">
                          <a:solidFill>
                            <a:schemeClr val="dk1"/>
                          </a:solidFill>
                          <a:effectLst/>
                          <a:latin typeface="+mn-lt"/>
                          <a:ea typeface="+mn-ea"/>
                          <a:cs typeface="+mn-cs"/>
                        </a:rPr>
                        <a:t>67.02% </a:t>
                      </a:r>
                      <a:r>
                        <a:rPr lang="en-US" sz="2200" b="0" i="0" kern="1200" dirty="0">
                          <a:solidFill>
                            <a:schemeClr val="dk1"/>
                          </a:solidFill>
                          <a:effectLst/>
                          <a:latin typeface="+mn-lt"/>
                          <a:ea typeface="+mn-ea"/>
                          <a:cs typeface="+mn-cs"/>
                        </a:rPr>
                        <a:t>(9.19%)</a:t>
                      </a:r>
                      <a:endParaRPr lang="en-US" sz="2200" i="0" dirty="0"/>
                    </a:p>
                  </a:txBody>
                  <a:tcPr marL="73064" marR="73064" marT="40005" marB="40005"/>
                </a:tc>
                <a:extLst>
                  <a:ext uri="{0D108BD9-81ED-4DB2-BD59-A6C34878D82A}">
                    <a16:rowId xmlns:a16="http://schemas.microsoft.com/office/drawing/2014/main" val="1307547673"/>
                  </a:ext>
                </a:extLst>
              </a:tr>
              <a:tr h="455278">
                <a:tc>
                  <a:txBody>
                    <a:bodyPr/>
                    <a:lstStyle/>
                    <a:p>
                      <a:pPr algn="ctr"/>
                      <a:r>
                        <a:rPr lang="en-US" sz="2200" dirty="0"/>
                        <a:t>Artificial Neural Network (epochs=350)</a:t>
                      </a:r>
                    </a:p>
                  </a:txBody>
                  <a:tcPr marL="73064" marR="73064" marT="40005" marB="4000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a:t>69.15% </a:t>
                      </a:r>
                      <a:r>
                        <a:rPr lang="en-US" sz="2200" b="0" i="0" kern="1200" dirty="0">
                          <a:solidFill>
                            <a:schemeClr val="dk1"/>
                          </a:solidFill>
                          <a:effectLst/>
                          <a:latin typeface="+mn-lt"/>
                          <a:ea typeface="+mn-ea"/>
                          <a:cs typeface="+mn-cs"/>
                        </a:rPr>
                        <a:t>(6.68%)</a:t>
                      </a:r>
                      <a:endParaRPr lang="en-US" sz="2200" dirty="0"/>
                    </a:p>
                  </a:txBody>
                  <a:tcPr marL="73064" marR="73064" marT="40005" marB="40005"/>
                </a:tc>
                <a:extLst>
                  <a:ext uri="{0D108BD9-81ED-4DB2-BD59-A6C34878D82A}">
                    <a16:rowId xmlns:a16="http://schemas.microsoft.com/office/drawing/2014/main" val="2272076329"/>
                  </a:ext>
                </a:extLst>
              </a:tr>
              <a:tr h="6182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t>Artificial Neural Network (epochs=350, scaled data)</a:t>
                      </a:r>
                    </a:p>
                  </a:txBody>
                  <a:tcPr marL="73064" marR="73064" marT="40005" marB="4000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t>72.55% </a:t>
                      </a:r>
                      <a:r>
                        <a:rPr lang="en-US" sz="2200" b="0" kern="1200" dirty="0">
                          <a:solidFill>
                            <a:schemeClr val="dk1"/>
                          </a:solidFill>
                          <a:effectLst/>
                          <a:latin typeface="+mn-lt"/>
                          <a:ea typeface="+mn-ea"/>
                          <a:cs typeface="+mn-cs"/>
                        </a:rPr>
                        <a:t>(4.09%)</a:t>
                      </a:r>
                    </a:p>
                  </a:txBody>
                  <a:tcPr marL="73064" marR="73064" marT="40005" marB="40005"/>
                </a:tc>
                <a:extLst>
                  <a:ext uri="{0D108BD9-81ED-4DB2-BD59-A6C34878D82A}">
                    <a16:rowId xmlns:a16="http://schemas.microsoft.com/office/drawing/2014/main" val="4134582046"/>
                  </a:ext>
                </a:extLst>
              </a:tr>
              <a:tr h="811991">
                <a:tc>
                  <a:txBody>
                    <a:bodyPr/>
                    <a:lstStyle/>
                    <a:p>
                      <a:pPr algn="ctr"/>
                      <a:r>
                        <a:rPr lang="en-US" sz="2200" dirty="0"/>
                        <a:t>Artificial Neural Network (epochs = 350, scaled data, less complex model)</a:t>
                      </a:r>
                    </a:p>
                  </a:txBody>
                  <a:tcPr marL="73064" marR="73064" marT="40005" marB="4000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a:t>72.13% </a:t>
                      </a:r>
                      <a:r>
                        <a:rPr lang="en-US" sz="2200" b="0" i="0" kern="1200" dirty="0">
                          <a:solidFill>
                            <a:schemeClr val="dk1"/>
                          </a:solidFill>
                          <a:effectLst/>
                          <a:latin typeface="+mn-lt"/>
                          <a:ea typeface="+mn-ea"/>
                          <a:cs typeface="+mn-cs"/>
                        </a:rPr>
                        <a:t>(4.70%)</a:t>
                      </a:r>
                      <a:endParaRPr lang="en-US" sz="2200" dirty="0"/>
                    </a:p>
                  </a:txBody>
                  <a:tcPr marL="73064" marR="73064" marT="40005" marB="40005"/>
                </a:tc>
                <a:extLst>
                  <a:ext uri="{0D108BD9-81ED-4DB2-BD59-A6C34878D82A}">
                    <a16:rowId xmlns:a16="http://schemas.microsoft.com/office/drawing/2014/main" val="527082997"/>
                  </a:ext>
                </a:extLst>
              </a:tr>
            </a:tbl>
          </a:graphicData>
        </a:graphic>
      </p:graphicFrame>
      <p:graphicFrame>
        <p:nvGraphicFramePr>
          <p:cNvPr id="57" name="Table 5">
            <a:extLst>
              <a:ext uri="{FF2B5EF4-FFF2-40B4-BE49-F238E27FC236}">
                <a16:creationId xmlns:a16="http://schemas.microsoft.com/office/drawing/2014/main" id="{D12B7724-5614-E04F-AF7B-87034A9622D0}"/>
              </a:ext>
            </a:extLst>
          </p:cNvPr>
          <p:cNvGraphicFramePr>
            <a:graphicFrameLocks/>
          </p:cNvGraphicFramePr>
          <p:nvPr>
            <p:extLst>
              <p:ext uri="{D42A27DB-BD31-4B8C-83A1-F6EECF244321}">
                <p14:modId xmlns:p14="http://schemas.microsoft.com/office/powerpoint/2010/main" val="4225613973"/>
              </p:ext>
            </p:extLst>
          </p:nvPr>
        </p:nvGraphicFramePr>
        <p:xfrm>
          <a:off x="14812408" y="7994639"/>
          <a:ext cx="6766269" cy="4264017"/>
        </p:xfrm>
        <a:graphic>
          <a:graphicData uri="http://schemas.openxmlformats.org/drawingml/2006/table">
            <a:tbl>
              <a:tblPr firstRow="1" bandRow="1">
                <a:tableStyleId>{5C22544A-7EE6-4342-B048-85BDC9FD1C3A}</a:tableStyleId>
              </a:tblPr>
              <a:tblGrid>
                <a:gridCol w="1997527">
                  <a:extLst>
                    <a:ext uri="{9D8B030D-6E8A-4147-A177-3AD203B41FA5}">
                      <a16:colId xmlns:a16="http://schemas.microsoft.com/office/drawing/2014/main" val="1108151912"/>
                    </a:ext>
                  </a:extLst>
                </a:gridCol>
                <a:gridCol w="2384371">
                  <a:extLst>
                    <a:ext uri="{9D8B030D-6E8A-4147-A177-3AD203B41FA5}">
                      <a16:colId xmlns:a16="http://schemas.microsoft.com/office/drawing/2014/main" val="10611112"/>
                    </a:ext>
                  </a:extLst>
                </a:gridCol>
                <a:gridCol w="2384371">
                  <a:extLst>
                    <a:ext uri="{9D8B030D-6E8A-4147-A177-3AD203B41FA5}">
                      <a16:colId xmlns:a16="http://schemas.microsoft.com/office/drawing/2014/main" val="1167637433"/>
                    </a:ext>
                  </a:extLst>
                </a:gridCol>
              </a:tblGrid>
              <a:tr h="323850">
                <a:tc>
                  <a:txBody>
                    <a:bodyPr/>
                    <a:lstStyle/>
                    <a:p>
                      <a:r>
                        <a:rPr lang="en-US" sz="1600" dirty="0"/>
                        <a:t>Variable</a:t>
                      </a:r>
                    </a:p>
                  </a:txBody>
                  <a:tcPr marL="80010" marR="80010" marT="40005" marB="40005"/>
                </a:tc>
                <a:tc>
                  <a:txBody>
                    <a:bodyPr/>
                    <a:lstStyle/>
                    <a:p>
                      <a:r>
                        <a:rPr lang="en-US" sz="1600" dirty="0"/>
                        <a:t>Training Set</a:t>
                      </a:r>
                    </a:p>
                  </a:txBody>
                  <a:tcPr marL="80010" marR="80010" marT="40005" marB="40005"/>
                </a:tc>
                <a:tc>
                  <a:txBody>
                    <a:bodyPr/>
                    <a:lstStyle/>
                    <a:p>
                      <a:r>
                        <a:rPr lang="en-US" sz="1600" dirty="0"/>
                        <a:t>Testing Set</a:t>
                      </a:r>
                    </a:p>
                  </a:txBody>
                  <a:tcPr marL="80010" marR="80010" marT="40005" marB="40005"/>
                </a:tc>
                <a:extLst>
                  <a:ext uri="{0D108BD9-81ED-4DB2-BD59-A6C34878D82A}">
                    <a16:rowId xmlns:a16="http://schemas.microsoft.com/office/drawing/2014/main" val="3286613631"/>
                  </a:ext>
                </a:extLst>
              </a:tr>
              <a:tr h="323850">
                <a:tc>
                  <a:txBody>
                    <a:bodyPr/>
                    <a:lstStyle/>
                    <a:p>
                      <a:r>
                        <a:rPr lang="en-US" sz="1600" dirty="0"/>
                        <a:t># of Patients</a:t>
                      </a:r>
                    </a:p>
                  </a:txBody>
                  <a:tcPr marL="80010" marR="80010" marT="40005" marB="40005"/>
                </a:tc>
                <a:tc>
                  <a:txBody>
                    <a:bodyPr/>
                    <a:lstStyle/>
                    <a:p>
                      <a:r>
                        <a:rPr lang="en-US" sz="1600" dirty="0"/>
                        <a:t>470</a:t>
                      </a:r>
                    </a:p>
                  </a:txBody>
                  <a:tcPr marL="80010" marR="80010" marT="40005" marB="40005"/>
                </a:tc>
                <a:tc>
                  <a:txBody>
                    <a:bodyPr/>
                    <a:lstStyle/>
                    <a:p>
                      <a:r>
                        <a:rPr lang="en-US" sz="1600" dirty="0"/>
                        <a:t>476</a:t>
                      </a:r>
                    </a:p>
                  </a:txBody>
                  <a:tcPr marL="80010" marR="80010" marT="40005" marB="40005"/>
                </a:tc>
                <a:extLst>
                  <a:ext uri="{0D108BD9-81ED-4DB2-BD59-A6C34878D82A}">
                    <a16:rowId xmlns:a16="http://schemas.microsoft.com/office/drawing/2014/main" val="112713314"/>
                  </a:ext>
                </a:extLst>
              </a:tr>
              <a:tr h="323850">
                <a:tc>
                  <a:txBody>
                    <a:bodyPr/>
                    <a:lstStyle/>
                    <a:p>
                      <a:r>
                        <a:rPr lang="en-US" sz="1600" dirty="0"/>
                        <a:t>Mean Survival Time</a:t>
                      </a:r>
                    </a:p>
                  </a:txBody>
                  <a:tcPr marL="80010" marR="80010" marT="40005" marB="40005"/>
                </a:tc>
                <a:tc>
                  <a:txBody>
                    <a:bodyPr/>
                    <a:lstStyle/>
                    <a:p>
                      <a:r>
                        <a:rPr lang="en-US" sz="1600" b="0" i="0" kern="1200" dirty="0">
                          <a:solidFill>
                            <a:schemeClr val="dk1"/>
                          </a:solidFill>
                          <a:effectLst/>
                          <a:latin typeface="+mn-lt"/>
                          <a:ea typeface="+mn-ea"/>
                          <a:cs typeface="+mn-cs"/>
                        </a:rPr>
                        <a:t>648</a:t>
                      </a:r>
                      <a:endParaRPr lang="en-US" sz="1600" dirty="0"/>
                    </a:p>
                  </a:txBody>
                  <a:tcPr marL="80010" marR="80010" marT="40005" marB="40005"/>
                </a:tc>
                <a:tc>
                  <a:txBody>
                    <a:bodyPr/>
                    <a:lstStyle/>
                    <a:p>
                      <a:r>
                        <a:rPr lang="en-US" sz="1600" dirty="0"/>
                        <a:t>372.5</a:t>
                      </a:r>
                    </a:p>
                  </a:txBody>
                  <a:tcPr marL="80010" marR="80010" marT="40005" marB="40005"/>
                </a:tc>
                <a:extLst>
                  <a:ext uri="{0D108BD9-81ED-4DB2-BD59-A6C34878D82A}">
                    <a16:rowId xmlns:a16="http://schemas.microsoft.com/office/drawing/2014/main" val="4051536815"/>
                  </a:ext>
                </a:extLst>
              </a:tr>
              <a:tr h="323850">
                <a:tc>
                  <a:txBody>
                    <a:bodyPr/>
                    <a:lstStyle/>
                    <a:p>
                      <a:r>
                        <a:rPr lang="en-US" sz="1600" dirty="0"/>
                        <a:t>Age</a:t>
                      </a:r>
                    </a:p>
                  </a:txBody>
                  <a:tcPr marL="80010" marR="80010" marT="40005" marB="40005">
                    <a:solidFill>
                      <a:schemeClr val="accent1">
                        <a:lumMod val="60000"/>
                        <a:lumOff val="40000"/>
                      </a:schemeClr>
                    </a:solidFill>
                  </a:tcPr>
                </a:tc>
                <a:tc>
                  <a:txBody>
                    <a:bodyPr/>
                    <a:lstStyle/>
                    <a:p>
                      <a:endParaRPr lang="en-US" sz="1600" dirty="0"/>
                    </a:p>
                  </a:txBody>
                  <a:tcPr marL="80010" marR="80010" marT="40005" marB="40005">
                    <a:solidFill>
                      <a:schemeClr val="accent1">
                        <a:lumMod val="60000"/>
                        <a:lumOff val="40000"/>
                      </a:schemeClr>
                    </a:solidFill>
                  </a:tcPr>
                </a:tc>
                <a:tc>
                  <a:txBody>
                    <a:bodyPr/>
                    <a:lstStyle/>
                    <a:p>
                      <a:endParaRPr lang="en-US" sz="1600" dirty="0"/>
                    </a:p>
                  </a:txBody>
                  <a:tcPr marL="80010" marR="80010" marT="40005" marB="40005">
                    <a:solidFill>
                      <a:schemeClr val="accent1">
                        <a:lumMod val="60000"/>
                        <a:lumOff val="40000"/>
                      </a:schemeClr>
                    </a:solidFill>
                  </a:tcPr>
                </a:tc>
                <a:extLst>
                  <a:ext uri="{0D108BD9-81ED-4DB2-BD59-A6C34878D82A}">
                    <a16:rowId xmlns:a16="http://schemas.microsoft.com/office/drawing/2014/main" val="1958224297"/>
                  </a:ext>
                </a:extLst>
              </a:tr>
              <a:tr h="140693">
                <a:tc>
                  <a:txBody>
                    <a:bodyPr/>
                    <a:lstStyle/>
                    <a:p>
                      <a:pPr marL="0" marR="0" lvl="0" indent="-1737360" algn="l" defTabSz="914400" rtl="0" eaLnBrk="1" fontAlgn="auto" latinLnBrk="0" hangingPunct="1">
                        <a:lnSpc>
                          <a:spcPct val="100000"/>
                        </a:lnSpc>
                        <a:spcBef>
                          <a:spcPts val="0"/>
                        </a:spcBef>
                        <a:spcAft>
                          <a:spcPts val="0"/>
                        </a:spcAft>
                        <a:buClrTx/>
                        <a:buSzTx/>
                        <a:buFontTx/>
                        <a:buNone/>
                        <a:tabLst/>
                        <a:defRPr/>
                      </a:pPr>
                      <a:r>
                        <a:rPr lang="en-US" sz="1600" dirty="0"/>
                        <a:t>       18-64</a:t>
                      </a:r>
                    </a:p>
                  </a:txBody>
                  <a:tcPr marL="80010" marR="80010" marT="40005" marB="40005"/>
                </a:tc>
                <a:tc>
                  <a:txBody>
                    <a:bodyPr/>
                    <a:lstStyle/>
                    <a:p>
                      <a:r>
                        <a:rPr lang="en-US" sz="1600" dirty="0"/>
                        <a:t>159</a:t>
                      </a:r>
                    </a:p>
                  </a:txBody>
                  <a:tcPr marL="80010" marR="80010" marT="40005" marB="40005"/>
                </a:tc>
                <a:tc>
                  <a:txBody>
                    <a:bodyPr/>
                    <a:lstStyle/>
                    <a:p>
                      <a:r>
                        <a:rPr lang="en-US" sz="1600" dirty="0"/>
                        <a:t>111</a:t>
                      </a:r>
                    </a:p>
                  </a:txBody>
                  <a:tcPr marL="80010" marR="80010" marT="40005" marB="40005"/>
                </a:tc>
                <a:extLst>
                  <a:ext uri="{0D108BD9-81ED-4DB2-BD59-A6C34878D82A}">
                    <a16:rowId xmlns:a16="http://schemas.microsoft.com/office/drawing/2014/main" val="1017252413"/>
                  </a:ext>
                </a:extLst>
              </a:tr>
              <a:tr h="323850">
                <a:tc>
                  <a:txBody>
                    <a:bodyPr/>
                    <a:lstStyle/>
                    <a:p>
                      <a:pPr lvl="0"/>
                      <a:r>
                        <a:rPr lang="en-US" sz="1600" dirty="0"/>
                        <a:t>       65-74</a:t>
                      </a:r>
                    </a:p>
                  </a:txBody>
                  <a:tcPr marL="80010" marR="80010" marT="40005" marB="40005"/>
                </a:tc>
                <a:tc>
                  <a:txBody>
                    <a:bodyPr/>
                    <a:lstStyle/>
                    <a:p>
                      <a:r>
                        <a:rPr lang="en-US" sz="1600" dirty="0"/>
                        <a:t>212</a:t>
                      </a:r>
                    </a:p>
                  </a:txBody>
                  <a:tcPr marL="80010" marR="80010" marT="40005" marB="40005"/>
                </a:tc>
                <a:tc>
                  <a:txBody>
                    <a:bodyPr/>
                    <a:lstStyle/>
                    <a:p>
                      <a:r>
                        <a:rPr lang="en-US" sz="1600" dirty="0"/>
                        <a:t>211</a:t>
                      </a:r>
                    </a:p>
                  </a:txBody>
                  <a:tcPr marL="80010" marR="80010" marT="40005" marB="40005"/>
                </a:tc>
                <a:extLst>
                  <a:ext uri="{0D108BD9-81ED-4DB2-BD59-A6C34878D82A}">
                    <a16:rowId xmlns:a16="http://schemas.microsoft.com/office/drawing/2014/main" val="148218683"/>
                  </a:ext>
                </a:extLst>
              </a:tr>
              <a:tr h="200659">
                <a:tc>
                  <a:txBody>
                    <a:bodyPr/>
                    <a:lstStyle/>
                    <a:p>
                      <a:pPr lvl="0"/>
                      <a:r>
                        <a:rPr lang="en-US" sz="1600" dirty="0"/>
                        <a:t>       75+</a:t>
                      </a:r>
                    </a:p>
                  </a:txBody>
                  <a:tcPr marL="80010" marR="80010" marT="40005" marB="40005"/>
                </a:tc>
                <a:tc>
                  <a:txBody>
                    <a:bodyPr/>
                    <a:lstStyle/>
                    <a:p>
                      <a:r>
                        <a:rPr lang="en-US" sz="1600" dirty="0"/>
                        <a:t>99</a:t>
                      </a:r>
                    </a:p>
                  </a:txBody>
                  <a:tcPr marL="80010" marR="80010" marT="40005" marB="40005"/>
                </a:tc>
                <a:tc>
                  <a:txBody>
                    <a:bodyPr/>
                    <a:lstStyle/>
                    <a:p>
                      <a:r>
                        <a:rPr lang="en-US" sz="1600" dirty="0"/>
                        <a:t>154</a:t>
                      </a:r>
                    </a:p>
                  </a:txBody>
                  <a:tcPr marL="80010" marR="80010" marT="40005" marB="40005"/>
                </a:tc>
                <a:extLst>
                  <a:ext uri="{0D108BD9-81ED-4DB2-BD59-A6C34878D82A}">
                    <a16:rowId xmlns:a16="http://schemas.microsoft.com/office/drawing/2014/main" val="3652737068"/>
                  </a:ext>
                </a:extLst>
              </a:tr>
              <a:tr h="323850">
                <a:tc>
                  <a:txBody>
                    <a:bodyPr/>
                    <a:lstStyle/>
                    <a:p>
                      <a:r>
                        <a:rPr lang="en-US" sz="1600" dirty="0"/>
                        <a:t>ECOG Status</a:t>
                      </a:r>
                    </a:p>
                  </a:txBody>
                  <a:tcPr marL="80010" marR="80010" marT="40005" marB="40005">
                    <a:solidFill>
                      <a:schemeClr val="accent1">
                        <a:lumMod val="60000"/>
                        <a:lumOff val="40000"/>
                      </a:schemeClr>
                    </a:solidFill>
                  </a:tcPr>
                </a:tc>
                <a:tc>
                  <a:txBody>
                    <a:bodyPr/>
                    <a:lstStyle/>
                    <a:p>
                      <a:endParaRPr lang="en-US" sz="1600" dirty="0"/>
                    </a:p>
                  </a:txBody>
                  <a:tcPr marL="80010" marR="80010" marT="40005" marB="40005">
                    <a:solidFill>
                      <a:schemeClr val="accent1">
                        <a:lumMod val="60000"/>
                        <a:lumOff val="40000"/>
                      </a:schemeClr>
                    </a:solidFill>
                  </a:tcPr>
                </a:tc>
                <a:tc>
                  <a:txBody>
                    <a:bodyPr/>
                    <a:lstStyle/>
                    <a:p>
                      <a:endParaRPr lang="en-US" sz="1600" dirty="0"/>
                    </a:p>
                  </a:txBody>
                  <a:tcPr marL="80010" marR="80010" marT="40005" marB="40005">
                    <a:solidFill>
                      <a:schemeClr val="accent1">
                        <a:lumMod val="60000"/>
                        <a:lumOff val="40000"/>
                      </a:schemeClr>
                    </a:solidFill>
                  </a:tcPr>
                </a:tc>
                <a:extLst>
                  <a:ext uri="{0D108BD9-81ED-4DB2-BD59-A6C34878D82A}">
                    <a16:rowId xmlns:a16="http://schemas.microsoft.com/office/drawing/2014/main" val="1759185318"/>
                  </a:ext>
                </a:extLst>
              </a:tr>
              <a:tr h="323850">
                <a:tc>
                  <a:txBody>
                    <a:bodyPr/>
                    <a:lstStyle/>
                    <a:p>
                      <a:pPr lvl="0"/>
                      <a:r>
                        <a:rPr lang="en-US" sz="1600" dirty="0"/>
                        <a:t>       Fully Active</a:t>
                      </a:r>
                    </a:p>
                  </a:txBody>
                  <a:tcPr marL="80010" marR="80010" marT="40005" marB="40005"/>
                </a:tc>
                <a:tc>
                  <a:txBody>
                    <a:bodyPr/>
                    <a:lstStyle/>
                    <a:p>
                      <a:r>
                        <a:rPr lang="en-US" sz="1600" dirty="0"/>
                        <a:t>223</a:t>
                      </a:r>
                    </a:p>
                  </a:txBody>
                  <a:tcPr marL="80010" marR="80010" marT="40005" marB="40005"/>
                </a:tc>
                <a:tc>
                  <a:txBody>
                    <a:bodyPr/>
                    <a:lstStyle/>
                    <a:p>
                      <a:r>
                        <a:rPr lang="en-US" sz="1600" dirty="0"/>
                        <a:t>220</a:t>
                      </a:r>
                    </a:p>
                  </a:txBody>
                  <a:tcPr marL="80010" marR="80010" marT="40005" marB="40005"/>
                </a:tc>
                <a:extLst>
                  <a:ext uri="{0D108BD9-81ED-4DB2-BD59-A6C34878D82A}">
                    <a16:rowId xmlns:a16="http://schemas.microsoft.com/office/drawing/2014/main" val="2745141111"/>
                  </a:ext>
                </a:extLst>
              </a:tr>
              <a:tr h="377817">
                <a:tc>
                  <a:txBody>
                    <a:bodyPr/>
                    <a:lstStyle/>
                    <a:p>
                      <a:pPr lvl="0"/>
                      <a:r>
                        <a:rPr lang="en-US" sz="1600" dirty="0"/>
                        <a:t>       Restricted Activity</a:t>
                      </a:r>
                    </a:p>
                  </a:txBody>
                  <a:tcPr marL="80010" marR="80010" marT="40005" marB="40005"/>
                </a:tc>
                <a:tc>
                  <a:txBody>
                    <a:bodyPr/>
                    <a:lstStyle/>
                    <a:p>
                      <a:r>
                        <a:rPr lang="en-US" sz="1600" dirty="0"/>
                        <a:t>247</a:t>
                      </a:r>
                    </a:p>
                  </a:txBody>
                  <a:tcPr marL="80010" marR="80010" marT="40005" marB="40005"/>
                </a:tc>
                <a:tc>
                  <a:txBody>
                    <a:bodyPr/>
                    <a:lstStyle/>
                    <a:p>
                      <a:r>
                        <a:rPr lang="en-US" sz="1600" dirty="0"/>
                        <a:t>256</a:t>
                      </a:r>
                    </a:p>
                  </a:txBody>
                  <a:tcPr marL="80010" marR="80010" marT="40005" marB="40005"/>
                </a:tc>
                <a:extLst>
                  <a:ext uri="{0D108BD9-81ED-4DB2-BD59-A6C34878D82A}">
                    <a16:rowId xmlns:a16="http://schemas.microsoft.com/office/drawing/2014/main" val="3765080055"/>
                  </a:ext>
                </a:extLst>
              </a:tr>
              <a:tr h="323850">
                <a:tc>
                  <a:txBody>
                    <a:bodyPr/>
                    <a:lstStyle/>
                    <a:p>
                      <a:r>
                        <a:rPr lang="en-US" sz="1600" dirty="0"/>
                        <a:t>Status</a:t>
                      </a:r>
                    </a:p>
                  </a:txBody>
                  <a:tcPr marL="80010" marR="80010" marT="40005" marB="40005">
                    <a:solidFill>
                      <a:schemeClr val="accent1">
                        <a:lumMod val="60000"/>
                        <a:lumOff val="40000"/>
                      </a:schemeClr>
                    </a:solidFill>
                  </a:tcPr>
                </a:tc>
                <a:tc>
                  <a:txBody>
                    <a:bodyPr/>
                    <a:lstStyle/>
                    <a:p>
                      <a:endParaRPr lang="en-US" sz="1600" dirty="0"/>
                    </a:p>
                  </a:txBody>
                  <a:tcPr marL="80010" marR="80010" marT="40005" marB="40005">
                    <a:solidFill>
                      <a:schemeClr val="accent1">
                        <a:lumMod val="60000"/>
                        <a:lumOff val="40000"/>
                      </a:schemeClr>
                    </a:solidFill>
                  </a:tcPr>
                </a:tc>
                <a:tc>
                  <a:txBody>
                    <a:bodyPr/>
                    <a:lstStyle/>
                    <a:p>
                      <a:endParaRPr lang="en-US" sz="1600" dirty="0"/>
                    </a:p>
                  </a:txBody>
                  <a:tcPr marL="80010" marR="80010" marT="40005" marB="40005">
                    <a:solidFill>
                      <a:schemeClr val="accent1">
                        <a:lumMod val="60000"/>
                        <a:lumOff val="40000"/>
                      </a:schemeClr>
                    </a:solidFill>
                  </a:tcPr>
                </a:tc>
                <a:extLst>
                  <a:ext uri="{0D108BD9-81ED-4DB2-BD59-A6C34878D82A}">
                    <a16:rowId xmlns:a16="http://schemas.microsoft.com/office/drawing/2014/main" val="1038089185"/>
                  </a:ext>
                </a:extLst>
              </a:tr>
              <a:tr h="323850">
                <a:tc>
                  <a:txBody>
                    <a:bodyPr/>
                    <a:lstStyle/>
                    <a:p>
                      <a:pPr lvl="0"/>
                      <a:r>
                        <a:rPr lang="en-US" sz="1600" dirty="0"/>
                        <a:t>       Alive</a:t>
                      </a:r>
                    </a:p>
                  </a:txBody>
                  <a:tcPr marL="80010" marR="80010" marT="40005" marB="40005"/>
                </a:tc>
                <a:tc>
                  <a:txBody>
                    <a:bodyPr/>
                    <a:lstStyle/>
                    <a:p>
                      <a:r>
                        <a:rPr lang="en-US" sz="1600" b="0" i="0" kern="1200" dirty="0">
                          <a:solidFill>
                            <a:schemeClr val="dk1"/>
                          </a:solidFill>
                          <a:effectLst/>
                          <a:latin typeface="+mn-lt"/>
                          <a:ea typeface="+mn-ea"/>
                          <a:cs typeface="+mn-cs"/>
                        </a:rPr>
                        <a:t>158</a:t>
                      </a:r>
                      <a:endParaRPr lang="en-US" sz="1600" dirty="0"/>
                    </a:p>
                  </a:txBody>
                  <a:tcPr marL="80010" marR="80010" marT="40005" marB="40005"/>
                </a:tc>
                <a:tc>
                  <a:txBody>
                    <a:bodyPr/>
                    <a:lstStyle/>
                    <a:p>
                      <a:r>
                        <a:rPr lang="en-US" sz="1600" dirty="0"/>
                        <a:t>338</a:t>
                      </a:r>
                    </a:p>
                  </a:txBody>
                  <a:tcPr marL="80010" marR="80010" marT="40005" marB="40005"/>
                </a:tc>
                <a:extLst>
                  <a:ext uri="{0D108BD9-81ED-4DB2-BD59-A6C34878D82A}">
                    <a16:rowId xmlns:a16="http://schemas.microsoft.com/office/drawing/2014/main" val="27680358"/>
                  </a:ext>
                </a:extLst>
              </a:tr>
              <a:tr h="323850">
                <a:tc>
                  <a:txBody>
                    <a:bodyPr/>
                    <a:lstStyle/>
                    <a:p>
                      <a:pPr lvl="0"/>
                      <a:r>
                        <a:rPr lang="en-US" sz="1600" dirty="0"/>
                        <a:t>       Dead</a:t>
                      </a:r>
                    </a:p>
                  </a:txBody>
                  <a:tcPr marL="80010" marR="80010" marT="40005" marB="40005"/>
                </a:tc>
                <a:tc>
                  <a:txBody>
                    <a:bodyPr/>
                    <a:lstStyle/>
                    <a:p>
                      <a:r>
                        <a:rPr lang="en-US" sz="1600" b="0" i="0" kern="1200" dirty="0">
                          <a:solidFill>
                            <a:schemeClr val="dk1"/>
                          </a:solidFill>
                          <a:effectLst/>
                          <a:latin typeface="+mn-lt"/>
                          <a:ea typeface="+mn-ea"/>
                          <a:cs typeface="+mn-cs"/>
                        </a:rPr>
                        <a:t>312</a:t>
                      </a:r>
                      <a:endParaRPr lang="en-US" sz="1600" dirty="0"/>
                    </a:p>
                  </a:txBody>
                  <a:tcPr marL="80010" marR="80010" marT="40005" marB="40005"/>
                </a:tc>
                <a:tc>
                  <a:txBody>
                    <a:bodyPr/>
                    <a:lstStyle/>
                    <a:p>
                      <a:r>
                        <a:rPr lang="en-US" sz="1600" b="0" i="0" kern="1200" dirty="0">
                          <a:solidFill>
                            <a:schemeClr val="dk1"/>
                          </a:solidFill>
                          <a:effectLst/>
                          <a:latin typeface="+mn-lt"/>
                          <a:ea typeface="+mn-ea"/>
                          <a:cs typeface="+mn-cs"/>
                        </a:rPr>
                        <a:t>138</a:t>
                      </a:r>
                      <a:endParaRPr lang="en-US" sz="1600" dirty="0"/>
                    </a:p>
                  </a:txBody>
                  <a:tcPr marL="80010" marR="80010" marT="40005" marB="40005"/>
                </a:tc>
                <a:extLst>
                  <a:ext uri="{0D108BD9-81ED-4DB2-BD59-A6C34878D82A}">
                    <a16:rowId xmlns:a16="http://schemas.microsoft.com/office/drawing/2014/main" val="596647505"/>
                  </a:ext>
                </a:extLst>
              </a:tr>
            </a:tbl>
          </a:graphicData>
        </a:graphic>
      </p:graphicFrame>
      <p:pic>
        <p:nvPicPr>
          <p:cNvPr id="58" name="Picture 57" descr="Table&#10;&#10;Description automatically generated">
            <a:extLst>
              <a:ext uri="{FF2B5EF4-FFF2-40B4-BE49-F238E27FC236}">
                <a16:creationId xmlns:a16="http://schemas.microsoft.com/office/drawing/2014/main" id="{2B360BA2-DD17-464E-B36B-D41EC559EEC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188405" y="8297913"/>
            <a:ext cx="5578978" cy="2231591"/>
          </a:xfrm>
          <a:prstGeom prst="rect">
            <a:avLst/>
          </a:prstGeom>
        </p:spPr>
      </p:pic>
      <p:pic>
        <p:nvPicPr>
          <p:cNvPr id="59" name="Picture 58" descr="Table&#10;&#10;Description automatically generated">
            <a:extLst>
              <a:ext uri="{FF2B5EF4-FFF2-40B4-BE49-F238E27FC236}">
                <a16:creationId xmlns:a16="http://schemas.microsoft.com/office/drawing/2014/main" id="{E25CBA90-8E21-5A4E-A231-6AE9EE3AAB7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025443" y="8293191"/>
            <a:ext cx="4321379" cy="2236313"/>
          </a:xfrm>
          <a:prstGeom prst="rect">
            <a:avLst/>
          </a:prstGeom>
        </p:spPr>
      </p:pic>
      <p:pic>
        <p:nvPicPr>
          <p:cNvPr id="60" name="Picture 59" descr="Table&#10;&#10;Description automatically generated">
            <a:extLst>
              <a:ext uri="{FF2B5EF4-FFF2-40B4-BE49-F238E27FC236}">
                <a16:creationId xmlns:a16="http://schemas.microsoft.com/office/drawing/2014/main" id="{88EF15E3-A778-A24C-98BF-950DF68CA9D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967364" y="11372674"/>
            <a:ext cx="3808106" cy="2205087"/>
          </a:xfrm>
          <a:prstGeom prst="rect">
            <a:avLst/>
          </a:prstGeom>
        </p:spPr>
      </p:pic>
      <p:pic>
        <p:nvPicPr>
          <p:cNvPr id="61" name="Picture 60" descr="Table&#10;&#10;Description automatically generated">
            <a:extLst>
              <a:ext uri="{FF2B5EF4-FFF2-40B4-BE49-F238E27FC236}">
                <a16:creationId xmlns:a16="http://schemas.microsoft.com/office/drawing/2014/main" id="{68CF062B-4AFD-BF4D-BE49-BC84223126F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945343" y="11412836"/>
            <a:ext cx="6689781" cy="2157454"/>
          </a:xfrm>
          <a:prstGeom prst="rect">
            <a:avLst/>
          </a:prstGeom>
        </p:spPr>
      </p:pic>
      <p:pic>
        <p:nvPicPr>
          <p:cNvPr id="62" name="Content Placeholder 4">
            <a:extLst>
              <a:ext uri="{FF2B5EF4-FFF2-40B4-BE49-F238E27FC236}">
                <a16:creationId xmlns:a16="http://schemas.microsoft.com/office/drawing/2014/main" id="{F65FE2AA-FCA4-0D48-8F0D-E086503D6FA0}"/>
              </a:ext>
            </a:extLst>
          </p:cNvPr>
          <p:cNvPicPr>
            <a:picLocks noChangeAspect="1"/>
          </p:cNvPicPr>
          <p:nvPr/>
        </p:nvPicPr>
        <p:blipFill>
          <a:blip r:embed="rId13">
            <a:extLst>
              <a:ext uri="{28A0092B-C50C-407E-A947-70E740481C1C}">
                <a14:useLocalDpi xmlns:a14="http://schemas.microsoft.com/office/drawing/2010/main" val="0"/>
              </a:ext>
            </a:extLst>
          </a:blip>
          <a:srcRect/>
          <a:stretch/>
        </p:blipFill>
        <p:spPr>
          <a:xfrm>
            <a:off x="14962452" y="13818500"/>
            <a:ext cx="3006890" cy="2004593"/>
          </a:xfrm>
          <a:prstGeom prst="rect">
            <a:avLst/>
          </a:prstGeom>
        </p:spPr>
      </p:pic>
      <p:pic>
        <p:nvPicPr>
          <p:cNvPr id="63" name="Picture 62">
            <a:extLst>
              <a:ext uri="{FF2B5EF4-FFF2-40B4-BE49-F238E27FC236}">
                <a16:creationId xmlns:a16="http://schemas.microsoft.com/office/drawing/2014/main" id="{32FF7B7B-8B37-8F47-B9FB-D329D0EC31E1}"/>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21193994" y="13861189"/>
            <a:ext cx="3008376" cy="2005584"/>
          </a:xfrm>
          <a:prstGeom prst="rect">
            <a:avLst/>
          </a:prstGeom>
        </p:spPr>
      </p:pic>
      <p:pic>
        <p:nvPicPr>
          <p:cNvPr id="64" name="Picture 63">
            <a:extLst>
              <a:ext uri="{FF2B5EF4-FFF2-40B4-BE49-F238E27FC236}">
                <a16:creationId xmlns:a16="http://schemas.microsoft.com/office/drawing/2014/main" id="{072CF6F7-2397-6B44-90D4-19AD491BAAF3}"/>
              </a:ext>
            </a:extLst>
          </p:cNvPr>
          <p:cNvPicPr>
            <a:picLocks noChangeAspect="1"/>
          </p:cNvPicPr>
          <p:nvPr/>
        </p:nvPicPr>
        <p:blipFill>
          <a:blip r:embed="rId15">
            <a:extLst>
              <a:ext uri="{28A0092B-C50C-407E-A947-70E740481C1C}">
                <a14:useLocalDpi xmlns:a14="http://schemas.microsoft.com/office/drawing/2010/main" val="0"/>
              </a:ext>
            </a:extLst>
          </a:blip>
          <a:srcRect/>
          <a:stretch/>
        </p:blipFill>
        <p:spPr>
          <a:xfrm>
            <a:off x="24309910" y="16037452"/>
            <a:ext cx="3008374" cy="2005583"/>
          </a:xfrm>
          <a:prstGeom prst="rect">
            <a:avLst/>
          </a:prstGeom>
        </p:spPr>
      </p:pic>
      <p:pic>
        <p:nvPicPr>
          <p:cNvPr id="66" name="Picture 65">
            <a:extLst>
              <a:ext uri="{FF2B5EF4-FFF2-40B4-BE49-F238E27FC236}">
                <a16:creationId xmlns:a16="http://schemas.microsoft.com/office/drawing/2014/main" id="{ABD6C2DC-B1CB-DC49-97F8-78674BB1DB8A}"/>
              </a:ext>
            </a:extLst>
          </p:cNvPr>
          <p:cNvPicPr>
            <a:picLocks noChangeAspect="1"/>
          </p:cNvPicPr>
          <p:nvPr/>
        </p:nvPicPr>
        <p:blipFill>
          <a:blip r:embed="rId16">
            <a:extLst>
              <a:ext uri="{28A0092B-C50C-407E-A947-70E740481C1C}">
                <a14:useLocalDpi xmlns:a14="http://schemas.microsoft.com/office/drawing/2010/main" val="0"/>
              </a:ext>
            </a:extLst>
          </a:blip>
          <a:srcRect/>
          <a:stretch/>
        </p:blipFill>
        <p:spPr>
          <a:xfrm>
            <a:off x="17991182" y="13796313"/>
            <a:ext cx="3008374" cy="2005583"/>
          </a:xfrm>
          <a:prstGeom prst="rect">
            <a:avLst/>
          </a:prstGeom>
        </p:spPr>
      </p:pic>
      <p:pic>
        <p:nvPicPr>
          <p:cNvPr id="67" name="Content Placeholder 4">
            <a:extLst>
              <a:ext uri="{FF2B5EF4-FFF2-40B4-BE49-F238E27FC236}">
                <a16:creationId xmlns:a16="http://schemas.microsoft.com/office/drawing/2014/main" id="{6DE6FDF9-7CA4-7445-9D29-4D2A2FB8D381}"/>
              </a:ext>
            </a:extLst>
          </p:cNvPr>
          <p:cNvPicPr>
            <a:picLocks noChangeAspect="1"/>
          </p:cNvPicPr>
          <p:nvPr/>
        </p:nvPicPr>
        <p:blipFill>
          <a:blip r:embed="rId17">
            <a:extLst>
              <a:ext uri="{28A0092B-C50C-407E-A947-70E740481C1C}">
                <a14:useLocalDpi xmlns:a14="http://schemas.microsoft.com/office/drawing/2010/main" val="0"/>
              </a:ext>
            </a:extLst>
          </a:blip>
          <a:srcRect/>
          <a:stretch/>
        </p:blipFill>
        <p:spPr>
          <a:xfrm>
            <a:off x="18108917" y="16129213"/>
            <a:ext cx="3006890" cy="2004593"/>
          </a:xfrm>
          <a:prstGeom prst="rect">
            <a:avLst/>
          </a:prstGeom>
        </p:spPr>
      </p:pic>
      <p:pic>
        <p:nvPicPr>
          <p:cNvPr id="69" name="Picture 68">
            <a:extLst>
              <a:ext uri="{FF2B5EF4-FFF2-40B4-BE49-F238E27FC236}">
                <a16:creationId xmlns:a16="http://schemas.microsoft.com/office/drawing/2014/main" id="{A48D52F9-AF1A-BF4A-91DD-D52370788741}"/>
              </a:ext>
            </a:extLst>
          </p:cNvPr>
          <p:cNvPicPr>
            <a:picLocks noChangeAspect="1"/>
          </p:cNvPicPr>
          <p:nvPr/>
        </p:nvPicPr>
        <p:blipFill>
          <a:blip r:embed="rId18">
            <a:extLst>
              <a:ext uri="{28A0092B-C50C-407E-A947-70E740481C1C}">
                <a14:useLocalDpi xmlns:a14="http://schemas.microsoft.com/office/drawing/2010/main" val="0"/>
              </a:ext>
            </a:extLst>
          </a:blip>
          <a:srcRect/>
          <a:stretch/>
        </p:blipFill>
        <p:spPr>
          <a:xfrm>
            <a:off x="21193994" y="16161857"/>
            <a:ext cx="3008374" cy="2005582"/>
          </a:xfrm>
          <a:prstGeom prst="rect">
            <a:avLst/>
          </a:prstGeom>
        </p:spPr>
      </p:pic>
      <p:pic>
        <p:nvPicPr>
          <p:cNvPr id="70" name="Picture 69">
            <a:extLst>
              <a:ext uri="{FF2B5EF4-FFF2-40B4-BE49-F238E27FC236}">
                <a16:creationId xmlns:a16="http://schemas.microsoft.com/office/drawing/2014/main" id="{DCA6A145-6AC6-0E49-A5BC-5F6605A82E44}"/>
              </a:ext>
            </a:extLst>
          </p:cNvPr>
          <p:cNvPicPr>
            <a:picLocks noChangeAspect="1"/>
          </p:cNvPicPr>
          <p:nvPr/>
        </p:nvPicPr>
        <p:blipFill>
          <a:blip r:embed="rId19">
            <a:extLst>
              <a:ext uri="{28A0092B-C50C-407E-A947-70E740481C1C}">
                <a14:useLocalDpi xmlns:a14="http://schemas.microsoft.com/office/drawing/2010/main" val="0"/>
              </a:ext>
            </a:extLst>
          </a:blip>
          <a:srcRect/>
          <a:stretch/>
        </p:blipFill>
        <p:spPr>
          <a:xfrm>
            <a:off x="15025323" y="16174273"/>
            <a:ext cx="3008376" cy="2005584"/>
          </a:xfrm>
          <a:prstGeom prst="rect">
            <a:avLst/>
          </a:prstGeom>
        </p:spPr>
      </p:pic>
      <p:pic>
        <p:nvPicPr>
          <p:cNvPr id="71" name="Picture 70">
            <a:extLst>
              <a:ext uri="{FF2B5EF4-FFF2-40B4-BE49-F238E27FC236}">
                <a16:creationId xmlns:a16="http://schemas.microsoft.com/office/drawing/2014/main" id="{ED47DBA1-3104-5B4A-A38D-CE9629A21D75}"/>
              </a:ext>
            </a:extLst>
          </p:cNvPr>
          <p:cNvPicPr>
            <a:picLocks noChangeAspect="1"/>
          </p:cNvPicPr>
          <p:nvPr/>
        </p:nvPicPr>
        <p:blipFill>
          <a:blip r:embed="rId20">
            <a:extLst>
              <a:ext uri="{28A0092B-C50C-407E-A947-70E740481C1C}">
                <a14:useLocalDpi xmlns:a14="http://schemas.microsoft.com/office/drawing/2010/main" val="0"/>
              </a:ext>
            </a:extLst>
          </a:blip>
          <a:srcRect/>
          <a:stretch/>
        </p:blipFill>
        <p:spPr>
          <a:xfrm>
            <a:off x="24271115" y="13907334"/>
            <a:ext cx="3008374" cy="2005582"/>
          </a:xfrm>
          <a:prstGeom prst="rect">
            <a:avLst/>
          </a:prstGeom>
        </p:spPr>
      </p:pic>
      <p:pic>
        <p:nvPicPr>
          <p:cNvPr id="72" name="Content Placeholder 4">
            <a:extLst>
              <a:ext uri="{FF2B5EF4-FFF2-40B4-BE49-F238E27FC236}">
                <a16:creationId xmlns:a16="http://schemas.microsoft.com/office/drawing/2014/main" id="{F835AFB4-BB2A-F144-983C-DB10C8257415}"/>
              </a:ext>
            </a:extLst>
          </p:cNvPr>
          <p:cNvPicPr>
            <a:picLocks noChangeAspect="1"/>
          </p:cNvPicPr>
          <p:nvPr/>
        </p:nvPicPr>
        <p:blipFill>
          <a:blip r:embed="rId21">
            <a:extLst>
              <a:ext uri="{28A0092B-C50C-407E-A947-70E740481C1C}">
                <a14:useLocalDpi xmlns:a14="http://schemas.microsoft.com/office/drawing/2010/main" val="0"/>
              </a:ext>
            </a:extLst>
          </a:blip>
          <a:srcRect/>
          <a:stretch/>
        </p:blipFill>
        <p:spPr>
          <a:xfrm>
            <a:off x="30571942" y="16146404"/>
            <a:ext cx="3006890" cy="2004593"/>
          </a:xfrm>
          <a:prstGeom prst="rect">
            <a:avLst/>
          </a:prstGeom>
        </p:spPr>
      </p:pic>
      <p:pic>
        <p:nvPicPr>
          <p:cNvPr id="73" name="Picture 72">
            <a:extLst>
              <a:ext uri="{FF2B5EF4-FFF2-40B4-BE49-F238E27FC236}">
                <a16:creationId xmlns:a16="http://schemas.microsoft.com/office/drawing/2014/main" id="{93D9DECC-61BD-314B-8E29-46489115ABAA}"/>
              </a:ext>
            </a:extLst>
          </p:cNvPr>
          <p:cNvPicPr>
            <a:picLocks noChangeAspect="1"/>
          </p:cNvPicPr>
          <p:nvPr/>
        </p:nvPicPr>
        <p:blipFill>
          <a:blip r:embed="rId22">
            <a:extLst>
              <a:ext uri="{28A0092B-C50C-407E-A947-70E740481C1C}">
                <a14:useLocalDpi xmlns:a14="http://schemas.microsoft.com/office/drawing/2010/main" val="0"/>
              </a:ext>
            </a:extLst>
          </a:blip>
          <a:srcRect/>
          <a:stretch/>
        </p:blipFill>
        <p:spPr>
          <a:xfrm>
            <a:off x="27535944" y="16109627"/>
            <a:ext cx="3008374" cy="2005582"/>
          </a:xfrm>
          <a:prstGeom prst="rect">
            <a:avLst/>
          </a:prstGeom>
        </p:spPr>
      </p:pic>
      <p:pic>
        <p:nvPicPr>
          <p:cNvPr id="74" name="Picture 73">
            <a:extLst>
              <a:ext uri="{FF2B5EF4-FFF2-40B4-BE49-F238E27FC236}">
                <a16:creationId xmlns:a16="http://schemas.microsoft.com/office/drawing/2014/main" id="{72FE3A37-311D-1B45-AA03-196EC749CDFD}"/>
              </a:ext>
            </a:extLst>
          </p:cNvPr>
          <p:cNvPicPr>
            <a:picLocks noChangeAspect="1"/>
          </p:cNvPicPr>
          <p:nvPr/>
        </p:nvPicPr>
        <p:blipFill>
          <a:blip r:embed="rId23">
            <a:extLst>
              <a:ext uri="{28A0092B-C50C-407E-A947-70E740481C1C}">
                <a14:useLocalDpi xmlns:a14="http://schemas.microsoft.com/office/drawing/2010/main" val="0"/>
              </a:ext>
            </a:extLst>
          </a:blip>
          <a:srcRect/>
          <a:stretch/>
        </p:blipFill>
        <p:spPr>
          <a:xfrm>
            <a:off x="27362663" y="13930764"/>
            <a:ext cx="3008376" cy="2005584"/>
          </a:xfrm>
          <a:prstGeom prst="rect">
            <a:avLst/>
          </a:prstGeom>
        </p:spPr>
      </p:pic>
      <p:pic>
        <p:nvPicPr>
          <p:cNvPr id="75" name="Picture 74">
            <a:extLst>
              <a:ext uri="{FF2B5EF4-FFF2-40B4-BE49-F238E27FC236}">
                <a16:creationId xmlns:a16="http://schemas.microsoft.com/office/drawing/2014/main" id="{27CFCA81-E273-D345-8C89-B7261FB8B742}"/>
              </a:ext>
            </a:extLst>
          </p:cNvPr>
          <p:cNvPicPr>
            <a:picLocks noChangeAspect="1"/>
          </p:cNvPicPr>
          <p:nvPr/>
        </p:nvPicPr>
        <p:blipFill>
          <a:blip r:embed="rId24">
            <a:extLst>
              <a:ext uri="{28A0092B-C50C-407E-A947-70E740481C1C}">
                <a14:useLocalDpi xmlns:a14="http://schemas.microsoft.com/office/drawing/2010/main" val="0"/>
              </a:ext>
            </a:extLst>
          </a:blip>
          <a:srcRect/>
          <a:stretch/>
        </p:blipFill>
        <p:spPr>
          <a:xfrm>
            <a:off x="30511117" y="13941274"/>
            <a:ext cx="3008374" cy="2005582"/>
          </a:xfrm>
          <a:prstGeom prst="rect">
            <a:avLst/>
          </a:prstGeom>
        </p:spPr>
      </p:pic>
      <p:pic>
        <p:nvPicPr>
          <p:cNvPr id="77" name="Content Placeholder 17" descr="Chart, line chart&#10;&#10;Description automatically generated">
            <a:extLst>
              <a:ext uri="{FF2B5EF4-FFF2-40B4-BE49-F238E27FC236}">
                <a16:creationId xmlns:a16="http://schemas.microsoft.com/office/drawing/2014/main" id="{1E8BE020-A009-C041-83B4-A32854DEA058}"/>
              </a:ext>
            </a:extLst>
          </p:cNvPr>
          <p:cNvPicPr>
            <a:picLocks noChangeAspect="1"/>
          </p:cNvPicPr>
          <p:nvPr/>
        </p:nvPicPr>
        <p:blipFill rotWithShape="1">
          <a:blip r:embed="rId25">
            <a:extLst>
              <a:ext uri="{28A0092B-C50C-407E-A947-70E740481C1C}">
                <a14:useLocalDpi xmlns:a14="http://schemas.microsoft.com/office/drawing/2010/main" val="0"/>
              </a:ext>
            </a:extLst>
          </a:blip>
          <a:srcRect t="11043"/>
          <a:stretch/>
        </p:blipFill>
        <p:spPr>
          <a:xfrm>
            <a:off x="23871960" y="19256030"/>
            <a:ext cx="7763326" cy="4604033"/>
          </a:xfrm>
          <a:prstGeom prst="rect">
            <a:avLst/>
          </a:prstGeom>
        </p:spPr>
      </p:pic>
      <p:pic>
        <p:nvPicPr>
          <p:cNvPr id="79" name="Content Placeholder 5" descr="A picture containing shape&#10;&#10;Description automatically generated">
            <a:extLst>
              <a:ext uri="{FF2B5EF4-FFF2-40B4-BE49-F238E27FC236}">
                <a16:creationId xmlns:a16="http://schemas.microsoft.com/office/drawing/2014/main" id="{74859B77-5805-E84D-B4EB-8E5DC49680CB}"/>
              </a:ext>
            </a:extLst>
          </p:cNvPr>
          <p:cNvPicPr>
            <a:picLocks noChangeAspect="1"/>
          </p:cNvPicPr>
          <p:nvPr/>
        </p:nvPicPr>
        <p:blipFill rotWithShape="1">
          <a:blip r:embed="rId26">
            <a:extLst>
              <a:ext uri="{28A0092B-C50C-407E-A947-70E740481C1C}">
                <a14:useLocalDpi xmlns:a14="http://schemas.microsoft.com/office/drawing/2010/main" val="0"/>
              </a:ext>
            </a:extLst>
          </a:blip>
          <a:srcRect r="61121" b="12408"/>
          <a:stretch/>
        </p:blipFill>
        <p:spPr>
          <a:xfrm>
            <a:off x="29218516" y="23746517"/>
            <a:ext cx="6874074" cy="4424911"/>
          </a:xfrm>
          <a:prstGeom prst="rect">
            <a:avLst/>
          </a:prstGeom>
        </p:spPr>
      </p:pic>
      <p:sp>
        <p:nvSpPr>
          <p:cNvPr id="17" name="TextBox 16">
            <a:extLst>
              <a:ext uri="{FF2B5EF4-FFF2-40B4-BE49-F238E27FC236}">
                <a16:creationId xmlns:a16="http://schemas.microsoft.com/office/drawing/2014/main" id="{7FA51AE7-A1EC-7E4D-86EC-F52F3CD57541}"/>
              </a:ext>
            </a:extLst>
          </p:cNvPr>
          <p:cNvSpPr txBox="1"/>
          <p:nvPr/>
        </p:nvSpPr>
        <p:spPr>
          <a:xfrm>
            <a:off x="14725782" y="12352521"/>
            <a:ext cx="6766269" cy="1400383"/>
          </a:xfrm>
          <a:prstGeom prst="rect">
            <a:avLst/>
          </a:prstGeom>
          <a:noFill/>
        </p:spPr>
        <p:txBody>
          <a:bodyPr wrap="square" rtlCol="0">
            <a:spAutoFit/>
          </a:bodyPr>
          <a:lstStyle/>
          <a:p>
            <a:r>
              <a:rPr lang="en-US" sz="1700" b="1" dirty="0"/>
              <a:t>Figure 1 – Dataset general information: </a:t>
            </a:r>
            <a:r>
              <a:rPr lang="en-US" sz="1700" dirty="0"/>
              <a:t>The training and testing set are balanced in size, age distribution, and Eastern Cooperative Oncology Group (ECOG) performance status. However, they vary significantly in the target survival variables (time and death status). The training set has a significantly higher mean survival time (about 75% longer). </a:t>
            </a:r>
          </a:p>
        </p:txBody>
      </p:sp>
      <p:sp>
        <p:nvSpPr>
          <p:cNvPr id="80" name="TextBox 79">
            <a:extLst>
              <a:ext uri="{FF2B5EF4-FFF2-40B4-BE49-F238E27FC236}">
                <a16:creationId xmlns:a16="http://schemas.microsoft.com/office/drawing/2014/main" id="{9E20E6E8-17B4-234A-BA67-445B578B29E6}"/>
              </a:ext>
            </a:extLst>
          </p:cNvPr>
          <p:cNvSpPr txBox="1"/>
          <p:nvPr/>
        </p:nvSpPr>
        <p:spPr>
          <a:xfrm>
            <a:off x="32718298" y="7944574"/>
            <a:ext cx="3660680" cy="5632311"/>
          </a:xfrm>
          <a:prstGeom prst="rect">
            <a:avLst/>
          </a:prstGeom>
          <a:noFill/>
        </p:spPr>
        <p:txBody>
          <a:bodyPr wrap="square" rtlCol="0">
            <a:spAutoFit/>
          </a:bodyPr>
          <a:lstStyle/>
          <a:p>
            <a:r>
              <a:rPr lang="en-US" sz="1800" b="1" dirty="0"/>
              <a:t>Figure 2  – Significant binary and categorical variables (</a:t>
            </a:r>
            <a:r>
              <a:rPr lang="en-US" sz="1800" dirty="0"/>
              <a:t>p &lt; 0.0005 in chi-squared or fisher exact tests):  Restricted activity correlated with high risk; 51% of patients with restricted activity were high risk, compared to 35% of fully active patients. Prior use of analgesics is correlated with high risk; 62% of patients who used analgesics were high risk, compared to 36% with patients who didn’t. Vascular disorders seem to be correlated with low risk, since 58% of patients with vascular disorders are low risk. High risk patients make up 30% of those in South America, 41% of those in West Europe, and approximately 50% of  the patients in East Europe and North America.</a:t>
            </a:r>
          </a:p>
        </p:txBody>
      </p:sp>
      <p:sp>
        <p:nvSpPr>
          <p:cNvPr id="81" name="TextBox 80">
            <a:extLst>
              <a:ext uri="{FF2B5EF4-FFF2-40B4-BE49-F238E27FC236}">
                <a16:creationId xmlns:a16="http://schemas.microsoft.com/office/drawing/2014/main" id="{39F59B01-13B2-0741-AB56-0F7301597483}"/>
              </a:ext>
            </a:extLst>
          </p:cNvPr>
          <p:cNvSpPr txBox="1"/>
          <p:nvPr/>
        </p:nvSpPr>
        <p:spPr>
          <a:xfrm>
            <a:off x="15211293" y="18104656"/>
            <a:ext cx="20717345" cy="1015663"/>
          </a:xfrm>
          <a:prstGeom prst="rect">
            <a:avLst/>
          </a:prstGeom>
          <a:noFill/>
        </p:spPr>
        <p:txBody>
          <a:bodyPr wrap="square" rtlCol="0">
            <a:spAutoFit/>
          </a:bodyPr>
          <a:lstStyle/>
          <a:p>
            <a:r>
              <a:rPr lang="en-US" sz="2000" b="1" dirty="0"/>
              <a:t>Figure 3  – Significant continuous variables, p &lt; 0.0005 (~0.05/101) from t-test</a:t>
            </a:r>
            <a:r>
              <a:rPr lang="en-US" sz="2000" dirty="0"/>
              <a:t>:  Figures A through F show  variables that increased in the high-risk group, while Figures G through L show variables that decreased in the high risk group. Of the 6 variables that decreased, 3 were related to hematology, suggesting that blood health is an indicator of risk. Also, as seen in Figures A through C, the 3 diagnostic factors for prostate cancer increase with risk, confirming their validity in the dataset.</a:t>
            </a:r>
          </a:p>
        </p:txBody>
      </p:sp>
      <p:sp>
        <p:nvSpPr>
          <p:cNvPr id="82" name="TextBox 81">
            <a:extLst>
              <a:ext uri="{FF2B5EF4-FFF2-40B4-BE49-F238E27FC236}">
                <a16:creationId xmlns:a16="http://schemas.microsoft.com/office/drawing/2014/main" id="{48A300DA-5617-D647-972F-F7CEA336E591}"/>
              </a:ext>
            </a:extLst>
          </p:cNvPr>
          <p:cNvSpPr txBox="1"/>
          <p:nvPr/>
        </p:nvSpPr>
        <p:spPr>
          <a:xfrm>
            <a:off x="15174119" y="25388328"/>
            <a:ext cx="8009791" cy="2246769"/>
          </a:xfrm>
          <a:prstGeom prst="rect">
            <a:avLst/>
          </a:prstGeom>
          <a:noFill/>
        </p:spPr>
        <p:txBody>
          <a:bodyPr wrap="square" rtlCol="0">
            <a:spAutoFit/>
          </a:bodyPr>
          <a:lstStyle/>
          <a:p>
            <a:r>
              <a:rPr lang="en-US" sz="2000" b="1" dirty="0"/>
              <a:t>Figure 4 – Model Performance on Training Set: </a:t>
            </a:r>
            <a:r>
              <a:rPr lang="en-US" sz="2000" dirty="0"/>
              <a:t>The model’s prediction accuracies are the mean accuracies from the 10-fold cross-validation on the the training set. The best performing model was the Random Forest Model with 300 trees. The worst performing models were the default Support Vector machine and the unscaled Artificial Neural Network, which still didn’t perform as well as the other traditional machine learning models even with scaling.</a:t>
            </a:r>
          </a:p>
        </p:txBody>
      </p:sp>
      <p:sp>
        <p:nvSpPr>
          <p:cNvPr id="83" name="TextBox 82">
            <a:extLst>
              <a:ext uri="{FF2B5EF4-FFF2-40B4-BE49-F238E27FC236}">
                <a16:creationId xmlns:a16="http://schemas.microsoft.com/office/drawing/2014/main" id="{A1259993-7BC2-C840-82DF-149FCBF4AA09}"/>
              </a:ext>
            </a:extLst>
          </p:cNvPr>
          <p:cNvSpPr txBox="1"/>
          <p:nvPr/>
        </p:nvSpPr>
        <p:spPr>
          <a:xfrm>
            <a:off x="31145814" y="19482323"/>
            <a:ext cx="4782824" cy="2677656"/>
          </a:xfrm>
          <a:prstGeom prst="rect">
            <a:avLst/>
          </a:prstGeom>
          <a:noFill/>
        </p:spPr>
        <p:txBody>
          <a:bodyPr wrap="square" rtlCol="0">
            <a:spAutoFit/>
          </a:bodyPr>
          <a:lstStyle/>
          <a:p>
            <a:r>
              <a:rPr lang="en-US" sz="2100" b="1" dirty="0"/>
              <a:t>Figure 5 – Survival Analysis for Predicted Risk Groups from Random Forest Model (Independent Testing Set)</a:t>
            </a:r>
            <a:r>
              <a:rPr lang="en-US" sz="2100" dirty="0"/>
              <a:t>: The Kaplan Meier curve demonstrates a significant difference in survival for the risk groups (confirmed by the log rank test), indicating that it accurately predicted the groups. The high-risk group has lower survival.</a:t>
            </a:r>
          </a:p>
        </p:txBody>
      </p:sp>
      <p:sp>
        <p:nvSpPr>
          <p:cNvPr id="29" name="TextBox 28">
            <a:extLst>
              <a:ext uri="{FF2B5EF4-FFF2-40B4-BE49-F238E27FC236}">
                <a16:creationId xmlns:a16="http://schemas.microsoft.com/office/drawing/2014/main" id="{DB137E4D-2D1C-EB44-AEAB-B35087BFC21C}"/>
              </a:ext>
            </a:extLst>
          </p:cNvPr>
          <p:cNvSpPr txBox="1"/>
          <p:nvPr/>
        </p:nvSpPr>
        <p:spPr>
          <a:xfrm>
            <a:off x="33753645" y="14056542"/>
            <a:ext cx="1743191" cy="861774"/>
          </a:xfrm>
          <a:prstGeom prst="rect">
            <a:avLst/>
          </a:prstGeom>
          <a:solidFill>
            <a:schemeClr val="bg1">
              <a:lumMod val="95000"/>
            </a:schemeClr>
          </a:solidFill>
          <a:ln>
            <a:solidFill>
              <a:schemeClr val="tx1"/>
            </a:solidFill>
          </a:ln>
        </p:spPr>
        <p:txBody>
          <a:bodyPr wrap="square" rtlCol="0">
            <a:spAutoFit/>
          </a:bodyPr>
          <a:lstStyle/>
          <a:p>
            <a:r>
              <a:rPr lang="en-US" sz="2500" b="1" dirty="0">
                <a:solidFill>
                  <a:schemeClr val="tx2">
                    <a:lumMod val="60000"/>
                    <a:lumOff val="40000"/>
                  </a:schemeClr>
                </a:solidFill>
              </a:rPr>
              <a:t>—</a:t>
            </a:r>
            <a:r>
              <a:rPr lang="en-US" sz="2500" dirty="0"/>
              <a:t> High risk</a:t>
            </a:r>
          </a:p>
          <a:p>
            <a:r>
              <a:rPr lang="en-US" sz="2500" b="1" dirty="0">
                <a:solidFill>
                  <a:schemeClr val="accent6"/>
                </a:solidFill>
              </a:rPr>
              <a:t>—</a:t>
            </a:r>
            <a:r>
              <a:rPr lang="en-US" sz="2500" dirty="0"/>
              <a:t> Low Risk</a:t>
            </a:r>
          </a:p>
        </p:txBody>
      </p:sp>
      <p:sp>
        <p:nvSpPr>
          <p:cNvPr id="84" name="TextBox 83">
            <a:extLst>
              <a:ext uri="{FF2B5EF4-FFF2-40B4-BE49-F238E27FC236}">
                <a16:creationId xmlns:a16="http://schemas.microsoft.com/office/drawing/2014/main" id="{9A980BE7-8255-1943-9E78-30B99D2E85F9}"/>
              </a:ext>
            </a:extLst>
          </p:cNvPr>
          <p:cNvSpPr txBox="1"/>
          <p:nvPr/>
        </p:nvSpPr>
        <p:spPr>
          <a:xfrm>
            <a:off x="24331991" y="24432267"/>
            <a:ext cx="4731824" cy="2677656"/>
          </a:xfrm>
          <a:prstGeom prst="rect">
            <a:avLst/>
          </a:prstGeom>
          <a:noFill/>
        </p:spPr>
        <p:txBody>
          <a:bodyPr wrap="square" rtlCol="0">
            <a:spAutoFit/>
          </a:bodyPr>
          <a:lstStyle/>
          <a:p>
            <a:r>
              <a:rPr lang="en-US" sz="2100" b="1" dirty="0"/>
              <a:t>Figure 6 – Feature Importance for Final Random Forest Model:</a:t>
            </a:r>
            <a:r>
              <a:rPr lang="en-US" sz="2100" dirty="0"/>
              <a:t> The feature importance plot for the final random forest was calculated based on permutations on the full model. The most important variables are alkaline phosphatase, creatinine, prostate specific antigen, testosterone, and pulse. </a:t>
            </a:r>
          </a:p>
        </p:txBody>
      </p:sp>
      <p:sp>
        <p:nvSpPr>
          <p:cNvPr id="65" name="TextBox 64">
            <a:extLst>
              <a:ext uri="{FF2B5EF4-FFF2-40B4-BE49-F238E27FC236}">
                <a16:creationId xmlns:a16="http://schemas.microsoft.com/office/drawing/2014/main" id="{8ACFEEC6-6652-3A4E-AB1B-C92C23EF205B}"/>
              </a:ext>
            </a:extLst>
          </p:cNvPr>
          <p:cNvSpPr txBox="1"/>
          <p:nvPr/>
        </p:nvSpPr>
        <p:spPr>
          <a:xfrm>
            <a:off x="25425297" y="21872917"/>
            <a:ext cx="1802504" cy="707886"/>
          </a:xfrm>
          <a:prstGeom prst="rect">
            <a:avLst/>
          </a:prstGeom>
          <a:noFill/>
        </p:spPr>
        <p:txBody>
          <a:bodyPr wrap="square" rtlCol="0">
            <a:spAutoFit/>
          </a:bodyPr>
          <a:lstStyle/>
          <a:p>
            <a:r>
              <a:rPr lang="en-US" sz="2000" dirty="0" err="1"/>
              <a:t>Pv</a:t>
            </a:r>
            <a:r>
              <a:rPr lang="en-US" sz="2000" dirty="0"/>
              <a:t> = 1.6E-7</a:t>
            </a:r>
          </a:p>
          <a:p>
            <a:r>
              <a:rPr lang="en-US" sz="2000" dirty="0"/>
              <a:t>(Log rank test)</a:t>
            </a:r>
          </a:p>
        </p:txBody>
      </p:sp>
      <p:sp>
        <p:nvSpPr>
          <p:cNvPr id="4" name="TextBox 3">
            <a:extLst>
              <a:ext uri="{FF2B5EF4-FFF2-40B4-BE49-F238E27FC236}">
                <a16:creationId xmlns:a16="http://schemas.microsoft.com/office/drawing/2014/main" id="{1DAACF6A-C0F6-2545-AA2A-2BCBE585CA1B}"/>
              </a:ext>
            </a:extLst>
          </p:cNvPr>
          <p:cNvSpPr txBox="1"/>
          <p:nvPr/>
        </p:nvSpPr>
        <p:spPr>
          <a:xfrm>
            <a:off x="14639702" y="13834869"/>
            <a:ext cx="329293" cy="400110"/>
          </a:xfrm>
          <a:prstGeom prst="rect">
            <a:avLst/>
          </a:prstGeom>
          <a:noFill/>
        </p:spPr>
        <p:txBody>
          <a:bodyPr wrap="square" rtlCol="0">
            <a:spAutoFit/>
          </a:bodyPr>
          <a:lstStyle/>
          <a:p>
            <a:r>
              <a:rPr lang="en-US" sz="2000" dirty="0"/>
              <a:t>A</a:t>
            </a:r>
          </a:p>
        </p:txBody>
      </p:sp>
      <p:sp>
        <p:nvSpPr>
          <p:cNvPr id="68" name="TextBox 67">
            <a:extLst>
              <a:ext uri="{FF2B5EF4-FFF2-40B4-BE49-F238E27FC236}">
                <a16:creationId xmlns:a16="http://schemas.microsoft.com/office/drawing/2014/main" id="{331F8B3C-9575-1C49-9A44-11BE50E0C005}"/>
              </a:ext>
            </a:extLst>
          </p:cNvPr>
          <p:cNvSpPr txBox="1"/>
          <p:nvPr/>
        </p:nvSpPr>
        <p:spPr>
          <a:xfrm>
            <a:off x="17752707" y="13654371"/>
            <a:ext cx="329293" cy="400110"/>
          </a:xfrm>
          <a:prstGeom prst="rect">
            <a:avLst/>
          </a:prstGeom>
          <a:noFill/>
        </p:spPr>
        <p:txBody>
          <a:bodyPr wrap="square" rtlCol="0">
            <a:spAutoFit/>
          </a:bodyPr>
          <a:lstStyle/>
          <a:p>
            <a:r>
              <a:rPr lang="en-US" sz="2000" dirty="0"/>
              <a:t>B</a:t>
            </a:r>
          </a:p>
        </p:txBody>
      </p:sp>
      <p:sp>
        <p:nvSpPr>
          <p:cNvPr id="76" name="TextBox 75">
            <a:extLst>
              <a:ext uri="{FF2B5EF4-FFF2-40B4-BE49-F238E27FC236}">
                <a16:creationId xmlns:a16="http://schemas.microsoft.com/office/drawing/2014/main" id="{F829DDFA-7A5E-6442-83A1-074B8AF2C116}"/>
              </a:ext>
            </a:extLst>
          </p:cNvPr>
          <p:cNvSpPr txBox="1"/>
          <p:nvPr/>
        </p:nvSpPr>
        <p:spPr>
          <a:xfrm>
            <a:off x="21136861" y="13715339"/>
            <a:ext cx="329293" cy="400110"/>
          </a:xfrm>
          <a:prstGeom prst="rect">
            <a:avLst/>
          </a:prstGeom>
          <a:noFill/>
        </p:spPr>
        <p:txBody>
          <a:bodyPr wrap="square" rtlCol="0">
            <a:spAutoFit/>
          </a:bodyPr>
          <a:lstStyle/>
          <a:p>
            <a:r>
              <a:rPr lang="en-US" sz="2000" dirty="0"/>
              <a:t>C</a:t>
            </a:r>
          </a:p>
        </p:txBody>
      </p:sp>
      <p:sp>
        <p:nvSpPr>
          <p:cNvPr id="85" name="TextBox 84">
            <a:extLst>
              <a:ext uri="{FF2B5EF4-FFF2-40B4-BE49-F238E27FC236}">
                <a16:creationId xmlns:a16="http://schemas.microsoft.com/office/drawing/2014/main" id="{7952EE6B-F06A-B34A-961E-7FD430CA38FD}"/>
              </a:ext>
            </a:extLst>
          </p:cNvPr>
          <p:cNvSpPr txBox="1"/>
          <p:nvPr/>
        </p:nvSpPr>
        <p:spPr>
          <a:xfrm>
            <a:off x="23966390" y="13807229"/>
            <a:ext cx="329293" cy="400110"/>
          </a:xfrm>
          <a:prstGeom prst="rect">
            <a:avLst/>
          </a:prstGeom>
          <a:noFill/>
        </p:spPr>
        <p:txBody>
          <a:bodyPr wrap="square" rtlCol="0">
            <a:spAutoFit/>
          </a:bodyPr>
          <a:lstStyle/>
          <a:p>
            <a:r>
              <a:rPr lang="en-US" sz="2000" dirty="0"/>
              <a:t>D</a:t>
            </a:r>
          </a:p>
        </p:txBody>
      </p:sp>
      <p:sp>
        <p:nvSpPr>
          <p:cNvPr id="86" name="TextBox 85">
            <a:extLst>
              <a:ext uri="{FF2B5EF4-FFF2-40B4-BE49-F238E27FC236}">
                <a16:creationId xmlns:a16="http://schemas.microsoft.com/office/drawing/2014/main" id="{29A65F08-AD13-3E4A-9B70-D553914DC911}"/>
              </a:ext>
            </a:extLst>
          </p:cNvPr>
          <p:cNvSpPr txBox="1"/>
          <p:nvPr/>
        </p:nvSpPr>
        <p:spPr>
          <a:xfrm>
            <a:off x="27060834" y="13882803"/>
            <a:ext cx="329293" cy="400110"/>
          </a:xfrm>
          <a:prstGeom prst="rect">
            <a:avLst/>
          </a:prstGeom>
          <a:noFill/>
        </p:spPr>
        <p:txBody>
          <a:bodyPr wrap="square" rtlCol="0">
            <a:spAutoFit/>
          </a:bodyPr>
          <a:lstStyle/>
          <a:p>
            <a:r>
              <a:rPr lang="en-US" sz="2000" dirty="0"/>
              <a:t>E</a:t>
            </a:r>
          </a:p>
        </p:txBody>
      </p:sp>
      <p:sp>
        <p:nvSpPr>
          <p:cNvPr id="87" name="TextBox 86">
            <a:extLst>
              <a:ext uri="{FF2B5EF4-FFF2-40B4-BE49-F238E27FC236}">
                <a16:creationId xmlns:a16="http://schemas.microsoft.com/office/drawing/2014/main" id="{91AFE8EC-206F-764A-944A-2D70DB52BE59}"/>
              </a:ext>
            </a:extLst>
          </p:cNvPr>
          <p:cNvSpPr txBox="1"/>
          <p:nvPr/>
        </p:nvSpPr>
        <p:spPr>
          <a:xfrm>
            <a:off x="30215025" y="13897612"/>
            <a:ext cx="329293" cy="400110"/>
          </a:xfrm>
          <a:prstGeom prst="rect">
            <a:avLst/>
          </a:prstGeom>
          <a:noFill/>
        </p:spPr>
        <p:txBody>
          <a:bodyPr wrap="square" rtlCol="0">
            <a:spAutoFit/>
          </a:bodyPr>
          <a:lstStyle/>
          <a:p>
            <a:r>
              <a:rPr lang="en-US" sz="2000" dirty="0"/>
              <a:t>F</a:t>
            </a:r>
          </a:p>
        </p:txBody>
      </p:sp>
      <p:sp>
        <p:nvSpPr>
          <p:cNvPr id="88" name="TextBox 87">
            <a:extLst>
              <a:ext uri="{FF2B5EF4-FFF2-40B4-BE49-F238E27FC236}">
                <a16:creationId xmlns:a16="http://schemas.microsoft.com/office/drawing/2014/main" id="{14D9464C-65CD-EF48-B4DF-2987594BEBE9}"/>
              </a:ext>
            </a:extLst>
          </p:cNvPr>
          <p:cNvSpPr txBox="1"/>
          <p:nvPr/>
        </p:nvSpPr>
        <p:spPr>
          <a:xfrm>
            <a:off x="14809922" y="16039098"/>
            <a:ext cx="329293" cy="400110"/>
          </a:xfrm>
          <a:prstGeom prst="rect">
            <a:avLst/>
          </a:prstGeom>
          <a:noFill/>
        </p:spPr>
        <p:txBody>
          <a:bodyPr wrap="square" rtlCol="0">
            <a:spAutoFit/>
          </a:bodyPr>
          <a:lstStyle/>
          <a:p>
            <a:r>
              <a:rPr lang="en-US" sz="2000" dirty="0"/>
              <a:t>G</a:t>
            </a:r>
          </a:p>
        </p:txBody>
      </p:sp>
      <p:sp>
        <p:nvSpPr>
          <p:cNvPr id="89" name="TextBox 88">
            <a:extLst>
              <a:ext uri="{FF2B5EF4-FFF2-40B4-BE49-F238E27FC236}">
                <a16:creationId xmlns:a16="http://schemas.microsoft.com/office/drawing/2014/main" id="{4C4F1835-751C-FC46-AF34-8FD5A2785C2C}"/>
              </a:ext>
            </a:extLst>
          </p:cNvPr>
          <p:cNvSpPr txBox="1"/>
          <p:nvPr/>
        </p:nvSpPr>
        <p:spPr>
          <a:xfrm>
            <a:off x="17919807" y="16011563"/>
            <a:ext cx="329293" cy="400110"/>
          </a:xfrm>
          <a:prstGeom prst="rect">
            <a:avLst/>
          </a:prstGeom>
          <a:noFill/>
        </p:spPr>
        <p:txBody>
          <a:bodyPr wrap="square" rtlCol="0">
            <a:spAutoFit/>
          </a:bodyPr>
          <a:lstStyle/>
          <a:p>
            <a:r>
              <a:rPr lang="en-US" sz="2000" dirty="0"/>
              <a:t>H</a:t>
            </a:r>
          </a:p>
        </p:txBody>
      </p:sp>
      <p:sp>
        <p:nvSpPr>
          <p:cNvPr id="90" name="TextBox 89">
            <a:extLst>
              <a:ext uri="{FF2B5EF4-FFF2-40B4-BE49-F238E27FC236}">
                <a16:creationId xmlns:a16="http://schemas.microsoft.com/office/drawing/2014/main" id="{AF67CDD7-6014-CA47-B584-49CFBA183B7F}"/>
              </a:ext>
            </a:extLst>
          </p:cNvPr>
          <p:cNvSpPr txBox="1"/>
          <p:nvPr/>
        </p:nvSpPr>
        <p:spPr>
          <a:xfrm>
            <a:off x="21041669" y="16011563"/>
            <a:ext cx="329293" cy="400110"/>
          </a:xfrm>
          <a:prstGeom prst="rect">
            <a:avLst/>
          </a:prstGeom>
          <a:noFill/>
        </p:spPr>
        <p:txBody>
          <a:bodyPr wrap="square" rtlCol="0">
            <a:spAutoFit/>
          </a:bodyPr>
          <a:lstStyle/>
          <a:p>
            <a:r>
              <a:rPr lang="en-US" sz="2000" dirty="0"/>
              <a:t>I</a:t>
            </a:r>
          </a:p>
        </p:txBody>
      </p:sp>
      <p:sp>
        <p:nvSpPr>
          <p:cNvPr id="91" name="TextBox 90">
            <a:extLst>
              <a:ext uri="{FF2B5EF4-FFF2-40B4-BE49-F238E27FC236}">
                <a16:creationId xmlns:a16="http://schemas.microsoft.com/office/drawing/2014/main" id="{01347F02-C065-3C45-BF33-952C5B3C86E3}"/>
              </a:ext>
            </a:extLst>
          </p:cNvPr>
          <p:cNvSpPr txBox="1"/>
          <p:nvPr/>
        </p:nvSpPr>
        <p:spPr>
          <a:xfrm>
            <a:off x="24090735" y="16026177"/>
            <a:ext cx="329293" cy="400110"/>
          </a:xfrm>
          <a:prstGeom prst="rect">
            <a:avLst/>
          </a:prstGeom>
          <a:noFill/>
        </p:spPr>
        <p:txBody>
          <a:bodyPr wrap="square" rtlCol="0">
            <a:spAutoFit/>
          </a:bodyPr>
          <a:lstStyle/>
          <a:p>
            <a:r>
              <a:rPr lang="en-US" sz="2000" dirty="0"/>
              <a:t>J</a:t>
            </a:r>
          </a:p>
        </p:txBody>
      </p:sp>
      <p:sp>
        <p:nvSpPr>
          <p:cNvPr id="92" name="TextBox 91">
            <a:extLst>
              <a:ext uri="{FF2B5EF4-FFF2-40B4-BE49-F238E27FC236}">
                <a16:creationId xmlns:a16="http://schemas.microsoft.com/office/drawing/2014/main" id="{37650E69-7720-CC4A-98D7-22B2999DF8F3}"/>
              </a:ext>
            </a:extLst>
          </p:cNvPr>
          <p:cNvSpPr txBox="1"/>
          <p:nvPr/>
        </p:nvSpPr>
        <p:spPr>
          <a:xfrm>
            <a:off x="27339858" y="16083391"/>
            <a:ext cx="329293" cy="400110"/>
          </a:xfrm>
          <a:prstGeom prst="rect">
            <a:avLst/>
          </a:prstGeom>
          <a:noFill/>
        </p:spPr>
        <p:txBody>
          <a:bodyPr wrap="square" rtlCol="0">
            <a:spAutoFit/>
          </a:bodyPr>
          <a:lstStyle/>
          <a:p>
            <a:r>
              <a:rPr lang="en-US" sz="2000" dirty="0"/>
              <a:t>K</a:t>
            </a:r>
          </a:p>
        </p:txBody>
      </p:sp>
      <p:sp>
        <p:nvSpPr>
          <p:cNvPr id="93" name="TextBox 92">
            <a:extLst>
              <a:ext uri="{FF2B5EF4-FFF2-40B4-BE49-F238E27FC236}">
                <a16:creationId xmlns:a16="http://schemas.microsoft.com/office/drawing/2014/main" id="{36D7218F-9392-B541-8718-B8E771E63F91}"/>
              </a:ext>
            </a:extLst>
          </p:cNvPr>
          <p:cNvSpPr txBox="1"/>
          <p:nvPr/>
        </p:nvSpPr>
        <p:spPr>
          <a:xfrm>
            <a:off x="30346470" y="15946349"/>
            <a:ext cx="329293" cy="400110"/>
          </a:xfrm>
          <a:prstGeom prst="rect">
            <a:avLst/>
          </a:prstGeom>
          <a:noFill/>
        </p:spPr>
        <p:txBody>
          <a:bodyPr wrap="square" rtlCol="0">
            <a:spAutoFit/>
          </a:bodyPr>
          <a:lstStyle/>
          <a:p>
            <a:r>
              <a:rPr lang="en-US" sz="2000" dirty="0"/>
              <a:t>L</a:t>
            </a:r>
          </a:p>
        </p:txBody>
      </p:sp>
      <p:cxnSp>
        <p:nvCxnSpPr>
          <p:cNvPr id="8" name="Straight Connector 7">
            <a:extLst>
              <a:ext uri="{FF2B5EF4-FFF2-40B4-BE49-F238E27FC236}">
                <a16:creationId xmlns:a16="http://schemas.microsoft.com/office/drawing/2014/main" id="{9FB883FB-6B89-1A45-962F-CDFE5B034ADB}"/>
              </a:ext>
            </a:extLst>
          </p:cNvPr>
          <p:cNvCxnSpPr>
            <a:cxnSpLocks/>
          </p:cNvCxnSpPr>
          <p:nvPr/>
        </p:nvCxnSpPr>
        <p:spPr>
          <a:xfrm>
            <a:off x="36092590" y="24034926"/>
            <a:ext cx="0" cy="3012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9E98BC8-41E2-6C4F-AE9F-12E0BFB051B9}"/>
              </a:ext>
            </a:extLst>
          </p:cNvPr>
          <p:cNvSpPr txBox="1"/>
          <p:nvPr/>
        </p:nvSpPr>
        <p:spPr>
          <a:xfrm>
            <a:off x="38286258" y="7994639"/>
            <a:ext cx="12220257" cy="6440225"/>
          </a:xfrm>
          <a:prstGeom prst="rect">
            <a:avLst/>
          </a:prstGeom>
          <a:noFill/>
        </p:spPr>
        <p:txBody>
          <a:bodyPr wrap="square" rtlCol="0">
            <a:spAutoFit/>
          </a:bodyPr>
          <a:lstStyle/>
          <a:p>
            <a:r>
              <a:rPr lang="en-US" sz="1650" dirty="0"/>
              <a:t>The 2 goals of the model were achieved. First, the analysis and the model’s feature importance both confirmed known prognostic factors for CPRC and identified new predictors. They validated alkaline phosphatase (ALP), prostate specific antigen(PSA)  and testosterone(TESTO), the three factors tested for in clinical practice, as the most important predictors of risk. Furthermore, the univariate analysis confirmed the same predictors as the 2014 model on this data; Eastern Cooperative Oncology Group status (ECOG), disease site, use of analgesics, lactate dehydrogenase (LDH), albumin (ALB), hemoglobin( HB), PSA, and ALP. The new predictors discovered in the analysis mostly fall into 3 categories. First, the immune and lymphatic system health (based on decreased lymphocytes, decreased lymphocyte to leucocyte ratio, and increased neutrophil to leucocyte ratio) is a predictor of patient risk. Also, vascular health and hematological </a:t>
            </a:r>
            <a:r>
              <a:rPr lang="en-US" sz="1650" dirty="0" err="1"/>
              <a:t>labaratory</a:t>
            </a:r>
            <a:r>
              <a:rPr lang="en-US" sz="1650" dirty="0"/>
              <a:t> values, such as decreased HB, hematocrit, or red blood cells) is shown to highly correlated with patient outcome. Lastly, kidney health, assessed through creatinine levels and decreased total bilirubin, is indicative of high risk. These predictive factors have been confirmed in other groups’ analyses of this dataset</a:t>
            </a:r>
            <a:r>
              <a:rPr lang="en-US" sz="1650" baseline="30000" dirty="0"/>
              <a:t>[1]</a:t>
            </a:r>
            <a:r>
              <a:rPr lang="en-US" sz="1650" dirty="0"/>
              <a:t>. Other predictive factors that don’t fall into these categories are aspartate aminotransferase(AST) , LDH, and region in the world. One issue with the analysis was that creatinine levels and pulse were important to the model but were not correlated with the patient risk variable. However, they may be correlated with other feature variables. Performing multivariate analysis may shed more light on these 2 variables. Overall, our analysis has led to a new understanding of the factors that influence patient survival for CPRC patients, essentially succeeding at our first goal.</a:t>
            </a:r>
          </a:p>
          <a:p>
            <a:endParaRPr lang="en-US" sz="1650" dirty="0"/>
          </a:p>
          <a:p>
            <a:r>
              <a:rPr lang="en-US" sz="1650" dirty="0"/>
              <a:t>The second goal of this model would be to accurately predict patient survival. Of all the models we tested, the random forest model performed the best, most likely due to its ensemble style, its proficiency in recognizing important factors, and its ability to deal with unbalanced datasets. As an ensemble model, the variety within the trees of the forest prevented overfitting, which was an issue with other more complex models. Also, because of the clear, clinically-tested predictive factors (ALP, TESTO, and PSA), the random forest excelled, recognizing these variables because of their high information gain. The different trees of the forest split on these variables, as suggested by the feature importance plot (Figure 6). Another reason the random forest likely excelled is because of its ability to work with unbalanced sets. The training and testing sets have the same number of patients but are vastly different in mean survival time. Thus, the random forest performed the best in dealing with the unbalanced risk groups. One of the worst performing models was the artificial neural network (ANN), which was outperformed by simpler traditional machine learning models. This is because deep learning models require large amounts of data, and the datasets used for training and testing had around 500 patients each.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4701A85A7AB4E42B9BA59EEB25D6DA7" ma:contentTypeVersion="6" ma:contentTypeDescription="Create a new document." ma:contentTypeScope="" ma:versionID="f42382b0e3dbc740a0ed316def604dab">
  <xsd:schema xmlns:xsd="http://www.w3.org/2001/XMLSchema" xmlns:xs="http://www.w3.org/2001/XMLSchema" xmlns:p="http://schemas.microsoft.com/office/2006/metadata/properties" xmlns:ns2="9f3bc4dc-fa9c-469a-930c-f736cb1563b0" xmlns:ns3="bfa0faa5-79e2-4699-b8c3-30ea0f43f61a" targetNamespace="http://schemas.microsoft.com/office/2006/metadata/properties" ma:root="true" ma:fieldsID="3092dfb2dc8946b508b2993662436645" ns2:_="" ns3:_="">
    <xsd:import namespace="9f3bc4dc-fa9c-469a-930c-f736cb1563b0"/>
    <xsd:import namespace="bfa0faa5-79e2-4699-b8c3-30ea0f43f61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3bc4dc-fa9c-469a-930c-f736cb1563b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fa0faa5-79e2-4699-b8c3-30ea0f43f61a"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9f3bc4dc-fa9c-469a-930c-f736cb1563b0">
      <UserInfo>
        <DisplayName>Shibani Mukherjee</DisplayName>
        <AccountId>62</AccountId>
        <AccountType/>
      </UserInfo>
    </SharedWithUsers>
  </documentManagement>
</p:properties>
</file>

<file path=customXml/itemProps1.xml><?xml version="1.0" encoding="utf-8"?>
<ds:datastoreItem xmlns:ds="http://schemas.openxmlformats.org/officeDocument/2006/customXml" ds:itemID="{61FBB793-C96E-48DD-979F-ADAF7A9C5088}">
  <ds:schemaRefs>
    <ds:schemaRef ds:uri="http://schemas.microsoft.com/sharepoint/v3/contenttype/forms"/>
  </ds:schemaRefs>
</ds:datastoreItem>
</file>

<file path=customXml/itemProps2.xml><?xml version="1.0" encoding="utf-8"?>
<ds:datastoreItem xmlns:ds="http://schemas.openxmlformats.org/officeDocument/2006/customXml" ds:itemID="{91168264-AB6D-4682-8A1A-75A5AF87143A}">
  <ds:schemaRefs>
    <ds:schemaRef ds:uri="http://schemas.microsoft.com/office/2006/metadata/contentType"/>
    <ds:schemaRef ds:uri="http://schemas.microsoft.com/office/2006/metadata/properties/metaAttributes"/>
    <ds:schemaRef ds:uri="http://www.w3.org/2000/xmlns/"/>
    <ds:schemaRef ds:uri="http://www.w3.org/2001/XMLSchema"/>
    <ds:schemaRef ds:uri="9f3bc4dc-fa9c-469a-930c-f736cb1563b0"/>
    <ds:schemaRef ds:uri="bfa0faa5-79e2-4699-b8c3-30ea0f43f61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D97D85D-8F2E-451D-8F02-F5CB62321DF0}">
  <ds:schemaRefs>
    <ds:schemaRef ds:uri="http://schemas.microsoft.com/office/2006/metadata/properties"/>
    <ds:schemaRef ds:uri="http://www.w3.org/2000/xmlns/"/>
    <ds:schemaRef ds:uri="9f3bc4dc-fa9c-469a-930c-f736cb1563b0"/>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5143</TotalTime>
  <Words>2505</Words>
  <Application>Microsoft Macintosh PowerPoint</Application>
  <PresentationFormat>Custom</PresentationFormat>
  <Paragraphs>114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Design</dc:creator>
  <cp:lastModifiedBy>Belal Hussien Elsiesy</cp:lastModifiedBy>
  <cp:revision>62</cp:revision>
  <dcterms:created xsi:type="dcterms:W3CDTF">2017-06-27T21:18:04Z</dcterms:created>
  <dcterms:modified xsi:type="dcterms:W3CDTF">2021-07-26T10:39:40Z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0x010100A4701A85A7AB4E42B9BA59EEB25D6DA7</vt:lpwstr>
  </property>
</Properties>
</file>