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4"/>
  </p:sldMasterIdLst>
  <p:notesMasterIdLst>
    <p:notesMasterId r:id="rId22"/>
  </p:notesMasterIdLst>
  <p:sldIdLst>
    <p:sldId id="256" r:id="rId5"/>
    <p:sldId id="273" r:id="rId6"/>
    <p:sldId id="272" r:id="rId7"/>
    <p:sldId id="271" r:id="rId8"/>
    <p:sldId id="284" r:id="rId9"/>
    <p:sldId id="276" r:id="rId10"/>
    <p:sldId id="285" r:id="rId11"/>
    <p:sldId id="288" r:id="rId12"/>
    <p:sldId id="289" r:id="rId13"/>
    <p:sldId id="265" r:id="rId14"/>
    <p:sldId id="283" r:id="rId15"/>
    <p:sldId id="280" r:id="rId16"/>
    <p:sldId id="281" r:id="rId17"/>
    <p:sldId id="275" r:id="rId18"/>
    <p:sldId id="278" r:id="rId19"/>
    <p:sldId id="279"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al Hussien Elsiesy" initials="BHE" lastIdx="2" clrIdx="0">
    <p:extLst>
      <p:ext uri="{19B8F6BF-5375-455C-9EA6-DF929625EA0E}">
        <p15:presenceInfo xmlns:p15="http://schemas.microsoft.com/office/powerpoint/2012/main" userId="S::belhels2892@students.uplifteducation.org::c77d111f-1962-45d9-926e-d897b4fcca37" providerId="AD"/>
      </p:ext>
    </p:extLst>
  </p:cmAuthor>
  <p:cmAuthor id="2" name="Belal Elsiesy" initials="BE" lastIdx="84" clrIdx="1">
    <p:extLst>
      <p:ext uri="{19B8F6BF-5375-455C-9EA6-DF929625EA0E}">
        <p15:presenceInfo xmlns:p15="http://schemas.microsoft.com/office/powerpoint/2012/main" userId="aef364adffbfe8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42" autoAdjust="0"/>
    <p:restoredTop sz="95840"/>
  </p:normalViewPr>
  <p:slideViewPr>
    <p:cSldViewPr snapToGrid="0">
      <p:cViewPr>
        <p:scale>
          <a:sx n="129" d="100"/>
          <a:sy n="129" d="100"/>
        </p:scale>
        <p:origin x="-248" y="-480"/>
      </p:cViewPr>
      <p:guideLst/>
    </p:cSldViewPr>
  </p:slid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7-23T16:44:24.266" idx="13">
    <p:pos x="202" y="202"/>
    <p:text>Compute percentages</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1-07-23T16:46:16.840" idx="21">
    <p:pos x="10" y="10"/>
    <p:text>Fill in with quick explanation</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1-07-23T16:46:28.102" idx="22">
    <p:pos x="106" y="106"/>
    <p:text>Fully write out</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1-07-23T16:46:46.317" idx="23">
    <p:pos x="10" y="10"/>
    <p:text>Write out?</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15C770-D759-BE4E-847A-B558FD34B980}" type="datetimeFigureOut">
              <a:rPr lang="en-US" smtClean="0"/>
              <a:t>7/24/21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F5000-2ED6-3B46-A73D-8439E8AB2637}" type="slidenum">
              <a:rPr lang="en-US" smtClean="0"/>
              <a:t>‹#›</a:t>
            </a:fld>
            <a:endParaRPr lang="en-US"/>
          </a:p>
        </p:txBody>
      </p:sp>
    </p:spTree>
    <p:extLst>
      <p:ext uri="{BB962C8B-B14F-4D97-AF65-F5344CB8AC3E}">
        <p14:creationId xmlns:p14="http://schemas.microsoft.com/office/powerpoint/2010/main" val="362256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EF5000-2ED6-3B46-A73D-8439E8AB2637}" type="slidenum">
              <a:rPr lang="en-US" smtClean="0"/>
              <a:t>12</a:t>
            </a:fld>
            <a:endParaRPr lang="en-US"/>
          </a:p>
        </p:txBody>
      </p:sp>
    </p:spTree>
    <p:extLst>
      <p:ext uri="{BB962C8B-B14F-4D97-AF65-F5344CB8AC3E}">
        <p14:creationId xmlns:p14="http://schemas.microsoft.com/office/powerpoint/2010/main" val="1797177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 If 80% of patients with ECOG status 1 (Restricted Activity) are high risk, we are 20% uncertain</a:t>
            </a:r>
          </a:p>
          <a:p>
            <a:r>
              <a:rPr lang="en-US" dirty="0"/>
              <a:t>Ex: If 50% of patients with diabetes are high risk, we are 50% uncertain and gain little information from that split</a:t>
            </a:r>
          </a:p>
          <a:p>
            <a:endParaRPr lang="en-US" dirty="0"/>
          </a:p>
        </p:txBody>
      </p:sp>
      <p:sp>
        <p:nvSpPr>
          <p:cNvPr id="4" name="Slide Number Placeholder 3"/>
          <p:cNvSpPr>
            <a:spLocks noGrp="1"/>
          </p:cNvSpPr>
          <p:nvPr>
            <p:ph type="sldNum" sz="quarter" idx="5"/>
          </p:nvPr>
        </p:nvSpPr>
        <p:spPr/>
        <p:txBody>
          <a:bodyPr/>
          <a:lstStyle/>
          <a:p>
            <a:fld id="{B0EF5000-2ED6-3B46-A73D-8439E8AB2637}" type="slidenum">
              <a:rPr lang="en-US" smtClean="0"/>
              <a:t>13</a:t>
            </a:fld>
            <a:endParaRPr lang="en-US"/>
          </a:p>
        </p:txBody>
      </p:sp>
    </p:spTree>
    <p:extLst>
      <p:ext uri="{BB962C8B-B14F-4D97-AF65-F5344CB8AC3E}">
        <p14:creationId xmlns:p14="http://schemas.microsoft.com/office/powerpoint/2010/main" val="457622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EF5000-2ED6-3B46-A73D-8439E8AB2637}" type="slidenum">
              <a:rPr lang="en-US" smtClean="0"/>
              <a:t>14</a:t>
            </a:fld>
            <a:endParaRPr lang="en-US"/>
          </a:p>
        </p:txBody>
      </p:sp>
    </p:spTree>
    <p:extLst>
      <p:ext uri="{BB962C8B-B14F-4D97-AF65-F5344CB8AC3E}">
        <p14:creationId xmlns:p14="http://schemas.microsoft.com/office/powerpoint/2010/main" val="2135161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F05589-F5CF-4658-B91C-26BD4199339D}" type="datetimeFigureOut">
              <a:rPr lang="en-US" smtClean="0"/>
              <a:t>7/19/21</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84136F1D-D404-47A8-96C2-F04EAB3E7720}"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674925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F05589-F5CF-4658-B91C-26BD4199339D}" type="datetimeFigureOut">
              <a:rPr lang="en-US" smtClean="0"/>
              <a:t>7/19/21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36F1D-D404-47A8-96C2-F04EAB3E7720}"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29759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F05589-F5CF-4658-B91C-26BD4199339D}" type="datetimeFigureOut">
              <a:rPr lang="en-US" smtClean="0"/>
              <a:t>7/19/21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36F1D-D404-47A8-96C2-F04EAB3E7720}"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1756577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93F05589-F5CF-4658-B91C-26BD4199339D}" type="datetimeFigureOut">
              <a:rPr lang="en-US" smtClean="0"/>
              <a:t>7/19/21</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84136F1D-D404-47A8-96C2-F04EAB3E7720}"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863535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05589-F5CF-4658-B91C-26BD4199339D}" type="datetimeFigureOut">
              <a:rPr lang="en-US" smtClean="0"/>
              <a:t>7/19/21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36F1D-D404-47A8-96C2-F04EAB3E7720}"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97108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F05589-F5CF-4658-B91C-26BD4199339D}" type="datetimeFigureOut">
              <a:rPr lang="en-US" smtClean="0"/>
              <a:t>7/19/21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36F1D-D404-47A8-96C2-F04EAB3E7720}"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616880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F05589-F5CF-4658-B91C-26BD4199339D}" type="datetimeFigureOut">
              <a:rPr lang="en-US" smtClean="0"/>
              <a:t>7/19/21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136F1D-D404-47A8-96C2-F04EAB3E7720}"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40160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F05589-F5CF-4658-B91C-26BD4199339D}" type="datetimeFigureOut">
              <a:rPr lang="en-US" smtClean="0"/>
              <a:t>7/19/21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136F1D-D404-47A8-96C2-F04EAB3E7720}"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192486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F05589-F5CF-4658-B91C-26BD4199339D}" type="datetimeFigureOut">
              <a:rPr lang="en-US" smtClean="0"/>
              <a:t>7/19/21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136F1D-D404-47A8-96C2-F04EAB3E7720}" type="slidenum">
              <a:rPr lang="en-US" smtClean="0"/>
              <a:t>‹#›</a:t>
            </a:fld>
            <a:endParaRPr lang="en-US"/>
          </a:p>
        </p:txBody>
      </p:sp>
    </p:spTree>
    <p:extLst>
      <p:ext uri="{BB962C8B-B14F-4D97-AF65-F5344CB8AC3E}">
        <p14:creationId xmlns:p14="http://schemas.microsoft.com/office/powerpoint/2010/main" val="3002148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F05589-F5CF-4658-B91C-26BD4199339D}" type="datetimeFigureOut">
              <a:rPr lang="en-US" smtClean="0"/>
              <a:t>7/19/21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36F1D-D404-47A8-96C2-F04EAB3E7720}"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368269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93F05589-F5CF-4658-B91C-26BD4199339D}" type="datetimeFigureOut">
              <a:rPr lang="en-US" smtClean="0"/>
              <a:t>7/19/21</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84136F1D-D404-47A8-96C2-F04EAB3E7720}"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000248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3F05589-F5CF-4658-B91C-26BD4199339D}" type="datetimeFigureOut">
              <a:rPr lang="en-US" smtClean="0"/>
              <a:t>7/19/21</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84136F1D-D404-47A8-96C2-F04EAB3E7720}" type="slidenum">
              <a:rPr lang="en-US" smtClean="0"/>
              <a:t>‹#›</a:t>
            </a:fld>
            <a:endParaRPr lang="en-US"/>
          </a:p>
        </p:txBody>
      </p:sp>
    </p:spTree>
    <p:extLst>
      <p:ext uri="{BB962C8B-B14F-4D97-AF65-F5344CB8AC3E}">
        <p14:creationId xmlns:p14="http://schemas.microsoft.com/office/powerpoint/2010/main" val="298680244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csjournals.onlinelibrary.wiley.com/doi/10.3322/caac.21660" TargetMode="External"/><Relationship Id="rId7" Type="http://schemas.openxmlformats.org/officeDocument/2006/relationships/hyperlink" Target="https://scikit-learn.org/stable/_images/iris.png" TargetMode="External"/><Relationship Id="rId2" Type="http://schemas.openxmlformats.org/officeDocument/2006/relationships/hyperlink" Target="https://doi.org/10.1016/S1470-2045(16)30560-5" TargetMode="External"/><Relationship Id="rId1" Type="http://schemas.openxmlformats.org/officeDocument/2006/relationships/slideLayout" Target="../slideLayouts/slideLayout2.xml"/><Relationship Id="rId6" Type="http://schemas.openxmlformats.org/officeDocument/2006/relationships/hyperlink" Target="https://doi.org/10.1200/JCO.2013.52.3696" TargetMode="External"/><Relationship Id="rId5" Type="http://schemas.openxmlformats.org/officeDocument/2006/relationships/hyperlink" Target="https://doi.org/10.3747/co.v17i0.718" TargetMode="External"/><Relationship Id="rId4" Type="http://schemas.openxmlformats.org/officeDocument/2006/relationships/hyperlink" Target="https://doi.org/10.3322/caac.2166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2.emf"/><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A48BE9-E907-46D6-976B-0EB62519A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8E5C5FC-22C9-4CDD-93DD-40B86E69E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6A76C3-0FAD-401D-9F4A-FBB2D1D607D5}"/>
              </a:ext>
            </a:extLst>
          </p:cNvPr>
          <p:cNvSpPr>
            <a:spLocks noGrp="1"/>
          </p:cNvSpPr>
          <p:nvPr>
            <p:ph type="ctrTitle"/>
          </p:nvPr>
        </p:nvSpPr>
        <p:spPr>
          <a:xfrm>
            <a:off x="1121264" y="1378862"/>
            <a:ext cx="5861378" cy="2410233"/>
          </a:xfrm>
        </p:spPr>
        <p:txBody>
          <a:bodyPr>
            <a:normAutofit fontScale="90000"/>
          </a:bodyPr>
          <a:lstStyle/>
          <a:p>
            <a:r>
              <a:rPr lang="en-US" sz="4200" dirty="0"/>
              <a:t>Predicting Overall Survival for Patients with Metastatic Castration-Resistant Prostate Cancer </a:t>
            </a:r>
          </a:p>
        </p:txBody>
      </p:sp>
      <p:sp>
        <p:nvSpPr>
          <p:cNvPr id="3" name="Subtitle 2">
            <a:extLst>
              <a:ext uri="{FF2B5EF4-FFF2-40B4-BE49-F238E27FC236}">
                <a16:creationId xmlns:a16="http://schemas.microsoft.com/office/drawing/2014/main" id="{E5930F94-EBA4-4A08-AB20-343A729D5A1C}"/>
              </a:ext>
            </a:extLst>
          </p:cNvPr>
          <p:cNvSpPr>
            <a:spLocks noGrp="1"/>
          </p:cNvSpPr>
          <p:nvPr>
            <p:ph type="subTitle" idx="1"/>
          </p:nvPr>
        </p:nvSpPr>
        <p:spPr>
          <a:xfrm>
            <a:off x="1120932" y="3789095"/>
            <a:ext cx="5858236" cy="1718171"/>
          </a:xfrm>
        </p:spPr>
        <p:txBody>
          <a:bodyPr>
            <a:normAutofit/>
          </a:bodyPr>
          <a:lstStyle/>
          <a:p>
            <a:r>
              <a:rPr lang="en-US" dirty="0"/>
              <a:t>Belal Elsiesy, Guanghua Xiao, Ph.D.</a:t>
            </a:r>
          </a:p>
          <a:p>
            <a:r>
              <a:rPr lang="en-US" dirty="0"/>
              <a:t>Department, UT Southwestern Medical Center, Dallas, Texas </a:t>
            </a:r>
          </a:p>
        </p:txBody>
      </p:sp>
      <p:pic>
        <p:nvPicPr>
          <p:cNvPr id="14" name="Picture 13">
            <a:extLst>
              <a:ext uri="{FF2B5EF4-FFF2-40B4-BE49-F238E27FC236}">
                <a16:creationId xmlns:a16="http://schemas.microsoft.com/office/drawing/2014/main" id="{80322D21-207A-480D-8F27-9EBF64587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grpSp>
        <p:nvGrpSpPr>
          <p:cNvPr id="16" name="Group 15">
            <a:extLst>
              <a:ext uri="{FF2B5EF4-FFF2-40B4-BE49-F238E27FC236}">
                <a16:creationId xmlns:a16="http://schemas.microsoft.com/office/drawing/2014/main" id="{60051CB9-9E3A-49A4-A8BA-7610EB2B67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17" name="Rectangle 16">
              <a:extLst>
                <a:ext uri="{FF2B5EF4-FFF2-40B4-BE49-F238E27FC236}">
                  <a16:creationId xmlns:a16="http://schemas.microsoft.com/office/drawing/2014/main" id="{585DA85C-256B-44D8-AFCD-5801E2E7B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FE88AE-695A-4B4F-8AF8-98054FBAB9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2095C5A8-635D-40CC-88D2-2FC79915B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3870" y="977965"/>
            <a:ext cx="3117198" cy="4135339"/>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clipart&#10;&#10;Description automatically generated">
            <a:extLst>
              <a:ext uri="{FF2B5EF4-FFF2-40B4-BE49-F238E27FC236}">
                <a16:creationId xmlns:a16="http://schemas.microsoft.com/office/drawing/2014/main" id="{C1AAAF65-C468-4480-AF09-4730604352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6373" y="2328662"/>
            <a:ext cx="2799103" cy="1441538"/>
          </a:xfrm>
          <a:prstGeom prst="rect">
            <a:avLst/>
          </a:prstGeom>
        </p:spPr>
      </p:pic>
      <p:pic>
        <p:nvPicPr>
          <p:cNvPr id="22" name="Picture 21">
            <a:extLst>
              <a:ext uri="{FF2B5EF4-FFF2-40B4-BE49-F238E27FC236}">
                <a16:creationId xmlns:a16="http://schemas.microsoft.com/office/drawing/2014/main" id="{B8FC75DE-63E2-451C-A1D2-332098A2E7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24" name="Straight Connector 23">
            <a:extLst>
              <a:ext uri="{FF2B5EF4-FFF2-40B4-BE49-F238E27FC236}">
                <a16:creationId xmlns:a16="http://schemas.microsoft.com/office/drawing/2014/main" id="{C13D973A-76E8-4A70-8614-E5EFF981E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3388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C3A05-3C8C-FD43-93DD-7C3B51F336C2}"/>
              </a:ext>
            </a:extLst>
          </p:cNvPr>
          <p:cNvSpPr>
            <a:spLocks noGrp="1"/>
          </p:cNvSpPr>
          <p:nvPr>
            <p:ph type="title"/>
          </p:nvPr>
        </p:nvSpPr>
        <p:spPr/>
        <p:txBody>
          <a:bodyPr/>
          <a:lstStyle/>
          <a:p>
            <a:r>
              <a:rPr lang="en-US" dirty="0"/>
              <a:t>Model Prediction Accuracy</a:t>
            </a:r>
          </a:p>
        </p:txBody>
      </p:sp>
      <p:graphicFrame>
        <p:nvGraphicFramePr>
          <p:cNvPr id="4" name="Table 4">
            <a:extLst>
              <a:ext uri="{FF2B5EF4-FFF2-40B4-BE49-F238E27FC236}">
                <a16:creationId xmlns:a16="http://schemas.microsoft.com/office/drawing/2014/main" id="{62D6D089-1CC9-0645-9A2F-7D7525F7DBF1}"/>
              </a:ext>
            </a:extLst>
          </p:cNvPr>
          <p:cNvGraphicFramePr>
            <a:graphicFrameLocks noGrp="1"/>
          </p:cNvGraphicFramePr>
          <p:nvPr>
            <p:ph idx="1"/>
            <p:extLst>
              <p:ext uri="{D42A27DB-BD31-4B8C-83A1-F6EECF244321}">
                <p14:modId xmlns:p14="http://schemas.microsoft.com/office/powerpoint/2010/main" val="763673247"/>
              </p:ext>
            </p:extLst>
          </p:nvPr>
        </p:nvGraphicFramePr>
        <p:xfrm>
          <a:off x="444083" y="1657796"/>
          <a:ext cx="11356031" cy="3977640"/>
        </p:xfrm>
        <a:graphic>
          <a:graphicData uri="http://schemas.openxmlformats.org/drawingml/2006/table">
            <a:tbl>
              <a:tblPr firstRow="1" bandRow="1">
                <a:tableStyleId>{5C22544A-7EE6-4342-B048-85BDC9FD1C3A}</a:tableStyleId>
              </a:tblPr>
              <a:tblGrid>
                <a:gridCol w="8188421">
                  <a:extLst>
                    <a:ext uri="{9D8B030D-6E8A-4147-A177-3AD203B41FA5}">
                      <a16:colId xmlns:a16="http://schemas.microsoft.com/office/drawing/2014/main" val="1202584636"/>
                    </a:ext>
                  </a:extLst>
                </a:gridCol>
                <a:gridCol w="3167610">
                  <a:extLst>
                    <a:ext uri="{9D8B030D-6E8A-4147-A177-3AD203B41FA5}">
                      <a16:colId xmlns:a16="http://schemas.microsoft.com/office/drawing/2014/main" val="550603554"/>
                    </a:ext>
                  </a:extLst>
                </a:gridCol>
              </a:tblGrid>
              <a:tr h="370840">
                <a:tc>
                  <a:txBody>
                    <a:bodyPr/>
                    <a:lstStyle/>
                    <a:p>
                      <a:r>
                        <a:rPr lang="en-US" dirty="0"/>
                        <a:t>Model</a:t>
                      </a:r>
                    </a:p>
                  </a:txBody>
                  <a:tcPr marL="83502" marR="83502"/>
                </a:tc>
                <a:tc>
                  <a:txBody>
                    <a:bodyPr/>
                    <a:lstStyle/>
                    <a:p>
                      <a:r>
                        <a:rPr lang="en-US" dirty="0"/>
                        <a:t>Prediction Accuracy (std)</a:t>
                      </a:r>
                    </a:p>
                  </a:txBody>
                  <a:tcPr marL="83502" marR="83502"/>
                </a:tc>
                <a:extLst>
                  <a:ext uri="{0D108BD9-81ED-4DB2-BD59-A6C34878D82A}">
                    <a16:rowId xmlns:a16="http://schemas.microsoft.com/office/drawing/2014/main" val="3439847775"/>
                  </a:ext>
                </a:extLst>
              </a:tr>
              <a:tr h="370840">
                <a:tc>
                  <a:txBody>
                    <a:bodyPr/>
                    <a:lstStyle/>
                    <a:p>
                      <a:r>
                        <a:rPr lang="en-US" dirty="0"/>
                        <a:t>Support Vector Machine (</a:t>
                      </a:r>
                      <a:r>
                        <a:rPr lang="en-US" sz="1800" b="0" i="1" u="none" strike="noStrike" kern="1200" dirty="0">
                          <a:solidFill>
                            <a:schemeClr val="dk1"/>
                          </a:solidFill>
                          <a:effectLst/>
                          <a:latin typeface="+mn-lt"/>
                          <a:ea typeface="+mn-ea"/>
                          <a:cs typeface="+mn-cs"/>
                        </a:rPr>
                        <a:t>Default Parameters)</a:t>
                      </a:r>
                      <a:endParaRPr lang="en-US" dirty="0"/>
                    </a:p>
                  </a:txBody>
                  <a:tcPr marL="83502" marR="83502"/>
                </a:tc>
                <a:tc>
                  <a:txBody>
                    <a:bodyPr/>
                    <a:lstStyle/>
                    <a:p>
                      <a:r>
                        <a:rPr lang="en-US" sz="1800" b="0" i="0" u="none" strike="noStrike" kern="1200" dirty="0">
                          <a:solidFill>
                            <a:schemeClr val="dk1"/>
                          </a:solidFill>
                          <a:effectLst/>
                          <a:latin typeface="+mn-lt"/>
                          <a:ea typeface="+mn-ea"/>
                          <a:cs typeface="+mn-cs"/>
                        </a:rPr>
                        <a:t>63.36% </a:t>
                      </a:r>
                      <a:r>
                        <a:rPr lang="en-US" sz="1800" b="0" i="0" kern="1200" dirty="0">
                          <a:solidFill>
                            <a:schemeClr val="dk1"/>
                          </a:solidFill>
                          <a:effectLst/>
                          <a:latin typeface="+mn-lt"/>
                          <a:ea typeface="+mn-ea"/>
                          <a:cs typeface="+mn-cs"/>
                        </a:rPr>
                        <a:t>(0.94%)</a:t>
                      </a:r>
                      <a:endParaRPr lang="en-US" dirty="0"/>
                    </a:p>
                  </a:txBody>
                  <a:tcPr marL="83502" marR="83502"/>
                </a:tc>
                <a:extLst>
                  <a:ext uri="{0D108BD9-81ED-4DB2-BD59-A6C34878D82A}">
                    <a16:rowId xmlns:a16="http://schemas.microsoft.com/office/drawing/2014/main" val="4015732874"/>
                  </a:ext>
                </a:extLst>
              </a:tr>
              <a:tr h="370840">
                <a:tc>
                  <a:txBody>
                    <a:bodyPr/>
                    <a:lstStyle/>
                    <a:p>
                      <a:r>
                        <a:rPr lang="en-US" dirty="0"/>
                        <a:t>Support Vector Machine (</a:t>
                      </a:r>
                      <a:r>
                        <a:rPr lang="en-US" i="1" dirty="0"/>
                        <a:t>Best Parameters: </a:t>
                      </a:r>
                      <a:r>
                        <a:rPr lang="en-US" sz="1800" b="0" i="0" kern="1200" dirty="0">
                          <a:solidFill>
                            <a:schemeClr val="dk1"/>
                          </a:solidFill>
                          <a:effectLst/>
                          <a:latin typeface="+mn-lt"/>
                          <a:ea typeface="+mn-ea"/>
                          <a:cs typeface="+mn-cs"/>
                        </a:rPr>
                        <a:t>'C': 10, 'gamma': 0.0001)</a:t>
                      </a:r>
                      <a:endParaRPr lang="en-US" dirty="0"/>
                    </a:p>
                  </a:txBody>
                  <a:tcPr marL="83502" marR="83502"/>
                </a:tc>
                <a:tc>
                  <a:txBody>
                    <a:bodyPr/>
                    <a:lstStyle/>
                    <a:p>
                      <a:r>
                        <a:rPr lang="en-US" sz="1800" b="0" i="0" u="none" strike="noStrike" kern="1200" dirty="0">
                          <a:solidFill>
                            <a:schemeClr val="dk1"/>
                          </a:solidFill>
                          <a:effectLst/>
                          <a:latin typeface="+mn-lt"/>
                          <a:ea typeface="+mn-ea"/>
                          <a:cs typeface="+mn-cs"/>
                        </a:rPr>
                        <a:t>71.31% </a:t>
                      </a:r>
                      <a:r>
                        <a:rPr lang="en-US" sz="1800" b="0" i="0" kern="1200" dirty="0">
                          <a:solidFill>
                            <a:schemeClr val="dk1"/>
                          </a:solidFill>
                          <a:effectLst/>
                          <a:latin typeface="+mn-lt"/>
                          <a:ea typeface="+mn-ea"/>
                          <a:cs typeface="+mn-cs"/>
                        </a:rPr>
                        <a:t>(3.51%)</a:t>
                      </a:r>
                      <a:endParaRPr lang="en-US" dirty="0"/>
                    </a:p>
                  </a:txBody>
                  <a:tcPr marL="83502" marR="83502"/>
                </a:tc>
                <a:extLst>
                  <a:ext uri="{0D108BD9-81ED-4DB2-BD59-A6C34878D82A}">
                    <a16:rowId xmlns:a16="http://schemas.microsoft.com/office/drawing/2014/main" val="3169150036"/>
                  </a:ext>
                </a:extLst>
              </a:tr>
              <a:tr h="370840">
                <a:tc>
                  <a:txBody>
                    <a:bodyPr/>
                    <a:lstStyle/>
                    <a:p>
                      <a:r>
                        <a:rPr lang="en-US" dirty="0"/>
                        <a:t>Logistic Regression</a:t>
                      </a:r>
                    </a:p>
                  </a:txBody>
                  <a:tcPr marL="83502" marR="83502"/>
                </a:tc>
                <a:tc>
                  <a:txBody>
                    <a:bodyPr/>
                    <a:lstStyle/>
                    <a:p>
                      <a:r>
                        <a:rPr lang="en-US" sz="1800" b="0" i="0" u="none" strike="noStrike" kern="1200" dirty="0">
                          <a:solidFill>
                            <a:schemeClr val="dk1"/>
                          </a:solidFill>
                          <a:effectLst/>
                          <a:latin typeface="+mn-lt"/>
                          <a:ea typeface="+mn-ea"/>
                          <a:cs typeface="+mn-cs"/>
                        </a:rPr>
                        <a:t>79.66% </a:t>
                      </a:r>
                      <a:r>
                        <a:rPr lang="en-US" sz="1800" b="0" i="0" kern="1200" dirty="0">
                          <a:solidFill>
                            <a:schemeClr val="dk1"/>
                          </a:solidFill>
                          <a:effectLst/>
                          <a:latin typeface="+mn-lt"/>
                          <a:ea typeface="+mn-ea"/>
                          <a:cs typeface="+mn-cs"/>
                        </a:rPr>
                        <a:t>(5.41%)</a:t>
                      </a:r>
                      <a:endParaRPr lang="en-US" dirty="0"/>
                    </a:p>
                  </a:txBody>
                  <a:tcPr marL="83502" marR="83502"/>
                </a:tc>
                <a:extLst>
                  <a:ext uri="{0D108BD9-81ED-4DB2-BD59-A6C34878D82A}">
                    <a16:rowId xmlns:a16="http://schemas.microsoft.com/office/drawing/2014/main" val="3643243172"/>
                  </a:ext>
                </a:extLst>
              </a:tr>
              <a:tr h="370840">
                <a:tc>
                  <a:txBody>
                    <a:bodyPr/>
                    <a:lstStyle/>
                    <a:p>
                      <a:r>
                        <a:rPr lang="en-US" dirty="0"/>
                        <a:t>Random Forest (n estimators = 100)</a:t>
                      </a:r>
                    </a:p>
                  </a:txBody>
                  <a:tcPr marL="83502" marR="83502"/>
                </a:tc>
                <a:tc>
                  <a:txBody>
                    <a:bodyPr/>
                    <a:lstStyle/>
                    <a:p>
                      <a:r>
                        <a:rPr lang="en-US" sz="1800" b="0" i="0" u="none" strike="noStrike" kern="1200" dirty="0">
                          <a:solidFill>
                            <a:schemeClr val="dk1"/>
                          </a:solidFill>
                          <a:effectLst/>
                          <a:latin typeface="+mn-lt"/>
                          <a:ea typeface="+mn-ea"/>
                          <a:cs typeface="+mn-cs"/>
                        </a:rPr>
                        <a:t>81.05% </a:t>
                      </a:r>
                      <a:r>
                        <a:rPr lang="en-US" sz="1800" b="0" i="0" kern="1200" dirty="0">
                          <a:solidFill>
                            <a:schemeClr val="dk1"/>
                          </a:solidFill>
                          <a:effectLst/>
                          <a:latin typeface="+mn-lt"/>
                          <a:ea typeface="+mn-ea"/>
                          <a:cs typeface="+mn-cs"/>
                        </a:rPr>
                        <a:t>(7.44%)</a:t>
                      </a:r>
                      <a:endParaRPr lang="en-US" dirty="0"/>
                    </a:p>
                  </a:txBody>
                  <a:tcPr marL="83502" marR="83502"/>
                </a:tc>
                <a:extLst>
                  <a:ext uri="{0D108BD9-81ED-4DB2-BD59-A6C34878D82A}">
                    <a16:rowId xmlns:a16="http://schemas.microsoft.com/office/drawing/2014/main" val="33753971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Random Forest (n estimators = 300)</a:t>
                      </a:r>
                    </a:p>
                  </a:txBody>
                  <a:tcPr marL="83502" marR="83502"/>
                </a:tc>
                <a:tc>
                  <a:txBody>
                    <a:bodyPr/>
                    <a:lstStyle/>
                    <a:p>
                      <a:r>
                        <a:rPr lang="en-US" sz="1800" b="0" i="0" u="none" strike="noStrike" kern="1200" dirty="0">
                          <a:solidFill>
                            <a:schemeClr val="dk1"/>
                          </a:solidFill>
                          <a:effectLst/>
                          <a:latin typeface="+mn-lt"/>
                          <a:ea typeface="+mn-ea"/>
                          <a:cs typeface="+mn-cs"/>
                        </a:rPr>
                        <a:t>81.45% </a:t>
                      </a:r>
                      <a:r>
                        <a:rPr lang="en-US" sz="1800" b="0" i="0" kern="1200" dirty="0">
                          <a:solidFill>
                            <a:schemeClr val="dk1"/>
                          </a:solidFill>
                          <a:effectLst/>
                          <a:latin typeface="+mn-lt"/>
                          <a:ea typeface="+mn-ea"/>
                          <a:cs typeface="+mn-cs"/>
                        </a:rPr>
                        <a:t>(5.64%)</a:t>
                      </a:r>
                      <a:endParaRPr lang="en-US" dirty="0"/>
                    </a:p>
                  </a:txBody>
                  <a:tcPr marL="83502" marR="83502"/>
                </a:tc>
                <a:extLst>
                  <a:ext uri="{0D108BD9-81ED-4DB2-BD59-A6C34878D82A}">
                    <a16:rowId xmlns:a16="http://schemas.microsoft.com/office/drawing/2014/main" val="943806689"/>
                  </a:ext>
                </a:extLst>
              </a:tr>
              <a:tr h="370840">
                <a:tc>
                  <a:txBody>
                    <a:bodyPr/>
                    <a:lstStyle/>
                    <a:p>
                      <a:r>
                        <a:rPr lang="en-US" dirty="0"/>
                        <a:t>Artificial Neural Network (epochs=100)</a:t>
                      </a:r>
                    </a:p>
                  </a:txBody>
                  <a:tcPr marL="83502" marR="83502"/>
                </a:tc>
                <a:tc>
                  <a:txBody>
                    <a:bodyPr/>
                    <a:lstStyle/>
                    <a:p>
                      <a:r>
                        <a:rPr lang="en-US" sz="1800" b="0" i="0" u="none" strike="noStrike" kern="1200" dirty="0">
                          <a:solidFill>
                            <a:schemeClr val="dk1"/>
                          </a:solidFill>
                          <a:effectLst/>
                          <a:latin typeface="+mn-lt"/>
                          <a:ea typeface="+mn-ea"/>
                          <a:cs typeface="+mn-cs"/>
                        </a:rPr>
                        <a:t>67.02% </a:t>
                      </a:r>
                      <a:r>
                        <a:rPr lang="en-US" sz="1800" b="0" i="0" kern="1200" dirty="0">
                          <a:solidFill>
                            <a:schemeClr val="dk1"/>
                          </a:solidFill>
                          <a:effectLst/>
                          <a:latin typeface="+mn-lt"/>
                          <a:ea typeface="+mn-ea"/>
                          <a:cs typeface="+mn-cs"/>
                        </a:rPr>
                        <a:t>(9.19%)</a:t>
                      </a:r>
                      <a:endParaRPr lang="en-US" i="0" dirty="0"/>
                    </a:p>
                  </a:txBody>
                  <a:tcPr marL="83502" marR="83502"/>
                </a:tc>
                <a:extLst>
                  <a:ext uri="{0D108BD9-81ED-4DB2-BD59-A6C34878D82A}">
                    <a16:rowId xmlns:a16="http://schemas.microsoft.com/office/drawing/2014/main" val="1307547673"/>
                  </a:ext>
                </a:extLst>
              </a:tr>
              <a:tr h="370840">
                <a:tc>
                  <a:txBody>
                    <a:bodyPr/>
                    <a:lstStyle/>
                    <a:p>
                      <a:r>
                        <a:rPr lang="en-US" dirty="0"/>
                        <a:t>Artificial Neural Network (epochs=350)</a:t>
                      </a:r>
                    </a:p>
                  </a:txBody>
                  <a:tcPr marL="83502" marR="835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69.15% </a:t>
                      </a:r>
                      <a:r>
                        <a:rPr lang="en-US" sz="1800" b="0" i="0" kern="1200" dirty="0">
                          <a:solidFill>
                            <a:schemeClr val="dk1"/>
                          </a:solidFill>
                          <a:effectLst/>
                          <a:latin typeface="+mn-lt"/>
                          <a:ea typeface="+mn-ea"/>
                          <a:cs typeface="+mn-cs"/>
                        </a:rPr>
                        <a:t>(6.68%)</a:t>
                      </a:r>
                      <a:endParaRPr lang="en-US" dirty="0"/>
                    </a:p>
                  </a:txBody>
                  <a:tcPr marL="83502" marR="83502"/>
                </a:tc>
                <a:extLst>
                  <a:ext uri="{0D108BD9-81ED-4DB2-BD59-A6C34878D82A}">
                    <a16:rowId xmlns:a16="http://schemas.microsoft.com/office/drawing/2014/main" val="22720763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Artificial Neural Network (epochs=350, scaled data)</a:t>
                      </a:r>
                    </a:p>
                  </a:txBody>
                  <a:tcPr marL="83502" marR="8350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72.55% </a:t>
                      </a:r>
                      <a:r>
                        <a:rPr lang="en-US" sz="1800" b="0" kern="1200" dirty="0">
                          <a:solidFill>
                            <a:schemeClr val="dk1"/>
                          </a:solidFill>
                          <a:effectLst/>
                          <a:latin typeface="+mn-lt"/>
                          <a:ea typeface="+mn-ea"/>
                          <a:cs typeface="+mn-cs"/>
                        </a:rPr>
                        <a:t>(4.09%)</a:t>
                      </a:r>
                    </a:p>
                  </a:txBody>
                  <a:tcPr marL="83502" marR="83502"/>
                </a:tc>
                <a:extLst>
                  <a:ext uri="{0D108BD9-81ED-4DB2-BD59-A6C34878D82A}">
                    <a16:rowId xmlns:a16="http://schemas.microsoft.com/office/drawing/2014/main" val="4134582046"/>
                  </a:ext>
                </a:extLst>
              </a:tr>
              <a:tr h="370840">
                <a:tc>
                  <a:txBody>
                    <a:bodyPr/>
                    <a:lstStyle/>
                    <a:p>
                      <a:r>
                        <a:rPr lang="en-US" dirty="0"/>
                        <a:t>Artificial Neural Network (epochs = 350, scaled data, less complex model)</a:t>
                      </a:r>
                    </a:p>
                  </a:txBody>
                  <a:tcPr marL="83502" marR="835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72.13% </a:t>
                      </a:r>
                      <a:r>
                        <a:rPr lang="en-US" sz="1800" b="0" i="0" kern="1200" dirty="0">
                          <a:solidFill>
                            <a:schemeClr val="dk1"/>
                          </a:solidFill>
                          <a:effectLst/>
                          <a:latin typeface="+mn-lt"/>
                          <a:ea typeface="+mn-ea"/>
                          <a:cs typeface="+mn-cs"/>
                        </a:rPr>
                        <a:t>(4.70%)</a:t>
                      </a:r>
                      <a:endParaRPr lang="en-US" dirty="0"/>
                    </a:p>
                  </a:txBody>
                  <a:tcPr marL="83502" marR="83502"/>
                </a:tc>
                <a:extLst>
                  <a:ext uri="{0D108BD9-81ED-4DB2-BD59-A6C34878D82A}">
                    <a16:rowId xmlns:a16="http://schemas.microsoft.com/office/drawing/2014/main" val="527082997"/>
                  </a:ext>
                </a:extLst>
              </a:tr>
            </a:tbl>
          </a:graphicData>
        </a:graphic>
      </p:graphicFrame>
    </p:spTree>
    <p:extLst>
      <p:ext uri="{BB962C8B-B14F-4D97-AF65-F5344CB8AC3E}">
        <p14:creationId xmlns:p14="http://schemas.microsoft.com/office/powerpoint/2010/main" val="2646439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00D9-3E7E-A84A-9DD9-853597A5E49E}"/>
              </a:ext>
            </a:extLst>
          </p:cNvPr>
          <p:cNvSpPr>
            <a:spLocks noGrp="1"/>
          </p:cNvSpPr>
          <p:nvPr>
            <p:ph type="title"/>
          </p:nvPr>
        </p:nvSpPr>
        <p:spPr>
          <a:xfrm>
            <a:off x="1130270" y="953324"/>
            <a:ext cx="10035961" cy="1049235"/>
          </a:xfrm>
        </p:spPr>
        <p:txBody>
          <a:bodyPr>
            <a:normAutofit/>
          </a:bodyPr>
          <a:lstStyle/>
          <a:p>
            <a:r>
              <a:rPr lang="en-US" dirty="0"/>
              <a:t>Survival Analysis for Predicted Risk Groups from Random Forest Model (Independent Testing Set)</a:t>
            </a:r>
          </a:p>
        </p:txBody>
      </p:sp>
      <p:pic>
        <p:nvPicPr>
          <p:cNvPr id="4" name="Content Placeholder 17" descr="Chart, line chart&#10;&#10;Description automatically generated">
            <a:extLst>
              <a:ext uri="{FF2B5EF4-FFF2-40B4-BE49-F238E27FC236}">
                <a16:creationId xmlns:a16="http://schemas.microsoft.com/office/drawing/2014/main" id="{989B4414-34E7-3041-BD99-6B01A6534B1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043"/>
          <a:stretch/>
        </p:blipFill>
        <p:spPr>
          <a:xfrm>
            <a:off x="846043" y="2002559"/>
            <a:ext cx="6804734" cy="4035541"/>
          </a:xfrm>
        </p:spPr>
      </p:pic>
      <p:graphicFrame>
        <p:nvGraphicFramePr>
          <p:cNvPr id="5" name="Table 5">
            <a:extLst>
              <a:ext uri="{FF2B5EF4-FFF2-40B4-BE49-F238E27FC236}">
                <a16:creationId xmlns:a16="http://schemas.microsoft.com/office/drawing/2014/main" id="{BDC0B9AF-00FC-E44C-AAE4-71CCD48ED175}"/>
              </a:ext>
            </a:extLst>
          </p:cNvPr>
          <p:cNvGraphicFramePr>
            <a:graphicFrameLocks noGrp="1"/>
          </p:cNvGraphicFramePr>
          <p:nvPr>
            <p:extLst>
              <p:ext uri="{D42A27DB-BD31-4B8C-83A1-F6EECF244321}">
                <p14:modId xmlns:p14="http://schemas.microsoft.com/office/powerpoint/2010/main" val="1968343784"/>
              </p:ext>
            </p:extLst>
          </p:nvPr>
        </p:nvGraphicFramePr>
        <p:xfrm>
          <a:off x="7614137" y="2602523"/>
          <a:ext cx="3851032" cy="2644446"/>
        </p:xfrm>
        <a:graphic>
          <a:graphicData uri="http://schemas.openxmlformats.org/drawingml/2006/table">
            <a:tbl>
              <a:tblPr firstRow="1" bandRow="1">
                <a:tableStyleId>{5C22544A-7EE6-4342-B048-85BDC9FD1C3A}</a:tableStyleId>
              </a:tblPr>
              <a:tblGrid>
                <a:gridCol w="3851032">
                  <a:extLst>
                    <a:ext uri="{9D8B030D-6E8A-4147-A177-3AD203B41FA5}">
                      <a16:colId xmlns:a16="http://schemas.microsoft.com/office/drawing/2014/main" val="1015331290"/>
                    </a:ext>
                  </a:extLst>
                </a:gridCol>
              </a:tblGrid>
              <a:tr h="881482">
                <a:tc>
                  <a:txBody>
                    <a:bodyPr/>
                    <a:lstStyle/>
                    <a:p>
                      <a:r>
                        <a:rPr lang="en-US" dirty="0"/>
                        <a:t>Log Rank Test Results</a:t>
                      </a:r>
                    </a:p>
                  </a:txBody>
                  <a:tcPr/>
                </a:tc>
                <a:extLst>
                  <a:ext uri="{0D108BD9-81ED-4DB2-BD59-A6C34878D82A}">
                    <a16:rowId xmlns:a16="http://schemas.microsoft.com/office/drawing/2014/main" val="2466358778"/>
                  </a:ext>
                </a:extLst>
              </a:tr>
              <a:tr h="881482">
                <a:tc>
                  <a:txBody>
                    <a:bodyPr/>
                    <a:lstStyle/>
                    <a:p>
                      <a:r>
                        <a:rPr lang="en-US" sz="1800" b="0" i="0" kern="1200" dirty="0">
                          <a:solidFill>
                            <a:schemeClr val="dk1"/>
                          </a:solidFill>
                          <a:effectLst/>
                          <a:latin typeface="+mn-lt"/>
                          <a:ea typeface="+mn-ea"/>
                          <a:cs typeface="+mn-cs"/>
                        </a:rPr>
                        <a:t>p: 1.551e-07</a:t>
                      </a:r>
                      <a:endParaRPr lang="en-US" dirty="0"/>
                    </a:p>
                  </a:txBody>
                  <a:tcPr/>
                </a:tc>
                <a:extLst>
                  <a:ext uri="{0D108BD9-81ED-4DB2-BD59-A6C34878D82A}">
                    <a16:rowId xmlns:a16="http://schemas.microsoft.com/office/drawing/2014/main" val="2687989403"/>
                  </a:ext>
                </a:extLst>
              </a:tr>
              <a:tr h="881482">
                <a:tc>
                  <a:txBody>
                    <a:bodyPr/>
                    <a:lstStyle/>
                    <a:p>
                      <a:r>
                        <a:rPr lang="en-US" sz="1800" b="0" i="0" kern="1200" dirty="0">
                          <a:solidFill>
                            <a:schemeClr val="dk1"/>
                          </a:solidFill>
                          <a:effectLst/>
                          <a:latin typeface="+mn-lt"/>
                          <a:ea typeface="+mn-ea"/>
                          <a:cs typeface="+mn-cs"/>
                        </a:rPr>
                        <a:t>test statistic: 27.525</a:t>
                      </a:r>
                      <a:endParaRPr lang="en-US" dirty="0"/>
                    </a:p>
                  </a:txBody>
                  <a:tcPr/>
                </a:tc>
                <a:extLst>
                  <a:ext uri="{0D108BD9-81ED-4DB2-BD59-A6C34878D82A}">
                    <a16:rowId xmlns:a16="http://schemas.microsoft.com/office/drawing/2014/main" val="333480350"/>
                  </a:ext>
                </a:extLst>
              </a:tr>
            </a:tbl>
          </a:graphicData>
        </a:graphic>
      </p:graphicFrame>
    </p:spTree>
    <p:extLst>
      <p:ext uri="{BB962C8B-B14F-4D97-AF65-F5344CB8AC3E}">
        <p14:creationId xmlns:p14="http://schemas.microsoft.com/office/powerpoint/2010/main" val="828144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C3A05-3C8C-FD43-93DD-7C3B51F336C2}"/>
              </a:ext>
            </a:extLst>
          </p:cNvPr>
          <p:cNvSpPr>
            <a:spLocks noGrp="1"/>
          </p:cNvSpPr>
          <p:nvPr>
            <p:ph type="title"/>
          </p:nvPr>
        </p:nvSpPr>
        <p:spPr>
          <a:xfrm>
            <a:off x="1130270" y="953324"/>
            <a:ext cx="9603275" cy="1049235"/>
          </a:xfrm>
        </p:spPr>
        <p:txBody>
          <a:bodyPr vert="horz" lIns="91440" tIns="45720" rIns="91440" bIns="45720" rtlCol="0" anchor="t">
            <a:normAutofit/>
          </a:bodyPr>
          <a:lstStyle/>
          <a:p>
            <a:r>
              <a:rPr lang="en-US" dirty="0"/>
              <a:t>Random Forest Model Feature Importance</a:t>
            </a:r>
          </a:p>
        </p:txBody>
      </p:sp>
      <p:pic>
        <p:nvPicPr>
          <p:cNvPr id="6" name="Content Placeholder 5" descr="A picture containing shape&#10;&#10;Description automatically generated">
            <a:extLst>
              <a:ext uri="{FF2B5EF4-FFF2-40B4-BE49-F238E27FC236}">
                <a16:creationId xmlns:a16="http://schemas.microsoft.com/office/drawing/2014/main" id="{91D8F1A4-4517-934A-9B85-1E8F850290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4892" y="2002559"/>
            <a:ext cx="11677253" cy="3336357"/>
          </a:xfrm>
        </p:spPr>
      </p:pic>
    </p:spTree>
    <p:extLst>
      <p:ext uri="{BB962C8B-B14F-4D97-AF65-F5344CB8AC3E}">
        <p14:creationId xmlns:p14="http://schemas.microsoft.com/office/powerpoint/2010/main" val="3036012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2E0A-9F32-F34D-99C8-1ABC257D7F46}"/>
              </a:ext>
            </a:extLst>
          </p:cNvPr>
          <p:cNvSpPr>
            <a:spLocks noGrp="1"/>
          </p:cNvSpPr>
          <p:nvPr>
            <p:ph type="title"/>
          </p:nvPr>
        </p:nvSpPr>
        <p:spPr/>
        <p:txBody>
          <a:bodyPr/>
          <a:lstStyle/>
          <a:p>
            <a:r>
              <a:rPr lang="en-US" dirty="0"/>
              <a:t>Random Forests</a:t>
            </a:r>
          </a:p>
        </p:txBody>
      </p:sp>
      <p:sp>
        <p:nvSpPr>
          <p:cNvPr id="3" name="Content Placeholder 2">
            <a:extLst>
              <a:ext uri="{FF2B5EF4-FFF2-40B4-BE49-F238E27FC236}">
                <a16:creationId xmlns:a16="http://schemas.microsoft.com/office/drawing/2014/main" id="{78478474-7948-0341-B648-AF366F125D3C}"/>
              </a:ext>
            </a:extLst>
          </p:cNvPr>
          <p:cNvSpPr>
            <a:spLocks noGrp="1"/>
          </p:cNvSpPr>
          <p:nvPr>
            <p:ph idx="1"/>
          </p:nvPr>
        </p:nvSpPr>
        <p:spPr>
          <a:xfrm>
            <a:off x="874804" y="1727117"/>
            <a:ext cx="4894229" cy="3905480"/>
          </a:xfrm>
        </p:spPr>
        <p:txBody>
          <a:bodyPr>
            <a:normAutofit fontScale="92500" lnSpcReduction="20000"/>
          </a:bodyPr>
          <a:lstStyle/>
          <a:p>
            <a:pPr marL="0" indent="0">
              <a:buNone/>
            </a:pPr>
            <a:r>
              <a:rPr lang="en-US" dirty="0"/>
              <a:t>Decision tree</a:t>
            </a:r>
          </a:p>
          <a:p>
            <a:r>
              <a:rPr lang="en-US" dirty="0"/>
              <a:t>Classification</a:t>
            </a:r>
          </a:p>
          <a:p>
            <a:r>
              <a:rPr lang="en-US" dirty="0"/>
              <a:t>Split on nodes based on:</a:t>
            </a:r>
          </a:p>
          <a:p>
            <a:pPr lvl="1"/>
            <a:r>
              <a:rPr lang="en-US" dirty="0"/>
              <a:t>Entropy - uncertainty</a:t>
            </a:r>
          </a:p>
          <a:p>
            <a:pPr lvl="1"/>
            <a:r>
              <a:rPr lang="en-US" dirty="0"/>
              <a:t>Information Gain</a:t>
            </a:r>
          </a:p>
          <a:p>
            <a:pPr marL="0" indent="0">
              <a:buNone/>
            </a:pPr>
            <a:r>
              <a:rPr lang="en-US" dirty="0"/>
              <a:t>Random Forest</a:t>
            </a:r>
          </a:p>
          <a:p>
            <a:r>
              <a:rPr lang="en-US" dirty="0"/>
              <a:t>Group of decision trees</a:t>
            </a:r>
          </a:p>
          <a:p>
            <a:pPr lvl="1"/>
            <a:r>
              <a:rPr lang="en-US" dirty="0"/>
              <a:t>Sample data</a:t>
            </a:r>
          </a:p>
          <a:p>
            <a:pPr lvl="1"/>
            <a:r>
              <a:rPr lang="en-US" dirty="0"/>
              <a:t>Different weights for different splits </a:t>
            </a:r>
          </a:p>
          <a:p>
            <a:r>
              <a:rPr lang="en-US" dirty="0"/>
              <a:t>Classify based on most ‘votes’</a:t>
            </a:r>
          </a:p>
          <a:p>
            <a:pPr lvl="1"/>
            <a:endParaRPr lang="en-US" dirty="0"/>
          </a:p>
        </p:txBody>
      </p:sp>
      <p:sp>
        <p:nvSpPr>
          <p:cNvPr id="4" name="Content Placeholder 2">
            <a:extLst>
              <a:ext uri="{FF2B5EF4-FFF2-40B4-BE49-F238E27FC236}">
                <a16:creationId xmlns:a16="http://schemas.microsoft.com/office/drawing/2014/main" id="{FD820AEC-FC2A-8743-8962-9A644B83BC7F}"/>
              </a:ext>
            </a:extLst>
          </p:cNvPr>
          <p:cNvSpPr txBox="1">
            <a:spLocks/>
          </p:cNvSpPr>
          <p:nvPr/>
        </p:nvSpPr>
        <p:spPr>
          <a:xfrm>
            <a:off x="5901071" y="2171769"/>
            <a:ext cx="4770800" cy="329457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endParaRPr lang="en-US" dirty="0"/>
          </a:p>
        </p:txBody>
      </p:sp>
      <p:pic>
        <p:nvPicPr>
          <p:cNvPr id="6" name="Picture 5" descr="Diagram&#10;&#10;Description automatically generated">
            <a:extLst>
              <a:ext uri="{FF2B5EF4-FFF2-40B4-BE49-F238E27FC236}">
                <a16:creationId xmlns:a16="http://schemas.microsoft.com/office/drawing/2014/main" id="{0D33E380-9DB7-704E-A1DA-915FE7A9DE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7569" y="1191201"/>
            <a:ext cx="5736181" cy="447559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52242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640B-3716-974E-8100-2D79AD61283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08940FD-D0D8-894A-A0DD-15E5C41C9C1F}"/>
              </a:ext>
            </a:extLst>
          </p:cNvPr>
          <p:cNvSpPr>
            <a:spLocks noGrp="1"/>
          </p:cNvSpPr>
          <p:nvPr>
            <p:ph idx="1"/>
          </p:nvPr>
        </p:nvSpPr>
        <p:spPr/>
        <p:txBody>
          <a:bodyPr>
            <a:normAutofit fontScale="55000" lnSpcReduction="20000"/>
          </a:bodyPr>
          <a:lstStyle/>
          <a:p>
            <a:r>
              <a:rPr lang="en-US" dirty="0"/>
              <a:t>Prognostic Factors(p &lt; 0.0005; based on Bonferroni correction)</a:t>
            </a:r>
          </a:p>
          <a:p>
            <a:pPr lvl="1"/>
            <a:r>
              <a:rPr lang="en-US" dirty="0"/>
              <a:t>Confirm previously known variables:</a:t>
            </a:r>
          </a:p>
          <a:p>
            <a:pPr lvl="2"/>
            <a:r>
              <a:rPr lang="en-US" dirty="0"/>
              <a:t>Regular Testing: ALP, PSA, TESTO</a:t>
            </a:r>
          </a:p>
          <a:p>
            <a:pPr lvl="2"/>
            <a:r>
              <a:rPr lang="en-US" dirty="0"/>
              <a:t>2014 Model: ECOG, disease site, analgesics, LDH, ALB, HB, PSA, ALP</a:t>
            </a:r>
          </a:p>
          <a:p>
            <a:pPr lvl="1"/>
            <a:r>
              <a:rPr lang="en-US" dirty="0"/>
              <a:t>New Predictors (Confirmed by other analysis of same dataset</a:t>
            </a:r>
            <a:r>
              <a:rPr lang="en-US" baseline="30000" dirty="0"/>
              <a:t>)[1]</a:t>
            </a:r>
            <a:r>
              <a:rPr lang="en-US" dirty="0"/>
              <a:t>:</a:t>
            </a:r>
            <a:endParaRPr lang="en-US" baseline="30000" dirty="0"/>
          </a:p>
          <a:p>
            <a:pPr lvl="2"/>
            <a:r>
              <a:rPr lang="en-US" dirty="0"/>
              <a:t> Immune/Lymphatic system (Lymphocyte to leucocyte ratio, Lymphocyte, Neutrophil to leucocyte ratio)</a:t>
            </a:r>
          </a:p>
          <a:p>
            <a:pPr lvl="2"/>
            <a:r>
              <a:rPr lang="en-US" dirty="0"/>
              <a:t>Kidney function  (total bilirubin , Creatinine)</a:t>
            </a:r>
          </a:p>
          <a:p>
            <a:pPr lvl="2"/>
            <a:r>
              <a:rPr lang="en-US" dirty="0"/>
              <a:t>Vascular system and hematology (Hemoglobin, Red Blood Cells, Hematocrit)</a:t>
            </a:r>
          </a:p>
          <a:p>
            <a:pPr lvl="2"/>
            <a:r>
              <a:rPr lang="en-US" dirty="0"/>
              <a:t>Aspartate Aminotransferase, Lactate Dehydrogenase,  Region</a:t>
            </a:r>
          </a:p>
          <a:p>
            <a:r>
              <a:rPr lang="en-US" dirty="0"/>
              <a:t>Model Performance</a:t>
            </a:r>
          </a:p>
          <a:p>
            <a:pPr lvl="1"/>
            <a:r>
              <a:rPr lang="en-US" dirty="0"/>
              <a:t>Random Forest Classifier performed best</a:t>
            </a:r>
          </a:p>
          <a:p>
            <a:pPr lvl="2"/>
            <a:r>
              <a:rPr lang="en-US" dirty="0"/>
              <a:t>Ensemble model </a:t>
            </a:r>
            <a:r>
              <a:rPr lang="en-US" dirty="0">
                <a:sym typeface="Wingdings" pitchFamily="2" charset="2"/>
              </a:rPr>
              <a:t> </a:t>
            </a:r>
            <a:r>
              <a:rPr lang="en-US" dirty="0"/>
              <a:t>Prevent overfitting to data, unlike others</a:t>
            </a:r>
          </a:p>
          <a:p>
            <a:pPr lvl="2"/>
            <a:r>
              <a:rPr lang="en-US" dirty="0"/>
              <a:t>Clear predictive features (PSA, TESTO, ALP) + CREAT </a:t>
            </a:r>
            <a:r>
              <a:rPr lang="en-US" dirty="0">
                <a:sym typeface="Wingdings" pitchFamily="2" charset="2"/>
              </a:rPr>
              <a:t> trees split on them (high information gain), as shown in variable importance plot</a:t>
            </a:r>
            <a:endParaRPr lang="en-US" dirty="0"/>
          </a:p>
          <a:p>
            <a:pPr lvl="1"/>
            <a:r>
              <a:rPr lang="en-US" dirty="0"/>
              <a:t>Artificial Neural Network (ANN) performed the worst</a:t>
            </a:r>
          </a:p>
          <a:p>
            <a:pPr lvl="2"/>
            <a:r>
              <a:rPr lang="en-US" dirty="0"/>
              <a:t>ANNs work well will large amounts of data, not small amounts</a:t>
            </a:r>
          </a:p>
        </p:txBody>
      </p:sp>
    </p:spTree>
    <p:extLst>
      <p:ext uri="{BB962C8B-B14F-4D97-AF65-F5344CB8AC3E}">
        <p14:creationId xmlns:p14="http://schemas.microsoft.com/office/powerpoint/2010/main" val="3313447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99765-3F5C-774D-A1CC-BF87E38D0FF8}"/>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451B7ADF-9CC3-0042-AD2C-DF962FA04ADD}"/>
              </a:ext>
            </a:extLst>
          </p:cNvPr>
          <p:cNvSpPr>
            <a:spLocks noGrp="1"/>
          </p:cNvSpPr>
          <p:nvPr>
            <p:ph idx="1"/>
          </p:nvPr>
        </p:nvSpPr>
        <p:spPr/>
        <p:txBody>
          <a:bodyPr/>
          <a:lstStyle/>
          <a:p>
            <a:pPr fontAlgn="base"/>
            <a:r>
              <a:rPr lang="en-US" dirty="0"/>
              <a:t>Utilize new understanding of risk factors for diagnosis and prognosis</a:t>
            </a:r>
          </a:p>
          <a:p>
            <a:pPr fontAlgn="base"/>
            <a:r>
              <a:rPr lang="en-US" dirty="0"/>
              <a:t>Incorporate genomics data and pathology imaging into model given current research advances</a:t>
            </a:r>
          </a:p>
          <a:p>
            <a:pPr fontAlgn="base"/>
            <a:r>
              <a:rPr lang="en-US" dirty="0"/>
              <a:t>Develop similar prognostic models for other types of cancer</a:t>
            </a:r>
          </a:p>
        </p:txBody>
      </p:sp>
    </p:spTree>
    <p:extLst>
      <p:ext uri="{BB962C8B-B14F-4D97-AF65-F5344CB8AC3E}">
        <p14:creationId xmlns:p14="http://schemas.microsoft.com/office/powerpoint/2010/main" val="1581675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1E03A-D591-234A-A88D-EED6B6711995}"/>
              </a:ext>
            </a:extLst>
          </p:cNvPr>
          <p:cNvSpPr>
            <a:spLocks noGrp="1"/>
          </p:cNvSpPr>
          <p:nvPr>
            <p:ph type="title"/>
          </p:nvPr>
        </p:nvSpPr>
        <p:spPr/>
        <p:txBody>
          <a:bodyPr/>
          <a:lstStyle/>
          <a:p>
            <a:r>
              <a:rPr lang="en-US" dirty="0"/>
              <a:t>Literature Cited</a:t>
            </a:r>
          </a:p>
        </p:txBody>
      </p:sp>
      <p:sp>
        <p:nvSpPr>
          <p:cNvPr id="3" name="Content Placeholder 2">
            <a:extLst>
              <a:ext uri="{FF2B5EF4-FFF2-40B4-BE49-F238E27FC236}">
                <a16:creationId xmlns:a16="http://schemas.microsoft.com/office/drawing/2014/main" id="{8F36709C-2901-2749-93AD-DD991DD8EA9D}"/>
              </a:ext>
            </a:extLst>
          </p:cNvPr>
          <p:cNvSpPr>
            <a:spLocks noGrp="1"/>
          </p:cNvSpPr>
          <p:nvPr>
            <p:ph idx="1"/>
          </p:nvPr>
        </p:nvSpPr>
        <p:spPr/>
        <p:txBody>
          <a:bodyPr>
            <a:normAutofit fontScale="55000" lnSpcReduction="20000"/>
          </a:bodyPr>
          <a:lstStyle/>
          <a:p>
            <a:pPr marL="457200" indent="-457200">
              <a:buFont typeface="+mj-lt"/>
              <a:buAutoNum type="arabicPeriod"/>
            </a:pPr>
            <a:r>
              <a:rPr lang="en-US" dirty="0" err="1"/>
              <a:t>Guinney</a:t>
            </a:r>
            <a:r>
              <a:rPr lang="en-US" dirty="0"/>
              <a:t>, J., Wang, T., </a:t>
            </a:r>
            <a:r>
              <a:rPr lang="en-US" dirty="0" err="1"/>
              <a:t>Laajala</a:t>
            </a:r>
            <a:r>
              <a:rPr lang="en-US" dirty="0"/>
              <a:t>, T. D., Winner, K. K., Bare, J. C., Neto, E. C., Khan, S. A., </a:t>
            </a:r>
            <a:r>
              <a:rPr lang="en-US" dirty="0" err="1"/>
              <a:t>Peddinti</a:t>
            </a:r>
            <a:r>
              <a:rPr lang="en-US" dirty="0"/>
              <a:t>, G., </a:t>
            </a:r>
            <a:r>
              <a:rPr lang="en-US" dirty="0" err="1"/>
              <a:t>Airola</a:t>
            </a:r>
            <a:r>
              <a:rPr lang="en-US" dirty="0"/>
              <a:t>, A., </a:t>
            </a:r>
            <a:r>
              <a:rPr lang="en-US" dirty="0" err="1"/>
              <a:t>Pahikkala</a:t>
            </a:r>
            <a:r>
              <a:rPr lang="en-US" dirty="0"/>
              <a:t>, T., </a:t>
            </a:r>
            <a:r>
              <a:rPr lang="en-US" dirty="0" err="1"/>
              <a:t>Mirtti</a:t>
            </a:r>
            <a:r>
              <a:rPr lang="en-US" dirty="0"/>
              <a:t>, T., Yu, T., Bot, B. M., Shen, L., Abdallah, K., Norman, T., Friend, S., </a:t>
            </a:r>
            <a:r>
              <a:rPr lang="en-US" dirty="0" err="1"/>
              <a:t>Stolovitzky</a:t>
            </a:r>
            <a:r>
              <a:rPr lang="en-US" dirty="0"/>
              <a:t>, G., Soule, H., Sweeney, C. J., … Prostate Cancer Challenge DREAM Community (2017). Prediction of overall survival for patients with metastatic castration-resistant prostate cancer: development of a prognostic model through a crowdsourced challenge with open clinical trial data. </a:t>
            </a:r>
            <a:r>
              <a:rPr lang="en-US" i="1" dirty="0"/>
              <a:t>The Lancet. Oncology</a:t>
            </a:r>
            <a:r>
              <a:rPr lang="en-US" dirty="0"/>
              <a:t>, </a:t>
            </a:r>
            <a:r>
              <a:rPr lang="en-US" i="1" dirty="0"/>
              <a:t>18</a:t>
            </a:r>
            <a:r>
              <a:rPr lang="en-US" dirty="0"/>
              <a:t>(1), 132–142. </a:t>
            </a:r>
            <a:r>
              <a:rPr lang="en-US" dirty="0">
                <a:hlinkClick r:id="rId2"/>
              </a:rPr>
              <a:t>https://doi.org/10.1016/S1470-2045(16)30560-5</a:t>
            </a:r>
            <a:r>
              <a:rPr lang="en-US" dirty="0"/>
              <a:t> </a:t>
            </a:r>
            <a:endParaRPr lang="en-US" dirty="0">
              <a:hlinkClick r:id="rId3"/>
            </a:endParaRPr>
          </a:p>
          <a:p>
            <a:pPr marL="457200" indent="-457200">
              <a:buFont typeface="+mj-lt"/>
              <a:buAutoNum type="arabicPeriod"/>
            </a:pPr>
            <a:r>
              <a:rPr lang="en-US" dirty="0"/>
              <a:t>Sung, H,  </a:t>
            </a:r>
            <a:r>
              <a:rPr lang="en-US" dirty="0" err="1"/>
              <a:t>Ferlay</a:t>
            </a:r>
            <a:r>
              <a:rPr lang="en-US" dirty="0"/>
              <a:t>, J,  Siegel, RL,  </a:t>
            </a:r>
            <a:r>
              <a:rPr lang="en-US" dirty="0" err="1"/>
              <a:t>Laversanne</a:t>
            </a:r>
            <a:r>
              <a:rPr lang="en-US" dirty="0"/>
              <a:t>, M,  </a:t>
            </a:r>
            <a:r>
              <a:rPr lang="en-US" dirty="0" err="1"/>
              <a:t>Soerjomataram</a:t>
            </a:r>
            <a:r>
              <a:rPr lang="en-US" dirty="0"/>
              <a:t>, I,  Jemal, A,  Bray, F.  Global cancer statistics 2020: GLOBOCAN estimates of incidence and mortality worldwide for 36 cancers in 185 countries. </a:t>
            </a:r>
            <a:r>
              <a:rPr lang="en-US" i="1" dirty="0"/>
              <a:t>CA Cancer J Clin</a:t>
            </a:r>
            <a:r>
              <a:rPr lang="en-US" dirty="0"/>
              <a:t>.  2021: 71: 209- 249. </a:t>
            </a:r>
            <a:r>
              <a:rPr lang="en-US" dirty="0">
                <a:hlinkClick r:id="rId4"/>
              </a:rPr>
              <a:t>https://doi.org/10.3322/caac.21660</a:t>
            </a:r>
            <a:endParaRPr lang="en-US" dirty="0"/>
          </a:p>
          <a:p>
            <a:pPr marL="457200" indent="-457200">
              <a:buFont typeface="+mj-lt"/>
              <a:buAutoNum type="arabicPeriod"/>
            </a:pPr>
            <a:r>
              <a:rPr lang="en-US" dirty="0" err="1"/>
              <a:t>Hotte</a:t>
            </a:r>
            <a:r>
              <a:rPr lang="en-US" dirty="0"/>
              <a:t>, S. J., &amp; Saad, F. (2010). Current management of castrate-resistant prostate cancer. </a:t>
            </a:r>
            <a:r>
              <a:rPr lang="en-US" i="1" dirty="0"/>
              <a:t>Current oncology (Toronto, Ont.)</a:t>
            </a:r>
            <a:r>
              <a:rPr lang="en-US" dirty="0"/>
              <a:t>, </a:t>
            </a:r>
            <a:r>
              <a:rPr lang="en-US" i="1" dirty="0"/>
              <a:t>17 Suppl 2</a:t>
            </a:r>
            <a:r>
              <a:rPr lang="en-US" dirty="0"/>
              <a:t>(Suppl 2), S72–S79. </a:t>
            </a:r>
            <a:r>
              <a:rPr lang="en-US" dirty="0">
                <a:hlinkClick r:id="rId5"/>
              </a:rPr>
              <a:t>https://doi.org/10.3747/co.v17i0.718</a:t>
            </a:r>
            <a:r>
              <a:rPr lang="en-US" dirty="0"/>
              <a:t> </a:t>
            </a:r>
          </a:p>
          <a:p>
            <a:pPr marL="457200" indent="-457200">
              <a:buFont typeface="+mj-lt"/>
              <a:buAutoNum type="arabicPeriod"/>
            </a:pPr>
            <a:r>
              <a:rPr lang="en-US" dirty="0" err="1"/>
              <a:t>Halabi</a:t>
            </a:r>
            <a:r>
              <a:rPr lang="en-US" dirty="0"/>
              <a:t>, S., Lin, C. Y., Kelly, W. K., </a:t>
            </a:r>
            <a:r>
              <a:rPr lang="en-US" dirty="0" err="1"/>
              <a:t>Fizazi</a:t>
            </a:r>
            <a:r>
              <a:rPr lang="en-US" dirty="0"/>
              <a:t>, K. S., </a:t>
            </a:r>
            <a:r>
              <a:rPr lang="en-US" dirty="0" err="1"/>
              <a:t>Moul</a:t>
            </a:r>
            <a:r>
              <a:rPr lang="en-US" dirty="0"/>
              <a:t>, J. W., Kaplan, E. B., Morris, M. J., &amp; Small, E. J. (2014). Updated prognostic model for predicting overall survival in first-line chemotherapy for patients with metastatic castration-resistant prostate cancer. </a:t>
            </a:r>
            <a:r>
              <a:rPr lang="en-US" i="1" dirty="0"/>
              <a:t>Journal of clinical oncology : official journal of the American Society of Clinical Oncology</a:t>
            </a:r>
            <a:r>
              <a:rPr lang="en-US" dirty="0"/>
              <a:t>, </a:t>
            </a:r>
            <a:r>
              <a:rPr lang="en-US" i="1" dirty="0"/>
              <a:t>32</a:t>
            </a:r>
            <a:r>
              <a:rPr lang="en-US" dirty="0"/>
              <a:t>(7), 671–677. </a:t>
            </a:r>
            <a:r>
              <a:rPr lang="en-US" dirty="0">
                <a:hlinkClick r:id="rId6"/>
              </a:rPr>
              <a:t>https://doi.org/10.1200/JCO.2013.52.3696</a:t>
            </a:r>
            <a:r>
              <a:rPr lang="en-US" dirty="0"/>
              <a:t> </a:t>
            </a:r>
          </a:p>
          <a:p>
            <a:pPr marL="457200" indent="-457200">
              <a:buFont typeface="+mj-lt"/>
              <a:buAutoNum type="arabicPeriod"/>
            </a:pPr>
            <a:r>
              <a:rPr lang="en-US" dirty="0"/>
              <a:t>scikit-learn developers. (2020). </a:t>
            </a:r>
            <a:r>
              <a:rPr lang="en-US" i="1" dirty="0"/>
              <a:t>Iris</a:t>
            </a:r>
            <a:r>
              <a:rPr lang="en-US" dirty="0"/>
              <a:t>. scikit-learn. </a:t>
            </a:r>
            <a:r>
              <a:rPr lang="en-US" dirty="0">
                <a:hlinkClick r:id="rId7"/>
              </a:rPr>
              <a:t>https://scikit-learn.org/stable/_images/iris.png</a:t>
            </a:r>
            <a:r>
              <a:rPr lang="en-US" dirty="0"/>
              <a:t>.  s</a:t>
            </a:r>
          </a:p>
        </p:txBody>
      </p:sp>
    </p:spTree>
    <p:extLst>
      <p:ext uri="{BB962C8B-B14F-4D97-AF65-F5344CB8AC3E}">
        <p14:creationId xmlns:p14="http://schemas.microsoft.com/office/powerpoint/2010/main" val="1473142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739A3-167A-A744-8FD0-926777D71306}"/>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69D48CB3-1F9E-E549-96CE-38DA0CDC2D9D}"/>
              </a:ext>
            </a:extLst>
          </p:cNvPr>
          <p:cNvSpPr>
            <a:spLocks noGrp="1"/>
          </p:cNvSpPr>
          <p:nvPr>
            <p:ph idx="1"/>
          </p:nvPr>
        </p:nvSpPr>
        <p:spPr/>
        <p:txBody>
          <a:bodyPr>
            <a:normAutofit fontScale="85000" lnSpcReduction="20000"/>
          </a:bodyPr>
          <a:lstStyle/>
          <a:p>
            <a:pPr marL="0" indent="0">
              <a:buNone/>
            </a:pPr>
            <a:r>
              <a:rPr lang="en-US" dirty="0"/>
              <a:t>I would like to first express my gratitude to the wonderful STARS program staff of Dr.  Joel Goodman, Lynn Tam, Maria Sandlin, Mary Leyendecker, Pearlie Crawford, and Kristie Conner for this great opportunity. Your work organizing and managing the events, seminars, and meetings didn’t go unnoticed, and I appreciate your availability and help during this virtual program.</a:t>
            </a:r>
          </a:p>
          <a:p>
            <a:pPr marL="0" indent="0">
              <a:buNone/>
            </a:pPr>
            <a:br>
              <a:rPr lang="en-US" dirty="0"/>
            </a:br>
            <a:r>
              <a:rPr lang="en-US" dirty="0"/>
              <a:t>I would also like to acknowledge Dr. Guanghua Xiao and Dr. Yang </a:t>
            </a:r>
            <a:r>
              <a:rPr lang="en-US" dirty="0" err="1"/>
              <a:t>Xie</a:t>
            </a:r>
            <a:r>
              <a:rPr lang="en-US" dirty="0"/>
              <a:t> for the opportunity to intern with and learn from them. I appreciate all the guidance and help from you, and all the techniques and  analyses I’ve learned during this project. I look forward to continuing work with you both on the pediatric cancer awareness website and potentially returning in future summers.</a:t>
            </a:r>
          </a:p>
        </p:txBody>
      </p:sp>
    </p:spTree>
    <p:extLst>
      <p:ext uri="{BB962C8B-B14F-4D97-AF65-F5344CB8AC3E}">
        <p14:creationId xmlns:p14="http://schemas.microsoft.com/office/powerpoint/2010/main" val="313822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8252C-76BD-2141-AE6F-C901F2571B8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C0C47C7-4C5B-6345-A167-2166525E870A}"/>
              </a:ext>
            </a:extLst>
          </p:cNvPr>
          <p:cNvSpPr>
            <a:spLocks noGrp="1"/>
          </p:cNvSpPr>
          <p:nvPr>
            <p:ph idx="1"/>
          </p:nvPr>
        </p:nvSpPr>
        <p:spPr>
          <a:xfrm>
            <a:off x="1130271" y="2171769"/>
            <a:ext cx="4674182" cy="3294576"/>
          </a:xfrm>
        </p:spPr>
        <p:txBody>
          <a:bodyPr>
            <a:normAutofit fontScale="55000" lnSpcReduction="20000"/>
          </a:bodyPr>
          <a:lstStyle/>
          <a:p>
            <a:r>
              <a:rPr lang="en-US" dirty="0"/>
              <a:t>Prostate cancer (PCa) – 2</a:t>
            </a:r>
            <a:r>
              <a:rPr lang="en-US" baseline="30000" dirty="0"/>
              <a:t>nd</a:t>
            </a:r>
            <a:r>
              <a:rPr lang="en-US" dirty="0"/>
              <a:t> most common cancer among men [2]</a:t>
            </a:r>
          </a:p>
          <a:p>
            <a:pPr lvl="1"/>
            <a:r>
              <a:rPr lang="en-US" dirty="0"/>
              <a:t>14.1% of new cancer cases</a:t>
            </a:r>
          </a:p>
          <a:p>
            <a:pPr lvl="1"/>
            <a:r>
              <a:rPr lang="en-US" dirty="0"/>
              <a:t>6.8% of mortalities</a:t>
            </a:r>
          </a:p>
          <a:p>
            <a:r>
              <a:rPr lang="en-US" dirty="0"/>
              <a:t>Castration resistant prostate cancer (CPRC) – advanced stage of PCa</a:t>
            </a:r>
          </a:p>
          <a:p>
            <a:pPr lvl="1"/>
            <a:r>
              <a:rPr lang="en-US" dirty="0"/>
              <a:t>Resistant to </a:t>
            </a:r>
            <a:r>
              <a:rPr lang="en-US" dirty="0" err="1"/>
              <a:t>andogen</a:t>
            </a:r>
            <a:r>
              <a:rPr lang="en-US" dirty="0"/>
              <a:t>-deprivation therapy and other treatments</a:t>
            </a:r>
          </a:p>
          <a:p>
            <a:pPr lvl="1"/>
            <a:r>
              <a:rPr lang="en-US" dirty="0"/>
              <a:t>Prognostic factors: </a:t>
            </a:r>
          </a:p>
          <a:p>
            <a:pPr lvl="2"/>
            <a:r>
              <a:rPr lang="en-US" dirty="0"/>
              <a:t>Eastern Cooperative Oncology Group(ECOG) patient performance status</a:t>
            </a:r>
          </a:p>
          <a:p>
            <a:pPr lvl="2"/>
            <a:r>
              <a:rPr lang="en-US" dirty="0"/>
              <a:t> bone pain</a:t>
            </a:r>
          </a:p>
          <a:p>
            <a:pPr lvl="2"/>
            <a:r>
              <a:rPr lang="en-US" dirty="0"/>
              <a:t>prostate-specific antigen(PSA) levels</a:t>
            </a:r>
          </a:p>
          <a:p>
            <a:pPr lvl="2"/>
            <a:r>
              <a:rPr lang="en-US" dirty="0"/>
              <a:t>Testosterone levels</a:t>
            </a:r>
          </a:p>
          <a:p>
            <a:pPr lvl="2"/>
            <a:r>
              <a:rPr lang="en-US" dirty="0"/>
              <a:t>alkaline phosphatase(ALP) levels </a:t>
            </a:r>
          </a:p>
          <a:p>
            <a:pPr lvl="2"/>
            <a:endParaRPr lang="en-US" dirty="0"/>
          </a:p>
        </p:txBody>
      </p:sp>
      <p:sp>
        <p:nvSpPr>
          <p:cNvPr id="5" name="Content Placeholder 2">
            <a:extLst>
              <a:ext uri="{FF2B5EF4-FFF2-40B4-BE49-F238E27FC236}">
                <a16:creationId xmlns:a16="http://schemas.microsoft.com/office/drawing/2014/main" id="{B5BF352F-C740-4249-A661-2BBA3578CEF8}"/>
              </a:ext>
            </a:extLst>
          </p:cNvPr>
          <p:cNvSpPr txBox="1">
            <a:spLocks/>
          </p:cNvSpPr>
          <p:nvPr/>
        </p:nvSpPr>
        <p:spPr>
          <a:xfrm>
            <a:off x="6218583" y="2171769"/>
            <a:ext cx="4674182" cy="3294576"/>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sz="1100" dirty="0"/>
              <a:t>Prognostic model</a:t>
            </a:r>
          </a:p>
          <a:p>
            <a:pPr marL="742950" lvl="1" indent="-285750"/>
            <a:r>
              <a:rPr lang="en-US" sz="1100" dirty="0"/>
              <a:t>2014 model: confirm known predictive factors and add:</a:t>
            </a:r>
          </a:p>
          <a:p>
            <a:pPr marL="1200150" lvl="2" indent="-285750"/>
            <a:r>
              <a:rPr lang="en-US" sz="1100" dirty="0"/>
              <a:t>Disease site</a:t>
            </a:r>
          </a:p>
          <a:p>
            <a:pPr marL="1200150" lvl="2" indent="-285750"/>
            <a:r>
              <a:rPr lang="en-US" sz="1100" dirty="0"/>
              <a:t>Lactate dehydrogenase (LDH)</a:t>
            </a:r>
          </a:p>
          <a:p>
            <a:pPr marL="1200150" lvl="2" indent="-285750"/>
            <a:r>
              <a:rPr lang="en-US" sz="1100" dirty="0"/>
              <a:t>Opioid analgesic use</a:t>
            </a:r>
          </a:p>
          <a:p>
            <a:pPr marL="1200150" lvl="2" indent="-285750"/>
            <a:r>
              <a:rPr lang="en-US" sz="1100" dirty="0"/>
              <a:t>Albumin (ALB)</a:t>
            </a:r>
          </a:p>
          <a:p>
            <a:pPr marL="1200150" lvl="2" indent="-285750"/>
            <a:r>
              <a:rPr lang="en-US" sz="1100" dirty="0"/>
              <a:t>Hemoglobin(HB)</a:t>
            </a:r>
          </a:p>
          <a:p>
            <a:pPr marL="742950" lvl="1" indent="-285750"/>
            <a:r>
              <a:rPr lang="en-US" sz="1100" dirty="0"/>
              <a:t>New model</a:t>
            </a:r>
          </a:p>
          <a:p>
            <a:pPr marL="1200150" lvl="2" indent="-285750"/>
            <a:r>
              <a:rPr lang="en-US" sz="1100" dirty="0"/>
              <a:t>Data  from phase 3 clinical trials, released by Project Data Sphere</a:t>
            </a:r>
          </a:p>
          <a:p>
            <a:pPr marL="1200150" lvl="2" indent="-285750"/>
            <a:r>
              <a:rPr lang="en-US" sz="1100" dirty="0"/>
              <a:t>Goal 1: identify prognostic factors in data (new and known)</a:t>
            </a:r>
          </a:p>
          <a:p>
            <a:pPr marL="1200150" lvl="2" indent="-285750"/>
            <a:r>
              <a:rPr lang="en-US" sz="1100" dirty="0"/>
              <a:t>Goal 2:  accurately predict patient risk</a:t>
            </a:r>
          </a:p>
        </p:txBody>
      </p:sp>
    </p:spTree>
    <p:extLst>
      <p:ext uri="{BB962C8B-B14F-4D97-AF65-F5344CB8AC3E}">
        <p14:creationId xmlns:p14="http://schemas.microsoft.com/office/powerpoint/2010/main" val="4087406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A2F42-84A7-D34C-A052-6F5C6D80A3C7}"/>
              </a:ext>
            </a:extLst>
          </p:cNvPr>
          <p:cNvSpPr>
            <a:spLocks noGrp="1"/>
          </p:cNvSpPr>
          <p:nvPr>
            <p:ph type="title"/>
          </p:nvPr>
        </p:nvSpPr>
        <p:spPr/>
        <p:txBody>
          <a:bodyPr/>
          <a:lstStyle/>
          <a:p>
            <a:r>
              <a:rPr lang="en-US" dirty="0"/>
              <a:t>Materials and Methods</a:t>
            </a:r>
          </a:p>
        </p:txBody>
      </p:sp>
      <p:sp>
        <p:nvSpPr>
          <p:cNvPr id="4" name="Content Placeholder 3">
            <a:extLst>
              <a:ext uri="{FF2B5EF4-FFF2-40B4-BE49-F238E27FC236}">
                <a16:creationId xmlns:a16="http://schemas.microsoft.com/office/drawing/2014/main" id="{D2C1EFCB-BE90-3645-BA02-E43920CF5997}"/>
              </a:ext>
            </a:extLst>
          </p:cNvPr>
          <p:cNvSpPr>
            <a:spLocks noGrp="1"/>
          </p:cNvSpPr>
          <p:nvPr>
            <p:ph sz="half" idx="2"/>
          </p:nvPr>
        </p:nvSpPr>
        <p:spPr>
          <a:xfrm>
            <a:off x="450568" y="1532740"/>
            <a:ext cx="5355587" cy="4412274"/>
          </a:xfrm>
        </p:spPr>
        <p:txBody>
          <a:bodyPr>
            <a:noAutofit/>
          </a:bodyPr>
          <a:lstStyle/>
          <a:p>
            <a:pPr fontAlgn="base"/>
            <a:r>
              <a:rPr lang="en-US" sz="1100" b="1" dirty="0"/>
              <a:t>Data</a:t>
            </a:r>
            <a:r>
              <a:rPr lang="en-US" sz="1100" dirty="0"/>
              <a:t>: The patient data is from Project Data Sphere and is publicly available.</a:t>
            </a:r>
          </a:p>
          <a:p>
            <a:pPr fontAlgn="base"/>
            <a:r>
              <a:rPr lang="en-US" sz="1100" b="1" dirty="0"/>
              <a:t>Calculating Risk: </a:t>
            </a:r>
          </a:p>
          <a:p>
            <a:pPr lvl="1" fontAlgn="base"/>
            <a:r>
              <a:rPr lang="en-US" sz="900" dirty="0"/>
              <a:t>Binary Variable </a:t>
            </a:r>
          </a:p>
          <a:p>
            <a:pPr lvl="1" fontAlgn="base"/>
            <a:r>
              <a:rPr lang="en-US" sz="900" dirty="0"/>
              <a:t>Low: survived &gt;2years</a:t>
            </a:r>
          </a:p>
          <a:p>
            <a:pPr lvl="1" fontAlgn="base"/>
            <a:r>
              <a:rPr lang="en-US" sz="900" dirty="0"/>
              <a:t>High: died in &lt;1year</a:t>
            </a:r>
          </a:p>
          <a:p>
            <a:pPr lvl="1" fontAlgn="base"/>
            <a:r>
              <a:rPr lang="en-US" sz="900" dirty="0"/>
              <a:t>Other patients: dropped from dataset</a:t>
            </a:r>
          </a:p>
          <a:p>
            <a:pPr fontAlgn="base"/>
            <a:r>
              <a:rPr lang="en-US" sz="1100" b="1" dirty="0"/>
              <a:t>Univariate Analysis for Binary Variables</a:t>
            </a:r>
            <a:r>
              <a:rPr lang="en-US" sz="1100" dirty="0"/>
              <a:t>: </a:t>
            </a:r>
          </a:p>
          <a:p>
            <a:pPr lvl="1" fontAlgn="base"/>
            <a:r>
              <a:rPr lang="en-US" sz="900" dirty="0"/>
              <a:t>Contingency tables between variable and risk variable</a:t>
            </a:r>
          </a:p>
          <a:p>
            <a:pPr lvl="1" fontAlgn="base"/>
            <a:r>
              <a:rPr lang="en-US" sz="900" dirty="0"/>
              <a:t>Chi-squared test on table</a:t>
            </a:r>
          </a:p>
          <a:p>
            <a:pPr lvl="1" fontAlgn="base"/>
            <a:r>
              <a:rPr lang="en-US" sz="900" dirty="0"/>
              <a:t>Fisher’s exact test on table</a:t>
            </a:r>
          </a:p>
          <a:p>
            <a:pPr lvl="1" fontAlgn="base"/>
            <a:r>
              <a:rPr lang="en-US" sz="900" dirty="0"/>
              <a:t>Filter by p &lt; ~0.05/101 (Bonferroni Correction)</a:t>
            </a:r>
          </a:p>
          <a:p>
            <a:pPr fontAlgn="base"/>
            <a:r>
              <a:rPr lang="en-US" sz="1100" b="1" dirty="0"/>
              <a:t>Univariate Analysis for Continuous Variables</a:t>
            </a:r>
            <a:r>
              <a:rPr lang="en-US" sz="1100" dirty="0"/>
              <a:t>: </a:t>
            </a:r>
          </a:p>
          <a:p>
            <a:pPr lvl="1" fontAlgn="base"/>
            <a:r>
              <a:rPr lang="en-US" sz="900" dirty="0"/>
              <a:t>Box plots comparing distribution of  variable and risk</a:t>
            </a:r>
          </a:p>
          <a:p>
            <a:pPr lvl="1" fontAlgn="base"/>
            <a:r>
              <a:rPr lang="en-US" sz="900" dirty="0"/>
              <a:t>T-tests between risk groups</a:t>
            </a:r>
          </a:p>
          <a:p>
            <a:pPr lvl="1" fontAlgn="base"/>
            <a:r>
              <a:rPr lang="en-US" sz="900" dirty="0"/>
              <a:t>Filter by p &lt; ~0.05/101 (Bonferroni Correction)</a:t>
            </a:r>
          </a:p>
        </p:txBody>
      </p:sp>
      <p:sp>
        <p:nvSpPr>
          <p:cNvPr id="6" name="Content Placeholder 3">
            <a:extLst>
              <a:ext uri="{FF2B5EF4-FFF2-40B4-BE49-F238E27FC236}">
                <a16:creationId xmlns:a16="http://schemas.microsoft.com/office/drawing/2014/main" id="{DA5FAD75-80BE-5A4E-AAA2-2983E814E140}"/>
              </a:ext>
            </a:extLst>
          </p:cNvPr>
          <p:cNvSpPr txBox="1">
            <a:spLocks/>
          </p:cNvSpPr>
          <p:nvPr/>
        </p:nvSpPr>
        <p:spPr>
          <a:xfrm>
            <a:off x="6486639" y="1393592"/>
            <a:ext cx="4804692" cy="441227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fontAlgn="base"/>
            <a:r>
              <a:rPr lang="en-US" sz="1100" b="1" dirty="0"/>
              <a:t>Traditional Machine Learning Models for Prediction</a:t>
            </a:r>
            <a:r>
              <a:rPr lang="en-US" sz="1100" dirty="0"/>
              <a:t>: </a:t>
            </a:r>
          </a:p>
          <a:p>
            <a:pPr lvl="1" fontAlgn="base"/>
            <a:r>
              <a:rPr lang="en-US" sz="900" dirty="0"/>
              <a:t>Each model ran with target as binary risk variable and 10-fold cross validation</a:t>
            </a:r>
          </a:p>
          <a:p>
            <a:pPr lvl="1" fontAlgn="base"/>
            <a:r>
              <a:rPr lang="en-US" sz="900" dirty="0"/>
              <a:t>Support Vector Machine (adjust C and gamma parameters based on Grid Search)</a:t>
            </a:r>
          </a:p>
          <a:p>
            <a:pPr lvl="1" fontAlgn="base"/>
            <a:r>
              <a:rPr lang="en-US" sz="900" dirty="0"/>
              <a:t>Logistic Regression</a:t>
            </a:r>
          </a:p>
          <a:p>
            <a:pPr lvl="1" fontAlgn="base"/>
            <a:r>
              <a:rPr lang="en-US" sz="900" dirty="0"/>
              <a:t>Random forest model (adjust # of estimators in forest)</a:t>
            </a:r>
          </a:p>
          <a:p>
            <a:pPr fontAlgn="base"/>
            <a:r>
              <a:rPr lang="en-US" sz="1100" b="1" dirty="0"/>
              <a:t>Artificial Neural Network</a:t>
            </a:r>
            <a:r>
              <a:rPr lang="en-US" sz="1100" dirty="0"/>
              <a:t>: </a:t>
            </a:r>
          </a:p>
          <a:p>
            <a:pPr lvl="1" fontAlgn="base"/>
            <a:r>
              <a:rPr lang="en-US" sz="900" dirty="0"/>
              <a:t>Create Model: 101 &gt; [101 &gt; 50] &gt; 1</a:t>
            </a:r>
          </a:p>
          <a:p>
            <a:pPr lvl="1" fontAlgn="base"/>
            <a:r>
              <a:rPr lang="en-US" sz="900" dirty="0"/>
              <a:t>Run for different # of epochs (100 vs 350)</a:t>
            </a:r>
          </a:p>
          <a:p>
            <a:pPr lvl="1" fontAlgn="base"/>
            <a:r>
              <a:rPr lang="en-US" sz="900" dirty="0"/>
              <a:t>Scale data to normal distribution</a:t>
            </a:r>
          </a:p>
          <a:p>
            <a:pPr lvl="1" fontAlgn="base"/>
            <a:r>
              <a:rPr lang="en-US" sz="900" dirty="0"/>
              <a:t>Create less complex model: 101 &gt; [50 &gt; 25] &gt; 1, run for 350 epochs with scaled data</a:t>
            </a:r>
            <a:endParaRPr lang="en-US" sz="700" dirty="0"/>
          </a:p>
          <a:p>
            <a:pPr fontAlgn="base"/>
            <a:r>
              <a:rPr lang="en-US" sz="1100" b="1" dirty="0"/>
              <a:t>Survival Analysis</a:t>
            </a:r>
            <a:r>
              <a:rPr lang="en-US" sz="1100" dirty="0"/>
              <a:t>: </a:t>
            </a:r>
          </a:p>
          <a:p>
            <a:pPr lvl="1" fontAlgn="base"/>
            <a:r>
              <a:rPr lang="en-US" sz="900" dirty="0"/>
              <a:t>Choose best performing model based on accuracy</a:t>
            </a:r>
          </a:p>
          <a:p>
            <a:pPr lvl="1" fontAlgn="base"/>
            <a:r>
              <a:rPr lang="en-US" sz="900" dirty="0"/>
              <a:t>Train on entire training set and predict risk group for independent testing set</a:t>
            </a:r>
          </a:p>
          <a:p>
            <a:pPr lvl="1" fontAlgn="base"/>
            <a:r>
              <a:rPr lang="en-US" sz="900" dirty="0"/>
              <a:t>Plot Kaplan Meier curves for that set with model predicted groups</a:t>
            </a:r>
          </a:p>
          <a:p>
            <a:pPr lvl="1" fontAlgn="base"/>
            <a:r>
              <a:rPr lang="en-US" sz="900" dirty="0"/>
              <a:t>Run Log-rank test to analyze results</a:t>
            </a:r>
          </a:p>
          <a:p>
            <a:pPr lvl="1" fontAlgn="base"/>
            <a:r>
              <a:rPr lang="en-US" sz="900" dirty="0"/>
              <a:t>Plot Variable importance to reveal most important factors</a:t>
            </a:r>
          </a:p>
        </p:txBody>
      </p:sp>
    </p:spTree>
    <p:extLst>
      <p:ext uri="{BB962C8B-B14F-4D97-AF65-F5344CB8AC3E}">
        <p14:creationId xmlns:p14="http://schemas.microsoft.com/office/powerpoint/2010/main" val="3500095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43538-B405-5C42-AD20-DE3E8E91A7D9}"/>
              </a:ext>
            </a:extLst>
          </p:cNvPr>
          <p:cNvSpPr>
            <a:spLocks noGrp="1"/>
          </p:cNvSpPr>
          <p:nvPr>
            <p:ph type="title"/>
          </p:nvPr>
        </p:nvSpPr>
        <p:spPr/>
        <p:txBody>
          <a:bodyPr>
            <a:normAutofit/>
          </a:bodyPr>
          <a:lstStyle/>
          <a:p>
            <a:r>
              <a:rPr lang="en-US" sz="5000" dirty="0"/>
              <a:t>Results</a:t>
            </a:r>
          </a:p>
        </p:txBody>
      </p:sp>
    </p:spTree>
    <p:extLst>
      <p:ext uri="{BB962C8B-B14F-4D97-AF65-F5344CB8AC3E}">
        <p14:creationId xmlns:p14="http://schemas.microsoft.com/office/powerpoint/2010/main" val="321638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5">
            <a:extLst>
              <a:ext uri="{FF2B5EF4-FFF2-40B4-BE49-F238E27FC236}">
                <a16:creationId xmlns:a16="http://schemas.microsoft.com/office/drawing/2014/main" id="{058FEFCE-C781-DF45-8A94-D842612FEE3D}"/>
              </a:ext>
            </a:extLst>
          </p:cNvPr>
          <p:cNvGraphicFramePr>
            <a:graphicFrameLocks/>
          </p:cNvGraphicFramePr>
          <p:nvPr>
            <p:extLst>
              <p:ext uri="{D42A27DB-BD31-4B8C-83A1-F6EECF244321}">
                <p14:modId xmlns:p14="http://schemas.microsoft.com/office/powerpoint/2010/main" val="3713451867"/>
              </p:ext>
            </p:extLst>
          </p:nvPr>
        </p:nvGraphicFramePr>
        <p:xfrm>
          <a:off x="1129614" y="1212439"/>
          <a:ext cx="9083463" cy="4771399"/>
        </p:xfrm>
        <a:graphic>
          <a:graphicData uri="http://schemas.openxmlformats.org/drawingml/2006/table">
            <a:tbl>
              <a:tblPr firstRow="1" bandRow="1">
                <a:tableStyleId>{5C22544A-7EE6-4342-B048-85BDC9FD1C3A}</a:tableStyleId>
              </a:tblPr>
              <a:tblGrid>
                <a:gridCol w="2681605">
                  <a:extLst>
                    <a:ext uri="{9D8B030D-6E8A-4147-A177-3AD203B41FA5}">
                      <a16:colId xmlns:a16="http://schemas.microsoft.com/office/drawing/2014/main" val="1108151912"/>
                    </a:ext>
                  </a:extLst>
                </a:gridCol>
                <a:gridCol w="3200929">
                  <a:extLst>
                    <a:ext uri="{9D8B030D-6E8A-4147-A177-3AD203B41FA5}">
                      <a16:colId xmlns:a16="http://schemas.microsoft.com/office/drawing/2014/main" val="10611112"/>
                    </a:ext>
                  </a:extLst>
                </a:gridCol>
                <a:gridCol w="3200929">
                  <a:extLst>
                    <a:ext uri="{9D8B030D-6E8A-4147-A177-3AD203B41FA5}">
                      <a16:colId xmlns:a16="http://schemas.microsoft.com/office/drawing/2014/main" val="1167637433"/>
                    </a:ext>
                  </a:extLst>
                </a:gridCol>
              </a:tblGrid>
              <a:tr h="314558">
                <a:tc>
                  <a:txBody>
                    <a:bodyPr/>
                    <a:lstStyle/>
                    <a:p>
                      <a:r>
                        <a:rPr lang="en-US" dirty="0"/>
                        <a:t>Variable</a:t>
                      </a:r>
                    </a:p>
                  </a:txBody>
                  <a:tcPr/>
                </a:tc>
                <a:tc>
                  <a:txBody>
                    <a:bodyPr/>
                    <a:lstStyle/>
                    <a:p>
                      <a:r>
                        <a:rPr lang="en-US" dirty="0"/>
                        <a:t>Training Set</a:t>
                      </a:r>
                    </a:p>
                  </a:txBody>
                  <a:tcPr/>
                </a:tc>
                <a:tc>
                  <a:txBody>
                    <a:bodyPr/>
                    <a:lstStyle/>
                    <a:p>
                      <a:r>
                        <a:rPr lang="en-US" dirty="0"/>
                        <a:t>Testing Set</a:t>
                      </a:r>
                    </a:p>
                  </a:txBody>
                  <a:tcPr/>
                </a:tc>
                <a:extLst>
                  <a:ext uri="{0D108BD9-81ED-4DB2-BD59-A6C34878D82A}">
                    <a16:rowId xmlns:a16="http://schemas.microsoft.com/office/drawing/2014/main" val="3286613631"/>
                  </a:ext>
                </a:extLst>
              </a:tr>
              <a:tr h="314558">
                <a:tc>
                  <a:txBody>
                    <a:bodyPr/>
                    <a:lstStyle/>
                    <a:p>
                      <a:r>
                        <a:rPr lang="en-US" dirty="0"/>
                        <a:t># of Patients</a:t>
                      </a:r>
                    </a:p>
                  </a:txBody>
                  <a:tcPr/>
                </a:tc>
                <a:tc>
                  <a:txBody>
                    <a:bodyPr/>
                    <a:lstStyle/>
                    <a:p>
                      <a:r>
                        <a:rPr lang="en-US" dirty="0"/>
                        <a:t>470</a:t>
                      </a:r>
                    </a:p>
                  </a:txBody>
                  <a:tcPr/>
                </a:tc>
                <a:tc>
                  <a:txBody>
                    <a:bodyPr/>
                    <a:lstStyle/>
                    <a:p>
                      <a:r>
                        <a:rPr lang="en-US" dirty="0"/>
                        <a:t>476</a:t>
                      </a:r>
                    </a:p>
                  </a:txBody>
                  <a:tcPr/>
                </a:tc>
                <a:extLst>
                  <a:ext uri="{0D108BD9-81ED-4DB2-BD59-A6C34878D82A}">
                    <a16:rowId xmlns:a16="http://schemas.microsoft.com/office/drawing/2014/main" val="112713314"/>
                  </a:ext>
                </a:extLst>
              </a:tr>
              <a:tr h="314558">
                <a:tc>
                  <a:txBody>
                    <a:bodyPr/>
                    <a:lstStyle/>
                    <a:p>
                      <a:r>
                        <a:rPr lang="en-US" dirty="0"/>
                        <a:t>Mean Survival Time</a:t>
                      </a:r>
                    </a:p>
                  </a:txBody>
                  <a:tcPr/>
                </a:tc>
                <a:tc>
                  <a:txBody>
                    <a:bodyPr/>
                    <a:lstStyle/>
                    <a:p>
                      <a:r>
                        <a:rPr lang="en-US" sz="1800" b="0" i="0" kern="1200" dirty="0">
                          <a:solidFill>
                            <a:schemeClr val="dk1"/>
                          </a:solidFill>
                          <a:effectLst/>
                          <a:latin typeface="+mn-lt"/>
                          <a:ea typeface="+mn-ea"/>
                          <a:cs typeface="+mn-cs"/>
                        </a:rPr>
                        <a:t>648</a:t>
                      </a:r>
                      <a:endParaRPr lang="en-US" dirty="0"/>
                    </a:p>
                  </a:txBody>
                  <a:tcPr/>
                </a:tc>
                <a:tc>
                  <a:txBody>
                    <a:bodyPr/>
                    <a:lstStyle/>
                    <a:p>
                      <a:r>
                        <a:rPr lang="en-US" dirty="0"/>
                        <a:t>372.5</a:t>
                      </a:r>
                    </a:p>
                  </a:txBody>
                  <a:tcPr/>
                </a:tc>
                <a:extLst>
                  <a:ext uri="{0D108BD9-81ED-4DB2-BD59-A6C34878D82A}">
                    <a16:rowId xmlns:a16="http://schemas.microsoft.com/office/drawing/2014/main" val="4051536815"/>
                  </a:ext>
                </a:extLst>
              </a:tr>
              <a:tr h="314558">
                <a:tc>
                  <a:txBody>
                    <a:bodyPr/>
                    <a:lstStyle/>
                    <a:p>
                      <a:r>
                        <a:rPr lang="en-US" dirty="0"/>
                        <a:t>Age</a:t>
                      </a:r>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extLst>
                  <a:ext uri="{0D108BD9-81ED-4DB2-BD59-A6C34878D82A}">
                    <a16:rowId xmlns:a16="http://schemas.microsoft.com/office/drawing/2014/main" val="1958224297"/>
                  </a:ext>
                </a:extLst>
              </a:tr>
              <a:tr h="314558">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18-64</a:t>
                      </a:r>
                    </a:p>
                  </a:txBody>
                  <a:tcPr/>
                </a:tc>
                <a:tc>
                  <a:txBody>
                    <a:bodyPr/>
                    <a:lstStyle/>
                    <a:p>
                      <a:r>
                        <a:rPr lang="en-US" dirty="0"/>
                        <a:t>159</a:t>
                      </a:r>
                    </a:p>
                  </a:txBody>
                  <a:tcPr/>
                </a:tc>
                <a:tc>
                  <a:txBody>
                    <a:bodyPr/>
                    <a:lstStyle/>
                    <a:p>
                      <a:r>
                        <a:rPr lang="en-US" dirty="0"/>
                        <a:t>111</a:t>
                      </a:r>
                    </a:p>
                  </a:txBody>
                  <a:tcPr/>
                </a:tc>
                <a:extLst>
                  <a:ext uri="{0D108BD9-81ED-4DB2-BD59-A6C34878D82A}">
                    <a16:rowId xmlns:a16="http://schemas.microsoft.com/office/drawing/2014/main" val="1017252413"/>
                  </a:ext>
                </a:extLst>
              </a:tr>
              <a:tr h="314558">
                <a:tc>
                  <a:txBody>
                    <a:bodyPr/>
                    <a:lstStyle/>
                    <a:p>
                      <a:pPr lvl="1"/>
                      <a:r>
                        <a:rPr lang="en-US" dirty="0"/>
                        <a:t>65-74</a:t>
                      </a:r>
                    </a:p>
                  </a:txBody>
                  <a:tcPr/>
                </a:tc>
                <a:tc>
                  <a:txBody>
                    <a:bodyPr/>
                    <a:lstStyle/>
                    <a:p>
                      <a:r>
                        <a:rPr lang="en-US" dirty="0"/>
                        <a:t>212</a:t>
                      </a:r>
                    </a:p>
                  </a:txBody>
                  <a:tcPr/>
                </a:tc>
                <a:tc>
                  <a:txBody>
                    <a:bodyPr/>
                    <a:lstStyle/>
                    <a:p>
                      <a:r>
                        <a:rPr lang="en-US" dirty="0"/>
                        <a:t>211</a:t>
                      </a:r>
                    </a:p>
                  </a:txBody>
                  <a:tcPr/>
                </a:tc>
                <a:extLst>
                  <a:ext uri="{0D108BD9-81ED-4DB2-BD59-A6C34878D82A}">
                    <a16:rowId xmlns:a16="http://schemas.microsoft.com/office/drawing/2014/main" val="148218683"/>
                  </a:ext>
                </a:extLst>
              </a:tr>
              <a:tr h="314558">
                <a:tc>
                  <a:txBody>
                    <a:bodyPr/>
                    <a:lstStyle/>
                    <a:p>
                      <a:pPr lvl="1"/>
                      <a:r>
                        <a:rPr lang="en-US" dirty="0"/>
                        <a:t>75+</a:t>
                      </a:r>
                    </a:p>
                  </a:txBody>
                  <a:tcPr/>
                </a:tc>
                <a:tc>
                  <a:txBody>
                    <a:bodyPr/>
                    <a:lstStyle/>
                    <a:p>
                      <a:r>
                        <a:rPr lang="en-US" dirty="0"/>
                        <a:t>99</a:t>
                      </a:r>
                    </a:p>
                  </a:txBody>
                  <a:tcPr/>
                </a:tc>
                <a:tc>
                  <a:txBody>
                    <a:bodyPr/>
                    <a:lstStyle/>
                    <a:p>
                      <a:r>
                        <a:rPr lang="en-US" dirty="0"/>
                        <a:t>154</a:t>
                      </a:r>
                    </a:p>
                  </a:txBody>
                  <a:tcPr/>
                </a:tc>
                <a:extLst>
                  <a:ext uri="{0D108BD9-81ED-4DB2-BD59-A6C34878D82A}">
                    <a16:rowId xmlns:a16="http://schemas.microsoft.com/office/drawing/2014/main" val="3652737068"/>
                  </a:ext>
                </a:extLst>
              </a:tr>
              <a:tr h="314558">
                <a:tc>
                  <a:txBody>
                    <a:bodyPr/>
                    <a:lstStyle/>
                    <a:p>
                      <a:r>
                        <a:rPr lang="en-US" dirty="0"/>
                        <a:t>ECOG Status</a:t>
                      </a:r>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extLst>
                  <a:ext uri="{0D108BD9-81ED-4DB2-BD59-A6C34878D82A}">
                    <a16:rowId xmlns:a16="http://schemas.microsoft.com/office/drawing/2014/main" val="1759185318"/>
                  </a:ext>
                </a:extLst>
              </a:tr>
              <a:tr h="382279">
                <a:tc>
                  <a:txBody>
                    <a:bodyPr/>
                    <a:lstStyle/>
                    <a:p>
                      <a:pPr lvl="1"/>
                      <a:r>
                        <a:rPr lang="en-US" dirty="0"/>
                        <a:t>Fully Active</a:t>
                      </a:r>
                    </a:p>
                  </a:txBody>
                  <a:tcPr/>
                </a:tc>
                <a:tc>
                  <a:txBody>
                    <a:bodyPr/>
                    <a:lstStyle/>
                    <a:p>
                      <a:r>
                        <a:rPr lang="en-US" dirty="0"/>
                        <a:t>223</a:t>
                      </a:r>
                    </a:p>
                  </a:txBody>
                  <a:tcPr/>
                </a:tc>
                <a:tc>
                  <a:txBody>
                    <a:bodyPr/>
                    <a:lstStyle/>
                    <a:p>
                      <a:r>
                        <a:rPr lang="en-US" dirty="0"/>
                        <a:t>220</a:t>
                      </a:r>
                    </a:p>
                  </a:txBody>
                  <a:tcPr/>
                </a:tc>
                <a:extLst>
                  <a:ext uri="{0D108BD9-81ED-4DB2-BD59-A6C34878D82A}">
                    <a16:rowId xmlns:a16="http://schemas.microsoft.com/office/drawing/2014/main" val="2745141111"/>
                  </a:ext>
                </a:extLst>
              </a:tr>
              <a:tr h="314558">
                <a:tc>
                  <a:txBody>
                    <a:bodyPr/>
                    <a:lstStyle/>
                    <a:p>
                      <a:pPr lvl="1"/>
                      <a:r>
                        <a:rPr lang="en-US" dirty="0"/>
                        <a:t>Restricted Activity</a:t>
                      </a:r>
                    </a:p>
                  </a:txBody>
                  <a:tcPr/>
                </a:tc>
                <a:tc>
                  <a:txBody>
                    <a:bodyPr/>
                    <a:lstStyle/>
                    <a:p>
                      <a:r>
                        <a:rPr lang="en-US" dirty="0"/>
                        <a:t>247</a:t>
                      </a:r>
                    </a:p>
                  </a:txBody>
                  <a:tcPr/>
                </a:tc>
                <a:tc>
                  <a:txBody>
                    <a:bodyPr/>
                    <a:lstStyle/>
                    <a:p>
                      <a:r>
                        <a:rPr lang="en-US" dirty="0"/>
                        <a:t>256</a:t>
                      </a:r>
                    </a:p>
                  </a:txBody>
                  <a:tcPr/>
                </a:tc>
                <a:extLst>
                  <a:ext uri="{0D108BD9-81ED-4DB2-BD59-A6C34878D82A}">
                    <a16:rowId xmlns:a16="http://schemas.microsoft.com/office/drawing/2014/main" val="3765080055"/>
                  </a:ext>
                </a:extLst>
              </a:tr>
              <a:tr h="314558">
                <a:tc>
                  <a:txBody>
                    <a:bodyPr/>
                    <a:lstStyle/>
                    <a:p>
                      <a:r>
                        <a:rPr lang="en-US" dirty="0"/>
                        <a:t>Status</a:t>
                      </a:r>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extLst>
                  <a:ext uri="{0D108BD9-81ED-4DB2-BD59-A6C34878D82A}">
                    <a16:rowId xmlns:a16="http://schemas.microsoft.com/office/drawing/2014/main" val="1038089185"/>
                  </a:ext>
                </a:extLst>
              </a:tr>
              <a:tr h="314558">
                <a:tc>
                  <a:txBody>
                    <a:bodyPr/>
                    <a:lstStyle/>
                    <a:p>
                      <a:pPr lvl="1"/>
                      <a:r>
                        <a:rPr lang="en-US" dirty="0"/>
                        <a:t>Alive</a:t>
                      </a:r>
                    </a:p>
                  </a:txBody>
                  <a:tcPr/>
                </a:tc>
                <a:tc>
                  <a:txBody>
                    <a:bodyPr/>
                    <a:lstStyle/>
                    <a:p>
                      <a:r>
                        <a:rPr lang="en-US" sz="1800" b="0" i="0" kern="1200" dirty="0">
                          <a:solidFill>
                            <a:schemeClr val="dk1"/>
                          </a:solidFill>
                          <a:effectLst/>
                          <a:latin typeface="+mn-lt"/>
                          <a:ea typeface="+mn-ea"/>
                          <a:cs typeface="+mn-cs"/>
                        </a:rPr>
                        <a:t>158</a:t>
                      </a:r>
                      <a:endParaRPr lang="en-US" dirty="0"/>
                    </a:p>
                  </a:txBody>
                  <a:tcPr/>
                </a:tc>
                <a:tc>
                  <a:txBody>
                    <a:bodyPr/>
                    <a:lstStyle/>
                    <a:p>
                      <a:r>
                        <a:rPr lang="en-US" dirty="0"/>
                        <a:t>338</a:t>
                      </a:r>
                    </a:p>
                  </a:txBody>
                  <a:tcPr/>
                </a:tc>
                <a:extLst>
                  <a:ext uri="{0D108BD9-81ED-4DB2-BD59-A6C34878D82A}">
                    <a16:rowId xmlns:a16="http://schemas.microsoft.com/office/drawing/2014/main" val="27680358"/>
                  </a:ext>
                </a:extLst>
              </a:tr>
              <a:tr h="314558">
                <a:tc>
                  <a:txBody>
                    <a:bodyPr/>
                    <a:lstStyle/>
                    <a:p>
                      <a:pPr lvl="1"/>
                      <a:r>
                        <a:rPr lang="en-US" dirty="0"/>
                        <a:t>Dead</a:t>
                      </a:r>
                    </a:p>
                  </a:txBody>
                  <a:tcPr/>
                </a:tc>
                <a:tc>
                  <a:txBody>
                    <a:bodyPr/>
                    <a:lstStyle/>
                    <a:p>
                      <a:r>
                        <a:rPr lang="en-US" sz="1800" b="0" i="0" kern="1200" dirty="0">
                          <a:solidFill>
                            <a:schemeClr val="dk1"/>
                          </a:solidFill>
                          <a:effectLst/>
                          <a:latin typeface="+mn-lt"/>
                          <a:ea typeface="+mn-ea"/>
                          <a:cs typeface="+mn-cs"/>
                        </a:rPr>
                        <a:t>312</a:t>
                      </a:r>
                      <a:endParaRPr lang="en-US" dirty="0"/>
                    </a:p>
                  </a:txBody>
                  <a:tcPr/>
                </a:tc>
                <a:tc>
                  <a:txBody>
                    <a:bodyPr/>
                    <a:lstStyle/>
                    <a:p>
                      <a:r>
                        <a:rPr lang="en-US" sz="1800" b="0" i="0" kern="1200" dirty="0">
                          <a:solidFill>
                            <a:schemeClr val="dk1"/>
                          </a:solidFill>
                          <a:effectLst/>
                          <a:latin typeface="+mn-lt"/>
                          <a:ea typeface="+mn-ea"/>
                          <a:cs typeface="+mn-cs"/>
                        </a:rPr>
                        <a:t>138</a:t>
                      </a:r>
                      <a:endParaRPr lang="en-US" dirty="0"/>
                    </a:p>
                  </a:txBody>
                  <a:tcPr/>
                </a:tc>
                <a:extLst>
                  <a:ext uri="{0D108BD9-81ED-4DB2-BD59-A6C34878D82A}">
                    <a16:rowId xmlns:a16="http://schemas.microsoft.com/office/drawing/2014/main" val="596647505"/>
                  </a:ext>
                </a:extLst>
              </a:tr>
            </a:tbl>
          </a:graphicData>
        </a:graphic>
      </p:graphicFrame>
      <p:sp>
        <p:nvSpPr>
          <p:cNvPr id="3" name="Title 1">
            <a:extLst>
              <a:ext uri="{FF2B5EF4-FFF2-40B4-BE49-F238E27FC236}">
                <a16:creationId xmlns:a16="http://schemas.microsoft.com/office/drawing/2014/main" id="{C2CE8F38-14CC-F94C-A653-C4A154ED0BCD}"/>
              </a:ext>
            </a:extLst>
          </p:cNvPr>
          <p:cNvSpPr txBox="1">
            <a:spLocks/>
          </p:cNvSpPr>
          <p:nvPr/>
        </p:nvSpPr>
        <p:spPr>
          <a:xfrm>
            <a:off x="1129614" y="521706"/>
            <a:ext cx="9603275" cy="1049235"/>
          </a:xfrm>
          <a:prstGeom prst="rect">
            <a:avLst/>
          </a:prstGeom>
        </p:spPr>
        <p:txBody>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US"/>
              <a:t>Dataset General Information</a:t>
            </a:r>
            <a:endParaRPr lang="en-US" dirty="0"/>
          </a:p>
        </p:txBody>
      </p:sp>
    </p:spTree>
    <p:extLst>
      <p:ext uri="{BB962C8B-B14F-4D97-AF65-F5344CB8AC3E}">
        <p14:creationId xmlns:p14="http://schemas.microsoft.com/office/powerpoint/2010/main" val="848256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5" name="Picture 33">
            <a:extLst>
              <a:ext uri="{FF2B5EF4-FFF2-40B4-BE49-F238E27FC236}">
                <a16:creationId xmlns:a16="http://schemas.microsoft.com/office/drawing/2014/main" id="{53B8F125-39FC-4963-B7E2-77FBC60F45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59" name="Rectangle 35">
            <a:extLst>
              <a:ext uri="{FF2B5EF4-FFF2-40B4-BE49-F238E27FC236}">
                <a16:creationId xmlns:a16="http://schemas.microsoft.com/office/drawing/2014/main" id="{748E05D7-7995-4AD1-90D4-2A6942DD9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3" name="Straight Connector 37">
            <a:extLst>
              <a:ext uri="{FF2B5EF4-FFF2-40B4-BE49-F238E27FC236}">
                <a16:creationId xmlns:a16="http://schemas.microsoft.com/office/drawing/2014/main" id="{4ED7E8BF-CE27-4F62-866E-742A4EB706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65" name="Picture 39">
            <a:extLst>
              <a:ext uri="{FF2B5EF4-FFF2-40B4-BE49-F238E27FC236}">
                <a16:creationId xmlns:a16="http://schemas.microsoft.com/office/drawing/2014/main" id="{09B15A9B-18CC-4042-884D-15C951F418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67" name="Rectangle 41">
            <a:extLst>
              <a:ext uri="{FF2B5EF4-FFF2-40B4-BE49-F238E27FC236}">
                <a16:creationId xmlns:a16="http://schemas.microsoft.com/office/drawing/2014/main" id="{95E3045C-2DB0-469D-91F5-51A8DFF4C7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43">
            <a:extLst>
              <a:ext uri="{FF2B5EF4-FFF2-40B4-BE49-F238E27FC236}">
                <a16:creationId xmlns:a16="http://schemas.microsoft.com/office/drawing/2014/main" id="{1D855E21-1A8D-49E7-8AF0-581E5FAC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3B435E1-6979-0B48-9F1C-3E92B812E74D}"/>
              </a:ext>
            </a:extLst>
          </p:cNvPr>
          <p:cNvSpPr txBox="1"/>
          <p:nvPr/>
        </p:nvSpPr>
        <p:spPr>
          <a:xfrm>
            <a:off x="8673476" y="988098"/>
            <a:ext cx="2858835" cy="2404800"/>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3600" dirty="0">
                <a:latin typeface="+mj-lt"/>
                <a:ea typeface="+mj-ea"/>
                <a:cs typeface="+mj-cs"/>
              </a:rPr>
              <a:t>Binary /</a:t>
            </a:r>
          </a:p>
          <a:p>
            <a:pPr defTabSz="914400">
              <a:lnSpc>
                <a:spcPct val="90000"/>
              </a:lnSpc>
              <a:spcBef>
                <a:spcPct val="0"/>
              </a:spcBef>
              <a:spcAft>
                <a:spcPts val="600"/>
              </a:spcAft>
            </a:pPr>
            <a:r>
              <a:rPr lang="en-US" sz="3600" dirty="0">
                <a:latin typeface="+mj-lt"/>
                <a:ea typeface="+mj-ea"/>
                <a:cs typeface="+mj-cs"/>
              </a:rPr>
              <a:t>Categorical variables </a:t>
            </a:r>
          </a:p>
          <a:p>
            <a:pPr defTabSz="914400">
              <a:lnSpc>
                <a:spcPct val="90000"/>
              </a:lnSpc>
              <a:spcBef>
                <a:spcPct val="0"/>
              </a:spcBef>
              <a:spcAft>
                <a:spcPts val="600"/>
              </a:spcAft>
            </a:pPr>
            <a:r>
              <a:rPr lang="en-US" sz="3600" dirty="0">
                <a:latin typeface="+mj-lt"/>
                <a:ea typeface="+mj-ea"/>
                <a:cs typeface="+mj-cs"/>
              </a:rPr>
              <a:t>(p &lt; 0.0005)</a:t>
            </a:r>
          </a:p>
        </p:txBody>
      </p:sp>
      <p:grpSp>
        <p:nvGrpSpPr>
          <p:cNvPr id="69" name="Group 45">
            <a:extLst>
              <a:ext uri="{FF2B5EF4-FFF2-40B4-BE49-F238E27FC236}">
                <a16:creationId xmlns:a16="http://schemas.microsoft.com/office/drawing/2014/main" id="{C8D1FC4C-DEC0-4666-A773-64DBBAA7F4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418" y="477854"/>
            <a:ext cx="3690924" cy="1899398"/>
            <a:chOff x="7807230" y="2012810"/>
            <a:chExt cx="3251252" cy="3459865"/>
          </a:xfrm>
        </p:grpSpPr>
        <p:sp>
          <p:nvSpPr>
            <p:cNvPr id="47" name="Rectangle 46">
              <a:extLst>
                <a:ext uri="{FF2B5EF4-FFF2-40B4-BE49-F238E27FC236}">
                  <a16:creationId xmlns:a16="http://schemas.microsoft.com/office/drawing/2014/main" id="{34E15537-1FE9-46BD-A52C-3FF420E3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47">
              <a:extLst>
                <a:ext uri="{FF2B5EF4-FFF2-40B4-BE49-F238E27FC236}">
                  <a16:creationId xmlns:a16="http://schemas.microsoft.com/office/drawing/2014/main" id="{6B32A743-EC42-4641-A94E-C808F4460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5" name="Picture 24" descr="Table&#10;&#10;Description automatically generated">
            <a:extLst>
              <a:ext uri="{FF2B5EF4-FFF2-40B4-BE49-F238E27FC236}">
                <a16:creationId xmlns:a16="http://schemas.microsoft.com/office/drawing/2014/main" id="{70BFDCDA-D37F-0849-A5AB-F7F7B57A48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859" y="754654"/>
            <a:ext cx="3360091" cy="1344036"/>
          </a:xfrm>
          <a:prstGeom prst="rect">
            <a:avLst/>
          </a:prstGeom>
        </p:spPr>
      </p:pic>
      <p:pic>
        <p:nvPicPr>
          <p:cNvPr id="71" name="Picture 49">
            <a:extLst>
              <a:ext uri="{FF2B5EF4-FFF2-40B4-BE49-F238E27FC236}">
                <a16:creationId xmlns:a16="http://schemas.microsoft.com/office/drawing/2014/main" id="{B2834806-CDB1-4245-BCCD-F120C612EA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75094" b="36564"/>
          <a:stretch/>
        </p:blipFill>
        <p:spPr>
          <a:xfrm>
            <a:off x="8669363" y="643464"/>
            <a:ext cx="2852928" cy="155448"/>
          </a:xfrm>
          <a:prstGeom prst="rect">
            <a:avLst/>
          </a:prstGeom>
          <a:noFill/>
          <a:ln>
            <a:noFill/>
          </a:ln>
        </p:spPr>
      </p:pic>
      <p:grpSp>
        <p:nvGrpSpPr>
          <p:cNvPr id="52" name="Group 51">
            <a:extLst>
              <a:ext uri="{FF2B5EF4-FFF2-40B4-BE49-F238E27FC236}">
                <a16:creationId xmlns:a16="http://schemas.microsoft.com/office/drawing/2014/main" id="{6FC9BE9E-1968-41E5-9297-CEBA83DAAB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9509" y="2542318"/>
            <a:ext cx="3690924" cy="3074978"/>
            <a:chOff x="7807230" y="2012810"/>
            <a:chExt cx="3251252" cy="3459865"/>
          </a:xfrm>
        </p:grpSpPr>
        <p:sp>
          <p:nvSpPr>
            <p:cNvPr id="53" name="Rectangle 52">
              <a:extLst>
                <a:ext uri="{FF2B5EF4-FFF2-40B4-BE49-F238E27FC236}">
                  <a16:creationId xmlns:a16="http://schemas.microsoft.com/office/drawing/2014/main" id="{C9A77BD7-A7F9-4927-8DAF-02D80721D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99F07C0-8E1E-422A-8A5E-4E1304D38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Table&#10;&#10;Description automatically generated">
            <a:extLst>
              <a:ext uri="{FF2B5EF4-FFF2-40B4-BE49-F238E27FC236}">
                <a16:creationId xmlns:a16="http://schemas.microsoft.com/office/drawing/2014/main" id="{C38AECCE-581B-434E-A709-4B8C01FC9F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859" y="3105076"/>
            <a:ext cx="3357848" cy="1944366"/>
          </a:xfrm>
          <a:prstGeom prst="rect">
            <a:avLst/>
          </a:prstGeom>
        </p:spPr>
      </p:pic>
      <p:grpSp>
        <p:nvGrpSpPr>
          <p:cNvPr id="56" name="Group 55">
            <a:extLst>
              <a:ext uri="{FF2B5EF4-FFF2-40B4-BE49-F238E27FC236}">
                <a16:creationId xmlns:a16="http://schemas.microsoft.com/office/drawing/2014/main" id="{7DA0ECD9-6090-4C0E-835B-B2761D7759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01429" y="472933"/>
            <a:ext cx="3690924" cy="3074978"/>
            <a:chOff x="7807230" y="2012810"/>
            <a:chExt cx="3251252" cy="3459865"/>
          </a:xfrm>
        </p:grpSpPr>
        <p:sp>
          <p:nvSpPr>
            <p:cNvPr id="57" name="Rectangle 56">
              <a:extLst>
                <a:ext uri="{FF2B5EF4-FFF2-40B4-BE49-F238E27FC236}">
                  <a16:creationId xmlns:a16="http://schemas.microsoft.com/office/drawing/2014/main" id="{C55CB9C3-506A-4B96-B5B3-0B8ECDFAFE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11DC693E-23CE-494B-8F2C-7AEEC1855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3" name="Picture 22" descr="Table&#10;&#10;Description automatically generated">
            <a:extLst>
              <a:ext uri="{FF2B5EF4-FFF2-40B4-BE49-F238E27FC236}">
                <a16:creationId xmlns:a16="http://schemas.microsoft.com/office/drawing/2014/main" id="{DA07B8B7-9C4A-4F49-B890-27AADA3475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0779" y="1139031"/>
            <a:ext cx="3357848" cy="1737686"/>
          </a:xfrm>
          <a:prstGeom prst="rect">
            <a:avLst/>
          </a:prstGeom>
        </p:spPr>
      </p:pic>
      <p:grpSp>
        <p:nvGrpSpPr>
          <p:cNvPr id="60" name="Group 59">
            <a:extLst>
              <a:ext uri="{FF2B5EF4-FFF2-40B4-BE49-F238E27FC236}">
                <a16:creationId xmlns:a16="http://schemas.microsoft.com/office/drawing/2014/main" id="{1B35D65D-E32B-4F6D-8CE1-9E1D62F46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6017" y="3709644"/>
            <a:ext cx="3690924" cy="1899398"/>
            <a:chOff x="7807230" y="2012810"/>
            <a:chExt cx="3251252" cy="3459865"/>
          </a:xfrm>
        </p:grpSpPr>
        <p:sp>
          <p:nvSpPr>
            <p:cNvPr id="61" name="Rectangle 60">
              <a:extLst>
                <a:ext uri="{FF2B5EF4-FFF2-40B4-BE49-F238E27FC236}">
                  <a16:creationId xmlns:a16="http://schemas.microsoft.com/office/drawing/2014/main" id="{EDB3CB10-C224-4596-81C4-BAB6A626AE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40C5AC05-BB5A-4220-8827-A7AFFB39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7" name="Picture 26" descr="Table&#10;&#10;Description automatically generated">
            <a:extLst>
              <a:ext uri="{FF2B5EF4-FFF2-40B4-BE49-F238E27FC236}">
                <a16:creationId xmlns:a16="http://schemas.microsoft.com/office/drawing/2014/main" id="{50B30EB7-D077-6541-9F0E-F322C018C0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55458" y="4116647"/>
            <a:ext cx="3360091" cy="1083629"/>
          </a:xfrm>
          <a:prstGeom prst="rect">
            <a:avLst/>
          </a:prstGeom>
        </p:spPr>
      </p:pic>
      <p:pic>
        <p:nvPicPr>
          <p:cNvPr id="64" name="Picture 63">
            <a:extLst>
              <a:ext uri="{FF2B5EF4-FFF2-40B4-BE49-F238E27FC236}">
                <a16:creationId xmlns:a16="http://schemas.microsoft.com/office/drawing/2014/main" id="{5F5A7C57-F3F0-45B0-8075-737DBF0BBA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66" name="Straight Connector 65">
            <a:extLst>
              <a:ext uri="{FF2B5EF4-FFF2-40B4-BE49-F238E27FC236}">
                <a16:creationId xmlns:a16="http://schemas.microsoft.com/office/drawing/2014/main" id="{5634CC9B-AD84-4747-A789-4FAD9E64BC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701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38F5F-2E30-CD4B-8A06-1B10EBCA1827}"/>
              </a:ext>
            </a:extLst>
          </p:cNvPr>
          <p:cNvSpPr>
            <a:spLocks noGrp="1"/>
          </p:cNvSpPr>
          <p:nvPr>
            <p:ph type="title"/>
          </p:nvPr>
        </p:nvSpPr>
        <p:spPr/>
        <p:txBody>
          <a:bodyPr/>
          <a:lstStyle/>
          <a:p>
            <a:r>
              <a:rPr lang="en-US" dirty="0"/>
              <a:t>Continuous variables (p &lt; 0.0005)</a:t>
            </a:r>
          </a:p>
        </p:txBody>
      </p:sp>
      <p:pic>
        <p:nvPicPr>
          <p:cNvPr id="5" name="Content Placeholder 4" descr="Chart, box and whisker chart&#10;&#10;Description automatically generated">
            <a:extLst>
              <a:ext uri="{FF2B5EF4-FFF2-40B4-BE49-F238E27FC236}">
                <a16:creationId xmlns:a16="http://schemas.microsoft.com/office/drawing/2014/main" id="{704BA643-67C0-6440-A254-78C1AA62D9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656" y="1479073"/>
            <a:ext cx="3436446" cy="2290964"/>
          </a:xfrm>
        </p:spPr>
      </p:pic>
      <p:pic>
        <p:nvPicPr>
          <p:cNvPr id="7" name="Picture 6" descr="Chart, box and whisker chart&#10;&#10;Description automatically generated">
            <a:extLst>
              <a:ext uri="{FF2B5EF4-FFF2-40B4-BE49-F238E27FC236}">
                <a16:creationId xmlns:a16="http://schemas.microsoft.com/office/drawing/2014/main" id="{ECFC3CF4-CE91-7E44-BDEC-6F7E6359C7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3460" y="3770037"/>
            <a:ext cx="3438144" cy="2292095"/>
          </a:xfrm>
          <a:prstGeom prst="rect">
            <a:avLst/>
          </a:prstGeom>
        </p:spPr>
      </p:pic>
      <p:pic>
        <p:nvPicPr>
          <p:cNvPr id="9" name="Picture 8" descr="Chart, box and whisker chart&#10;&#10;Description automatically generated">
            <a:extLst>
              <a:ext uri="{FF2B5EF4-FFF2-40B4-BE49-F238E27FC236}">
                <a16:creationId xmlns:a16="http://schemas.microsoft.com/office/drawing/2014/main" id="{30E5CE45-6693-3C42-9854-B4672D42CE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656" y="3770037"/>
            <a:ext cx="3438144" cy="2292095"/>
          </a:xfrm>
          <a:prstGeom prst="rect">
            <a:avLst/>
          </a:prstGeom>
        </p:spPr>
      </p:pic>
      <p:pic>
        <p:nvPicPr>
          <p:cNvPr id="11" name="Picture 10" descr="Chart, box and whisker chart&#10;&#10;Description automatically generated">
            <a:extLst>
              <a:ext uri="{FF2B5EF4-FFF2-40B4-BE49-F238E27FC236}">
                <a16:creationId xmlns:a16="http://schemas.microsoft.com/office/drawing/2014/main" id="{54D6D764-BB1C-BF43-9227-C72B39CE0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3460" y="1477941"/>
            <a:ext cx="3438144" cy="2292096"/>
          </a:xfrm>
          <a:prstGeom prst="rect">
            <a:avLst/>
          </a:prstGeom>
        </p:spPr>
      </p:pic>
      <p:sp>
        <p:nvSpPr>
          <p:cNvPr id="14" name="TextBox 13">
            <a:extLst>
              <a:ext uri="{FF2B5EF4-FFF2-40B4-BE49-F238E27FC236}">
                <a16:creationId xmlns:a16="http://schemas.microsoft.com/office/drawing/2014/main" id="{7BD5B808-E930-5845-A63F-6870A4627BC8}"/>
              </a:ext>
            </a:extLst>
          </p:cNvPr>
          <p:cNvSpPr txBox="1"/>
          <p:nvPr/>
        </p:nvSpPr>
        <p:spPr>
          <a:xfrm>
            <a:off x="3615102" y="1787402"/>
            <a:ext cx="2200907" cy="646331"/>
          </a:xfrm>
          <a:prstGeom prst="rect">
            <a:avLst/>
          </a:prstGeom>
          <a:noFill/>
        </p:spPr>
        <p:txBody>
          <a:bodyPr wrap="square" rtlCol="0">
            <a:spAutoFit/>
          </a:bodyPr>
          <a:lstStyle/>
          <a:p>
            <a:r>
              <a:rPr lang="en-US" dirty="0"/>
              <a:t>Alkaline</a:t>
            </a:r>
          </a:p>
          <a:p>
            <a:r>
              <a:rPr lang="en-US" dirty="0"/>
              <a:t>Phosphatase</a:t>
            </a:r>
          </a:p>
        </p:txBody>
      </p:sp>
      <p:sp>
        <p:nvSpPr>
          <p:cNvPr id="49" name="TextBox 48">
            <a:extLst>
              <a:ext uri="{FF2B5EF4-FFF2-40B4-BE49-F238E27FC236}">
                <a16:creationId xmlns:a16="http://schemas.microsoft.com/office/drawing/2014/main" id="{B4FE9248-C545-7340-889B-FF883DA12A14}"/>
              </a:ext>
            </a:extLst>
          </p:cNvPr>
          <p:cNvSpPr txBox="1"/>
          <p:nvPr/>
        </p:nvSpPr>
        <p:spPr>
          <a:xfrm>
            <a:off x="3693074" y="4033582"/>
            <a:ext cx="2200907" cy="369332"/>
          </a:xfrm>
          <a:prstGeom prst="rect">
            <a:avLst/>
          </a:prstGeom>
          <a:noFill/>
        </p:spPr>
        <p:txBody>
          <a:bodyPr wrap="square" rtlCol="0">
            <a:spAutoFit/>
          </a:bodyPr>
          <a:lstStyle/>
          <a:p>
            <a:r>
              <a:rPr lang="en-US" dirty="0"/>
              <a:t>Total Bilirubin</a:t>
            </a:r>
          </a:p>
        </p:txBody>
      </p:sp>
      <p:sp>
        <p:nvSpPr>
          <p:cNvPr id="62" name="TextBox 61">
            <a:extLst>
              <a:ext uri="{FF2B5EF4-FFF2-40B4-BE49-F238E27FC236}">
                <a16:creationId xmlns:a16="http://schemas.microsoft.com/office/drawing/2014/main" id="{332B9427-0B47-634A-AEDC-C226D48800A6}"/>
              </a:ext>
            </a:extLst>
          </p:cNvPr>
          <p:cNvSpPr txBox="1"/>
          <p:nvPr/>
        </p:nvSpPr>
        <p:spPr>
          <a:xfrm>
            <a:off x="9608321" y="4033582"/>
            <a:ext cx="2200907" cy="646331"/>
          </a:xfrm>
          <a:prstGeom prst="rect">
            <a:avLst/>
          </a:prstGeom>
          <a:noFill/>
        </p:spPr>
        <p:txBody>
          <a:bodyPr wrap="square" rtlCol="0">
            <a:spAutoFit/>
          </a:bodyPr>
          <a:lstStyle/>
          <a:p>
            <a:r>
              <a:rPr lang="en-US" dirty="0"/>
              <a:t>Prostate Specific Antigen</a:t>
            </a:r>
          </a:p>
        </p:txBody>
      </p:sp>
      <p:sp>
        <p:nvSpPr>
          <p:cNvPr id="63" name="TextBox 62">
            <a:extLst>
              <a:ext uri="{FF2B5EF4-FFF2-40B4-BE49-F238E27FC236}">
                <a16:creationId xmlns:a16="http://schemas.microsoft.com/office/drawing/2014/main" id="{5EF96D7F-CABB-D547-B901-8CB5901FAD31}"/>
              </a:ext>
            </a:extLst>
          </p:cNvPr>
          <p:cNvSpPr txBox="1"/>
          <p:nvPr/>
        </p:nvSpPr>
        <p:spPr>
          <a:xfrm>
            <a:off x="9757770" y="1620905"/>
            <a:ext cx="2200907" cy="369332"/>
          </a:xfrm>
          <a:prstGeom prst="rect">
            <a:avLst/>
          </a:prstGeom>
          <a:noFill/>
        </p:spPr>
        <p:txBody>
          <a:bodyPr wrap="square" rtlCol="0">
            <a:spAutoFit/>
          </a:bodyPr>
          <a:lstStyle/>
          <a:p>
            <a:r>
              <a:rPr lang="en-US" dirty="0"/>
              <a:t>Testosterone</a:t>
            </a:r>
          </a:p>
        </p:txBody>
      </p:sp>
    </p:spTree>
    <p:extLst>
      <p:ext uri="{BB962C8B-B14F-4D97-AF65-F5344CB8AC3E}">
        <p14:creationId xmlns:p14="http://schemas.microsoft.com/office/powerpoint/2010/main" val="404171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38F5F-2E30-CD4B-8A06-1B10EBCA1827}"/>
              </a:ext>
            </a:extLst>
          </p:cNvPr>
          <p:cNvSpPr>
            <a:spLocks noGrp="1"/>
          </p:cNvSpPr>
          <p:nvPr>
            <p:ph type="title"/>
          </p:nvPr>
        </p:nvSpPr>
        <p:spPr/>
        <p:txBody>
          <a:bodyPr/>
          <a:lstStyle/>
          <a:p>
            <a:r>
              <a:rPr lang="en-US"/>
              <a:t>Continuous variables (p &lt; 0.0005)</a:t>
            </a:r>
            <a:endParaRPr lang="en-US" dirty="0"/>
          </a:p>
        </p:txBody>
      </p:sp>
      <p:pic>
        <p:nvPicPr>
          <p:cNvPr id="5" name="Content Placeholder 4">
            <a:extLst>
              <a:ext uri="{FF2B5EF4-FFF2-40B4-BE49-F238E27FC236}">
                <a16:creationId xmlns:a16="http://schemas.microsoft.com/office/drawing/2014/main" id="{704BA643-67C0-6440-A254-78C1AA62D97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8656" y="1479073"/>
            <a:ext cx="3436446" cy="2290964"/>
          </a:xfrm>
        </p:spPr>
      </p:pic>
      <p:pic>
        <p:nvPicPr>
          <p:cNvPr id="7" name="Picture 6">
            <a:extLst>
              <a:ext uri="{FF2B5EF4-FFF2-40B4-BE49-F238E27FC236}">
                <a16:creationId xmlns:a16="http://schemas.microsoft.com/office/drawing/2014/main" id="{ECFC3CF4-CE91-7E44-BDEC-6F7E6359C7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23461" y="3770037"/>
            <a:ext cx="3438142" cy="2292095"/>
          </a:xfrm>
          <a:prstGeom prst="rect">
            <a:avLst/>
          </a:prstGeom>
        </p:spPr>
      </p:pic>
      <p:pic>
        <p:nvPicPr>
          <p:cNvPr id="9" name="Picture 8">
            <a:extLst>
              <a:ext uri="{FF2B5EF4-FFF2-40B4-BE49-F238E27FC236}">
                <a16:creationId xmlns:a16="http://schemas.microsoft.com/office/drawing/2014/main" id="{30E5CE45-6693-3C42-9854-B4672D42CEC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78657" y="3770037"/>
            <a:ext cx="3438142" cy="2292095"/>
          </a:xfrm>
          <a:prstGeom prst="rect">
            <a:avLst/>
          </a:prstGeom>
        </p:spPr>
      </p:pic>
      <p:pic>
        <p:nvPicPr>
          <p:cNvPr id="11" name="Picture 10">
            <a:extLst>
              <a:ext uri="{FF2B5EF4-FFF2-40B4-BE49-F238E27FC236}">
                <a16:creationId xmlns:a16="http://schemas.microsoft.com/office/drawing/2014/main" id="{54D6D764-BB1C-BF43-9227-C72B39CE07F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323460" y="1477941"/>
            <a:ext cx="3438144" cy="2292096"/>
          </a:xfrm>
          <a:prstGeom prst="rect">
            <a:avLst/>
          </a:prstGeom>
        </p:spPr>
      </p:pic>
      <p:sp>
        <p:nvSpPr>
          <p:cNvPr id="14" name="TextBox 13">
            <a:extLst>
              <a:ext uri="{FF2B5EF4-FFF2-40B4-BE49-F238E27FC236}">
                <a16:creationId xmlns:a16="http://schemas.microsoft.com/office/drawing/2014/main" id="{7BD5B808-E930-5845-A63F-6870A4627BC8}"/>
              </a:ext>
            </a:extLst>
          </p:cNvPr>
          <p:cNvSpPr txBox="1"/>
          <p:nvPr/>
        </p:nvSpPr>
        <p:spPr>
          <a:xfrm>
            <a:off x="3615102" y="1787402"/>
            <a:ext cx="2200907" cy="369332"/>
          </a:xfrm>
          <a:prstGeom prst="rect">
            <a:avLst/>
          </a:prstGeom>
          <a:noFill/>
        </p:spPr>
        <p:txBody>
          <a:bodyPr wrap="square" rtlCol="0">
            <a:spAutoFit/>
          </a:bodyPr>
          <a:lstStyle/>
          <a:p>
            <a:r>
              <a:rPr lang="en-US" dirty="0"/>
              <a:t>Hematocrit</a:t>
            </a:r>
          </a:p>
        </p:txBody>
      </p:sp>
      <p:sp>
        <p:nvSpPr>
          <p:cNvPr id="49" name="TextBox 48">
            <a:extLst>
              <a:ext uri="{FF2B5EF4-FFF2-40B4-BE49-F238E27FC236}">
                <a16:creationId xmlns:a16="http://schemas.microsoft.com/office/drawing/2014/main" id="{B4FE9248-C545-7340-889B-FF883DA12A14}"/>
              </a:ext>
            </a:extLst>
          </p:cNvPr>
          <p:cNvSpPr txBox="1"/>
          <p:nvPr/>
        </p:nvSpPr>
        <p:spPr>
          <a:xfrm>
            <a:off x="3693074" y="4033582"/>
            <a:ext cx="2200907" cy="369332"/>
          </a:xfrm>
          <a:prstGeom prst="rect">
            <a:avLst/>
          </a:prstGeom>
          <a:noFill/>
        </p:spPr>
        <p:txBody>
          <a:bodyPr wrap="square" rtlCol="0">
            <a:spAutoFit/>
          </a:bodyPr>
          <a:lstStyle/>
          <a:p>
            <a:r>
              <a:rPr lang="en-US" dirty="0"/>
              <a:t>Red Blood Cells</a:t>
            </a:r>
          </a:p>
        </p:txBody>
      </p:sp>
      <p:sp>
        <p:nvSpPr>
          <p:cNvPr id="62" name="TextBox 61">
            <a:extLst>
              <a:ext uri="{FF2B5EF4-FFF2-40B4-BE49-F238E27FC236}">
                <a16:creationId xmlns:a16="http://schemas.microsoft.com/office/drawing/2014/main" id="{332B9427-0B47-634A-AEDC-C226D48800A6}"/>
              </a:ext>
            </a:extLst>
          </p:cNvPr>
          <p:cNvSpPr txBox="1"/>
          <p:nvPr/>
        </p:nvSpPr>
        <p:spPr>
          <a:xfrm>
            <a:off x="9608321" y="4033582"/>
            <a:ext cx="2200907" cy="646331"/>
          </a:xfrm>
          <a:prstGeom prst="rect">
            <a:avLst/>
          </a:prstGeom>
          <a:noFill/>
        </p:spPr>
        <p:txBody>
          <a:bodyPr wrap="square" rtlCol="0">
            <a:spAutoFit/>
          </a:bodyPr>
          <a:lstStyle/>
          <a:p>
            <a:r>
              <a:rPr lang="en-US" dirty="0"/>
              <a:t>Aspartate Aminotransferase</a:t>
            </a:r>
          </a:p>
        </p:txBody>
      </p:sp>
      <p:sp>
        <p:nvSpPr>
          <p:cNvPr id="63" name="TextBox 62">
            <a:extLst>
              <a:ext uri="{FF2B5EF4-FFF2-40B4-BE49-F238E27FC236}">
                <a16:creationId xmlns:a16="http://schemas.microsoft.com/office/drawing/2014/main" id="{5EF96D7F-CABB-D547-B901-8CB5901FAD31}"/>
              </a:ext>
            </a:extLst>
          </p:cNvPr>
          <p:cNvSpPr txBox="1"/>
          <p:nvPr/>
        </p:nvSpPr>
        <p:spPr>
          <a:xfrm>
            <a:off x="9757770" y="1620905"/>
            <a:ext cx="2200907" cy="369332"/>
          </a:xfrm>
          <a:prstGeom prst="rect">
            <a:avLst/>
          </a:prstGeom>
          <a:noFill/>
        </p:spPr>
        <p:txBody>
          <a:bodyPr wrap="square" rtlCol="0">
            <a:spAutoFit/>
          </a:bodyPr>
          <a:lstStyle/>
          <a:p>
            <a:r>
              <a:rPr lang="en-US" dirty="0"/>
              <a:t>Hemoglobin</a:t>
            </a:r>
          </a:p>
        </p:txBody>
      </p:sp>
    </p:spTree>
    <p:extLst>
      <p:ext uri="{BB962C8B-B14F-4D97-AF65-F5344CB8AC3E}">
        <p14:creationId xmlns:p14="http://schemas.microsoft.com/office/powerpoint/2010/main" val="1947027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38F5F-2E30-CD4B-8A06-1B10EBCA1827}"/>
              </a:ext>
            </a:extLst>
          </p:cNvPr>
          <p:cNvSpPr>
            <a:spLocks noGrp="1"/>
          </p:cNvSpPr>
          <p:nvPr>
            <p:ph type="title"/>
          </p:nvPr>
        </p:nvSpPr>
        <p:spPr/>
        <p:txBody>
          <a:bodyPr/>
          <a:lstStyle/>
          <a:p>
            <a:r>
              <a:rPr lang="en-US"/>
              <a:t>Continuous variables (p &lt; 0.0005)</a:t>
            </a:r>
            <a:endParaRPr lang="en-US" dirty="0"/>
          </a:p>
        </p:txBody>
      </p:sp>
      <p:pic>
        <p:nvPicPr>
          <p:cNvPr id="5" name="Content Placeholder 4">
            <a:extLst>
              <a:ext uri="{FF2B5EF4-FFF2-40B4-BE49-F238E27FC236}">
                <a16:creationId xmlns:a16="http://schemas.microsoft.com/office/drawing/2014/main" id="{704BA643-67C0-6440-A254-78C1AA62D97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8656" y="1479073"/>
            <a:ext cx="3436446" cy="2290964"/>
          </a:xfrm>
        </p:spPr>
      </p:pic>
      <p:pic>
        <p:nvPicPr>
          <p:cNvPr id="7" name="Picture 6">
            <a:extLst>
              <a:ext uri="{FF2B5EF4-FFF2-40B4-BE49-F238E27FC236}">
                <a16:creationId xmlns:a16="http://schemas.microsoft.com/office/drawing/2014/main" id="{ECFC3CF4-CE91-7E44-BDEC-6F7E6359C7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23461" y="3770037"/>
            <a:ext cx="3438142" cy="2292095"/>
          </a:xfrm>
          <a:prstGeom prst="rect">
            <a:avLst/>
          </a:prstGeom>
        </p:spPr>
      </p:pic>
      <p:pic>
        <p:nvPicPr>
          <p:cNvPr id="9" name="Picture 8">
            <a:extLst>
              <a:ext uri="{FF2B5EF4-FFF2-40B4-BE49-F238E27FC236}">
                <a16:creationId xmlns:a16="http://schemas.microsoft.com/office/drawing/2014/main" id="{30E5CE45-6693-3C42-9854-B4672D42CEC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78657" y="3770037"/>
            <a:ext cx="3438142" cy="2292095"/>
          </a:xfrm>
          <a:prstGeom prst="rect">
            <a:avLst/>
          </a:prstGeom>
        </p:spPr>
      </p:pic>
      <p:pic>
        <p:nvPicPr>
          <p:cNvPr id="11" name="Picture 10">
            <a:extLst>
              <a:ext uri="{FF2B5EF4-FFF2-40B4-BE49-F238E27FC236}">
                <a16:creationId xmlns:a16="http://schemas.microsoft.com/office/drawing/2014/main" id="{54D6D764-BB1C-BF43-9227-C72B39CE07F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323460" y="1477941"/>
            <a:ext cx="3438144" cy="2292096"/>
          </a:xfrm>
          <a:prstGeom prst="rect">
            <a:avLst/>
          </a:prstGeom>
        </p:spPr>
      </p:pic>
      <p:sp>
        <p:nvSpPr>
          <p:cNvPr id="14" name="TextBox 13">
            <a:extLst>
              <a:ext uri="{FF2B5EF4-FFF2-40B4-BE49-F238E27FC236}">
                <a16:creationId xmlns:a16="http://schemas.microsoft.com/office/drawing/2014/main" id="{7BD5B808-E930-5845-A63F-6870A4627BC8}"/>
              </a:ext>
            </a:extLst>
          </p:cNvPr>
          <p:cNvSpPr txBox="1"/>
          <p:nvPr/>
        </p:nvSpPr>
        <p:spPr>
          <a:xfrm>
            <a:off x="3615102" y="1787402"/>
            <a:ext cx="2200907" cy="646331"/>
          </a:xfrm>
          <a:prstGeom prst="rect">
            <a:avLst/>
          </a:prstGeom>
          <a:noFill/>
        </p:spPr>
        <p:txBody>
          <a:bodyPr wrap="square" rtlCol="0">
            <a:spAutoFit/>
          </a:bodyPr>
          <a:lstStyle/>
          <a:p>
            <a:r>
              <a:rPr lang="en-US" dirty="0"/>
              <a:t>Lymphocyte to leucocyte ratio</a:t>
            </a:r>
          </a:p>
        </p:txBody>
      </p:sp>
      <p:sp>
        <p:nvSpPr>
          <p:cNvPr id="49" name="TextBox 48">
            <a:extLst>
              <a:ext uri="{FF2B5EF4-FFF2-40B4-BE49-F238E27FC236}">
                <a16:creationId xmlns:a16="http://schemas.microsoft.com/office/drawing/2014/main" id="{B4FE9248-C545-7340-889B-FF883DA12A14}"/>
              </a:ext>
            </a:extLst>
          </p:cNvPr>
          <p:cNvSpPr txBox="1"/>
          <p:nvPr/>
        </p:nvSpPr>
        <p:spPr>
          <a:xfrm>
            <a:off x="3693074" y="4033582"/>
            <a:ext cx="2200907" cy="369332"/>
          </a:xfrm>
          <a:prstGeom prst="rect">
            <a:avLst/>
          </a:prstGeom>
          <a:noFill/>
        </p:spPr>
        <p:txBody>
          <a:bodyPr wrap="square" rtlCol="0">
            <a:spAutoFit/>
          </a:bodyPr>
          <a:lstStyle/>
          <a:p>
            <a:r>
              <a:rPr lang="en-US" dirty="0"/>
              <a:t>Lymphocytes</a:t>
            </a:r>
          </a:p>
        </p:txBody>
      </p:sp>
      <p:sp>
        <p:nvSpPr>
          <p:cNvPr id="63" name="TextBox 62">
            <a:extLst>
              <a:ext uri="{FF2B5EF4-FFF2-40B4-BE49-F238E27FC236}">
                <a16:creationId xmlns:a16="http://schemas.microsoft.com/office/drawing/2014/main" id="{5EF96D7F-CABB-D547-B901-8CB5901FAD31}"/>
              </a:ext>
            </a:extLst>
          </p:cNvPr>
          <p:cNvSpPr txBox="1"/>
          <p:nvPr/>
        </p:nvSpPr>
        <p:spPr>
          <a:xfrm>
            <a:off x="9757770" y="1620905"/>
            <a:ext cx="2200907" cy="646331"/>
          </a:xfrm>
          <a:prstGeom prst="rect">
            <a:avLst/>
          </a:prstGeom>
          <a:noFill/>
        </p:spPr>
        <p:txBody>
          <a:bodyPr wrap="square" rtlCol="0">
            <a:spAutoFit/>
          </a:bodyPr>
          <a:lstStyle/>
          <a:p>
            <a:r>
              <a:rPr lang="en-US" dirty="0"/>
              <a:t>Neutrophil to leucocyte ratio</a:t>
            </a:r>
          </a:p>
        </p:txBody>
      </p:sp>
      <p:sp>
        <p:nvSpPr>
          <p:cNvPr id="15" name="TextBox 14">
            <a:extLst>
              <a:ext uri="{FF2B5EF4-FFF2-40B4-BE49-F238E27FC236}">
                <a16:creationId xmlns:a16="http://schemas.microsoft.com/office/drawing/2014/main" id="{6E835808-0F59-4A4A-825A-D325241C0A6C}"/>
              </a:ext>
            </a:extLst>
          </p:cNvPr>
          <p:cNvSpPr txBox="1"/>
          <p:nvPr/>
        </p:nvSpPr>
        <p:spPr>
          <a:xfrm>
            <a:off x="9757769" y="3965667"/>
            <a:ext cx="2200907" cy="646331"/>
          </a:xfrm>
          <a:prstGeom prst="rect">
            <a:avLst/>
          </a:prstGeom>
          <a:noFill/>
        </p:spPr>
        <p:txBody>
          <a:bodyPr wrap="square" rtlCol="0">
            <a:spAutoFit/>
          </a:bodyPr>
          <a:lstStyle/>
          <a:p>
            <a:r>
              <a:rPr lang="en-US" dirty="0"/>
              <a:t>Lactate</a:t>
            </a:r>
          </a:p>
          <a:p>
            <a:r>
              <a:rPr lang="en-US" dirty="0"/>
              <a:t>Dehydrogenase</a:t>
            </a:r>
          </a:p>
        </p:txBody>
      </p:sp>
    </p:spTree>
    <p:extLst>
      <p:ext uri="{BB962C8B-B14F-4D97-AF65-F5344CB8AC3E}">
        <p14:creationId xmlns:p14="http://schemas.microsoft.com/office/powerpoint/2010/main" val="39767184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4701A85A7AB4E42B9BA59EEB25D6DA7" ma:contentTypeVersion="6" ma:contentTypeDescription="Create a new document." ma:contentTypeScope="" ma:versionID="f42382b0e3dbc740a0ed316def604dab">
  <xsd:schema xmlns:xsd="http://www.w3.org/2001/XMLSchema" xmlns:xs="http://www.w3.org/2001/XMLSchema" xmlns:p="http://schemas.microsoft.com/office/2006/metadata/properties" xmlns:ns2="9f3bc4dc-fa9c-469a-930c-f736cb1563b0" xmlns:ns3="bfa0faa5-79e2-4699-b8c3-30ea0f43f61a" targetNamespace="http://schemas.microsoft.com/office/2006/metadata/properties" ma:root="true" ma:fieldsID="3092dfb2dc8946b508b2993662436645" ns2:_="" ns3:_="">
    <xsd:import namespace="9f3bc4dc-fa9c-469a-930c-f736cb1563b0"/>
    <xsd:import namespace="bfa0faa5-79e2-4699-b8c3-30ea0f43f61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3bc4dc-fa9c-469a-930c-f736cb1563b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fa0faa5-79e2-4699-b8c3-30ea0f43f61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31D49F-816B-41AC-A8C3-53CAC7688E4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5EA691D-3345-40AD-90B9-248F8CFAC890}">
  <ds:schemaRefs>
    <ds:schemaRef ds:uri="http://schemas.microsoft.com/sharepoint/v3/contenttype/forms"/>
  </ds:schemaRefs>
</ds:datastoreItem>
</file>

<file path=customXml/itemProps3.xml><?xml version="1.0" encoding="utf-8"?>
<ds:datastoreItem xmlns:ds="http://schemas.openxmlformats.org/officeDocument/2006/customXml" ds:itemID="{614AB3F5-FE23-475A-AB65-DBADFEAD4C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3bc4dc-fa9c-469a-930c-f736cb1563b0"/>
    <ds:schemaRef ds:uri="bfa0faa5-79e2-4699-b8c3-30ea0f43f6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{ECAD3259-60C5-9842-95BC-968D938E978D}tf10001119</Template>
  <TotalTime>7240</TotalTime>
  <Words>1512</Words>
  <Application>Microsoft Macintosh PowerPoint</Application>
  <PresentationFormat>Widescreen</PresentationFormat>
  <Paragraphs>184</Paragraphs>
  <Slides>17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Century Gothic</vt:lpstr>
      <vt:lpstr>Gallery</vt:lpstr>
      <vt:lpstr>Predicting Overall Survival for Patients with Metastatic Castration-Resistant Prostate Cancer </vt:lpstr>
      <vt:lpstr>Introduction</vt:lpstr>
      <vt:lpstr>Materials and Methods</vt:lpstr>
      <vt:lpstr>Results</vt:lpstr>
      <vt:lpstr>PowerPoint Presentation</vt:lpstr>
      <vt:lpstr>PowerPoint Presentation</vt:lpstr>
      <vt:lpstr>Continuous variables (p &lt; 0.0005)</vt:lpstr>
      <vt:lpstr>Continuous variables (p &lt; 0.0005)</vt:lpstr>
      <vt:lpstr>Continuous variables (p &lt; 0.0005)</vt:lpstr>
      <vt:lpstr>Model Prediction Accuracy</vt:lpstr>
      <vt:lpstr>Survival Analysis for Predicted Risk Groups from Random Forest Model (Independent Testing Set)</vt:lpstr>
      <vt:lpstr>Random Forest Model Feature Importance</vt:lpstr>
      <vt:lpstr>Random Forests</vt:lpstr>
      <vt:lpstr>Conclusions</vt:lpstr>
      <vt:lpstr>Future Directions</vt:lpstr>
      <vt:lpstr>Literature Cited</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Title</dc:title>
  <dc:creator>Maria Sandlin</dc:creator>
  <cp:lastModifiedBy>Belal Hussien Elsiesy</cp:lastModifiedBy>
  <cp:revision>118</cp:revision>
  <dcterms:created xsi:type="dcterms:W3CDTF">2021-07-14T14:52:21Z</dcterms:created>
  <dcterms:modified xsi:type="dcterms:W3CDTF">2021-07-25T01:11:23Z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0x010100A4701A85A7AB4E42B9BA59EEB25D6DA7</vt:lpwstr>
  </property>
</Properties>
</file>