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70" r:id="rId5"/>
    <p:sldId id="258" r:id="rId6"/>
    <p:sldId id="271" r:id="rId7"/>
    <p:sldId id="259" r:id="rId8"/>
    <p:sldId id="269" r:id="rId9"/>
    <p:sldId id="260" r:id="rId10"/>
    <p:sldId id="261" r:id="rId11"/>
    <p:sldId id="262" r:id="rId12"/>
    <p:sldId id="272" r:id="rId13"/>
    <p:sldId id="263" r:id="rId14"/>
    <p:sldId id="264" r:id="rId15"/>
    <p:sldId id="265" r:id="rId16"/>
    <p:sldId id="266" r:id="rId17"/>
    <p:sldId id="267" r:id="rId18"/>
    <p:sldId id="273" r:id="rId19"/>
    <p:sldId id="27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B5D6-042B-4719-8135-BFE9DC95AD2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34923-E83E-4A18-81C1-DF5CD42E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9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34923-E83E-4A18-81C1-DF5CD42E0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9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9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0944-4527-40BE-994F-A1AF0CFD930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7A1D-8897-4CB6-BE63-97E09750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764704"/>
            <a:ext cx="88963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9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352955"/>
              </p:ext>
            </p:extLst>
          </p:nvPr>
        </p:nvGraphicFramePr>
        <p:xfrm>
          <a:off x="2771800" y="2924944"/>
          <a:ext cx="17636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427060"/>
              </p:ext>
            </p:extLst>
          </p:nvPr>
        </p:nvGraphicFramePr>
        <p:xfrm>
          <a:off x="1889956" y="5182826"/>
          <a:ext cx="17636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Profile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147648"/>
              </p:ext>
            </p:extLst>
          </p:nvPr>
        </p:nvGraphicFramePr>
        <p:xfrm>
          <a:off x="3807539" y="5182826"/>
          <a:ext cx="17636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95598"/>
              </p:ext>
            </p:extLst>
          </p:nvPr>
        </p:nvGraphicFramePr>
        <p:xfrm>
          <a:off x="7308304" y="5200152"/>
          <a:ext cx="17636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73425"/>
              </p:ext>
            </p:extLst>
          </p:nvPr>
        </p:nvGraphicFramePr>
        <p:xfrm>
          <a:off x="82486" y="5199398"/>
          <a:ext cx="1763688" cy="1508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4111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Bidding</a:t>
                      </a:r>
                      <a:endParaRPr lang="en-US" dirty="0"/>
                    </a:p>
                  </a:txBody>
                  <a:tcPr/>
                </a:tc>
              </a:tr>
              <a:tr h="305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5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5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545040"/>
              </p:ext>
            </p:extLst>
          </p:nvPr>
        </p:nvGraphicFramePr>
        <p:xfrm>
          <a:off x="5148064" y="2787784"/>
          <a:ext cx="17636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21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Authenticate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0" idx="3"/>
            <a:endCxn id="20" idx="1"/>
          </p:cNvCxnSpPr>
          <p:nvPr/>
        </p:nvCxnSpPr>
        <p:spPr>
          <a:xfrm>
            <a:off x="4535488" y="3656464"/>
            <a:ext cx="612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0"/>
            <a:endCxn id="21" idx="2"/>
          </p:cNvCxnSpPr>
          <p:nvPr/>
        </p:nvCxnSpPr>
        <p:spPr>
          <a:xfrm flipH="1" flipV="1">
            <a:off x="3365612" y="2291910"/>
            <a:ext cx="288032" cy="63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0"/>
            <a:endCxn id="22" idx="2"/>
          </p:cNvCxnSpPr>
          <p:nvPr/>
        </p:nvCxnSpPr>
        <p:spPr>
          <a:xfrm flipV="1">
            <a:off x="3653644" y="2291910"/>
            <a:ext cx="1872208" cy="63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1" idx="2"/>
          </p:cNvCxnSpPr>
          <p:nvPr/>
        </p:nvCxnSpPr>
        <p:spPr>
          <a:xfrm flipH="1" flipV="1">
            <a:off x="1133364" y="2291910"/>
            <a:ext cx="2520280" cy="63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2"/>
            <a:endCxn id="16" idx="0"/>
          </p:cNvCxnSpPr>
          <p:nvPr/>
        </p:nvCxnSpPr>
        <p:spPr>
          <a:xfrm>
            <a:off x="6029908" y="4525144"/>
            <a:ext cx="2160240" cy="67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2"/>
            <a:endCxn id="15" idx="0"/>
          </p:cNvCxnSpPr>
          <p:nvPr/>
        </p:nvCxnSpPr>
        <p:spPr>
          <a:xfrm flipH="1">
            <a:off x="4689383" y="4525144"/>
            <a:ext cx="1340525" cy="65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2"/>
            <a:endCxn id="14" idx="0"/>
          </p:cNvCxnSpPr>
          <p:nvPr/>
        </p:nvCxnSpPr>
        <p:spPr>
          <a:xfrm flipH="1">
            <a:off x="2771800" y="4525144"/>
            <a:ext cx="3258108" cy="65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0" idx="2"/>
            <a:endCxn id="19" idx="0"/>
          </p:cNvCxnSpPr>
          <p:nvPr/>
        </p:nvCxnSpPr>
        <p:spPr>
          <a:xfrm flipH="1">
            <a:off x="964330" y="4525144"/>
            <a:ext cx="5065578" cy="674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0"/>
            <a:endCxn id="17" idx="2"/>
          </p:cNvCxnSpPr>
          <p:nvPr/>
        </p:nvCxnSpPr>
        <p:spPr>
          <a:xfrm flipV="1">
            <a:off x="6029908" y="2291910"/>
            <a:ext cx="1872208" cy="495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435770"/>
              </p:ext>
            </p:extLst>
          </p:nvPr>
        </p:nvGraphicFramePr>
        <p:xfrm>
          <a:off x="5534819" y="5188703"/>
          <a:ext cx="17636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</a:t>
                      </a:r>
                      <a:r>
                        <a:rPr lang="en-US" baseline="0" dirty="0" smtClean="0"/>
                        <a:t> detail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3" name="Straight Arrow Connector 82"/>
          <p:cNvCxnSpPr>
            <a:stCxn id="20" idx="2"/>
            <a:endCxn id="74" idx="0"/>
          </p:cNvCxnSpPr>
          <p:nvPr/>
        </p:nvCxnSpPr>
        <p:spPr>
          <a:xfrm>
            <a:off x="6029908" y="4525144"/>
            <a:ext cx="386755" cy="66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059797"/>
              </p:ext>
            </p:extLst>
          </p:nvPr>
        </p:nvGraphicFramePr>
        <p:xfrm>
          <a:off x="251520" y="828870"/>
          <a:ext cx="17636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Browse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901509"/>
              </p:ext>
            </p:extLst>
          </p:nvPr>
        </p:nvGraphicFramePr>
        <p:xfrm>
          <a:off x="7020272" y="828870"/>
          <a:ext cx="17636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Car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128285"/>
              </p:ext>
            </p:extLst>
          </p:nvPr>
        </p:nvGraphicFramePr>
        <p:xfrm>
          <a:off x="2483768" y="828870"/>
          <a:ext cx="17636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516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SignUp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200522"/>
              </p:ext>
            </p:extLst>
          </p:nvPr>
        </p:nvGraphicFramePr>
        <p:xfrm>
          <a:off x="4644008" y="828870"/>
          <a:ext cx="17636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8"/>
              </a:tblGrid>
              <a:tr h="2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74979" y="15575"/>
            <a:ext cx="4378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Analysis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43750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76075"/>
              </p:ext>
            </p:extLst>
          </p:nvPr>
        </p:nvGraphicFramePr>
        <p:xfrm>
          <a:off x="323528" y="620688"/>
          <a:ext cx="1734694" cy="6115847"/>
        </p:xfrm>
        <a:graphic>
          <a:graphicData uri="http://schemas.openxmlformats.org/drawingml/2006/table">
            <a:tbl>
              <a:tblPr/>
              <a:tblGrid>
                <a:gridCol w="173469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cars</a:t>
                      </a:r>
                      <a:endParaRPr 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lang="en-US" dirty="0" smtClean="0"/>
                        <a:t>PK 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car_id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58">
                <a:tc>
                  <a:txBody>
                    <a:bodyPr/>
                    <a:lstStyle/>
                    <a:p>
                      <a:r>
                        <a:rPr lang="en-US" dirty="0" smtClean="0"/>
                        <a:t>FK : owner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54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4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0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Model_car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0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Car_type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r>
                        <a:rPr lang="en-US" dirty="0" smtClean="0"/>
                        <a:t>FK : 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78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Published_at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137">
                <a:tc>
                  <a:txBody>
                    <a:bodyPr/>
                    <a:lstStyle/>
                    <a:p>
                      <a:r>
                        <a:rPr lang="en-US" dirty="0" smtClean="0"/>
                        <a:t>mileage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42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62">
                <a:tc>
                  <a:txBody>
                    <a:bodyPr/>
                    <a:lstStyle/>
                    <a:p>
                      <a:r>
                        <a:rPr lang="en-US" dirty="0" smtClean="0"/>
                        <a:t>engine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1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Bid 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color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9149"/>
              </p:ext>
            </p:extLst>
          </p:nvPr>
        </p:nvGraphicFramePr>
        <p:xfrm>
          <a:off x="2987824" y="692696"/>
          <a:ext cx="1624084" cy="891821"/>
        </p:xfrm>
        <a:graphic>
          <a:graphicData uri="http://schemas.openxmlformats.org/drawingml/2006/table">
            <a:tbl>
              <a:tblPr/>
              <a:tblGrid>
                <a:gridCol w="1624084"/>
              </a:tblGrid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ysClr val="windowText" lastClr="000000"/>
                          </a:solidFill>
                        </a:rPr>
                        <a:t>City_car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48" name="Curved Connector 47"/>
          <p:cNvCxnSpPr>
            <a:stCxn id="14" idx="2"/>
          </p:cNvCxnSpPr>
          <p:nvPr/>
        </p:nvCxnSpPr>
        <p:spPr>
          <a:xfrm rot="5400000">
            <a:off x="2029115" y="1630528"/>
            <a:ext cx="1816762" cy="17247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27443"/>
              </p:ext>
            </p:extLst>
          </p:nvPr>
        </p:nvGraphicFramePr>
        <p:xfrm>
          <a:off x="5364088" y="692696"/>
          <a:ext cx="1656183" cy="1181896"/>
        </p:xfrm>
        <a:graphic>
          <a:graphicData uri="http://schemas.openxmlformats.org/drawingml/2006/table">
            <a:tbl>
              <a:tblPr/>
              <a:tblGrid>
                <a:gridCol w="1656183"/>
              </a:tblGrid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ysClr val="windowText" lastClr="000000"/>
                          </a:solidFill>
                        </a:rPr>
                        <a:t>Bid_price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FK :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Owner_bid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16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Bid_price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39293"/>
              </p:ext>
            </p:extLst>
          </p:nvPr>
        </p:nvGraphicFramePr>
        <p:xfrm>
          <a:off x="2984229" y="3644365"/>
          <a:ext cx="1656183" cy="1846274"/>
        </p:xfrm>
        <a:graphic>
          <a:graphicData uri="http://schemas.openxmlformats.org/drawingml/2006/table">
            <a:tbl>
              <a:tblPr/>
              <a:tblGrid>
                <a:gridCol w="165618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User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59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First_name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9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Last_name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64" name="Curved Connector 63"/>
          <p:cNvCxnSpPr>
            <a:stCxn id="62" idx="0"/>
          </p:cNvCxnSpPr>
          <p:nvPr/>
        </p:nvCxnSpPr>
        <p:spPr>
          <a:xfrm rot="16200000" flipV="1">
            <a:off x="1913799" y="1745843"/>
            <a:ext cx="2059848" cy="1737195"/>
          </a:xfrm>
          <a:prstGeom prst="curvedConnector3">
            <a:avLst>
              <a:gd name="adj1" fmla="val 864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2" idx="0"/>
          </p:cNvCxnSpPr>
          <p:nvPr/>
        </p:nvCxnSpPr>
        <p:spPr>
          <a:xfrm rot="5400000" flipH="1" flipV="1">
            <a:off x="3393500" y="1673777"/>
            <a:ext cx="2389409" cy="1551769"/>
          </a:xfrm>
          <a:prstGeom prst="curvedConnector3">
            <a:avLst>
              <a:gd name="adj1" fmla="val 648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9995"/>
              </p:ext>
            </p:extLst>
          </p:nvPr>
        </p:nvGraphicFramePr>
        <p:xfrm>
          <a:off x="6516216" y="3644365"/>
          <a:ext cx="1656183" cy="1846274"/>
        </p:xfrm>
        <a:graphic>
          <a:graphicData uri="http://schemas.openxmlformats.org/drawingml/2006/table">
            <a:tbl>
              <a:tblPr/>
              <a:tblGrid>
                <a:gridCol w="165618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Profile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1_to _1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: user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59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phonenumber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9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city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image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83" name="Curved Connector 82"/>
          <p:cNvCxnSpPr/>
          <p:nvPr/>
        </p:nvCxnSpPr>
        <p:spPr>
          <a:xfrm flipV="1">
            <a:off x="4640412" y="4184075"/>
            <a:ext cx="1803796" cy="34641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29600" cy="4320480"/>
          </a:xfrm>
        </p:spPr>
      </p:pic>
    </p:spTree>
    <p:extLst>
      <p:ext uri="{BB962C8B-B14F-4D97-AF65-F5344CB8AC3E}">
        <p14:creationId xmlns:p14="http://schemas.microsoft.com/office/powerpoint/2010/main" val="77336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79745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(M V T)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4.1-Model: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    </a:t>
            </a:r>
            <a:r>
              <a:rPr lang="en-US" sz="2400" dirty="0" smtClean="0">
                <a:latin typeface="Arial Rounded MT Bold" pitchFamily="34" charset="0"/>
              </a:rPr>
              <a:t>- Any python (</a:t>
            </a:r>
            <a:r>
              <a:rPr lang="en-US" sz="2400" dirty="0" err="1" smtClean="0">
                <a:latin typeface="Arial Rounded MT Bold" pitchFamily="34" charset="0"/>
              </a:rPr>
              <a:t>django</a:t>
            </a:r>
            <a:r>
              <a:rPr lang="en-US" sz="2400" dirty="0" smtClean="0">
                <a:latin typeface="Arial Rounded MT Bold" pitchFamily="34" charset="0"/>
              </a:rPr>
              <a:t>) application have model, because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  the model express the database.</a:t>
            </a:r>
          </a:p>
          <a:p>
            <a:pPr marL="0" indent="0"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- We need the model to store the whole information for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  the object.</a:t>
            </a:r>
          </a:p>
          <a:p>
            <a:pPr marL="0" indent="0"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- Place model for object to make the access to the 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  information easy.</a:t>
            </a:r>
          </a:p>
          <a:p>
            <a:pPr marL="0" indent="0"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- Put the keys to the tables to link them and navigate 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  information easily.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</a:t>
            </a:r>
            <a:endParaRPr lang="en-US" sz="2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8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4.2-View: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</a:t>
            </a:r>
            <a:r>
              <a:rPr lang="en-US" sz="2000" dirty="0" smtClean="0">
                <a:latin typeface="Arial Rounded MT Bold" pitchFamily="34" charset="0"/>
              </a:rPr>
              <a:t>- A view function is a python function, that takes a web request and </a:t>
            </a: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return response, this response can be an HTML, redirect or error.</a:t>
            </a:r>
          </a:p>
          <a:p>
            <a:pPr marL="0" indent="0">
              <a:buNone/>
            </a:pPr>
            <a:endParaRPr lang="en-US" sz="20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-With view, we can handle method to show what we want in any </a:t>
            </a: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page.</a:t>
            </a:r>
          </a:p>
          <a:p>
            <a:pPr marL="0" indent="0">
              <a:buNone/>
            </a:pPr>
            <a:endParaRPr lang="en-US" sz="20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-We can put a context to View, because the context gets some or all </a:t>
            </a: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the information from database, and after that we return render </a:t>
            </a: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with request, HTML page and context.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Rounded MT Bold" pitchFamily="34" charset="0"/>
              </a:rPr>
              <a:t>             EX:- Return render(Request, Example.HTML, Context)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1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4.2.1-URLs: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    </a:t>
            </a:r>
            <a:r>
              <a:rPr lang="en-US" sz="2000" dirty="0" smtClean="0">
                <a:latin typeface="Arial Rounded MT Bold" pitchFamily="34" charset="0"/>
              </a:rPr>
              <a:t>- It’s a path for the view function to show information on a page.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                   EX:- Path(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‘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Example/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’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 Rounded MT Bold" pitchFamily="34" charset="0"/>
              </a:rPr>
              <a:t>View.function_name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, name=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‘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Example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’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</a:br>
            <a:endParaRPr lang="en-US" sz="2000" dirty="0" smtClean="0">
              <a:solidFill>
                <a:srgbClr val="FF0000"/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                </a:t>
            </a:r>
            <a:r>
              <a:rPr lang="en-US" sz="2000" dirty="0" smtClean="0">
                <a:latin typeface="Arial Rounded MT Bold" pitchFamily="34" charset="0"/>
              </a:rPr>
              <a:t>- </a:t>
            </a:r>
            <a:r>
              <a:rPr lang="en-US" sz="2000" dirty="0" err="1" smtClean="0">
                <a:latin typeface="Arial Rounded MT Bold" pitchFamily="34" charset="0"/>
              </a:rPr>
              <a:t>Django</a:t>
            </a:r>
            <a:r>
              <a:rPr lang="en-US" sz="2000" dirty="0" smtClean="0">
                <a:latin typeface="Arial Rounded MT Bold" pitchFamily="34" charset="0"/>
              </a:rPr>
              <a:t> provides to us libraries to make registration pages.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                    </a:t>
            </a: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EX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:- Path(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‘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Example/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’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, Include(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‘</a:t>
            </a:r>
            <a:r>
              <a:rPr lang="en-US" sz="2000" dirty="0" err="1" smtClean="0">
                <a:solidFill>
                  <a:srgbClr val="FF0000"/>
                </a:solidFill>
                <a:latin typeface="Arial Rounded MT Bold" pitchFamily="34" charset="0"/>
              </a:rPr>
              <a:t>Django.contrib.outh.URLs</a:t>
            </a:r>
            <a:r>
              <a:rPr lang="en-US" sz="2000" dirty="0" smtClean="0">
                <a:solidFill>
                  <a:srgbClr val="FF0000"/>
                </a:solidFill>
                <a:latin typeface="Agency FB" pitchFamily="34" charset="0"/>
              </a:rPr>
              <a:t>’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)).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                </a:t>
            </a:r>
            <a:r>
              <a:rPr lang="en-US" sz="2000" dirty="0" smtClean="0">
                <a:latin typeface="Arial Rounded MT Bold" pitchFamily="34" charset="0"/>
              </a:rPr>
              <a:t>- We may need URLs pattern to store media and static file.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867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4.2.2-API’s: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571625"/>
            <a:ext cx="7524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5-Mobile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Application: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 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XML is used for layout designing.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All the UI and layout of our app was designed using XML.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Xml helps you to design the app (how it will look, how components like buttons, text view, icons…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etc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, will be placed and their styling).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Apart from these, XML is also used for parsing data either from database or server into your android app. (XML, parsing).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Retrofit Library in Android..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Retrofit is REST API Client for Java.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It is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devoloped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by Square Inc.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It uses OKHTTP library for HTTP Request.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It is a simple library that is used for network transaction.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It is very easy and fast library to retrieve and upload the data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viaa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REST based web service.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88640"/>
            <a:ext cx="2878459" cy="1610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3861048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Whats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 is Java?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Java is a programming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language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expressly designed for use in the distributed environment of the Internet.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It was designed to have the “look and feel”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Of the C++ Programming language, but it is simpler to use that C++ and enforces an object-oriented Programming model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Features of web Application?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- Cloud-hosted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and scalable.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- Cross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platform.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- Modular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and loosely coupled.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- Easily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tested with automated tests.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- Simple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development and deployment.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832"/>
            <a:ext cx="2483768" cy="21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5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Why API’s..?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We make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mobile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application 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to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make it easier for people to access the site via mobile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2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669"/>
            <a:ext cx="8229600" cy="81704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Car Auction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Idea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dirty="0"/>
              <a:t>1-Idea</a:t>
            </a:r>
          </a:p>
          <a:p>
            <a:pPr marL="0" indent="0">
              <a:buNone/>
            </a:pPr>
            <a:r>
              <a:rPr lang="en-US" dirty="0"/>
              <a:t>         2-Goals</a:t>
            </a:r>
          </a:p>
          <a:p>
            <a:pPr marL="0" indent="0">
              <a:buNone/>
            </a:pPr>
            <a:r>
              <a:rPr lang="en-US" dirty="0"/>
              <a:t>         3-Auction’s Features</a:t>
            </a:r>
          </a:p>
          <a:p>
            <a:pPr marL="0" indent="0">
              <a:buNone/>
            </a:pPr>
            <a:r>
              <a:rPr lang="en-US" dirty="0"/>
              <a:t>         4-Auction’s problems</a:t>
            </a:r>
          </a:p>
          <a:p>
            <a:pPr marL="0" indent="0">
              <a:buNone/>
            </a:pPr>
            <a:r>
              <a:rPr lang="en-US" dirty="0"/>
              <a:t>         5-Problesms we encountered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Analysis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Coding (with python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django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(MVT))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1-model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2-view: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1-URLs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2-API’s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3-Template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Mobile Application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Why this project..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3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6-Why this project..?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Rounded MT Bold" pitchFamily="34" charset="0"/>
              </a:rPr>
              <a:t>       Thanks to </a:t>
            </a:r>
            <a:r>
              <a:rPr lang="en-US" sz="2000" dirty="0" err="1" smtClean="0">
                <a:latin typeface="Arial Rounded MT Bold" pitchFamily="34" charset="0"/>
              </a:rPr>
              <a:t>technonlgy</a:t>
            </a:r>
            <a:r>
              <a:rPr lang="en-US" sz="2000" dirty="0" smtClean="0">
                <a:latin typeface="Arial Rounded MT Bold" pitchFamily="34" charset="0"/>
              </a:rPr>
              <a:t>, managing a project has never been easier,   with computerized project management tools a-plenty and project   management apps available for almost any device, just about anyone can     have access to intuitive and sophisticated software.</a:t>
            </a:r>
            <a:endParaRPr lang="en-US" sz="2000" dirty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Rounded MT Bold" pitchFamily="34" charset="0"/>
              </a:rPr>
              <a:t>It provides a visualization of the all process.</a:t>
            </a:r>
          </a:p>
          <a:p>
            <a:pPr marL="0" indent="0">
              <a:buNone/>
            </a:pPr>
            <a:endParaRPr lang="en-US" sz="2000" dirty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This </a:t>
            </a:r>
            <a:r>
              <a:rPr lang="en-US" sz="2000" dirty="0">
                <a:latin typeface="Arial Rounded MT Bold" pitchFamily="34" charset="0"/>
              </a:rPr>
              <a:t>project provides to the clients to find any car easily and fast with </a:t>
            </a:r>
          </a:p>
          <a:p>
            <a:pPr marL="0" indent="0">
              <a:buNone/>
            </a:pPr>
            <a:r>
              <a:rPr lang="en-US" sz="2000" dirty="0" smtClean="0">
                <a:latin typeface="Arial Rounded MT Bold" pitchFamily="34" charset="0"/>
              </a:rPr>
              <a:t> the </a:t>
            </a:r>
            <a:r>
              <a:rPr lang="en-US" sz="2000" dirty="0">
                <a:latin typeface="Arial Rounded MT Bold" pitchFamily="34" charset="0"/>
              </a:rPr>
              <a:t>price he want, the web project makes you pay </a:t>
            </a:r>
            <a:r>
              <a:rPr lang="en-US" sz="2000" dirty="0" smtClean="0">
                <a:latin typeface="Arial Rounded MT Bold" pitchFamily="34" charset="0"/>
              </a:rPr>
              <a:t>safely.</a:t>
            </a:r>
            <a:endParaRPr lang="en-US" sz="2000" dirty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We </a:t>
            </a:r>
            <a:r>
              <a:rPr lang="en-US" sz="2000" dirty="0">
                <a:latin typeface="Arial Rounded MT Bold" pitchFamily="34" charset="0"/>
              </a:rPr>
              <a:t>made this project to make traffic on the internet in Egypt.</a:t>
            </a:r>
          </a:p>
          <a:p>
            <a:pPr marL="0" indent="0">
              <a:buNone/>
            </a:pPr>
            <a:r>
              <a:rPr lang="en-US" sz="2000" dirty="0" smtClean="0">
                <a:latin typeface="Arial Rounded MT Bold" pitchFamily="34" charset="0"/>
              </a:rPr>
              <a:t> This </a:t>
            </a:r>
            <a:r>
              <a:rPr lang="en-US" sz="2000" dirty="0">
                <a:latin typeface="Arial Rounded MT Bold" pitchFamily="34" charset="0"/>
              </a:rPr>
              <a:t>project is the first online auction in Egypt &amp; Middle East</a:t>
            </a:r>
            <a:r>
              <a:rPr lang="en-US" sz="2000" dirty="0" smtClean="0">
                <a:latin typeface="Arial Rounded MT Bold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Rounded MT Bold" pitchFamily="34" charset="0"/>
              </a:rPr>
              <a:t> In this project, the seller can post his car and makes more and </a:t>
            </a:r>
            <a:r>
              <a:rPr lang="en-US" sz="2000" smtClean="0">
                <a:latin typeface="Arial Rounded MT Bold" pitchFamily="34" charset="0"/>
              </a:rPr>
              <a:t>more  people </a:t>
            </a:r>
            <a:r>
              <a:rPr lang="en-US" sz="2000" dirty="0" smtClean="0">
                <a:latin typeface="Arial Rounded MT Bold" pitchFamily="34" charset="0"/>
              </a:rPr>
              <a:t>see it, and it’ll be </a:t>
            </a:r>
            <a:r>
              <a:rPr lang="en-US" sz="2000" smtClean="0">
                <a:latin typeface="Arial Rounded MT Bold" pitchFamily="34" charset="0"/>
              </a:rPr>
              <a:t>sold quickly.</a:t>
            </a:r>
            <a:endParaRPr lang="en-US" sz="2000" dirty="0" smtClean="0">
              <a:latin typeface="Arial Rounded MT Bold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Rounded MT Bold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8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1.1-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Idea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: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ahnschrift Light Condensed" pitchFamily="34" charset="0"/>
              </a:rPr>
              <a:t>      </a:t>
            </a:r>
            <a:r>
              <a:rPr lang="en-US" sz="2000" dirty="0" smtClean="0">
                <a:latin typeface="Arial Rounded MT Bold" pitchFamily="34" charset="0"/>
              </a:rPr>
              <a:t>-Online Auction for sell &amp; buy cars online, that the car’s owner can show his car in details and </a:t>
            </a:r>
            <a:r>
              <a:rPr lang="en-US" sz="2000" dirty="0" err="1" smtClean="0">
                <a:latin typeface="Arial Rounded MT Bold" pitchFamily="34" charset="0"/>
              </a:rPr>
              <a:t>uploades</a:t>
            </a:r>
            <a:r>
              <a:rPr lang="en-US" sz="2000" dirty="0" smtClean="0">
                <a:latin typeface="Arial Rounded MT Bold" pitchFamily="34" charset="0"/>
              </a:rPr>
              <a:t> it to the site to be auctioned, and</a:t>
            </a: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the buyer can search for any car he wants by it’s (</a:t>
            </a:r>
            <a:r>
              <a:rPr lang="en-US" sz="2000" dirty="0" err="1" smtClean="0">
                <a:latin typeface="Arial Rounded MT Bold" pitchFamily="34" charset="0"/>
              </a:rPr>
              <a:t>name,model,transmission</a:t>
            </a:r>
            <a:r>
              <a:rPr lang="en-US" sz="2000" dirty="0" smtClean="0">
                <a:latin typeface="Arial Rounded MT Bold" pitchFamily="34" charset="0"/>
              </a:rPr>
              <a:t> </a:t>
            </a:r>
            <a:r>
              <a:rPr lang="en-US" sz="2000" dirty="0" err="1" smtClean="0">
                <a:latin typeface="Arial Rounded MT Bold" pitchFamily="34" charset="0"/>
              </a:rPr>
              <a:t>type,mileage</a:t>
            </a:r>
            <a:r>
              <a:rPr lang="en-US" sz="2000" dirty="0" smtClean="0">
                <a:latin typeface="Arial Rounded MT Bold" pitchFamily="34" charset="0"/>
              </a:rPr>
              <a:t>… </a:t>
            </a:r>
            <a:r>
              <a:rPr lang="en-US" sz="2000" dirty="0" err="1" smtClean="0">
                <a:latin typeface="Arial Rounded MT Bold" pitchFamily="34" charset="0"/>
              </a:rPr>
              <a:t>etc</a:t>
            </a:r>
            <a:r>
              <a:rPr lang="en-US" sz="2000" dirty="0" smtClean="0">
                <a:latin typeface="Arial Rounded MT Bold" pitchFamily="34" charset="0"/>
              </a:rPr>
              <a:t>), and can bid on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1.2-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Goals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: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-The user can find any car easily.</a:t>
            </a: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-The user can pay his money in a safe way.</a:t>
            </a: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-The owner upload his car to appear publicly.</a:t>
            </a: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-The owner upload his car to get the best price to his car.</a:t>
            </a:r>
          </a:p>
          <a:p>
            <a:pPr marL="0" indent="0">
              <a:buNone/>
            </a:pPr>
            <a:r>
              <a:rPr lang="en-US" sz="2000" dirty="0" smtClean="0">
                <a:latin typeface="Arial Rounded MT Bold" pitchFamily="34" charset="0"/>
              </a:rPr>
              <a:t>            -Preventing the separation between the seller and the buyer.</a:t>
            </a: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-Encourage people to buying from online stores.</a:t>
            </a:r>
          </a:p>
          <a:p>
            <a:pPr marL="0" indent="0">
              <a:buNone/>
            </a:pPr>
            <a:r>
              <a:rPr lang="en-US" sz="2000" dirty="0" smtClean="0">
                <a:latin typeface="Arial Rounded MT Bold" pitchFamily="34" charset="0"/>
              </a:rPr>
              <a:t>            -There’re no geographical or time obstacles for user.</a:t>
            </a:r>
          </a:p>
        </p:txBody>
      </p:sp>
    </p:spTree>
    <p:extLst>
      <p:ext uri="{BB962C8B-B14F-4D97-AF65-F5344CB8AC3E}">
        <p14:creationId xmlns:p14="http://schemas.microsoft.com/office/powerpoint/2010/main" val="23118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82" y="116632"/>
            <a:ext cx="6393893" cy="31326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83" y="3356992"/>
            <a:ext cx="6408712" cy="33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1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1.3-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Auction’s Features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- For buyer:-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 Rounded MT Bold" pitchFamily="34" charset="0"/>
              </a:rPr>
              <a:t>        - Search for cars and filter them based on your </a:t>
            </a:r>
          </a:p>
          <a:p>
            <a:pPr marL="0" indent="0">
              <a:buNone/>
            </a:pP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smtClean="0">
                <a:latin typeface="Arial Rounded MT Bold" pitchFamily="34" charset="0"/>
              </a:rPr>
              <a:t>         specifications.</a:t>
            </a:r>
          </a:p>
          <a:p>
            <a:pPr marL="0" indent="0">
              <a:buNone/>
            </a:pPr>
            <a:r>
              <a:rPr lang="en-US" sz="1800" dirty="0" smtClean="0">
                <a:latin typeface="Arial Rounded MT Bold" pitchFamily="34" charset="0"/>
              </a:rPr>
              <a:t>        - Pay in easy way.</a:t>
            </a:r>
          </a:p>
          <a:p>
            <a:pPr marL="0" indent="0">
              <a:buNone/>
            </a:pPr>
            <a:r>
              <a:rPr lang="en-US" sz="1800" dirty="0" smtClean="0">
                <a:latin typeface="Arial Rounded MT Bold" pitchFamily="34" charset="0"/>
              </a:rPr>
              <a:t>        - Bid in real time.</a:t>
            </a:r>
          </a:p>
          <a:p>
            <a:pPr marL="0" indent="0">
              <a:buNone/>
            </a:pP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smtClean="0">
                <a:latin typeface="Arial Rounded MT Bold" pitchFamily="34" charset="0"/>
              </a:rPr>
              <a:t>       - Dashboard to post requirements and view bid results.</a:t>
            </a:r>
          </a:p>
          <a:p>
            <a:pPr marL="0" indent="0">
              <a:buNone/>
            </a:pPr>
            <a:endParaRPr lang="en-US" sz="1800" dirty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 Rounded MT Bold" pitchFamily="34" charset="0"/>
              </a:rPr>
              <a:t>      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- For Seller:-</a:t>
            </a:r>
          </a:p>
          <a:p>
            <a:pPr marL="0" indent="0">
              <a:buNone/>
            </a:pPr>
            <a:endParaRPr lang="en-US" sz="20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smtClean="0">
                <a:latin typeface="Arial Rounded MT Bold" pitchFamily="34" charset="0"/>
              </a:rPr>
              <a:t>        - Provide the sellers with dashboard to post his car.</a:t>
            </a:r>
          </a:p>
          <a:p>
            <a:pPr marL="0" indent="0">
              <a:buNone/>
            </a:pP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smtClean="0">
                <a:latin typeface="Arial Rounded MT Bold" pitchFamily="34" charset="0"/>
              </a:rPr>
              <a:t>        - Set the base price.</a:t>
            </a:r>
          </a:p>
          <a:p>
            <a:pPr marL="0" indent="0">
              <a:buNone/>
            </a:pP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</a:t>
            </a:r>
            <a:r>
              <a:rPr lang="en-US" sz="1800" dirty="0" smtClean="0">
                <a:latin typeface="Arial Rounded MT Bold" pitchFamily="34" charset="0"/>
              </a:rPr>
              <a:t> - The seller can track the bidding process.</a:t>
            </a:r>
          </a:p>
          <a:p>
            <a:pPr marL="0" indent="0">
              <a:buNone/>
            </a:pP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smtClean="0">
                <a:latin typeface="Arial Rounded MT Bold" pitchFamily="34" charset="0"/>
              </a:rPr>
              <a:t>        - When the auction ends, he can accept or reject the price.</a:t>
            </a:r>
          </a:p>
          <a:p>
            <a:pPr marL="0" indent="0">
              <a:buNone/>
            </a:pPr>
            <a:r>
              <a:rPr lang="en-US" sz="1800" dirty="0" smtClean="0">
                <a:latin typeface="Arial Rounded MT Bold" pitchFamily="34" charset="0"/>
              </a:rPr>
              <a:t>         - He can manage his profile.</a:t>
            </a:r>
          </a:p>
          <a:p>
            <a:pPr marL="0" indent="0">
              <a:buNone/>
            </a:pPr>
            <a:r>
              <a:rPr lang="en-US" sz="1800" dirty="0">
                <a:latin typeface="Arial Rounded MT Bold" pitchFamily="34" charset="0"/>
              </a:rPr>
              <a:t> </a:t>
            </a:r>
            <a:r>
              <a:rPr lang="en-US" sz="1800" dirty="0" smtClean="0">
                <a:latin typeface="Arial Rounded MT Bold" pitchFamily="34" charset="0"/>
              </a:rPr>
              <a:t>        - He sells his car and get his money easily.</a:t>
            </a:r>
          </a:p>
          <a:p>
            <a:pPr marL="0" indent="0">
              <a:buNone/>
            </a:pPr>
            <a:endParaRPr lang="en-US" sz="20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   </a:t>
            </a:r>
          </a:p>
          <a:p>
            <a:pPr marL="0" indent="0">
              <a:buNone/>
            </a:pPr>
            <a:endParaRPr lang="en-US" sz="1800" dirty="0" smtClean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4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6632"/>
            <a:ext cx="6300700" cy="3384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633670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1.4-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Auction’s Problems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</a:t>
            </a:r>
            <a:r>
              <a:rPr lang="en-US" sz="2400" dirty="0" smtClean="0">
                <a:latin typeface="Arial Rounded MT Bold" pitchFamily="34" charset="0"/>
              </a:rPr>
              <a:t>-Having a bank account and internet subscription.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-Slow sales process, auction may last for several days.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-There is a problem with buyers' confidence, as auction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  sites may occasionally contain vendors who do sittings.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-The bidder have to wait </a:t>
            </a:r>
            <a:r>
              <a:rPr lang="en-US" sz="2400" dirty="0">
                <a:latin typeface="Arial Rounded MT Bold" pitchFamily="34" charset="0"/>
              </a:rPr>
              <a:t>u</a:t>
            </a:r>
            <a:r>
              <a:rPr lang="en-US" sz="2400" dirty="0" smtClean="0">
                <a:latin typeface="Arial Rounded MT Bold" pitchFamily="34" charset="0"/>
              </a:rPr>
              <a:t>ntil the bidding process ends.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     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Previous Similar Projects: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       - eBay Motors:-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itchFamily="34" charset="0"/>
              </a:rPr>
              <a:t>        *Advantages:</a:t>
            </a:r>
          </a:p>
          <a:p>
            <a:pPr marL="0" indent="0"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itchFamily="34" charset="0"/>
              </a:rPr>
              <a:t>        - eBay Motors works the same way as traditional eBay.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itchFamily="34" charset="0"/>
              </a:rPr>
              <a:t>        - The many filtering options help you find the exact vehicle you're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itchFamily="34" charset="0"/>
              </a:rPr>
              <a:t>           looking for.</a:t>
            </a:r>
          </a:p>
          <a:p>
            <a:pPr marL="0" indent="0"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itchFamily="34" charset="0"/>
              </a:rPr>
              <a:t>        *Disadvantages:</a:t>
            </a:r>
          </a:p>
          <a:p>
            <a:pPr marL="0" indent="0"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Rounded MT Bold" pitchFamily="34" charset="0"/>
              </a:rPr>
              <a:t>        - You'll need to figure out your own transportation and shipping after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itchFamily="34" charset="0"/>
              </a:rPr>
              <a:t>           the auction is won if you didn't purchase the vehicle locally. eBay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itchFamily="34" charset="0"/>
              </a:rPr>
              <a:t>           doesn't do that for you.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   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9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   - Salvage bid:-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*Advantages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- There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are many vehicles in great condition on Salvage Bid that just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  need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some TLC to get up and running again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- Cars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on this site are extremely affordable.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*Disadvantages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- The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premium membership will cost you $200 a year, regardless of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   how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often you use it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- For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live auction bidding, a premium membership is required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-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Auto Auction Mall:-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*Advantages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-You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get access to dealer-only auctions, saving you thousands off the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 retail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price of your vehicle.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*Disadvantages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 -After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spending cash on a vehicle, you'll be required to pay Auto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  Auction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Mall a $299 fee for allowing you entry into the auctions on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  its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0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1.5-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Problems we encountered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</a:t>
            </a:r>
            <a:r>
              <a:rPr lang="en-US" sz="2400" dirty="0" smtClean="0">
                <a:latin typeface="Arial Rounded MT Bold" pitchFamily="34" charset="0"/>
              </a:rPr>
              <a:t>-User authentications.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  </a:t>
            </a:r>
            <a:r>
              <a:rPr lang="en-US" sz="2400" dirty="0" smtClean="0">
                <a:latin typeface="Arial Rounded MT Bold" pitchFamily="34" charset="0"/>
              </a:rPr>
              <a:t>-User validations.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-Contact between the user and Admin.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      </a:t>
            </a:r>
            <a:r>
              <a:rPr lang="en-US" sz="2400" dirty="0" smtClean="0">
                <a:latin typeface="Arial Rounded MT Bold" pitchFamily="34" charset="0"/>
              </a:rPr>
              <a:t>-</a:t>
            </a:r>
            <a:r>
              <a:rPr lang="en-US" sz="2400" dirty="0" err="1" smtClean="0">
                <a:latin typeface="Arial Rounded MT Bold" pitchFamily="34" charset="0"/>
              </a:rPr>
              <a:t>Sqlite</a:t>
            </a:r>
            <a:r>
              <a:rPr lang="en-US" sz="2400" dirty="0" smtClean="0">
                <a:latin typeface="Arial Rounded MT Bold" pitchFamily="34" charset="0"/>
              </a:rPr>
              <a:t> with image.</a:t>
            </a:r>
          </a:p>
          <a:p>
            <a:pPr marL="0" indent="0">
              <a:buNone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       -</a:t>
            </a:r>
            <a:r>
              <a:rPr lang="en-US" sz="2400" dirty="0">
                <a:latin typeface="Arial Rounded MT Bold" pitchFamily="34" charset="0"/>
              </a:rPr>
              <a:t>D</a:t>
            </a:r>
            <a:r>
              <a:rPr lang="en-US" sz="2400" dirty="0" smtClean="0">
                <a:latin typeface="Arial Rounded MT Bold" pitchFamily="34" charset="0"/>
              </a:rPr>
              <a:t>eploying the site.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5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1314</Words>
  <Application>Microsoft Office PowerPoint</Application>
  <PresentationFormat>On-screen Show (4:3)</PresentationFormat>
  <Paragraphs>229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Car Auction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Ismailia Laptop</dc:creator>
  <cp:lastModifiedBy>Ismailia Laptop</cp:lastModifiedBy>
  <cp:revision>61</cp:revision>
  <dcterms:created xsi:type="dcterms:W3CDTF">2020-08-06T08:41:21Z</dcterms:created>
  <dcterms:modified xsi:type="dcterms:W3CDTF">2020-08-07T16:31:26Z</dcterms:modified>
</cp:coreProperties>
</file>