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57" r:id="rId3"/>
    <p:sldId id="258" r:id="rId4"/>
    <p:sldId id="296" r:id="rId5"/>
    <p:sldId id="261" r:id="rId6"/>
    <p:sldId id="263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15" r:id="rId20"/>
    <p:sldId id="310" r:id="rId21"/>
    <p:sldId id="311" r:id="rId22"/>
    <p:sldId id="316" r:id="rId23"/>
    <p:sldId id="309" r:id="rId24"/>
    <p:sldId id="312" r:id="rId25"/>
    <p:sldId id="313" r:id="rId26"/>
    <p:sldId id="314" r:id="rId27"/>
    <p:sldId id="317" r:id="rId28"/>
    <p:sldId id="318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72" autoAdjust="0"/>
  </p:normalViewPr>
  <p:slideViewPr>
    <p:cSldViewPr snapToGrid="0">
      <p:cViewPr varScale="1">
        <p:scale>
          <a:sx n="87" d="100"/>
          <a:sy n="87" d="100"/>
        </p:scale>
        <p:origin x="8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04737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53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727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79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503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2424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857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bf1dbd17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abf1dbd17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90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894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mologic.com/glossary/crud/" TargetMode="External"/><Relationship Id="rId2" Type="http://schemas.openxmlformats.org/officeDocument/2006/relationships/hyperlink" Target="https://larave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belaloo/Programing-Language-Project.git" TargetMode="External"/><Relationship Id="rId4" Type="http://schemas.openxmlformats.org/officeDocument/2006/relationships/hyperlink" Target="https://techterms.com/definition/mvc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3815597" y="163049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dirty="0" smtClean="0"/>
              <a:t>لغات برمجة </a:t>
            </a:r>
            <a:endParaRPr dirty="0"/>
          </a:p>
        </p:txBody>
      </p:sp>
      <p:sp>
        <p:nvSpPr>
          <p:cNvPr id="3" name="Google Shape;70;p12"/>
          <p:cNvSpPr txBox="1">
            <a:spLocks/>
          </p:cNvSpPr>
          <p:nvPr/>
        </p:nvSpPr>
        <p:spPr>
          <a:xfrm>
            <a:off x="5393931" y="3099745"/>
            <a:ext cx="265073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ar-SY" sz="2400" dirty="0" smtClean="0"/>
              <a:t>إشراف المهندسة : </a:t>
            </a:r>
            <a:br>
              <a:rPr lang="ar-SY" sz="2400" dirty="0" smtClean="0"/>
            </a:br>
            <a:r>
              <a:rPr lang="ar-SY" sz="2400" dirty="0" smtClean="0"/>
              <a:t>ريم الناصر</a:t>
            </a:r>
            <a:endParaRPr lang="en-US" sz="2400" dirty="0"/>
          </a:p>
        </p:txBody>
      </p:sp>
      <p:sp>
        <p:nvSpPr>
          <p:cNvPr id="4" name="Google Shape;70;p12"/>
          <p:cNvSpPr txBox="1">
            <a:spLocks/>
          </p:cNvSpPr>
          <p:nvPr/>
        </p:nvSpPr>
        <p:spPr>
          <a:xfrm>
            <a:off x="1097620" y="3079197"/>
            <a:ext cx="265073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ar-SY" sz="2400" dirty="0" smtClean="0"/>
              <a:t>تقدمة الطالب :</a:t>
            </a:r>
            <a:endParaRPr lang="en-US" sz="2400" dirty="0"/>
          </a:p>
          <a:p>
            <a:pPr algn="r" rtl="1"/>
            <a:r>
              <a:rPr lang="ar-SY" sz="2400" dirty="0" smtClean="0"/>
              <a:t>   </a:t>
            </a:r>
            <a:r>
              <a:rPr lang="ar-SY" sz="2400" dirty="0" smtClean="0"/>
              <a:t>محمد </a:t>
            </a:r>
            <a:r>
              <a:rPr lang="ar-SY" sz="2400" dirty="0" smtClean="0"/>
              <a:t>بلال </a:t>
            </a:r>
            <a:r>
              <a:rPr lang="ar-SY" sz="2400" dirty="0" smtClean="0"/>
              <a:t>الشمالية</a:t>
            </a:r>
            <a:endParaRPr lang="en-US" sz="2400" dirty="0"/>
          </a:p>
        </p:txBody>
      </p:sp>
      <p:pic>
        <p:nvPicPr>
          <p:cNvPr id="1032" name="Picture 8" descr="Laravel Icon at GetDrawings |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36" y="995006"/>
            <a:ext cx="2084191" cy="208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70;p12"/>
          <p:cNvSpPr txBox="1">
            <a:spLocks/>
          </p:cNvSpPr>
          <p:nvPr/>
        </p:nvSpPr>
        <p:spPr>
          <a:xfrm>
            <a:off x="1821763" y="1457202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dirty="0" smtClean="0"/>
              <a:t>Laravel</a:t>
            </a:r>
            <a:endParaRPr lang="ar-S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985656" y="308120"/>
            <a:ext cx="3372193" cy="702600"/>
          </a:xfrm>
        </p:spPr>
        <p:txBody>
          <a:bodyPr/>
          <a:lstStyle/>
          <a:p>
            <a:pPr algn="r" rtl="1"/>
            <a:r>
              <a:rPr lang="ar-SY" dirty="0" smtClean="0"/>
              <a:t>الـ </a:t>
            </a:r>
            <a:r>
              <a:rPr lang="en-US" dirty="0" smtClean="0"/>
              <a:t>HasFactory</a:t>
            </a:r>
            <a:r>
              <a:rPr lang="ar-SY" dirty="0" smtClean="0"/>
              <a:t>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Google Shape;142;p20"/>
          <p:cNvSpPr txBox="1">
            <a:spLocks noGrp="1"/>
          </p:cNvSpPr>
          <p:nvPr>
            <p:ph type="body" idx="2"/>
          </p:nvPr>
        </p:nvSpPr>
        <p:spPr>
          <a:xfrm>
            <a:off x="1295399" y="912748"/>
            <a:ext cx="7062450" cy="611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ar-SY" dirty="0" smtClean="0"/>
              <a:t>والذي يدل على أن الـ</a:t>
            </a:r>
            <a:r>
              <a:rPr lang="ar-SY" dirty="0"/>
              <a:t> </a:t>
            </a:r>
            <a:r>
              <a:rPr lang="en-US" dirty="0" smtClean="0"/>
              <a:t>Model</a:t>
            </a:r>
            <a:r>
              <a:rPr lang="ar-SY" dirty="0" smtClean="0"/>
              <a:t> لديه بيانات تجريبية من أجل </a:t>
            </a:r>
            <a:r>
              <a:rPr lang="ar-SY" dirty="0" err="1" smtClean="0"/>
              <a:t>الإختبار</a:t>
            </a:r>
            <a:r>
              <a:rPr lang="ar-SY" dirty="0" smtClean="0"/>
              <a:t>.</a:t>
            </a:r>
            <a:endParaRPr dirty="0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4206"/>
            <a:ext cx="4791075" cy="2619375"/>
          </a:xfrm>
          <a:prstGeom prst="rect">
            <a:avLst/>
          </a:prstGeom>
        </p:spPr>
      </p:pic>
      <p:sp>
        <p:nvSpPr>
          <p:cNvPr id="13" name="Google Shape;142;p20"/>
          <p:cNvSpPr txBox="1">
            <a:spLocks noGrp="1"/>
          </p:cNvSpPr>
          <p:nvPr>
            <p:ph type="body" idx="2"/>
          </p:nvPr>
        </p:nvSpPr>
        <p:spPr>
          <a:xfrm>
            <a:off x="5105400" y="1607075"/>
            <a:ext cx="3847684" cy="1114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ar-SY" dirty="0" smtClean="0"/>
              <a:t>من أجل ذلك يتم إنشاء صف يرث من الصف </a:t>
            </a:r>
            <a:r>
              <a:rPr lang="en-US" dirty="0" smtClean="0"/>
              <a:t>Factory</a:t>
            </a:r>
            <a:r>
              <a:rPr lang="ar-SY" dirty="0" smtClean="0"/>
              <a:t> وبداخله التابع </a:t>
            </a:r>
            <a:r>
              <a:rPr lang="en-US" dirty="0" smtClean="0"/>
              <a:t>definition</a:t>
            </a:r>
            <a:r>
              <a:rPr lang="ar-SY" dirty="0" smtClean="0"/>
              <a:t> يتم من خلاله إرجاع البيانات التجريبية كمصفوفة.</a:t>
            </a:r>
            <a:endParaRPr dirty="0"/>
          </a:p>
        </p:txBody>
      </p:sp>
      <p:sp>
        <p:nvSpPr>
          <p:cNvPr id="14" name="Google Shape;142;p20"/>
          <p:cNvSpPr txBox="1">
            <a:spLocks noGrp="1"/>
          </p:cNvSpPr>
          <p:nvPr>
            <p:ph type="body" idx="2"/>
          </p:nvPr>
        </p:nvSpPr>
        <p:spPr>
          <a:xfrm>
            <a:off x="4791075" y="2804505"/>
            <a:ext cx="4162009" cy="853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ar-SY" dirty="0" smtClean="0"/>
              <a:t>يتم إنشاء </a:t>
            </a:r>
            <a:r>
              <a:rPr lang="en-US" dirty="0" smtClean="0"/>
              <a:t>Factory</a:t>
            </a:r>
            <a:r>
              <a:rPr lang="ar-SY" dirty="0" smtClean="0"/>
              <a:t> من خلال الأمر:</a:t>
            </a:r>
            <a:br>
              <a:rPr lang="ar-SY" dirty="0" smtClean="0"/>
            </a:br>
            <a:r>
              <a:rPr lang="en-US" sz="1050" dirty="0"/>
              <a:t>php artisan make:factory </a:t>
            </a:r>
            <a:r>
              <a:rPr lang="en-US" sz="1050" dirty="0" smtClean="0"/>
              <a:t>StudentFactory --</a:t>
            </a:r>
            <a:r>
              <a:rPr lang="en-US" sz="1050" dirty="0"/>
              <a:t>model="App</a:t>
            </a:r>
            <a:r>
              <a:rPr lang="en-US" sz="1050" dirty="0" smtClean="0"/>
              <a:t>\\Student"</a:t>
            </a:r>
            <a:endParaRPr sz="1050" dirty="0"/>
          </a:p>
        </p:txBody>
      </p:sp>
      <p:sp>
        <p:nvSpPr>
          <p:cNvPr id="16" name="Google Shape;142;p20"/>
          <p:cNvSpPr txBox="1">
            <a:spLocks noGrp="1"/>
          </p:cNvSpPr>
          <p:nvPr>
            <p:ph type="body" idx="2"/>
          </p:nvPr>
        </p:nvSpPr>
        <p:spPr>
          <a:xfrm>
            <a:off x="4948237" y="3736667"/>
            <a:ext cx="4162009" cy="853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ar-SY" dirty="0" smtClean="0"/>
              <a:t>يتم تهجير البيانات لقاعدة البيانات من خلال الأمر:</a:t>
            </a:r>
            <a:br>
              <a:rPr lang="ar-SY" dirty="0" smtClean="0"/>
            </a:br>
            <a:r>
              <a:rPr lang="en-US" dirty="0"/>
              <a:t>php artisan </a:t>
            </a:r>
            <a:r>
              <a:rPr lang="en-US" dirty="0" err="1" smtClean="0"/>
              <a:t>db:seed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411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985656" y="308120"/>
            <a:ext cx="3372193" cy="702600"/>
          </a:xfrm>
        </p:spPr>
        <p:txBody>
          <a:bodyPr/>
          <a:lstStyle/>
          <a:p>
            <a:pPr algn="r" rtl="1"/>
            <a:r>
              <a:rPr lang="ar-SY" dirty="0" smtClean="0"/>
              <a:t>صف الـ </a:t>
            </a:r>
            <a:r>
              <a:rPr lang="en-US" dirty="0" smtClean="0"/>
              <a:t>Controller</a:t>
            </a:r>
            <a:r>
              <a:rPr lang="ar-SY" dirty="0" smtClean="0"/>
              <a:t>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6" name="Google Shape;142;p20"/>
          <p:cNvSpPr txBox="1">
            <a:spLocks noGrp="1"/>
          </p:cNvSpPr>
          <p:nvPr>
            <p:ph type="body" idx="2"/>
          </p:nvPr>
        </p:nvSpPr>
        <p:spPr>
          <a:xfrm>
            <a:off x="598714" y="1010720"/>
            <a:ext cx="7759136" cy="914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ar-SY" dirty="0" smtClean="0"/>
              <a:t>وهو الصف الذي ستتم كتابه التوابع بداخله من أجل العمليات على قاعدة البيانات (استعراض – حذف – تعديل - إدخال).</a:t>
            </a:r>
            <a:endParaRPr dirty="0"/>
          </a:p>
        </p:txBody>
      </p:sp>
      <p:sp>
        <p:nvSpPr>
          <p:cNvPr id="12" name="عنوان 1"/>
          <p:cNvSpPr txBox="1">
            <a:spLocks/>
          </p:cNvSpPr>
          <p:nvPr/>
        </p:nvSpPr>
        <p:spPr>
          <a:xfrm>
            <a:off x="6324600" y="1925120"/>
            <a:ext cx="2033248" cy="49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 rtl="1"/>
            <a:r>
              <a:rPr lang="ar-SY" dirty="0" smtClean="0"/>
              <a:t>التابع </a:t>
            </a:r>
            <a:r>
              <a:rPr lang="en-US" dirty="0" smtClean="0"/>
              <a:t>Index</a:t>
            </a:r>
            <a:r>
              <a:rPr lang="ar-SY" dirty="0" smtClean="0"/>
              <a:t>: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3" name="صورة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31" y="3613151"/>
            <a:ext cx="4848225" cy="1333500"/>
          </a:xfrm>
          <a:prstGeom prst="rect">
            <a:avLst/>
          </a:prstGeom>
        </p:spPr>
      </p:pic>
      <p:sp>
        <p:nvSpPr>
          <p:cNvPr id="15" name="Google Shape;142;p20"/>
          <p:cNvSpPr txBox="1">
            <a:spLocks noGrp="1"/>
          </p:cNvSpPr>
          <p:nvPr>
            <p:ph type="body" idx="2"/>
          </p:nvPr>
        </p:nvSpPr>
        <p:spPr>
          <a:xfrm>
            <a:off x="598712" y="2415919"/>
            <a:ext cx="7759136" cy="914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ar-SY" dirty="0" smtClean="0"/>
              <a:t>وهو التابع المسؤول عن استدعاء بيانات الطلاب ومن ثم تمريرها للواجهة </a:t>
            </a:r>
            <a:r>
              <a:rPr lang="en-US" dirty="0" smtClean="0"/>
              <a:t>index</a:t>
            </a:r>
            <a:r>
              <a:rPr lang="ar-SY" dirty="0" smtClean="0"/>
              <a:t> التي سيتم من خلالها استعراض بيانات الطلاب.</a:t>
            </a:r>
            <a:endParaRPr dirty="0"/>
          </a:p>
        </p:txBody>
      </p:sp>
      <p:sp>
        <p:nvSpPr>
          <p:cNvPr id="16" name="Google Shape;142;p20"/>
          <p:cNvSpPr txBox="1">
            <a:spLocks noGrp="1"/>
          </p:cNvSpPr>
          <p:nvPr>
            <p:ph type="body" idx="2"/>
          </p:nvPr>
        </p:nvSpPr>
        <p:spPr>
          <a:xfrm>
            <a:off x="5366656" y="3329413"/>
            <a:ext cx="3586427" cy="161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ar-SY" dirty="0" smtClean="0"/>
              <a:t>المتحول </a:t>
            </a:r>
            <a:r>
              <a:rPr lang="en-US" dirty="0" smtClean="0"/>
              <a:t>student</a:t>
            </a:r>
            <a:r>
              <a:rPr lang="ar-SY" dirty="0" smtClean="0"/>
              <a:t> والذي سيحتوي على جميع بيانات الطلاب الموجودة في جدول ال</a:t>
            </a:r>
            <a:r>
              <a:rPr lang="en-US" dirty="0" smtClean="0"/>
              <a:t>student</a:t>
            </a:r>
            <a:r>
              <a:rPr lang="ar-SY" dirty="0" smtClean="0"/>
              <a:t>.</a:t>
            </a:r>
            <a:endParaRPr dirty="0"/>
          </a:p>
        </p:txBody>
      </p:sp>
      <p:sp>
        <p:nvSpPr>
          <p:cNvPr id="17" name="Google Shape;142;p20"/>
          <p:cNvSpPr txBox="1">
            <a:spLocks noGrp="1"/>
          </p:cNvSpPr>
          <p:nvPr>
            <p:ph type="body" idx="2"/>
          </p:nvPr>
        </p:nvSpPr>
        <p:spPr>
          <a:xfrm>
            <a:off x="5366657" y="3329413"/>
            <a:ext cx="3586427" cy="161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ar-SY" dirty="0" smtClean="0"/>
              <a:t>المتحول </a:t>
            </a:r>
            <a:r>
              <a:rPr lang="en-US" dirty="0" smtClean="0"/>
              <a:t>student</a:t>
            </a:r>
            <a:r>
              <a:rPr lang="ar-SY" dirty="0" smtClean="0"/>
              <a:t> والذي سيحتوي على جميع بيانات الطلاب الموجودة في جدول ال</a:t>
            </a:r>
            <a:r>
              <a:rPr lang="en-US" dirty="0" smtClean="0"/>
              <a:t>student</a:t>
            </a:r>
            <a:r>
              <a:rPr lang="ar-SY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477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985656" y="308120"/>
            <a:ext cx="3372193" cy="702600"/>
          </a:xfrm>
        </p:spPr>
        <p:txBody>
          <a:bodyPr/>
          <a:lstStyle/>
          <a:p>
            <a:pPr algn="r" rtl="1"/>
            <a:r>
              <a:rPr lang="ar-SY" dirty="0" smtClean="0"/>
              <a:t>صفحة الـ</a:t>
            </a:r>
            <a:r>
              <a:rPr lang="en-US" dirty="0" smtClean="0"/>
              <a:t>Index</a:t>
            </a:r>
            <a:r>
              <a:rPr lang="ar-SY" dirty="0" smtClean="0"/>
              <a:t>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82" y="1168441"/>
            <a:ext cx="6720064" cy="358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1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985656" y="308120"/>
            <a:ext cx="3372193" cy="702600"/>
          </a:xfrm>
        </p:spPr>
        <p:txBody>
          <a:bodyPr/>
          <a:lstStyle/>
          <a:p>
            <a:pPr algn="r" rtl="1"/>
            <a:r>
              <a:rPr lang="ar-SY" dirty="0" smtClean="0"/>
              <a:t>صفحة الـ</a:t>
            </a:r>
            <a:r>
              <a:rPr lang="en-US" dirty="0" smtClean="0"/>
              <a:t>Index</a:t>
            </a:r>
            <a:r>
              <a:rPr lang="ar-SY" dirty="0" smtClean="0"/>
              <a:t>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0" y="1010720"/>
            <a:ext cx="6750159" cy="3350079"/>
          </a:xfrm>
          <a:prstGeom prst="rect">
            <a:avLst/>
          </a:prstGeom>
        </p:spPr>
      </p:pic>
      <p:sp>
        <p:nvSpPr>
          <p:cNvPr id="6" name="Google Shape;142;p20"/>
          <p:cNvSpPr txBox="1">
            <a:spLocks noGrp="1"/>
          </p:cNvSpPr>
          <p:nvPr>
            <p:ph type="body" idx="2"/>
          </p:nvPr>
        </p:nvSpPr>
        <p:spPr>
          <a:xfrm>
            <a:off x="6856809" y="1326441"/>
            <a:ext cx="2194247" cy="3191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ar-SY" dirty="0" smtClean="0"/>
              <a:t>الجزء المهم في هذه الصفحة هو حلقة ال</a:t>
            </a:r>
            <a:r>
              <a:rPr lang="en-US" dirty="0" err="1" smtClean="0"/>
              <a:t>foreach</a:t>
            </a:r>
            <a:r>
              <a:rPr lang="ar-SY" dirty="0" smtClean="0"/>
              <a:t> حيث سيتم توليد سطر خاص بال</a:t>
            </a:r>
            <a:r>
              <a:rPr lang="ar-SY" dirty="0"/>
              <a:t>ـ</a:t>
            </a:r>
            <a:r>
              <a:rPr lang="ar-SY" dirty="0" smtClean="0"/>
              <a:t> </a:t>
            </a:r>
            <a:r>
              <a:rPr lang="en-US" dirty="0" smtClean="0"/>
              <a:t>table</a:t>
            </a:r>
            <a:r>
              <a:rPr lang="ar-SY" dirty="0" smtClean="0"/>
              <a:t> من أجل كل طالب</a:t>
            </a:r>
          </a:p>
          <a:p>
            <a:pPr marL="0" lvl="0" indent="0" algn="r" rtl="1">
              <a:buNone/>
            </a:pPr>
            <a:r>
              <a:rPr lang="ar-SY" dirty="0" smtClean="0"/>
              <a:t>تنتهي الحلقة بال</a:t>
            </a:r>
            <a:r>
              <a:rPr lang="en-US" dirty="0" err="1" smtClean="0"/>
              <a:t>anotation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@</a:t>
            </a:r>
            <a:r>
              <a:rPr lang="en-US" dirty="0" err="1" smtClean="0"/>
              <a:t>endforeach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383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985656" y="308120"/>
            <a:ext cx="3372193" cy="702600"/>
          </a:xfrm>
        </p:spPr>
        <p:txBody>
          <a:bodyPr/>
          <a:lstStyle/>
          <a:p>
            <a:pPr algn="r" rtl="1"/>
            <a:r>
              <a:rPr lang="ar-SY" dirty="0" smtClean="0"/>
              <a:t>صفحة الـ</a:t>
            </a:r>
            <a:r>
              <a:rPr lang="en-US" dirty="0" smtClean="0"/>
              <a:t>Index</a:t>
            </a:r>
            <a:r>
              <a:rPr lang="ar-SY" dirty="0" smtClean="0"/>
              <a:t>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2926"/>
            <a:ext cx="9144000" cy="2066925"/>
          </a:xfrm>
          <a:prstGeom prst="rect">
            <a:avLst/>
          </a:prstGeom>
        </p:spPr>
      </p:pic>
      <p:sp>
        <p:nvSpPr>
          <p:cNvPr id="6" name="Google Shape;142;p20"/>
          <p:cNvSpPr txBox="1">
            <a:spLocks noGrp="1"/>
          </p:cNvSpPr>
          <p:nvPr>
            <p:ph type="body" idx="2"/>
          </p:nvPr>
        </p:nvSpPr>
        <p:spPr>
          <a:xfrm>
            <a:off x="645248" y="1010720"/>
            <a:ext cx="7759136" cy="914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ar-SY" dirty="0" smtClean="0"/>
              <a:t>نلاحظ وجود </a:t>
            </a:r>
            <a:r>
              <a:rPr lang="en-US" dirty="0" smtClean="0"/>
              <a:t>form</a:t>
            </a:r>
            <a:r>
              <a:rPr lang="ar-SY" dirty="0" smtClean="0"/>
              <a:t> وذلك من أجل عمليات الحذف و لتعديل و الاستعراض</a:t>
            </a:r>
          </a:p>
          <a:p>
            <a:pPr marL="0" lvl="0" indent="0" algn="r" rtl="1">
              <a:buNone/>
            </a:pPr>
            <a:r>
              <a:rPr lang="ar-SY" dirty="0" smtClean="0"/>
              <a:t>حيث يتم وصول للطالب من خلال رقمه (</a:t>
            </a:r>
            <a:r>
              <a:rPr lang="en-US" dirty="0" smtClean="0"/>
              <a:t>Id</a:t>
            </a:r>
            <a:r>
              <a:rPr lang="ar-SY" dirty="0" smtClean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5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985656" y="308120"/>
            <a:ext cx="3372193" cy="702600"/>
          </a:xfrm>
        </p:spPr>
        <p:txBody>
          <a:bodyPr/>
          <a:lstStyle/>
          <a:p>
            <a:pPr algn="r" rtl="1"/>
            <a:r>
              <a:rPr lang="ar-SY" dirty="0" smtClean="0"/>
              <a:t>صفحة الـ</a:t>
            </a:r>
            <a:r>
              <a:rPr lang="en-US" dirty="0" smtClean="0"/>
              <a:t>Index</a:t>
            </a:r>
            <a:r>
              <a:rPr lang="ar-SY" dirty="0" smtClean="0"/>
              <a:t>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82" y="1168441"/>
            <a:ext cx="6720064" cy="358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2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صر نائب لرقم الشريحة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7" name="عنوان 1"/>
          <p:cNvSpPr txBox="1">
            <a:spLocks/>
          </p:cNvSpPr>
          <p:nvPr/>
        </p:nvSpPr>
        <p:spPr>
          <a:xfrm>
            <a:off x="6371136" y="237835"/>
            <a:ext cx="2033248" cy="49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 rtl="1"/>
            <a:r>
              <a:rPr lang="ar-SY" dirty="0" smtClean="0"/>
              <a:t>التابع </a:t>
            </a:r>
            <a:r>
              <a:rPr lang="en-US" dirty="0" smtClean="0"/>
              <a:t>create</a:t>
            </a:r>
            <a:r>
              <a:rPr lang="ar-SY" dirty="0" smtClean="0"/>
              <a:t>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Google Shape;142;p20"/>
          <p:cNvSpPr txBox="1">
            <a:spLocks noGrp="1"/>
          </p:cNvSpPr>
          <p:nvPr>
            <p:ph type="body" idx="2"/>
          </p:nvPr>
        </p:nvSpPr>
        <p:spPr>
          <a:xfrm>
            <a:off x="645248" y="573646"/>
            <a:ext cx="7759136" cy="914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ar-SY" dirty="0" smtClean="0"/>
              <a:t>وهو التابع المسؤول</a:t>
            </a:r>
            <a:r>
              <a:rPr lang="en-US" dirty="0" smtClean="0"/>
              <a:t> </a:t>
            </a:r>
            <a:r>
              <a:rPr lang="ar-SY" dirty="0" smtClean="0"/>
              <a:t>عن استعراض صفحة إضافة طالب, ويتم استدعائه عند الضغط على زر</a:t>
            </a:r>
            <a:r>
              <a:rPr lang="en-US" dirty="0" smtClean="0"/>
              <a:t> </a:t>
            </a:r>
            <a:r>
              <a:rPr lang="ar-SY" dirty="0" smtClean="0"/>
              <a:t> </a:t>
            </a:r>
            <a:r>
              <a:rPr lang="en-US" dirty="0" smtClean="0"/>
              <a:t>create student </a:t>
            </a:r>
            <a:r>
              <a:rPr lang="ar-SY" dirty="0" smtClean="0"/>
              <a:t> في واجهة الـ</a:t>
            </a:r>
            <a:r>
              <a:rPr lang="en-US" dirty="0" smtClean="0"/>
              <a:t>Index</a:t>
            </a:r>
            <a:r>
              <a:rPr lang="ar-SY" dirty="0" smtClean="0"/>
              <a:t> .</a:t>
            </a:r>
            <a:endParaRPr dirty="0"/>
          </a:p>
        </p:txBody>
      </p:sp>
      <p:pic>
        <p:nvPicPr>
          <p:cNvPr id="10" name="صورة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6" y="2296533"/>
            <a:ext cx="8953500" cy="2453318"/>
          </a:xfrm>
          <a:prstGeom prst="rect">
            <a:avLst/>
          </a:prstGeom>
        </p:spPr>
      </p:pic>
      <p:pic>
        <p:nvPicPr>
          <p:cNvPr id="11" name="صورة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7" y="1095347"/>
            <a:ext cx="3048000" cy="1095375"/>
          </a:xfrm>
          <a:prstGeom prst="rect">
            <a:avLst/>
          </a:prstGeom>
        </p:spPr>
      </p:pic>
      <p:cxnSp>
        <p:nvCxnSpPr>
          <p:cNvPr id="13" name="رابط كسهم مستقيم 12"/>
          <p:cNvCxnSpPr>
            <a:stCxn id="11" idx="3"/>
            <a:endCxn id="10" idx="0"/>
          </p:cNvCxnSpPr>
          <p:nvPr/>
        </p:nvCxnSpPr>
        <p:spPr>
          <a:xfrm>
            <a:off x="3537857" y="1643035"/>
            <a:ext cx="986959" cy="65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1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صر نائب لرقم الشريحة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7" name="عنوان 1"/>
          <p:cNvSpPr txBox="1">
            <a:spLocks/>
          </p:cNvSpPr>
          <p:nvPr/>
        </p:nvSpPr>
        <p:spPr>
          <a:xfrm>
            <a:off x="6371136" y="237835"/>
            <a:ext cx="2033248" cy="49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 rtl="1"/>
            <a:r>
              <a:rPr lang="ar-SY" dirty="0" smtClean="0"/>
              <a:t>التابع </a:t>
            </a:r>
            <a:r>
              <a:rPr lang="en-US" dirty="0" smtClean="0"/>
              <a:t>store</a:t>
            </a:r>
            <a:r>
              <a:rPr lang="ar-SY" dirty="0" smtClean="0"/>
              <a:t>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Google Shape;142;p20"/>
          <p:cNvSpPr txBox="1">
            <a:spLocks noGrp="1"/>
          </p:cNvSpPr>
          <p:nvPr>
            <p:ph type="body" idx="2"/>
          </p:nvPr>
        </p:nvSpPr>
        <p:spPr>
          <a:xfrm>
            <a:off x="645248" y="728634"/>
            <a:ext cx="7759136" cy="914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ar-SY" dirty="0" smtClean="0"/>
              <a:t>وهو التابع المسؤول عن إدخال البيانات الموجودة ضمن الـ</a:t>
            </a:r>
            <a:r>
              <a:rPr lang="en-US" dirty="0" smtClean="0"/>
              <a:t>request</a:t>
            </a:r>
            <a:r>
              <a:rPr lang="ar-SY" dirty="0" smtClean="0"/>
              <a:t> والتي من المفترض أن تكون بيانات طالب.</a:t>
            </a:r>
            <a:endParaRPr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3175"/>
            <a:ext cx="5878286" cy="2600325"/>
          </a:xfrm>
          <a:prstGeom prst="rect">
            <a:avLst/>
          </a:prstGeom>
        </p:spPr>
      </p:pic>
      <p:sp>
        <p:nvSpPr>
          <p:cNvPr id="9" name="Google Shape;142;p20"/>
          <p:cNvSpPr txBox="1">
            <a:spLocks noGrp="1"/>
          </p:cNvSpPr>
          <p:nvPr>
            <p:ph type="body" idx="2"/>
          </p:nvPr>
        </p:nvSpPr>
        <p:spPr>
          <a:xfrm>
            <a:off x="645248" y="1628774"/>
            <a:ext cx="7759136" cy="914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ar-SY" dirty="0" smtClean="0"/>
              <a:t>يتم التحقق من وجود البيانات من خلال التابع </a:t>
            </a:r>
            <a:r>
              <a:rPr lang="en-US" dirty="0" smtClean="0"/>
              <a:t>validate </a:t>
            </a:r>
            <a:r>
              <a:rPr lang="ar-SY" dirty="0" smtClean="0"/>
              <a:t>  ويتم إدخالها عن طريق التابع </a:t>
            </a:r>
            <a:r>
              <a:rPr lang="en-US" dirty="0" smtClean="0"/>
              <a:t>create</a:t>
            </a:r>
            <a:r>
              <a:rPr lang="ar-SY" dirty="0" smtClean="0"/>
              <a:t> بعد ذلك يتم توجيه للصفحة</a:t>
            </a:r>
            <a:r>
              <a:rPr lang="en-US" dirty="0" smtClean="0"/>
              <a:t> index </a:t>
            </a:r>
            <a:r>
              <a:rPr lang="ar-SY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497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صر نائب لرقم الشريحة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7" name="عنوان 1"/>
          <p:cNvSpPr txBox="1">
            <a:spLocks/>
          </p:cNvSpPr>
          <p:nvPr/>
        </p:nvSpPr>
        <p:spPr>
          <a:xfrm>
            <a:off x="6371136" y="237835"/>
            <a:ext cx="2033248" cy="49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 rtl="1"/>
            <a:r>
              <a:rPr lang="ar-SY" dirty="0" smtClean="0"/>
              <a:t>صفحة إنشاء طالب: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13" y="728634"/>
            <a:ext cx="6760029" cy="1963741"/>
          </a:xfrm>
          <a:prstGeom prst="rect">
            <a:avLst/>
          </a:prstGeom>
        </p:spPr>
      </p:pic>
      <p:sp>
        <p:nvSpPr>
          <p:cNvPr id="10" name="سهم إلى اليمين 9"/>
          <p:cNvSpPr/>
          <p:nvPr/>
        </p:nvSpPr>
        <p:spPr>
          <a:xfrm rot="10800000">
            <a:off x="5290457" y="2329543"/>
            <a:ext cx="838200" cy="185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صورة 10"/>
          <p:cNvPicPr>
            <a:picLocks noChangeAspect="1"/>
          </p:cNvPicPr>
          <p:nvPr/>
        </p:nvPicPr>
        <p:blipFill rotWithShape="1">
          <a:blip r:embed="rId3"/>
          <a:srcRect l="5389" r="3145"/>
          <a:stretch/>
        </p:blipFill>
        <p:spPr>
          <a:xfrm>
            <a:off x="1219199" y="3113122"/>
            <a:ext cx="6749143" cy="1195592"/>
          </a:xfrm>
          <a:prstGeom prst="rect">
            <a:avLst/>
          </a:prstGeom>
        </p:spPr>
      </p:pic>
      <p:cxnSp>
        <p:nvCxnSpPr>
          <p:cNvPr id="13" name="رابط كسهم مستقيم 12"/>
          <p:cNvCxnSpPr/>
          <p:nvPr/>
        </p:nvCxnSpPr>
        <p:spPr>
          <a:xfrm>
            <a:off x="1752600" y="2329542"/>
            <a:ext cx="707571" cy="72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2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985656" y="308120"/>
            <a:ext cx="3372193" cy="470320"/>
          </a:xfrm>
        </p:spPr>
        <p:txBody>
          <a:bodyPr/>
          <a:lstStyle/>
          <a:p>
            <a:pPr algn="r" rtl="1"/>
            <a:r>
              <a:rPr lang="ar-SY" dirty="0"/>
              <a:t>صفحة إنشاء طالب: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6" name="Google Shape;142;p20"/>
          <p:cNvSpPr txBox="1">
            <a:spLocks noGrp="1"/>
          </p:cNvSpPr>
          <p:nvPr>
            <p:ph type="body" idx="2"/>
          </p:nvPr>
        </p:nvSpPr>
        <p:spPr>
          <a:xfrm>
            <a:off x="6010275" y="1326441"/>
            <a:ext cx="3040781" cy="2676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ar-SY" dirty="0" smtClean="0"/>
              <a:t>الجزء المهم في هذه الصفحة هو ال </a:t>
            </a:r>
            <a:r>
              <a:rPr lang="en-US" dirty="0" smtClean="0"/>
              <a:t>form </a:t>
            </a:r>
            <a:r>
              <a:rPr lang="ar-SY" dirty="0" smtClean="0"/>
              <a:t>  والذي سيتم من خلاله إرسال البيانات للتابع </a:t>
            </a:r>
            <a:r>
              <a:rPr lang="en-US" dirty="0" smtClean="0"/>
              <a:t>create</a:t>
            </a:r>
            <a:r>
              <a:rPr lang="ar-SY" dirty="0" smtClean="0"/>
              <a:t> عند الضغط على الزر </a:t>
            </a:r>
            <a:r>
              <a:rPr lang="en-US" dirty="0" smtClean="0"/>
              <a:t>submit</a:t>
            </a:r>
            <a:endParaRPr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441"/>
            <a:ext cx="60102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0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832684" y="151903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3200" dirty="0" err="1" smtClean="0"/>
              <a:t>ماهو</a:t>
            </a:r>
            <a:r>
              <a:rPr lang="ar-SY" sz="3200" dirty="0" smtClean="0"/>
              <a:t> اللارافيل :</a:t>
            </a:r>
            <a:endParaRPr sz="3200"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" name="Google Shape;75;p13"/>
          <p:cNvSpPr txBox="1">
            <a:spLocks/>
          </p:cNvSpPr>
          <p:nvPr/>
        </p:nvSpPr>
        <p:spPr>
          <a:xfrm>
            <a:off x="0" y="869034"/>
            <a:ext cx="7571700" cy="2149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 rtl="1"/>
            <a:r>
              <a:rPr lang="ar-SY" dirty="0" err="1">
                <a:solidFill>
                  <a:schemeClr val="tx1"/>
                </a:solidFill>
              </a:rPr>
              <a:t>لارافل</a:t>
            </a:r>
            <a:r>
              <a:rPr lang="ar-SY" dirty="0">
                <a:solidFill>
                  <a:schemeClr val="tx1"/>
                </a:solidFill>
              </a:rPr>
              <a:t> هو اطار عمل خاص بلغة </a:t>
            </a:r>
            <a:r>
              <a:rPr lang="en-US" dirty="0">
                <a:solidFill>
                  <a:schemeClr val="tx1"/>
                </a:solidFill>
              </a:rPr>
              <a:t>php</a:t>
            </a:r>
            <a:r>
              <a:rPr lang="ar-SY" dirty="0">
                <a:solidFill>
                  <a:schemeClr val="tx1"/>
                </a:solidFill>
              </a:rPr>
              <a:t> , يقدم </a:t>
            </a:r>
            <a:r>
              <a:rPr lang="ar-SY" dirty="0" err="1">
                <a:solidFill>
                  <a:schemeClr val="tx1"/>
                </a:solidFill>
              </a:rPr>
              <a:t>لارافل</a:t>
            </a:r>
            <a:r>
              <a:rPr lang="ar-SY" dirty="0">
                <a:solidFill>
                  <a:schemeClr val="tx1"/>
                </a:solidFill>
              </a:rPr>
              <a:t> بيئة عمل متكاملة لكل ما تحتاجه لبناء موقع كامل من الناحيتين (</a:t>
            </a:r>
            <a:r>
              <a:rPr lang="en-US" dirty="0">
                <a:solidFill>
                  <a:schemeClr val="tx1"/>
                </a:solidFill>
              </a:rPr>
              <a:t>back-end , front-end</a:t>
            </a:r>
            <a:r>
              <a:rPr lang="ar-SY" dirty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algn="r" rtl="1"/>
            <a:endParaRPr lang="en-US" dirty="0">
              <a:solidFill>
                <a:schemeClr val="tx1"/>
              </a:solidFill>
            </a:endParaRPr>
          </a:p>
          <a:p>
            <a:pPr algn="r" rtl="1"/>
            <a:r>
              <a:rPr lang="ar-SY" dirty="0" err="1">
                <a:solidFill>
                  <a:schemeClr val="tx1"/>
                </a:solidFill>
              </a:rPr>
              <a:t>لارافل</a:t>
            </a:r>
            <a:r>
              <a:rPr lang="ar-SY" dirty="0">
                <a:solidFill>
                  <a:schemeClr val="tx1"/>
                </a:solidFill>
              </a:rPr>
              <a:t> </a:t>
            </a:r>
            <a:r>
              <a:rPr lang="ar-SY" dirty="0" smtClean="0">
                <a:solidFill>
                  <a:schemeClr val="tx1"/>
                </a:solidFill>
              </a:rPr>
              <a:t>مبني </a:t>
            </a:r>
            <a:r>
              <a:rPr lang="ar-SY" dirty="0">
                <a:solidFill>
                  <a:schemeClr val="tx1"/>
                </a:solidFill>
              </a:rPr>
              <a:t>على طريقة </a:t>
            </a:r>
            <a:r>
              <a:rPr lang="en-US" dirty="0" smtClean="0">
                <a:solidFill>
                  <a:schemeClr val="tx1"/>
                </a:solidFill>
              </a:rPr>
              <a:t> MVC </a:t>
            </a:r>
            <a:r>
              <a:rPr lang="ar-SY" dirty="0">
                <a:solidFill>
                  <a:schemeClr val="tx1"/>
                </a:solidFill>
              </a:rPr>
              <a:t>الشهيرة التي تفصل ال </a:t>
            </a:r>
            <a:r>
              <a:rPr lang="en-US" dirty="0" smtClean="0">
                <a:solidFill>
                  <a:schemeClr val="tx1"/>
                </a:solidFill>
              </a:rPr>
              <a:t> Model </a:t>
            </a:r>
            <a:r>
              <a:rPr lang="ar-SY" dirty="0">
                <a:solidFill>
                  <a:schemeClr val="tx1"/>
                </a:solidFill>
              </a:rPr>
              <a:t>عن </a:t>
            </a:r>
            <a:r>
              <a:rPr lang="en-US" dirty="0">
                <a:solidFill>
                  <a:schemeClr val="tx1"/>
                </a:solidFill>
              </a:rPr>
              <a:t>View </a:t>
            </a:r>
            <a:r>
              <a:rPr lang="ar-SY" dirty="0" smtClean="0">
                <a:solidFill>
                  <a:schemeClr val="tx1"/>
                </a:solidFill>
              </a:rPr>
              <a:t>عن </a:t>
            </a:r>
            <a:r>
              <a:rPr lang="en-US" dirty="0">
                <a:solidFill>
                  <a:schemeClr val="tx1"/>
                </a:solidFill>
              </a:rPr>
              <a:t>Controller , </a:t>
            </a:r>
            <a:r>
              <a:rPr lang="ar-SY" dirty="0">
                <a:solidFill>
                  <a:schemeClr val="tx1"/>
                </a:solidFill>
              </a:rPr>
              <a:t>مما يوفر لك بيئة عمل سلسة </a:t>
            </a:r>
            <a:r>
              <a:rPr lang="ar-SY" dirty="0" smtClean="0">
                <a:solidFill>
                  <a:schemeClr val="tx1"/>
                </a:solidFill>
              </a:rPr>
              <a:t>وسهلة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algn="r" rtl="1"/>
            <a:endParaRPr lang="ar-SY" dirty="0">
              <a:solidFill>
                <a:schemeClr val="tx1"/>
              </a:solidFill>
            </a:endParaRPr>
          </a:p>
        </p:txBody>
      </p:sp>
      <p:pic>
        <p:nvPicPr>
          <p:cNvPr id="2050" name="Picture 2" descr="Model–view–controller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68" y="2820289"/>
            <a:ext cx="3253563" cy="232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صر نائب لرقم الشريحة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7" name="عنوان 1"/>
          <p:cNvSpPr txBox="1">
            <a:spLocks/>
          </p:cNvSpPr>
          <p:nvPr/>
        </p:nvSpPr>
        <p:spPr>
          <a:xfrm>
            <a:off x="6371136" y="237835"/>
            <a:ext cx="2033248" cy="49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 rtl="1"/>
            <a:r>
              <a:rPr lang="ar-SY" dirty="0" smtClean="0"/>
              <a:t>التابع </a:t>
            </a:r>
            <a:r>
              <a:rPr lang="en-US" dirty="0" smtClean="0"/>
              <a:t>edit</a:t>
            </a:r>
            <a:r>
              <a:rPr lang="ar-SY" dirty="0" smtClean="0"/>
              <a:t>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Google Shape;142;p20"/>
          <p:cNvSpPr txBox="1">
            <a:spLocks noGrp="1"/>
          </p:cNvSpPr>
          <p:nvPr>
            <p:ph type="body" idx="2"/>
          </p:nvPr>
        </p:nvSpPr>
        <p:spPr>
          <a:xfrm>
            <a:off x="645248" y="573646"/>
            <a:ext cx="7759136" cy="914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ar-SY" dirty="0" smtClean="0"/>
              <a:t>وهو التابع المسؤول</a:t>
            </a:r>
            <a:r>
              <a:rPr lang="en-US" dirty="0" smtClean="0"/>
              <a:t> </a:t>
            </a:r>
            <a:r>
              <a:rPr lang="ar-SY" dirty="0" smtClean="0"/>
              <a:t>عن استعراض صفحة تعديل طالب, ويتم استدعائه عند الضغط على زر</a:t>
            </a:r>
            <a:r>
              <a:rPr lang="en-US" dirty="0" smtClean="0"/>
              <a:t> </a:t>
            </a:r>
            <a:r>
              <a:rPr lang="ar-SY" dirty="0" smtClean="0"/>
              <a:t> </a:t>
            </a:r>
            <a:r>
              <a:rPr lang="en-US" dirty="0" smtClean="0"/>
              <a:t>Edit </a:t>
            </a:r>
            <a:r>
              <a:rPr lang="ar-SY" dirty="0" smtClean="0"/>
              <a:t> في واجهة الـ</a:t>
            </a:r>
            <a:r>
              <a:rPr lang="en-US" dirty="0" smtClean="0"/>
              <a:t>Index</a:t>
            </a:r>
            <a:r>
              <a:rPr lang="ar-SY" dirty="0" smtClean="0"/>
              <a:t> بحيث يتم الاستعلام عن بيانات الطالب من خلال الـ</a:t>
            </a:r>
            <a:r>
              <a:rPr lang="en-US" dirty="0" smtClean="0"/>
              <a:t>id</a:t>
            </a:r>
            <a:r>
              <a:rPr lang="ar-SY" dirty="0" smtClean="0"/>
              <a:t> الخاص به الذي تم تمريره من الصفحة</a:t>
            </a:r>
            <a:r>
              <a:rPr lang="en-US" dirty="0" smtClean="0"/>
              <a:t> index </a:t>
            </a:r>
            <a:r>
              <a:rPr lang="ar-SY" dirty="0" smtClean="0"/>
              <a:t>.</a:t>
            </a:r>
            <a:endParaRPr dirty="0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22" y="1621412"/>
            <a:ext cx="4676775" cy="952500"/>
          </a:xfrm>
          <a:prstGeom prst="rect">
            <a:avLst/>
          </a:prstGeom>
        </p:spPr>
      </p:pic>
      <p:pic>
        <p:nvPicPr>
          <p:cNvPr id="4" name="صورة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22" y="2707278"/>
            <a:ext cx="7152186" cy="2042573"/>
          </a:xfrm>
          <a:prstGeom prst="rect">
            <a:avLst/>
          </a:prstGeom>
        </p:spPr>
      </p:pic>
      <p:cxnSp>
        <p:nvCxnSpPr>
          <p:cNvPr id="9" name="رابط كسهم مستقيم 8"/>
          <p:cNvCxnSpPr>
            <a:stCxn id="3" idx="3"/>
          </p:cNvCxnSpPr>
          <p:nvPr/>
        </p:nvCxnSpPr>
        <p:spPr>
          <a:xfrm>
            <a:off x="5441497" y="2097662"/>
            <a:ext cx="741589" cy="60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65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صر نائب لرقم الشريحة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7" name="عنوان 1"/>
          <p:cNvSpPr txBox="1">
            <a:spLocks/>
          </p:cNvSpPr>
          <p:nvPr/>
        </p:nvSpPr>
        <p:spPr>
          <a:xfrm>
            <a:off x="6371136" y="237835"/>
            <a:ext cx="2033248" cy="49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 rtl="1"/>
            <a:r>
              <a:rPr lang="ar-SY" dirty="0" smtClean="0"/>
              <a:t>التابع </a:t>
            </a:r>
            <a:r>
              <a:rPr lang="en-US" dirty="0" smtClean="0"/>
              <a:t>update</a:t>
            </a:r>
            <a:r>
              <a:rPr lang="ar-SY" dirty="0" smtClean="0"/>
              <a:t>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Google Shape;142;p20"/>
          <p:cNvSpPr txBox="1">
            <a:spLocks noGrp="1"/>
          </p:cNvSpPr>
          <p:nvPr>
            <p:ph type="body" idx="2"/>
          </p:nvPr>
        </p:nvSpPr>
        <p:spPr>
          <a:xfrm>
            <a:off x="645248" y="728634"/>
            <a:ext cx="7759136" cy="914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ar-SY" dirty="0" smtClean="0"/>
              <a:t>وهو التابع المسؤول عن إدخال البيانات الموجودة ضمن الـ</a:t>
            </a:r>
            <a:r>
              <a:rPr lang="en-US" dirty="0" smtClean="0"/>
              <a:t>request</a:t>
            </a:r>
            <a:r>
              <a:rPr lang="ar-SY" dirty="0" smtClean="0"/>
              <a:t> والتي من المفترض أن تكون بيانات طالب.</a:t>
            </a:r>
            <a:endParaRPr dirty="0"/>
          </a:p>
        </p:txBody>
      </p:sp>
      <p:sp>
        <p:nvSpPr>
          <p:cNvPr id="9" name="Google Shape;142;p20"/>
          <p:cNvSpPr txBox="1">
            <a:spLocks noGrp="1"/>
          </p:cNvSpPr>
          <p:nvPr>
            <p:ph type="body" idx="2"/>
          </p:nvPr>
        </p:nvSpPr>
        <p:spPr>
          <a:xfrm>
            <a:off x="645248" y="1628774"/>
            <a:ext cx="7759136" cy="1081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ar-SY" dirty="0" smtClean="0"/>
              <a:t>يتم التحقق من وجود البيانات من خلال التابع </a:t>
            </a:r>
            <a:r>
              <a:rPr lang="en-US" dirty="0" smtClean="0"/>
              <a:t>validate </a:t>
            </a:r>
            <a:r>
              <a:rPr lang="ar-SY" dirty="0" smtClean="0"/>
              <a:t>  ويتم </a:t>
            </a:r>
            <a:r>
              <a:rPr lang="ar-SY" dirty="0" smtClean="0"/>
              <a:t>الاستعلام عن الطالب </a:t>
            </a:r>
            <a:r>
              <a:rPr lang="ar-SY" dirty="0" smtClean="0"/>
              <a:t>عن طريق التابع </a:t>
            </a:r>
            <a:r>
              <a:rPr lang="en-US" dirty="0" smtClean="0"/>
              <a:t>update</a:t>
            </a:r>
            <a:r>
              <a:rPr lang="ar-SY" dirty="0" smtClean="0"/>
              <a:t> ومن ثم تعديل بيانات الطالب بحسب المدخلة من ال</a:t>
            </a:r>
            <a:r>
              <a:rPr lang="en-US" dirty="0" smtClean="0"/>
              <a:t>request</a:t>
            </a:r>
            <a:r>
              <a:rPr lang="ar-SY" dirty="0" smtClean="0"/>
              <a:t> بعد ذلك يتم توجيه للصفحة</a:t>
            </a:r>
            <a:r>
              <a:rPr lang="en-US" dirty="0" smtClean="0"/>
              <a:t> index </a:t>
            </a:r>
            <a:r>
              <a:rPr lang="ar-SY" dirty="0"/>
              <a:t>.</a:t>
            </a:r>
            <a:endParaRPr dirty="0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7" y="2866976"/>
            <a:ext cx="68961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0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985656" y="308120"/>
            <a:ext cx="3372193" cy="470320"/>
          </a:xfrm>
        </p:spPr>
        <p:txBody>
          <a:bodyPr/>
          <a:lstStyle/>
          <a:p>
            <a:pPr algn="r" rtl="1"/>
            <a:r>
              <a:rPr lang="ar-SY" dirty="0"/>
              <a:t>صفحة </a:t>
            </a:r>
            <a:r>
              <a:rPr lang="ar-SY" dirty="0" smtClean="0"/>
              <a:t>تعديل طالب</a:t>
            </a:r>
            <a:r>
              <a:rPr lang="ar-SY" dirty="0"/>
              <a:t>: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6" name="Google Shape;142;p20"/>
          <p:cNvSpPr txBox="1">
            <a:spLocks noGrp="1"/>
          </p:cNvSpPr>
          <p:nvPr>
            <p:ph type="body" idx="2"/>
          </p:nvPr>
        </p:nvSpPr>
        <p:spPr>
          <a:xfrm>
            <a:off x="6010275" y="1326441"/>
            <a:ext cx="3040781" cy="2676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ar-SY" dirty="0" smtClean="0"/>
              <a:t>الجزء المهم في هذه الصفحة هو ال </a:t>
            </a:r>
            <a:r>
              <a:rPr lang="en-US" dirty="0" smtClean="0"/>
              <a:t>form </a:t>
            </a:r>
            <a:r>
              <a:rPr lang="ar-SY" dirty="0" smtClean="0"/>
              <a:t>  والذي سيتم من خلاله إرسال البيانات مع ال</a:t>
            </a:r>
            <a:r>
              <a:rPr lang="en-US" dirty="0" smtClean="0"/>
              <a:t>id </a:t>
            </a:r>
            <a:r>
              <a:rPr lang="ar-SY" dirty="0" smtClean="0"/>
              <a:t> الخاص بالطالب للتابع </a:t>
            </a:r>
            <a:r>
              <a:rPr lang="en-US" dirty="0" smtClean="0"/>
              <a:t>update</a:t>
            </a:r>
            <a:r>
              <a:rPr lang="ar-SY" dirty="0" smtClean="0"/>
              <a:t> عند الضغط على الزر </a:t>
            </a:r>
            <a:r>
              <a:rPr lang="en-US" dirty="0" smtClean="0"/>
              <a:t>submit</a:t>
            </a:r>
            <a:endParaRPr dirty="0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441"/>
            <a:ext cx="60864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صر نائب لرقم الشريحة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7" name="عنوان 1"/>
          <p:cNvSpPr txBox="1">
            <a:spLocks/>
          </p:cNvSpPr>
          <p:nvPr/>
        </p:nvSpPr>
        <p:spPr>
          <a:xfrm>
            <a:off x="6371136" y="237835"/>
            <a:ext cx="2033248" cy="49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 rtl="1"/>
            <a:r>
              <a:rPr lang="ar-SY" dirty="0" smtClean="0"/>
              <a:t>صفحة تعديل طالب: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36" y="728634"/>
            <a:ext cx="7407869" cy="2094821"/>
          </a:xfrm>
          <a:prstGeom prst="rect">
            <a:avLst/>
          </a:prstGeom>
        </p:spPr>
      </p:pic>
      <p:sp>
        <p:nvSpPr>
          <p:cNvPr id="3" name="سهم إلى اليمين 2"/>
          <p:cNvSpPr/>
          <p:nvPr/>
        </p:nvSpPr>
        <p:spPr>
          <a:xfrm rot="10800000">
            <a:off x="4844143" y="2623457"/>
            <a:ext cx="892628" cy="119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36" y="3314254"/>
            <a:ext cx="7473546" cy="1247827"/>
          </a:xfrm>
          <a:prstGeom prst="rect">
            <a:avLst/>
          </a:prstGeom>
        </p:spPr>
      </p:pic>
      <p:cxnSp>
        <p:nvCxnSpPr>
          <p:cNvPr id="12" name="رابط كسهم مستقيم 11"/>
          <p:cNvCxnSpPr/>
          <p:nvPr/>
        </p:nvCxnSpPr>
        <p:spPr>
          <a:xfrm>
            <a:off x="1197429" y="2623457"/>
            <a:ext cx="696685" cy="69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28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صر نائب لرقم الشريحة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7" name="عنوان 1"/>
          <p:cNvSpPr txBox="1">
            <a:spLocks/>
          </p:cNvSpPr>
          <p:nvPr/>
        </p:nvSpPr>
        <p:spPr>
          <a:xfrm>
            <a:off x="6371136" y="237835"/>
            <a:ext cx="2033248" cy="49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 rtl="1"/>
            <a:r>
              <a:rPr lang="ar-SY" dirty="0" smtClean="0"/>
              <a:t>التابع </a:t>
            </a:r>
            <a:r>
              <a:rPr lang="en-US" dirty="0" smtClean="0"/>
              <a:t>destroy</a:t>
            </a:r>
            <a:r>
              <a:rPr lang="ar-SY" dirty="0" smtClean="0"/>
              <a:t>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Google Shape;142;p20"/>
          <p:cNvSpPr txBox="1">
            <a:spLocks noGrp="1"/>
          </p:cNvSpPr>
          <p:nvPr>
            <p:ph type="body" idx="2"/>
          </p:nvPr>
        </p:nvSpPr>
        <p:spPr>
          <a:xfrm>
            <a:off x="645248" y="728634"/>
            <a:ext cx="7759136" cy="914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ar-SY" dirty="0" smtClean="0"/>
              <a:t>وهو التابع المسؤول حذف طالب ويتم استدعائه عند الضغط على الزر </a:t>
            </a:r>
            <a:r>
              <a:rPr lang="en-US" dirty="0" smtClean="0"/>
              <a:t>delete </a:t>
            </a:r>
            <a:r>
              <a:rPr lang="ar-SY" dirty="0" smtClean="0"/>
              <a:t> في الصفحة </a:t>
            </a:r>
            <a:r>
              <a:rPr lang="en-US" dirty="0" smtClean="0"/>
              <a:t>index</a:t>
            </a:r>
            <a:r>
              <a:rPr lang="ar-SY" dirty="0" smtClean="0"/>
              <a:t>.</a:t>
            </a:r>
            <a:endParaRPr dirty="0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03" y="2133834"/>
            <a:ext cx="69818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8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صر نائب لرقم الشريحة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7" name="عنوان 1"/>
          <p:cNvSpPr txBox="1">
            <a:spLocks/>
          </p:cNvSpPr>
          <p:nvPr/>
        </p:nvSpPr>
        <p:spPr>
          <a:xfrm>
            <a:off x="6371136" y="237835"/>
            <a:ext cx="2033248" cy="49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 rtl="1"/>
            <a:r>
              <a:rPr lang="ar-SY" dirty="0" smtClean="0"/>
              <a:t>زر حذف طالب: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57" y="916747"/>
            <a:ext cx="7766277" cy="1475388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57" y="3028751"/>
            <a:ext cx="7760834" cy="1084483"/>
          </a:xfrm>
          <a:prstGeom prst="rect">
            <a:avLst/>
          </a:prstGeom>
        </p:spPr>
      </p:pic>
      <p:cxnSp>
        <p:nvCxnSpPr>
          <p:cNvPr id="10" name="رابط كسهم مستقيم 9"/>
          <p:cNvCxnSpPr>
            <a:stCxn id="2" idx="2"/>
            <a:endCxn id="6" idx="0"/>
          </p:cNvCxnSpPr>
          <p:nvPr/>
        </p:nvCxnSpPr>
        <p:spPr>
          <a:xfrm flipH="1">
            <a:off x="4792874" y="2392135"/>
            <a:ext cx="2722" cy="63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80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صر نائب لرقم الشريحة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7" name="عنوان 1"/>
          <p:cNvSpPr txBox="1">
            <a:spLocks/>
          </p:cNvSpPr>
          <p:nvPr/>
        </p:nvSpPr>
        <p:spPr>
          <a:xfrm>
            <a:off x="5540829" y="237835"/>
            <a:ext cx="2863555" cy="49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 rtl="1"/>
            <a:r>
              <a:rPr lang="ar-SY" dirty="0" smtClean="0"/>
              <a:t>ملف الـ</a:t>
            </a:r>
            <a:r>
              <a:rPr lang="en-US" dirty="0" smtClean="0"/>
              <a:t>route </a:t>
            </a:r>
            <a:r>
              <a:rPr lang="ar-SY" dirty="0" smtClean="0"/>
              <a:t> </a:t>
            </a:r>
            <a:r>
              <a:rPr lang="en-US" dirty="0" smtClean="0"/>
              <a:t>&lt;</a:t>
            </a:r>
            <a:r>
              <a:rPr lang="ar-SY" dirty="0" smtClean="0"/>
              <a:t> </a:t>
            </a:r>
            <a:r>
              <a:rPr lang="en-US" dirty="0" smtClean="0"/>
              <a:t>web.php</a:t>
            </a:r>
            <a:r>
              <a:rPr lang="ar-SY" dirty="0" smtClean="0"/>
              <a:t>: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43" y="2374901"/>
            <a:ext cx="6324600" cy="2571750"/>
          </a:xfrm>
          <a:prstGeom prst="rect">
            <a:avLst/>
          </a:prstGeom>
        </p:spPr>
      </p:pic>
      <p:sp>
        <p:nvSpPr>
          <p:cNvPr id="9" name="Google Shape;142;p20"/>
          <p:cNvSpPr txBox="1">
            <a:spLocks noGrp="1"/>
          </p:cNvSpPr>
          <p:nvPr>
            <p:ph type="body" idx="2"/>
          </p:nvPr>
        </p:nvSpPr>
        <p:spPr>
          <a:xfrm>
            <a:off x="645248" y="728634"/>
            <a:ext cx="7759136" cy="1306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ar-SY" dirty="0" smtClean="0"/>
              <a:t>وهو الملف المسؤول عن توجيه المتصفح لاستدعاء التوابع المذكورة سابقا</a:t>
            </a:r>
          </a:p>
          <a:p>
            <a:pPr marL="0" lvl="0" indent="0" algn="r" rtl="1">
              <a:buNone/>
            </a:pPr>
            <a:r>
              <a:rPr lang="ar-SY" dirty="0" smtClean="0"/>
              <a:t>وبما انه تم اعتماد المقياس العالمي </a:t>
            </a:r>
            <a:r>
              <a:rPr lang="en-US" dirty="0" smtClean="0"/>
              <a:t>CRUD</a:t>
            </a:r>
            <a:r>
              <a:rPr lang="ar-SY" dirty="0" smtClean="0"/>
              <a:t> فلا يوجد حاجة لكتابة نوع ال </a:t>
            </a:r>
            <a:r>
              <a:rPr lang="en-US" dirty="0" smtClean="0"/>
              <a:t>request</a:t>
            </a:r>
            <a:r>
              <a:rPr lang="ar-SY" dirty="0" smtClean="0"/>
              <a:t> فقط نحتاج كتابة السطر الموجود أدناه.</a:t>
            </a:r>
            <a:endParaRPr lang="ar-SY" dirty="0" smtClean="0"/>
          </a:p>
        </p:txBody>
      </p:sp>
    </p:spTree>
    <p:extLst>
      <p:ext uri="{BB962C8B-B14F-4D97-AF65-F5344CB8AC3E}">
        <p14:creationId xmlns:p14="http://schemas.microsoft.com/office/powerpoint/2010/main" val="851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صر نائب لرقم الشريحة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7" name="عنوان 1"/>
          <p:cNvSpPr txBox="1">
            <a:spLocks/>
          </p:cNvSpPr>
          <p:nvPr/>
        </p:nvSpPr>
        <p:spPr>
          <a:xfrm>
            <a:off x="5540829" y="237835"/>
            <a:ext cx="2863555" cy="49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 rtl="1"/>
            <a:r>
              <a:rPr lang="ar-SY" dirty="0" smtClean="0"/>
              <a:t>المراجع المستخدمة: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مستطيل 7"/>
          <p:cNvSpPr/>
          <p:nvPr/>
        </p:nvSpPr>
        <p:spPr>
          <a:xfrm>
            <a:off x="0" y="937171"/>
            <a:ext cx="7086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600"/>
              </a:spcBef>
              <a:buSzPts val="2400"/>
              <a:buChar char="◎"/>
            </a:pPr>
            <a:r>
              <a:rPr lang="en-US" dirty="0">
                <a:latin typeface="+mj-lt"/>
                <a:cs typeface="Ara Hamah Homs" panose="00000500000000000000" pitchFamily="50" charset="-78"/>
                <a:hlinkClick r:id="rId2"/>
              </a:rPr>
              <a:t>https://laravel.com</a:t>
            </a:r>
            <a:r>
              <a:rPr lang="en-US" dirty="0" smtClean="0">
                <a:latin typeface="+mj-lt"/>
                <a:cs typeface="Ara Hamah Homs" panose="00000500000000000000" pitchFamily="50" charset="-78"/>
                <a:hlinkClick r:id="rId2"/>
              </a:rPr>
              <a:t>/</a:t>
            </a:r>
            <a:r>
              <a:rPr lang="ar-SY" dirty="0" smtClean="0">
                <a:latin typeface="+mj-lt"/>
                <a:cs typeface="Ara Hamah Homs" panose="00000500000000000000" pitchFamily="50" charset="-78"/>
              </a:rPr>
              <a:t/>
            </a:r>
            <a:br>
              <a:rPr lang="ar-SY" dirty="0" smtClean="0">
                <a:latin typeface="+mj-lt"/>
                <a:cs typeface="Ara Hamah Homs" panose="00000500000000000000" pitchFamily="50" charset="-78"/>
              </a:rPr>
            </a:br>
            <a:endParaRPr lang="en-US" dirty="0" smtClean="0">
              <a:latin typeface="+mj-lt"/>
              <a:cs typeface="Ara Hamah Homs" panose="00000500000000000000" pitchFamily="50" charset="-78"/>
            </a:endParaRPr>
          </a:p>
          <a:p>
            <a:pPr marL="457200" lvl="0" indent="-381000">
              <a:buSzPts val="2400"/>
              <a:buChar char="◎"/>
            </a:pPr>
            <a:r>
              <a:rPr lang="en-US" dirty="0">
                <a:latin typeface="+mj-lt"/>
                <a:cs typeface="Ara Hamah Homs" panose="00000500000000000000" pitchFamily="50" charset="-78"/>
                <a:hlinkClick r:id="rId3"/>
              </a:rPr>
              <a:t>https://www.sumologic.com/glossary/crud</a:t>
            </a:r>
            <a:r>
              <a:rPr lang="en-US" dirty="0" smtClean="0">
                <a:latin typeface="+mj-lt"/>
                <a:cs typeface="Ara Hamah Homs" panose="00000500000000000000" pitchFamily="50" charset="-78"/>
                <a:hlinkClick r:id="rId3"/>
              </a:rPr>
              <a:t>/</a:t>
            </a:r>
            <a:endParaRPr lang="en-US" dirty="0" smtClean="0">
              <a:latin typeface="+mj-lt"/>
              <a:cs typeface="Ara Hamah Homs" panose="00000500000000000000" pitchFamily="50" charset="-78"/>
            </a:endParaRPr>
          </a:p>
          <a:p>
            <a:pPr marL="457200" lvl="0" indent="-381000">
              <a:buSzPts val="2400"/>
              <a:buChar char="◎"/>
            </a:pPr>
            <a:endParaRPr lang="en-US" dirty="0">
              <a:latin typeface="+mj-lt"/>
              <a:cs typeface="Ara Hamah Homs" panose="00000500000000000000" pitchFamily="50" charset="-78"/>
            </a:endParaRPr>
          </a:p>
          <a:p>
            <a:pPr marL="457200" lvl="0" indent="-381000">
              <a:buSzPts val="2400"/>
              <a:buChar char="◎"/>
            </a:pPr>
            <a:r>
              <a:rPr lang="en-US" dirty="0">
                <a:latin typeface="+mj-lt"/>
                <a:cs typeface="Ara Hamah Homs" panose="00000500000000000000" pitchFamily="50" charset="-78"/>
                <a:hlinkClick r:id="rId4"/>
              </a:rPr>
              <a:t>https://</a:t>
            </a:r>
            <a:r>
              <a:rPr lang="en-US" dirty="0" smtClean="0">
                <a:latin typeface="+mj-lt"/>
                <a:cs typeface="Ara Hamah Homs" panose="00000500000000000000" pitchFamily="50" charset="-78"/>
                <a:hlinkClick r:id="rId4"/>
              </a:rPr>
              <a:t>techterms.com/definition/mvc</a:t>
            </a:r>
            <a:endParaRPr lang="en-US" dirty="0" smtClean="0">
              <a:latin typeface="+mj-lt"/>
              <a:cs typeface="Ara Hamah Homs" panose="00000500000000000000" pitchFamily="50" charset="-78"/>
            </a:endParaRPr>
          </a:p>
          <a:p>
            <a:pPr marL="457200" lvl="0" indent="-381000">
              <a:buSzPts val="2400"/>
              <a:buChar char="◎"/>
            </a:pPr>
            <a:endParaRPr lang="en-US" dirty="0" smtClean="0">
              <a:latin typeface="+mj-lt"/>
              <a:cs typeface="Ara Hamah Homs" panose="00000500000000000000" pitchFamily="50" charset="-78"/>
            </a:endParaRPr>
          </a:p>
          <a:p>
            <a:pPr marL="457200" lvl="0" indent="-381000">
              <a:buSzPts val="2400"/>
              <a:buChar char="◎"/>
            </a:pPr>
            <a:endParaRPr lang="en-US" dirty="0">
              <a:latin typeface="+mj-lt"/>
              <a:cs typeface="Ara Hamah Homs" panose="00000500000000000000" pitchFamily="50" charset="-78"/>
            </a:endParaRPr>
          </a:p>
        </p:txBody>
      </p:sp>
      <p:sp>
        <p:nvSpPr>
          <p:cNvPr id="10" name="عنوان 1"/>
          <p:cNvSpPr txBox="1">
            <a:spLocks/>
          </p:cNvSpPr>
          <p:nvPr/>
        </p:nvSpPr>
        <p:spPr>
          <a:xfrm>
            <a:off x="5018314" y="2746146"/>
            <a:ext cx="3386069" cy="49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 rtl="1"/>
            <a:r>
              <a:rPr lang="ar-SY" dirty="0" smtClean="0"/>
              <a:t>رابط المشروع على الـ</a:t>
            </a:r>
            <a:r>
              <a:rPr lang="en-US" dirty="0" smtClean="0"/>
              <a:t>Github </a:t>
            </a:r>
            <a:r>
              <a:rPr lang="ar-SY" dirty="0" smtClean="0"/>
              <a:t>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مستطيل 10"/>
          <p:cNvSpPr/>
          <p:nvPr/>
        </p:nvSpPr>
        <p:spPr>
          <a:xfrm>
            <a:off x="261257" y="3217896"/>
            <a:ext cx="7086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600"/>
              </a:spcBef>
              <a:buSzPts val="2400"/>
              <a:buChar char="◎"/>
            </a:pPr>
            <a:r>
              <a:rPr lang="en-US" dirty="0">
                <a:latin typeface="+mj-lt"/>
                <a:cs typeface="Ara Hamah Homs" panose="00000500000000000000" pitchFamily="50" charset="-78"/>
                <a:hlinkClick r:id="rId5"/>
              </a:rPr>
              <a:t>https://</a:t>
            </a:r>
            <a:r>
              <a:rPr lang="en-US" dirty="0" smtClean="0">
                <a:latin typeface="+mj-lt"/>
                <a:cs typeface="Ara Hamah Homs" panose="00000500000000000000" pitchFamily="50" charset="-78"/>
                <a:hlinkClick r:id="rId5"/>
              </a:rPr>
              <a:t>github.com/belaloo/Programing-Language-Project.git</a:t>
            </a:r>
            <a:endParaRPr lang="en-US" dirty="0" smtClean="0">
              <a:latin typeface="+mj-lt"/>
              <a:cs typeface="Ara Hamah Homs" panose="00000500000000000000" pitchFamily="50" charset="-78"/>
            </a:endParaRPr>
          </a:p>
          <a:p>
            <a:pPr marL="457200" lvl="0" indent="-381000">
              <a:buSzPts val="2400"/>
              <a:buChar char="◎"/>
            </a:pPr>
            <a:endParaRPr lang="en-US" dirty="0">
              <a:latin typeface="+mj-lt"/>
              <a:cs typeface="Ara Hamah Homs" panose="00000500000000000000" pitchFamily="5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5255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 txBox="1">
            <a:spLocks noGrp="1"/>
          </p:cNvSpPr>
          <p:nvPr>
            <p:ph type="ctrTitle"/>
          </p:nvPr>
        </p:nvSpPr>
        <p:spPr>
          <a:xfrm>
            <a:off x="2906739" y="1406451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/>
            </a:r>
            <a:br>
              <a:rPr lang="en" dirty="0"/>
            </a:br>
            <a:r>
              <a:rPr lang="en" dirty="0" smtClean="0"/>
              <a:t>Thank You.</a:t>
            </a:r>
            <a:endParaRPr dirty="0"/>
          </a:p>
        </p:txBody>
      </p:sp>
      <p:sp>
        <p:nvSpPr>
          <p:cNvPr id="402" name="Google Shape;402;p38"/>
          <p:cNvSpPr txBox="1">
            <a:spLocks noGrp="1"/>
          </p:cNvSpPr>
          <p:nvPr>
            <p:ph type="subTitle" idx="1"/>
          </p:nvPr>
        </p:nvSpPr>
        <p:spPr>
          <a:xfrm>
            <a:off x="2906739" y="2663168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M Belal Al-Shmalya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01994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6000" b="1" dirty="0" smtClean="0"/>
              <a:t>ما هو ال </a:t>
            </a:r>
            <a:r>
              <a:rPr lang="en-US" sz="6000" b="1" dirty="0" smtClean="0"/>
              <a:t>MVC</a:t>
            </a:r>
            <a:r>
              <a:rPr lang="ar-SY" sz="6000" b="1" dirty="0" smtClean="0"/>
              <a:t> ؟</a:t>
            </a:r>
            <a:endParaRPr sz="6000" b="1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074" name="Picture 2" descr="From MVC to Modern Web Frameworks | by Robert Zhu | HackerNoon.com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90" y="1851490"/>
            <a:ext cx="4529441" cy="251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مستطيل 1"/>
          <p:cNvSpPr/>
          <p:nvPr/>
        </p:nvSpPr>
        <p:spPr>
          <a:xfrm>
            <a:off x="3945400" y="2526485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81000" algn="r" rtl="1">
              <a:spcBef>
                <a:spcPts val="600"/>
              </a:spcBef>
              <a:buSzPts val="2400"/>
              <a:buChar char="◎"/>
            </a:pPr>
            <a:r>
              <a:rPr lang="ar-SY" dirty="0" smtClean="0">
                <a:latin typeface="+mj-lt"/>
                <a:cs typeface="Ara Hamah Homs" panose="00000500000000000000" pitchFamily="50" charset="-78"/>
              </a:rPr>
              <a:t>عمليات على قاعدة البيانات (إضافة - حذف - تعديل)</a:t>
            </a:r>
            <a:br>
              <a:rPr lang="ar-SY" dirty="0" smtClean="0">
                <a:latin typeface="+mj-lt"/>
                <a:cs typeface="Ara Hamah Homs" panose="00000500000000000000" pitchFamily="50" charset="-78"/>
              </a:rPr>
            </a:br>
            <a:r>
              <a:rPr lang="ar-SY" dirty="0" smtClean="0">
                <a:latin typeface="+mj-lt"/>
                <a:cs typeface="Ara Hamah Homs" panose="00000500000000000000" pitchFamily="50" charset="-78"/>
              </a:rPr>
              <a:t>مثال : إدخال معلومات طالب.</a:t>
            </a:r>
            <a:br>
              <a:rPr lang="ar-SY" dirty="0" smtClean="0">
                <a:latin typeface="+mj-lt"/>
                <a:cs typeface="Ara Hamah Homs" panose="00000500000000000000" pitchFamily="50" charset="-78"/>
              </a:rPr>
            </a:br>
            <a:endParaRPr lang="en-US" dirty="0" smtClean="0">
              <a:latin typeface="+mj-lt"/>
              <a:cs typeface="Ara Hamah Homs" panose="00000500000000000000" pitchFamily="50" charset="-78"/>
            </a:endParaRPr>
          </a:p>
          <a:p>
            <a:pPr marL="457200" lvl="0" indent="-381000" algn="r" rtl="1">
              <a:buSzPts val="2400"/>
              <a:buChar char="◎"/>
            </a:pPr>
            <a:r>
              <a:rPr lang="ar-SY" dirty="0" smtClean="0">
                <a:latin typeface="+mj-lt"/>
                <a:cs typeface="Ara Hamah Homs" panose="00000500000000000000" pitchFamily="50" charset="-78"/>
              </a:rPr>
              <a:t>استعراض البيانات.</a:t>
            </a:r>
            <a:br>
              <a:rPr lang="ar-SY" dirty="0" smtClean="0">
                <a:latin typeface="+mj-lt"/>
                <a:cs typeface="Ara Hamah Homs" panose="00000500000000000000" pitchFamily="50" charset="-78"/>
              </a:rPr>
            </a:br>
            <a:r>
              <a:rPr lang="ar-SY" dirty="0" smtClean="0">
                <a:latin typeface="+mj-lt"/>
                <a:cs typeface="Ara Hamah Homs" panose="00000500000000000000" pitchFamily="50" charset="-78"/>
              </a:rPr>
              <a:t>مثال : </a:t>
            </a:r>
            <a:r>
              <a:rPr lang="ar-SY" dirty="0" smtClean="0">
                <a:latin typeface="+mj-lt"/>
                <a:cs typeface="Ara Hamah Homs" panose="00000500000000000000" pitchFamily="50" charset="-78"/>
              </a:rPr>
              <a:t>استعراض </a:t>
            </a:r>
            <a:r>
              <a:rPr lang="ar-SY" dirty="0" smtClean="0">
                <a:latin typeface="+mj-lt"/>
                <a:cs typeface="Ara Hamah Homs" panose="00000500000000000000" pitchFamily="50" charset="-78"/>
              </a:rPr>
              <a:t>الطلاب.</a:t>
            </a:r>
            <a:endParaRPr lang="en-US" dirty="0">
              <a:latin typeface="+mj-lt"/>
              <a:cs typeface="Ara Hamah Homs" panose="00000500000000000000" pitchFamily="50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Y" dirty="0" smtClean="0"/>
              <a:t>لماذا </a:t>
            </a:r>
            <a:r>
              <a:rPr lang="ar-SY" dirty="0" err="1" smtClean="0"/>
              <a:t>اللارافيل</a:t>
            </a:r>
            <a:r>
              <a:rPr lang="ar-SY" dirty="0" smtClean="0"/>
              <a:t> ؟ 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b="1" dirty="0" smtClean="0"/>
              <a:t>Migration</a:t>
            </a:r>
          </a:p>
          <a:p>
            <a:pPr marL="0" lvl="0" indent="0" algn="ctr">
              <a:buNone/>
            </a:pPr>
            <a:r>
              <a:rPr lang="ar-SY" dirty="0" smtClean="0"/>
              <a:t>وهو نظام تهجير البيانات حيث أن إنشاء قاعدة البيانات من خلاله أسهل من إنشائها يدويا بالإضافة لسهولة نقله لأنه أساسا موجود ضمن ملفات المشروع</a:t>
            </a:r>
            <a:endParaRPr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ar-SY" b="1" dirty="0"/>
              <a:t>الامان</a:t>
            </a:r>
            <a:endParaRPr b="1" dirty="0"/>
          </a:p>
          <a:p>
            <a:pPr marL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ar-SY" dirty="0" smtClean="0"/>
              <a:t>بسبب اتباعها خوارزميات تشفير من أجل تشفير البيانات المطلوب تشفيرها (كلمة المرور) بالإضافة لكونها مفتوحة المصدر ف إصلاح أخطاء الحماية يكون أسرع من قبل مطوريها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ar-SY" b="1" dirty="0"/>
              <a:t>واسع الانتشار</a:t>
            </a:r>
            <a:endParaRPr b="1" dirty="0"/>
          </a:p>
          <a:p>
            <a:pPr marL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ar-SY" dirty="0" smtClean="0"/>
              <a:t>لأنها معتمدة على لغة برمجة مفتوحة المصدر</a:t>
            </a:r>
            <a:r>
              <a:rPr lang="en" dirty="0" smtClean="0"/>
              <a:t>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187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Y" dirty="0" smtClean="0"/>
              <a:t>طريقة تنصيب </a:t>
            </a:r>
            <a:r>
              <a:rPr lang="ar-SY" dirty="0" err="1" smtClean="0"/>
              <a:t>اللارفيل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r" rtl="1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ar-SY" dirty="0" smtClean="0"/>
              <a:t>بعد تنصيب برنامج </a:t>
            </a:r>
            <a:r>
              <a:rPr lang="en-US" dirty="0" err="1" smtClean="0"/>
              <a:t>xampp</a:t>
            </a:r>
            <a:r>
              <a:rPr lang="en-US" dirty="0" smtClean="0"/>
              <a:t> </a:t>
            </a:r>
            <a:r>
              <a:rPr lang="ar-SY" dirty="0" smtClean="0"/>
              <a:t> أو أحد البرامج الشبيه له </a:t>
            </a:r>
            <a:r>
              <a:rPr lang="en-US" dirty="0" smtClean="0"/>
              <a:t>,</a:t>
            </a:r>
            <a:r>
              <a:rPr lang="ar-SY" dirty="0" smtClean="0"/>
              <a:t> وبعد تنصيب ال </a:t>
            </a:r>
            <a:r>
              <a:rPr lang="en-US" dirty="0" smtClean="0"/>
              <a:t>composer</a:t>
            </a:r>
            <a:r>
              <a:rPr lang="ar-SY" dirty="0" smtClean="0"/>
              <a:t> نضع الأمر التالي في ال</a:t>
            </a:r>
            <a:r>
              <a:rPr lang="en-US" dirty="0" smtClean="0"/>
              <a:t>CMD</a:t>
            </a:r>
            <a:r>
              <a:rPr lang="ar-SY" dirty="0" smtClean="0"/>
              <a:t> .</a:t>
            </a:r>
            <a:br>
              <a:rPr lang="ar-SY" dirty="0" smtClean="0"/>
            </a:br>
            <a:endParaRPr dirty="0"/>
          </a:p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rgbClr val="090910"/>
                </a:solidFill>
                <a:latin typeface="source-code-pro"/>
              </a:rPr>
              <a:t>composer create-project </a:t>
            </a:r>
            <a:r>
              <a:rPr lang="en-US" sz="1800" dirty="0" err="1">
                <a:solidFill>
                  <a:srgbClr val="090910"/>
                </a:solidFill>
                <a:latin typeface="source-code-pro"/>
              </a:rPr>
              <a:t>laravel</a:t>
            </a:r>
            <a:r>
              <a:rPr lang="en-US" sz="1800" dirty="0">
                <a:solidFill>
                  <a:srgbClr val="090910"/>
                </a:solidFill>
                <a:latin typeface="source-code-pro"/>
              </a:rPr>
              <a:t>/</a:t>
            </a:r>
            <a:r>
              <a:rPr lang="en-US" sz="1800" dirty="0" err="1">
                <a:solidFill>
                  <a:srgbClr val="090910"/>
                </a:solidFill>
                <a:latin typeface="source-code-pro"/>
              </a:rPr>
              <a:t>laravel</a:t>
            </a:r>
            <a:r>
              <a:rPr lang="en-US" sz="1800" dirty="0">
                <a:solidFill>
                  <a:srgbClr val="090910"/>
                </a:solidFill>
                <a:latin typeface="source-code-pro"/>
              </a:rPr>
              <a:t> </a:t>
            </a:r>
            <a:r>
              <a:rPr lang="en-US" sz="1800" dirty="0" smtClean="0">
                <a:solidFill>
                  <a:srgbClr val="090910"/>
                </a:solidFill>
                <a:latin typeface="source-code-pro"/>
              </a:rPr>
              <a:t>example-app</a:t>
            </a:r>
            <a:endParaRPr lang="ar-SY" sz="1800" dirty="0" smtClean="0">
              <a:solidFill>
                <a:srgbClr val="090910"/>
              </a:solidFill>
              <a:latin typeface="source-code-pro"/>
            </a:endParaRPr>
          </a:p>
          <a:p>
            <a:pPr marL="76200" indent="0" algn="l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ar-SY" sz="1400" dirty="0" smtClean="0">
              <a:solidFill>
                <a:schemeClr val="tx1"/>
              </a:solidFill>
            </a:endParaRPr>
          </a:p>
          <a:p>
            <a:pPr algn="r" rtl="1">
              <a:spcBef>
                <a:spcPts val="0"/>
              </a:spcBef>
            </a:pPr>
            <a:r>
              <a:rPr lang="ar-SY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بعد إنشاء المشروع يجب علينا تهيئة ملف ال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ENV</a:t>
            </a:r>
            <a:r>
              <a:rPr lang="ar-SY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 الذي يهيئ التواصل مع قاعدة البيانات.</a:t>
            </a:r>
          </a:p>
          <a:p>
            <a:pPr algn="r" rtl="1">
              <a:spcBef>
                <a:spcPts val="0"/>
              </a:spcBef>
            </a:pPr>
            <a:r>
              <a:rPr lang="ar-SY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بعدها يجب علينا انشاء 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migration </a:t>
            </a:r>
            <a:r>
              <a:rPr lang="ar-SY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من أجل كتابة صفوف قاعدة البيانات بداخله وتهجير هذه الصفوف لتصبح قاعدة بيانات حقيقية.</a:t>
            </a:r>
            <a:endParaRPr lang="en-US" sz="44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endParaRPr lang="ar-SY" dirty="0" smtClean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1871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Create Migration</a:t>
            </a:r>
            <a:endParaRPr b="1" dirty="0"/>
          </a:p>
          <a:p>
            <a:pPr marL="0" indent="0">
              <a:buNone/>
            </a:pPr>
            <a:r>
              <a:rPr lang="en-US" dirty="0"/>
              <a:t>Php artisan </a:t>
            </a:r>
            <a:r>
              <a:rPr lang="en-US" dirty="0" err="1" smtClean="0"/>
              <a:t>make:migrate</a:t>
            </a:r>
            <a:r>
              <a:rPr lang="en-US" dirty="0" smtClean="0"/>
              <a:t> student</a:t>
            </a:r>
            <a:endParaRPr lang="en-US"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dirty="0" smtClean="0"/>
              <a:t>تطبيق عملي : إنشاء صفحة لعرض وإدخال وحذف وتعديل بيانات طالب: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1871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Create Model</a:t>
            </a:r>
            <a:endParaRPr b="1" dirty="0"/>
          </a:p>
          <a:p>
            <a:pPr marL="0" lvl="0" indent="0">
              <a:buNone/>
            </a:pPr>
            <a:r>
              <a:rPr lang="en-US" dirty="0" smtClean="0"/>
              <a:t>Php artisan </a:t>
            </a:r>
            <a:r>
              <a:rPr lang="en-US" dirty="0" err="1" smtClean="0"/>
              <a:t>make:model</a:t>
            </a:r>
            <a:r>
              <a:rPr lang="en-US" dirty="0" smtClean="0"/>
              <a:t> </a:t>
            </a:r>
            <a:r>
              <a:rPr lang="en" dirty="0" smtClean="0"/>
              <a:t>Student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Google Shape;132;p19"/>
          <p:cNvSpPr txBox="1">
            <a:spLocks/>
          </p:cNvSpPr>
          <p:nvPr/>
        </p:nvSpPr>
        <p:spPr>
          <a:xfrm>
            <a:off x="786028" y="3071973"/>
            <a:ext cx="3675300" cy="1871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b="1" dirty="0" smtClean="0"/>
              <a:t>Create Controller</a:t>
            </a:r>
          </a:p>
          <a:p>
            <a:pPr marL="0" lvl="0" indent="0">
              <a:buNone/>
            </a:pPr>
            <a:r>
              <a:rPr lang="en-US" dirty="0"/>
              <a:t>Php artisan </a:t>
            </a:r>
            <a:r>
              <a:rPr lang="en-US" dirty="0" err="1" smtClean="0"/>
              <a:t>make:controller</a:t>
            </a:r>
            <a:r>
              <a:rPr lang="en-US" dirty="0" smtClean="0"/>
              <a:t> Student</a:t>
            </a:r>
            <a:endParaRPr lang="en-US" dirty="0"/>
          </a:p>
        </p:txBody>
      </p:sp>
      <p:sp>
        <p:nvSpPr>
          <p:cNvPr id="7" name="Google Shape;134;p19"/>
          <p:cNvSpPr txBox="1">
            <a:spLocks/>
          </p:cNvSpPr>
          <p:nvPr/>
        </p:nvSpPr>
        <p:spPr>
          <a:xfrm>
            <a:off x="4682550" y="3071973"/>
            <a:ext cx="3675300" cy="1871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b="1" dirty="0" smtClean="0"/>
              <a:t>Create View</a:t>
            </a:r>
          </a:p>
          <a:p>
            <a:pPr marL="0" indent="0">
              <a:buFont typeface="Source Sans Pro"/>
              <a:buNone/>
            </a:pPr>
            <a:r>
              <a:rPr lang="en-US" dirty="0" smtClean="0"/>
              <a:t>Throw create file with </a:t>
            </a:r>
            <a:r>
              <a:rPr lang="en-US" dirty="0" err="1" smtClean="0"/>
              <a:t>blade.php</a:t>
            </a:r>
            <a:r>
              <a:rPr lang="en-US" dirty="0" smtClean="0"/>
              <a:t> extinction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 smtClean="0"/>
              <a:t>ملف الـ </a:t>
            </a:r>
            <a:r>
              <a:rPr lang="en-US" dirty="0" smtClean="0"/>
              <a:t>Migration</a:t>
            </a:r>
            <a:r>
              <a:rPr lang="ar-SY" dirty="0" smtClean="0"/>
              <a:t> الذي سيمثل جدول قاعدة البيانات : </a:t>
            </a:r>
            <a:endParaRPr lang="en-US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720"/>
            <a:ext cx="4657725" cy="4132780"/>
          </a:xfrm>
          <a:prstGeom prst="rect">
            <a:avLst/>
          </a:prstGeom>
        </p:spPr>
      </p:pic>
      <p:sp>
        <p:nvSpPr>
          <p:cNvPr id="8" name="مستطيل 7"/>
          <p:cNvSpPr/>
          <p:nvPr/>
        </p:nvSpPr>
        <p:spPr>
          <a:xfrm>
            <a:off x="4657725" y="2003971"/>
            <a:ext cx="415933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 algn="r" rtl="1">
              <a:spcBef>
                <a:spcPts val="600"/>
              </a:spcBef>
              <a:buSzPts val="2400"/>
              <a:buChar char="◎"/>
            </a:pPr>
            <a:r>
              <a:rPr lang="ar-SY" dirty="0" smtClean="0">
                <a:latin typeface="+mj-lt"/>
                <a:cs typeface="Ara Hamah Homs" panose="00000500000000000000" pitchFamily="50" charset="-78"/>
              </a:rPr>
              <a:t>الطريقة </a:t>
            </a:r>
            <a:r>
              <a:rPr lang="en-US" dirty="0" smtClean="0">
                <a:latin typeface="+mj-lt"/>
                <a:cs typeface="Ara Hamah Homs" panose="00000500000000000000" pitchFamily="50" charset="-78"/>
              </a:rPr>
              <a:t>up</a:t>
            </a:r>
            <a:r>
              <a:rPr lang="ar-SY" dirty="0" smtClean="0">
                <a:latin typeface="+mj-lt"/>
                <a:cs typeface="Ara Hamah Homs" panose="00000500000000000000" pitchFamily="50" charset="-78"/>
              </a:rPr>
              <a:t> والتي ستستخدم من أجل إنشاء جدول في قاعدة البيانات حسب الأعمدة المذكورة في التابع </a:t>
            </a:r>
            <a:r>
              <a:rPr lang="en-US" dirty="0" smtClean="0">
                <a:latin typeface="+mj-lt"/>
                <a:cs typeface="Ara Hamah Homs" panose="00000500000000000000" pitchFamily="50" charset="-78"/>
              </a:rPr>
              <a:t>create</a:t>
            </a:r>
            <a:r>
              <a:rPr lang="ar-SY" dirty="0" smtClean="0">
                <a:latin typeface="+mj-lt"/>
                <a:cs typeface="Ara Hamah Homs" panose="00000500000000000000" pitchFamily="50" charset="-78"/>
              </a:rPr>
              <a:t/>
            </a:r>
            <a:br>
              <a:rPr lang="ar-SY" dirty="0" smtClean="0">
                <a:latin typeface="+mj-lt"/>
                <a:cs typeface="Ara Hamah Homs" panose="00000500000000000000" pitchFamily="50" charset="-78"/>
              </a:rPr>
            </a:br>
            <a:endParaRPr lang="ar-SY" dirty="0" smtClean="0">
              <a:latin typeface="+mj-lt"/>
              <a:cs typeface="Ara Hamah Homs" panose="00000500000000000000" pitchFamily="50" charset="-78"/>
            </a:endParaRPr>
          </a:p>
          <a:p>
            <a:pPr marL="457200" lvl="0" indent="-381000" algn="r" rtl="1">
              <a:buSzPts val="2400"/>
              <a:buChar char="◎"/>
            </a:pPr>
            <a:r>
              <a:rPr lang="ar-SY" dirty="0" smtClean="0">
                <a:latin typeface="+mj-lt"/>
                <a:cs typeface="Ara Hamah Homs" panose="00000500000000000000" pitchFamily="50" charset="-78"/>
              </a:rPr>
              <a:t>الطريقة </a:t>
            </a:r>
            <a:r>
              <a:rPr lang="en-US" dirty="0" smtClean="0">
                <a:latin typeface="+mj-lt"/>
                <a:cs typeface="Ara Hamah Homs" panose="00000500000000000000" pitchFamily="50" charset="-78"/>
              </a:rPr>
              <a:t>down</a:t>
            </a:r>
            <a:r>
              <a:rPr lang="ar-SY" dirty="0" smtClean="0">
                <a:latin typeface="+mj-lt"/>
                <a:cs typeface="Ara Hamah Homs" panose="00000500000000000000" pitchFamily="50" charset="-78"/>
              </a:rPr>
              <a:t> والتي تستخدم من أجل حذف الجدول حذفا نهائيا في حين استدعائها.</a:t>
            </a:r>
            <a:endParaRPr lang="en-US" dirty="0">
              <a:latin typeface="+mj-lt"/>
              <a:cs typeface="Ara Hamah Homs" panose="00000500000000000000" pitchFamily="5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9756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 smtClean="0"/>
              <a:t>طريقة تهجير ملف الـ </a:t>
            </a:r>
            <a:r>
              <a:rPr lang="en-US" dirty="0" smtClean="0"/>
              <a:t>Migration</a:t>
            </a:r>
            <a:r>
              <a:rPr lang="ar-SY" dirty="0" smtClean="0"/>
              <a:t> لكي يصبح جدولاً في قاعدة البيانات: </a:t>
            </a:r>
            <a:endParaRPr lang="en-US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8" name="مستطيل 7"/>
          <p:cNvSpPr/>
          <p:nvPr/>
        </p:nvSpPr>
        <p:spPr>
          <a:xfrm>
            <a:off x="3852182" y="1128544"/>
            <a:ext cx="41593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 algn="r" rtl="1">
              <a:spcBef>
                <a:spcPts val="600"/>
              </a:spcBef>
              <a:buSzPts val="2400"/>
              <a:buChar char="◎"/>
            </a:pPr>
            <a:r>
              <a:rPr lang="ar-SY" dirty="0" smtClean="0">
                <a:latin typeface="+mj-lt"/>
                <a:cs typeface="Ara Hamah Homs" panose="00000500000000000000" pitchFamily="50" charset="-78"/>
              </a:rPr>
              <a:t>في البداية يجب تهيئة ملف ال</a:t>
            </a:r>
            <a:r>
              <a:rPr lang="en-US" dirty="0">
                <a:latin typeface="+mj-lt"/>
                <a:cs typeface="Ara Hamah Homs" panose="00000500000000000000" pitchFamily="50" charset="-78"/>
              </a:rPr>
              <a:t> </a:t>
            </a:r>
            <a:r>
              <a:rPr lang="en-US" dirty="0" smtClean="0">
                <a:latin typeface="+mj-lt"/>
                <a:cs typeface="Ara Hamah Homs" panose="00000500000000000000" pitchFamily="50" charset="-78"/>
              </a:rPr>
              <a:t>.env </a:t>
            </a:r>
            <a:r>
              <a:rPr lang="ar-SY" dirty="0" smtClean="0">
                <a:latin typeface="+mj-lt"/>
                <a:cs typeface="Ara Hamah Homs" panose="00000500000000000000" pitchFamily="50" charset="-78"/>
              </a:rPr>
              <a:t>الموجود في ملفات المشروع من أجل الاتصال مع قاعدة البيانات.</a:t>
            </a:r>
            <a:br>
              <a:rPr lang="ar-SY" dirty="0" smtClean="0">
                <a:latin typeface="+mj-lt"/>
                <a:cs typeface="Ara Hamah Homs" panose="00000500000000000000" pitchFamily="50" charset="-78"/>
              </a:rPr>
            </a:br>
            <a:endParaRPr lang="ar-SY" dirty="0" smtClean="0">
              <a:latin typeface="+mj-lt"/>
              <a:cs typeface="Ara Hamah Homs" panose="00000500000000000000" pitchFamily="50" charset="-78"/>
            </a:endParaRPr>
          </a:p>
          <a:p>
            <a:pPr marL="457200" lvl="0" indent="-381000" algn="r" rtl="1">
              <a:buSzPts val="2400"/>
              <a:buChar char="◎"/>
            </a:pPr>
            <a:r>
              <a:rPr lang="ar-SY" dirty="0" smtClean="0">
                <a:latin typeface="+mj-lt"/>
                <a:cs typeface="Ara Hamah Homs" panose="00000500000000000000" pitchFamily="50" charset="-78"/>
              </a:rPr>
              <a:t>بعدها يجب كتابة الأمر : </a:t>
            </a:r>
            <a:endParaRPr lang="en-US" dirty="0" smtClean="0">
              <a:latin typeface="+mj-lt"/>
              <a:cs typeface="Ara Hamah Homs" panose="00000500000000000000" pitchFamily="50" charset="-78"/>
            </a:endParaRPr>
          </a:p>
          <a:p>
            <a:pPr marL="76200" lvl="0" rtl="1">
              <a:buSzPts val="2400"/>
            </a:pPr>
            <a:r>
              <a:rPr lang="en-US" dirty="0" smtClean="0">
                <a:latin typeface="+mj-lt"/>
                <a:cs typeface="Ara Hamah Homs" panose="00000500000000000000" pitchFamily="50" charset="-78"/>
              </a:rPr>
              <a:t>php artisan migrate:fresh</a:t>
            </a:r>
            <a:endParaRPr lang="ar-SY" dirty="0" smtClean="0">
              <a:latin typeface="+mj-lt"/>
              <a:cs typeface="Ara Hamah Homs" panose="00000500000000000000" pitchFamily="50" charset="-78"/>
            </a:endParaRPr>
          </a:p>
          <a:p>
            <a:pPr marL="457200" lvl="2" indent="-381000" algn="r" rtl="1">
              <a:buSzPts val="2400"/>
              <a:buChar char="◎"/>
            </a:pPr>
            <a:endParaRPr lang="en-US" dirty="0">
              <a:latin typeface="+mj-lt"/>
              <a:cs typeface="Ara Hamah Homs" panose="00000500000000000000" pitchFamily="50" charset="-78"/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3" y="1128544"/>
            <a:ext cx="1733550" cy="1552575"/>
          </a:xfrm>
          <a:prstGeom prst="rect">
            <a:avLst/>
          </a:prstGeom>
        </p:spPr>
      </p:pic>
      <p:pic>
        <p:nvPicPr>
          <p:cNvPr id="4" name="صورة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860" y="2630302"/>
            <a:ext cx="4210050" cy="981075"/>
          </a:xfrm>
          <a:prstGeom prst="rect">
            <a:avLst/>
          </a:prstGeom>
        </p:spPr>
      </p:pic>
      <p:sp>
        <p:nvSpPr>
          <p:cNvPr id="9" name="مستطيل 8"/>
          <p:cNvSpPr/>
          <p:nvPr/>
        </p:nvSpPr>
        <p:spPr>
          <a:xfrm>
            <a:off x="3852182" y="3795744"/>
            <a:ext cx="41593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 algn="r" rtl="1">
              <a:spcBef>
                <a:spcPts val="600"/>
              </a:spcBef>
              <a:buSzPts val="2400"/>
              <a:buChar char="◎"/>
            </a:pPr>
            <a:r>
              <a:rPr lang="ar-SY" dirty="0" smtClean="0">
                <a:latin typeface="+mj-lt"/>
                <a:cs typeface="Ara Hamah Homs" panose="00000500000000000000" pitchFamily="50" charset="-78"/>
              </a:rPr>
              <a:t>نلاحظ أنه تم تهجير الملف ليصبح جدول في قاعدة البيانات.</a:t>
            </a:r>
            <a:br>
              <a:rPr lang="ar-SY" dirty="0" smtClean="0">
                <a:latin typeface="+mj-lt"/>
                <a:cs typeface="Ara Hamah Homs" panose="00000500000000000000" pitchFamily="50" charset="-78"/>
              </a:rPr>
            </a:br>
            <a:endParaRPr lang="ar-SY" dirty="0" smtClean="0">
              <a:latin typeface="+mj-lt"/>
              <a:cs typeface="Ara Hamah Homs" panose="00000500000000000000" pitchFamily="50" charset="-78"/>
            </a:endParaRPr>
          </a:p>
          <a:p>
            <a:pPr marL="457200" lvl="0" indent="-381000" algn="r" rtl="1">
              <a:buSzPts val="2400"/>
              <a:buChar char="◎"/>
            </a:pPr>
            <a:r>
              <a:rPr lang="ar-SY" dirty="0" smtClean="0">
                <a:latin typeface="+mj-lt"/>
                <a:cs typeface="Ara Hamah Homs" panose="00000500000000000000" pitchFamily="50" charset="-78"/>
              </a:rPr>
              <a:t>ملاحظة : يجب تشغيل الـ</a:t>
            </a:r>
            <a:r>
              <a:rPr lang="ar-SY" dirty="0">
                <a:latin typeface="+mj-lt"/>
                <a:cs typeface="Ara Hamah Homs" panose="00000500000000000000" pitchFamily="50" charset="-78"/>
              </a:rPr>
              <a:t> </a:t>
            </a:r>
            <a:r>
              <a:rPr lang="en-US" dirty="0" smtClean="0">
                <a:latin typeface="+mj-lt"/>
                <a:cs typeface="Ara Hamah Homs" panose="00000500000000000000" pitchFamily="50" charset="-78"/>
              </a:rPr>
              <a:t>Xampp</a:t>
            </a:r>
            <a:r>
              <a:rPr lang="ar-SY" dirty="0" smtClean="0">
                <a:latin typeface="+mj-lt"/>
                <a:cs typeface="Ara Hamah Homs" panose="00000500000000000000" pitchFamily="50" charset="-78"/>
              </a:rPr>
              <a:t> من أجل ال</a:t>
            </a:r>
            <a:r>
              <a:rPr lang="en-US" dirty="0" smtClean="0">
                <a:latin typeface="+mj-lt"/>
                <a:cs typeface="Ara Hamah Homs" panose="00000500000000000000" pitchFamily="50" charset="-78"/>
              </a:rPr>
              <a:t>phpMyAdmin</a:t>
            </a:r>
            <a:endParaRPr lang="ar-SY" dirty="0" smtClean="0">
              <a:latin typeface="+mj-lt"/>
              <a:cs typeface="Ara Hamah Homs" panose="00000500000000000000" pitchFamily="50" charset="-78"/>
            </a:endParaRPr>
          </a:p>
          <a:p>
            <a:pPr marL="457200" lvl="2" indent="-381000" algn="r" rtl="1">
              <a:buSzPts val="2400"/>
              <a:buChar char="◎"/>
            </a:pPr>
            <a:endParaRPr lang="en-US" dirty="0">
              <a:latin typeface="+mj-lt"/>
              <a:cs typeface="Ara Hamah Homs" panose="00000500000000000000" pitchFamily="50" charset="-78"/>
            </a:endParaRPr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 rotWithShape="1">
          <a:blip r:embed="rId4"/>
          <a:srcRect l="8124" t="14610" r="20833" b="9353"/>
          <a:stretch/>
        </p:blipFill>
        <p:spPr>
          <a:xfrm>
            <a:off x="1504950" y="3307122"/>
            <a:ext cx="1502228" cy="1796142"/>
          </a:xfrm>
          <a:prstGeom prst="rect">
            <a:avLst/>
          </a:prstGeom>
        </p:spPr>
      </p:pic>
      <p:cxnSp>
        <p:nvCxnSpPr>
          <p:cNvPr id="11" name="رابط كسهم مستقيم 10"/>
          <p:cNvCxnSpPr>
            <a:stCxn id="4" idx="1"/>
          </p:cNvCxnSpPr>
          <p:nvPr/>
        </p:nvCxnSpPr>
        <p:spPr>
          <a:xfrm flipH="1">
            <a:off x="3026229" y="3120840"/>
            <a:ext cx="594631" cy="490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8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985656" y="308120"/>
            <a:ext cx="3372193" cy="702600"/>
          </a:xfrm>
        </p:spPr>
        <p:txBody>
          <a:bodyPr/>
          <a:lstStyle/>
          <a:p>
            <a:pPr algn="r" rtl="1"/>
            <a:r>
              <a:rPr lang="ar-SY" dirty="0" smtClean="0"/>
              <a:t>صف الـ </a:t>
            </a:r>
            <a:r>
              <a:rPr lang="en-US" dirty="0" smtClean="0"/>
              <a:t>Model</a:t>
            </a:r>
            <a:r>
              <a:rPr lang="ar-SY" dirty="0" smtClean="0"/>
              <a:t>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Google Shape;142;p20"/>
          <p:cNvSpPr txBox="1">
            <a:spLocks noGrp="1"/>
          </p:cNvSpPr>
          <p:nvPr>
            <p:ph type="body" idx="2"/>
          </p:nvPr>
        </p:nvSpPr>
        <p:spPr>
          <a:xfrm>
            <a:off x="4332514" y="1010720"/>
            <a:ext cx="4025336" cy="1427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ar-SY" dirty="0" smtClean="0"/>
              <a:t>وهو الصف الذي سيمثل أغراض الجدول </a:t>
            </a:r>
            <a:r>
              <a:rPr lang="en-US" dirty="0" smtClean="0"/>
              <a:t>student</a:t>
            </a:r>
            <a:r>
              <a:rPr lang="ar-SY" dirty="0" smtClean="0"/>
              <a:t> بحيث يكون كل سطر من البيانات المدخلة في الجدول عبارة عن غرض من الكلاس </a:t>
            </a:r>
            <a:r>
              <a:rPr lang="en-US" dirty="0" smtClean="0"/>
              <a:t>student</a:t>
            </a:r>
            <a:r>
              <a:rPr lang="ar-SY" dirty="0" smtClean="0"/>
              <a:t> .</a:t>
            </a:r>
            <a:endParaRPr dirty="0"/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9" y="1167347"/>
            <a:ext cx="4048125" cy="1114425"/>
          </a:xfrm>
          <a:prstGeom prst="rect">
            <a:avLst/>
          </a:prstGeom>
        </p:spPr>
      </p:pic>
      <p:sp>
        <p:nvSpPr>
          <p:cNvPr id="8" name="عنوان 1"/>
          <p:cNvSpPr txBox="1">
            <a:spLocks/>
          </p:cNvSpPr>
          <p:nvPr/>
        </p:nvSpPr>
        <p:spPr>
          <a:xfrm>
            <a:off x="6368143" y="2914885"/>
            <a:ext cx="1989705" cy="45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 rtl="1"/>
            <a:r>
              <a:rPr lang="ar-SY" dirty="0" smtClean="0"/>
              <a:t>متحول الـ </a:t>
            </a:r>
            <a:r>
              <a:rPr lang="en-US" dirty="0" smtClean="0"/>
              <a:t>fillable</a:t>
            </a:r>
            <a:r>
              <a:rPr lang="ar-SY" dirty="0" smtClean="0"/>
              <a:t>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Google Shape;142;p20"/>
          <p:cNvSpPr txBox="1">
            <a:spLocks noGrp="1"/>
          </p:cNvSpPr>
          <p:nvPr>
            <p:ph type="body" idx="2"/>
          </p:nvPr>
        </p:nvSpPr>
        <p:spPr>
          <a:xfrm>
            <a:off x="0" y="2688770"/>
            <a:ext cx="6235135" cy="914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ar-SY" dirty="0" smtClean="0"/>
              <a:t>وهو عبارة عن مصفوفة تأخذ القيم والتي هي عبارة عن أسماء الأعمدة في جدول الـ</a:t>
            </a:r>
            <a:r>
              <a:rPr lang="en-US" dirty="0" smtClean="0"/>
              <a:t>student</a:t>
            </a:r>
            <a:r>
              <a:rPr lang="ar-SY" dirty="0" smtClean="0"/>
              <a:t> 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10" name="عنوان 1"/>
          <p:cNvSpPr txBox="1">
            <a:spLocks/>
          </p:cNvSpPr>
          <p:nvPr/>
        </p:nvSpPr>
        <p:spPr>
          <a:xfrm>
            <a:off x="6414679" y="3829286"/>
            <a:ext cx="1989705" cy="45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 rtl="1"/>
            <a:r>
              <a:rPr lang="ar-SY" dirty="0" smtClean="0"/>
              <a:t>الـ </a:t>
            </a:r>
            <a:r>
              <a:rPr lang="en-US" dirty="0" smtClean="0"/>
              <a:t>HasFactory</a:t>
            </a:r>
            <a:r>
              <a:rPr lang="ar-SY" dirty="0" smtClean="0"/>
              <a:t>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Google Shape;142;p20"/>
          <p:cNvSpPr txBox="1">
            <a:spLocks noGrp="1"/>
          </p:cNvSpPr>
          <p:nvPr>
            <p:ph type="body" idx="2"/>
          </p:nvPr>
        </p:nvSpPr>
        <p:spPr>
          <a:xfrm>
            <a:off x="46536" y="3603171"/>
            <a:ext cx="6235135" cy="914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ar-SY" dirty="0" smtClean="0"/>
              <a:t>سيتم الشرح عنها في سلايد لاحق </a:t>
            </a:r>
            <a:r>
              <a:rPr lang="en-US" dirty="0"/>
              <a:t>☻</a:t>
            </a:r>
            <a:r>
              <a:rPr lang="ar-SY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20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4254</TotalTime>
  <Words>862</Words>
  <Application>Microsoft Office PowerPoint</Application>
  <PresentationFormat>عرض على الشاشة (9:16)‏</PresentationFormat>
  <Paragraphs>125</Paragraphs>
  <Slides>28</Slides>
  <Notes>7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28</vt:i4>
      </vt:variant>
    </vt:vector>
  </HeadingPairs>
  <TitlesOfParts>
    <vt:vector size="34" baseType="lpstr">
      <vt:lpstr>Ara Hamah Homs</vt:lpstr>
      <vt:lpstr>Arial</vt:lpstr>
      <vt:lpstr>Roboto Slab</vt:lpstr>
      <vt:lpstr>Source Sans Pro</vt:lpstr>
      <vt:lpstr>source-code-pro</vt:lpstr>
      <vt:lpstr>Cordelia template</vt:lpstr>
      <vt:lpstr>لغات برمجة </vt:lpstr>
      <vt:lpstr>ماهو اللارافيل :</vt:lpstr>
      <vt:lpstr>ما هو ال MVC ؟</vt:lpstr>
      <vt:lpstr>لماذا اللارافيل ؟ </vt:lpstr>
      <vt:lpstr>طريقة تنصيب اللارفيل</vt:lpstr>
      <vt:lpstr>تطبيق عملي : إنشاء صفحة لعرض وإدخال وحذف وتعديل بيانات طالب:</vt:lpstr>
      <vt:lpstr>ملف الـ Migration الذي سيمثل جدول قاعدة البيانات : </vt:lpstr>
      <vt:lpstr>طريقة تهجير ملف الـ Migration لكي يصبح جدولاً في قاعدة البيانات: </vt:lpstr>
      <vt:lpstr>صف الـ Model: </vt:lpstr>
      <vt:lpstr>الـ HasFactory: </vt:lpstr>
      <vt:lpstr>صف الـ Controller: </vt:lpstr>
      <vt:lpstr>صفحة الـIndex: </vt:lpstr>
      <vt:lpstr>صفحة الـIndex: </vt:lpstr>
      <vt:lpstr>صفحة الـIndex: </vt:lpstr>
      <vt:lpstr>صفحة الـIndex: </vt:lpstr>
      <vt:lpstr>عرض تقديمي في PowerPoint</vt:lpstr>
      <vt:lpstr>عرض تقديمي في PowerPoint</vt:lpstr>
      <vt:lpstr>عرض تقديمي في PowerPoint</vt:lpstr>
      <vt:lpstr>صفحة إنشاء طالب: </vt:lpstr>
      <vt:lpstr>عرض تقديمي في PowerPoint</vt:lpstr>
      <vt:lpstr>عرض تقديمي في PowerPoint</vt:lpstr>
      <vt:lpstr>صفحة تعديل طالب: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 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لغات برمجة</dc:title>
  <dc:creator>Belal</dc:creator>
  <cp:lastModifiedBy>حساب Microsoft</cp:lastModifiedBy>
  <cp:revision>43</cp:revision>
  <dcterms:modified xsi:type="dcterms:W3CDTF">2021-06-08T23:55:20Z</dcterms:modified>
</cp:coreProperties>
</file>