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95" r:id="rId4"/>
    <p:sldId id="258" r:id="rId5"/>
    <p:sldId id="314" r:id="rId6"/>
    <p:sldId id="318" r:id="rId7"/>
    <p:sldId id="315" r:id="rId8"/>
    <p:sldId id="285" r:id="rId9"/>
    <p:sldId id="320" r:id="rId10"/>
    <p:sldId id="288" r:id="rId11"/>
    <p:sldId id="319" r:id="rId12"/>
    <p:sldId id="321" r:id="rId13"/>
    <p:sldId id="322" r:id="rId14"/>
    <p:sldId id="323" r:id="rId15"/>
    <p:sldId id="324" r:id="rId16"/>
    <p:sldId id="325" r:id="rId17"/>
    <p:sldId id="326" r:id="rId18"/>
    <p:sldId id="327" r:id="rId19"/>
    <p:sldId id="309"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545"/>
  </p:normalViewPr>
  <p:slideViewPr>
    <p:cSldViewPr snapToGrid="0">
      <p:cViewPr varScale="1">
        <p:scale>
          <a:sx n="81" d="100"/>
          <a:sy n="81" d="100"/>
        </p:scale>
        <p:origin x="75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r>
            <a:rPr lang="en-US" sz="3200" dirty="0" err="1">
              <a:latin typeface="Cambria" panose="02040503050406030204" pitchFamily="18" charset="0"/>
            </a:rPr>
            <a:t>Giới</a:t>
          </a:r>
          <a:r>
            <a:rPr lang="en-US" sz="3200" dirty="0">
              <a:latin typeface="Cambria" panose="02040503050406030204" pitchFamily="18" charset="0"/>
            </a:rPr>
            <a:t> </a:t>
          </a:r>
          <a:r>
            <a:rPr lang="en-US" sz="3200" dirty="0" err="1">
              <a:latin typeface="Cambria" panose="02040503050406030204" pitchFamily="18" charset="0"/>
            </a:rPr>
            <a:t>thiệu</a:t>
          </a:r>
          <a:r>
            <a:rPr lang="en-US" sz="3200" dirty="0">
              <a:latin typeface="Cambria" panose="02040503050406030204" pitchFamily="18" charset="0"/>
            </a:rPr>
            <a:t> </a:t>
          </a:r>
          <a:r>
            <a:rPr lang="en-US" sz="3200" dirty="0" err="1">
              <a:latin typeface="Cambria" panose="02040503050406030204" pitchFamily="18" charset="0"/>
            </a:rPr>
            <a:t>về</a:t>
          </a:r>
          <a:r>
            <a:rPr lang="en-US" sz="3200" dirty="0">
              <a:latin typeface="Cambria" panose="02040503050406030204" pitchFamily="18" charset="0"/>
            </a:rPr>
            <a:t> </a:t>
          </a:r>
          <a:r>
            <a:rPr lang="en-US" sz="3200" dirty="0" err="1">
              <a:latin typeface="Cambria" panose="02040503050406030204" pitchFamily="18" charset="0"/>
            </a:rPr>
            <a:t>đề</a:t>
          </a:r>
          <a:r>
            <a:rPr lang="en-US" sz="3200" dirty="0">
              <a:latin typeface="Cambria" panose="02040503050406030204" pitchFamily="18" charset="0"/>
            </a:rPr>
            <a:t> </a:t>
          </a:r>
          <a:r>
            <a:rPr lang="en-US" sz="3200" dirty="0" err="1">
              <a:latin typeface="Cambria" panose="02040503050406030204" pitchFamily="18" charset="0"/>
            </a:rPr>
            <a:t>tài</a:t>
          </a:r>
          <a:endParaRPr lang="en-US" sz="3200" dirty="0"/>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r>
            <a:rPr lang="en-US" sz="3200" dirty="0" err="1">
              <a:latin typeface="Cambria" panose="02040503050406030204" pitchFamily="18" charset="0"/>
            </a:rPr>
            <a:t>Nghiên</a:t>
          </a:r>
          <a:r>
            <a:rPr lang="en-US" sz="3200" dirty="0">
              <a:latin typeface="Cambria" panose="02040503050406030204" pitchFamily="18" charset="0"/>
            </a:rPr>
            <a:t> </a:t>
          </a:r>
          <a:r>
            <a:rPr lang="en-US" sz="3200" dirty="0" err="1">
              <a:latin typeface="Cambria" panose="02040503050406030204" pitchFamily="18" charset="0"/>
            </a:rPr>
            <a:t>cứu</a:t>
          </a:r>
          <a:r>
            <a:rPr lang="en-US" sz="3200" dirty="0">
              <a:latin typeface="Cambria" panose="02040503050406030204" pitchFamily="18" charset="0"/>
            </a:rPr>
            <a:t> </a:t>
          </a:r>
          <a:r>
            <a:rPr lang="en-US" sz="3200" dirty="0" err="1">
              <a:latin typeface="Cambria" panose="02040503050406030204" pitchFamily="18" charset="0"/>
            </a:rPr>
            <a:t>liên</a:t>
          </a:r>
          <a:r>
            <a:rPr lang="en-US" sz="3200" dirty="0">
              <a:latin typeface="Cambria" panose="02040503050406030204" pitchFamily="18" charset="0"/>
            </a:rPr>
            <a:t> </a:t>
          </a:r>
          <a:r>
            <a:rPr lang="en-US" sz="3200" dirty="0" err="1">
              <a:latin typeface="Cambria" panose="02040503050406030204" pitchFamily="18" charset="0"/>
            </a:rPr>
            <a:t>quan</a:t>
          </a:r>
          <a:endParaRPr lang="en-US" sz="3200" dirty="0">
            <a:latin typeface="Cambria" panose="02040503050406030204" pitchFamily="18"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r>
            <a:rPr lang="en-US" sz="3200" dirty="0" err="1">
              <a:latin typeface="Cambria" panose="02040503050406030204" pitchFamily="18" charset="0"/>
            </a:rPr>
            <a:t>Mô</a:t>
          </a:r>
          <a:r>
            <a:rPr lang="en-US" sz="3200" dirty="0">
              <a:latin typeface="Cambria" panose="02040503050406030204" pitchFamily="18" charset="0"/>
            </a:rPr>
            <a:t> </a:t>
          </a:r>
          <a:r>
            <a:rPr lang="en-US" sz="3200" dirty="0" err="1">
              <a:latin typeface="Cambria" panose="02040503050406030204" pitchFamily="18" charset="0"/>
            </a:rPr>
            <a:t>hình</a:t>
          </a:r>
          <a:r>
            <a:rPr lang="en-US" sz="3200" dirty="0">
              <a:latin typeface="Cambria" panose="02040503050406030204" pitchFamily="18" charset="0"/>
            </a:rPr>
            <a:t> </a:t>
          </a:r>
          <a:r>
            <a:rPr lang="en-US" sz="3200" dirty="0" err="1">
              <a:latin typeface="Cambria" panose="02040503050406030204" pitchFamily="18" charset="0"/>
            </a:rPr>
            <a:t>lý</a:t>
          </a:r>
          <a:r>
            <a:rPr lang="en-US" sz="3200" dirty="0">
              <a:latin typeface="Cambria" panose="02040503050406030204" pitchFamily="18" charset="0"/>
            </a:rPr>
            <a:t> </a:t>
          </a:r>
          <a:r>
            <a:rPr lang="en-US" sz="3200" dirty="0" err="1">
              <a:latin typeface="Cambria" panose="02040503050406030204" pitchFamily="18" charset="0"/>
            </a:rPr>
            <a:t>thuyết</a:t>
          </a:r>
          <a:endParaRPr lang="en-US" sz="3200" dirty="0">
            <a:latin typeface="Cambria" panose="020405030504060302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nghiệm</a:t>
          </a:r>
          <a:r>
            <a:rPr lang="en-US" sz="3200" dirty="0">
              <a:latin typeface="Cambria" panose="02040503050406030204" pitchFamily="18" charset="0"/>
            </a:rPr>
            <a:t> </a:t>
          </a: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5"/>
      <dgm:spPr/>
    </dgm:pt>
    <dgm:pt modelId="{77BBB504-73D8-4772-A7B0-42A354BF3FF9}" type="pres">
      <dgm:prSet presAssocID="{2DC01014-1D2A-4225-9951-AD79231B2190}" presName="parentText" presStyleLbl="node1" presStyleIdx="0" presStyleCnt="5" custScaleX="119898" custLinFactNeighborX="24576">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5">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5" custScaleX="127903"/>
      <dgm:spPr/>
    </dgm:pt>
    <dgm:pt modelId="{028ACF3B-911D-4CF7-9B5E-5DD84F7352D1}" type="pres">
      <dgm:prSet presAssocID="{463B56CA-1E2E-4A40-987B-0EFF2122CDA4}" presName="parentText" presStyleLbl="node1" presStyleIdx="1" presStyleCnt="5" custScaleX="119898" custLinFactNeighborX="-599" custLinFactNeighborY="1388">
        <dgm:presLayoutVars>
          <dgm:chMax val="0"/>
          <dgm:bulletEnabled val="1"/>
        </dgm:presLayoutVars>
      </dgm:prSet>
      <dgm:spPr/>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5">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5" custScaleX="127903"/>
      <dgm:spPr/>
    </dgm:pt>
    <dgm:pt modelId="{AE939224-1EAE-463D-9782-F6E502AD587A}" type="pres">
      <dgm:prSet presAssocID="{1683C3F0-F51B-48AA-811A-CC838D70ED4E}" presName="parentText" presStyleLbl="node1" presStyleIdx="2" presStyleCnt="5" custScaleX="119898">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5">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2" presStyleCnt="5" custScaleX="127903"/>
      <dgm:spPr/>
    </dgm:pt>
    <dgm:pt modelId="{8A907E4D-F510-40A5-AE6F-920BDD2C0A9C}" type="pres">
      <dgm:prSet presAssocID="{3AF7A48D-6341-42FE-A78D-4896C714CE32}" presName="parentText" presStyleLbl="node1" presStyleIdx="3" presStyleCnt="5" custScaleX="119898">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3" presStyleCnt="5">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3" presStyleCnt="5" custScaleX="127903"/>
      <dgm:spPr/>
    </dgm:pt>
    <dgm:pt modelId="{E3094BA5-9E62-45EE-B33F-D310280F938E}" type="pres">
      <dgm:prSet presAssocID="{A640A66D-2CB7-48B7-84E5-7F0CDA796436}" presName="parentText" presStyleLbl="node1" presStyleIdx="4" presStyleCnt="5" custScaleX="119898">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4" presStyleCnt="5">
        <dgm:presLayoutVars>
          <dgm:bulletEnabled val="1"/>
        </dgm:presLayoutVars>
      </dgm:prSet>
      <dgm:spPr/>
    </dgm:pt>
  </dgm:ptLst>
  <dgm:cxnLst>
    <dgm:cxn modelId="{09AD5B0F-A48E-4350-9240-3EFE7C9A018B}" srcId="{E817B532-EC20-4DAB-B4C8-B09CFD4E42E1}" destId="{463B56CA-1E2E-4A40-987B-0EFF2122CDA4}" srcOrd="1" destOrd="0" parTransId="{61C9F1A5-5801-4A30-B4CF-6DEB2368567C}" sibTransId="{D52313CE-E0C6-4B9E-A1CE-D18FE2917F77}"/>
    <dgm:cxn modelId="{C483CC10-0126-46B9-8E56-40ACE02A082B}" type="presOf" srcId="{463B56CA-1E2E-4A40-987B-0EFF2122CDA4}" destId="{028ACF3B-911D-4CF7-9B5E-5DD84F7352D1}" srcOrd="1"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3"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B26ED856-E080-4509-AFA4-F2F49770DE61}" type="presOf" srcId="{2DC01014-1D2A-4225-9951-AD79231B2190}" destId="{77BBB504-73D8-4772-A7B0-42A354BF3FF9}" srcOrd="1"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ECC91D83-0671-43A7-B993-A21E3DB25E18}" type="presOf" srcId="{E817B532-EC20-4DAB-B4C8-B09CFD4E42E1}" destId="{FCC155DA-4A3D-4366-B097-1BBFA3083E46}" srcOrd="0" destOrd="0" presId="urn:microsoft.com/office/officeart/2005/8/layout/list1"/>
    <dgm:cxn modelId="{3F460E93-F28E-4796-A4A1-A0A315707B4C}" srcId="{E817B532-EC20-4DAB-B4C8-B09CFD4E42E1}" destId="{1683C3F0-F51B-48AA-811A-CC838D70ED4E}" srcOrd="2"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4"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5741A516-6027-45B1-BEA5-356C247DCF7F}" type="presParOf" srcId="{FCC155DA-4A3D-4366-B097-1BBFA3083E46}" destId="{E68D0CBD-7558-429F-A824-41723F15C310}" srcOrd="12"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13" destOrd="0" presId="urn:microsoft.com/office/officeart/2005/8/layout/list1"/>
    <dgm:cxn modelId="{50236237-AAD0-4852-8816-DE116CAD2893}" type="presParOf" srcId="{FCC155DA-4A3D-4366-B097-1BBFA3083E46}" destId="{4B3016A9-E2DC-4BA8-AFF3-9F3FCC9BCAD3}" srcOrd="14" destOrd="0" presId="urn:microsoft.com/office/officeart/2005/8/layout/list1"/>
    <dgm:cxn modelId="{542DAE6B-AC55-48A9-85B1-9E3BCD489464}" type="presParOf" srcId="{FCC155DA-4A3D-4366-B097-1BBFA3083E46}" destId="{35E83390-B5D8-409F-926F-29605F767901}" srcOrd="15" destOrd="0" presId="urn:microsoft.com/office/officeart/2005/8/layout/list1"/>
    <dgm:cxn modelId="{907A59D5-77E4-4E1E-97C8-AA961530D4BD}" type="presParOf" srcId="{FCC155DA-4A3D-4366-B097-1BBFA3083E46}" destId="{6154D856-B431-43BD-8A64-B28EAB8797EF}" srcOrd="16"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7" destOrd="0" presId="urn:microsoft.com/office/officeart/2005/8/layout/list1"/>
    <dgm:cxn modelId="{E514F4DC-DD6E-40D0-84F4-E900A13F4D63}" type="presParOf" srcId="{FCC155DA-4A3D-4366-B097-1BBFA3083E46}" destId="{07F6ECAF-85A0-4A1C-A6ED-78C59B0B34D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40429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588546" y="6481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Giới</a:t>
          </a:r>
          <a:r>
            <a:rPr lang="en-US" sz="3200" kern="1200" dirty="0">
              <a:latin typeface="Cambria" panose="02040503050406030204" pitchFamily="18" charset="0"/>
            </a:rPr>
            <a:t> </a:t>
          </a:r>
          <a:r>
            <a:rPr lang="en-US" sz="3200" kern="1200" dirty="0" err="1">
              <a:latin typeface="Cambria" panose="02040503050406030204" pitchFamily="18" charset="0"/>
            </a:rPr>
            <a:t>thiệu</a:t>
          </a:r>
          <a:r>
            <a:rPr lang="en-US" sz="3200" kern="1200" dirty="0">
              <a:latin typeface="Cambria" panose="02040503050406030204" pitchFamily="18" charset="0"/>
            </a:rPr>
            <a:t> </a:t>
          </a:r>
          <a:r>
            <a:rPr lang="en-US" sz="3200" kern="1200" dirty="0" err="1">
              <a:latin typeface="Cambria" panose="02040503050406030204" pitchFamily="18" charset="0"/>
            </a:rPr>
            <a:t>về</a:t>
          </a:r>
          <a:r>
            <a:rPr lang="en-US" sz="3200" kern="1200" dirty="0">
              <a:latin typeface="Cambria" panose="02040503050406030204" pitchFamily="18" charset="0"/>
            </a:rPr>
            <a:t> </a:t>
          </a:r>
          <a:r>
            <a:rPr lang="en-US" sz="3200" kern="1200" dirty="0" err="1">
              <a:latin typeface="Cambria" panose="02040503050406030204" pitchFamily="18" charset="0"/>
            </a:rPr>
            <a:t>đề</a:t>
          </a:r>
          <a:r>
            <a:rPr lang="en-US" sz="3200" kern="1200" dirty="0">
              <a:latin typeface="Cambria" panose="02040503050406030204" pitchFamily="18" charset="0"/>
            </a:rPr>
            <a:t> </a:t>
          </a:r>
          <a:r>
            <a:rPr lang="en-US" sz="3200" kern="1200" dirty="0" err="1">
              <a:latin typeface="Cambria" panose="02040503050406030204" pitchFamily="18" charset="0"/>
            </a:rPr>
            <a:t>tài</a:t>
          </a:r>
          <a:endParaRPr lang="en-US" sz="3200" kern="1200" dirty="0"/>
        </a:p>
      </dsp:txBody>
      <dsp:txXfrm>
        <a:off x="621690" y="97960"/>
        <a:ext cx="7863957" cy="612672"/>
      </dsp:txXfrm>
    </dsp:sp>
    <dsp:sp modelId="{8C447649-8804-4892-965C-E1A2AB744EB1}">
      <dsp:nvSpPr>
        <dsp:cNvPr id="0" name=""/>
        <dsp:cNvSpPr/>
      </dsp:nvSpPr>
      <dsp:spPr>
        <a:xfrm>
          <a:off x="0" y="144757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601435" y="1117520"/>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Nghiên</a:t>
          </a:r>
          <a:r>
            <a:rPr lang="en-US" sz="3200" kern="1200" dirty="0">
              <a:latin typeface="Cambria" panose="02040503050406030204" pitchFamily="18" charset="0"/>
            </a:rPr>
            <a:t> </a:t>
          </a:r>
          <a:r>
            <a:rPr lang="en-US" sz="3200" kern="1200" dirty="0" err="1">
              <a:latin typeface="Cambria" panose="02040503050406030204" pitchFamily="18" charset="0"/>
            </a:rPr>
            <a:t>cứu</a:t>
          </a:r>
          <a:r>
            <a:rPr lang="en-US" sz="3200" kern="1200" dirty="0">
              <a:latin typeface="Cambria" panose="02040503050406030204" pitchFamily="18" charset="0"/>
            </a:rPr>
            <a:t> </a:t>
          </a:r>
          <a:r>
            <a:rPr lang="en-US" sz="3200" kern="1200" dirty="0" err="1">
              <a:latin typeface="Cambria" panose="02040503050406030204" pitchFamily="18" charset="0"/>
            </a:rPr>
            <a:t>liên</a:t>
          </a:r>
          <a:r>
            <a:rPr lang="en-US" sz="3200" kern="1200" dirty="0">
              <a:latin typeface="Cambria" panose="02040503050406030204" pitchFamily="18" charset="0"/>
            </a:rPr>
            <a:t> </a:t>
          </a:r>
          <a:r>
            <a:rPr lang="en-US" sz="3200" kern="1200" dirty="0" err="1">
              <a:latin typeface="Cambria" panose="02040503050406030204" pitchFamily="18" charset="0"/>
            </a:rPr>
            <a:t>quan</a:t>
          </a:r>
          <a:endParaRPr lang="en-US" sz="3200" kern="1200" dirty="0">
            <a:latin typeface="Cambria" panose="02040503050406030204" pitchFamily="18" charset="0"/>
          </a:endParaRPr>
        </a:p>
      </dsp:txBody>
      <dsp:txXfrm>
        <a:off x="634579" y="1150664"/>
        <a:ext cx="7863957" cy="612672"/>
      </dsp:txXfrm>
    </dsp:sp>
    <dsp:sp modelId="{F104BA71-78B5-4D31-988D-A0BEFEA8CCF2}">
      <dsp:nvSpPr>
        <dsp:cNvPr id="0" name=""/>
        <dsp:cNvSpPr/>
      </dsp:nvSpPr>
      <dsp:spPr>
        <a:xfrm>
          <a:off x="0" y="249085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604264" y="215137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Mô</a:t>
          </a:r>
          <a:r>
            <a:rPr lang="en-US" sz="3200" kern="1200" dirty="0">
              <a:latin typeface="Cambria" panose="02040503050406030204" pitchFamily="18" charset="0"/>
            </a:rPr>
            <a:t> </a:t>
          </a:r>
          <a:r>
            <a:rPr lang="en-US" sz="3200" kern="1200" dirty="0" err="1">
              <a:latin typeface="Cambria" panose="02040503050406030204" pitchFamily="18" charset="0"/>
            </a:rPr>
            <a:t>hình</a:t>
          </a:r>
          <a:r>
            <a:rPr lang="en-US" sz="3200" kern="1200" dirty="0">
              <a:latin typeface="Cambria" panose="02040503050406030204" pitchFamily="18" charset="0"/>
            </a:rPr>
            <a:t> </a:t>
          </a:r>
          <a:r>
            <a:rPr lang="en-US" sz="3200" kern="1200" dirty="0" err="1">
              <a:latin typeface="Cambria" panose="02040503050406030204" pitchFamily="18" charset="0"/>
            </a:rPr>
            <a:t>lý</a:t>
          </a:r>
          <a:r>
            <a:rPr lang="en-US" sz="3200" kern="1200" dirty="0">
              <a:latin typeface="Cambria" panose="02040503050406030204" pitchFamily="18" charset="0"/>
            </a:rPr>
            <a:t> </a:t>
          </a:r>
          <a:r>
            <a:rPr lang="en-US" sz="3200" kern="1200" dirty="0" err="1">
              <a:latin typeface="Cambria" panose="02040503050406030204" pitchFamily="18" charset="0"/>
            </a:rPr>
            <a:t>thuyết</a:t>
          </a:r>
          <a:endParaRPr lang="en-US" sz="3200" kern="1200" dirty="0">
            <a:latin typeface="Cambria" panose="02040503050406030204" pitchFamily="18" charset="0"/>
          </a:endParaRPr>
        </a:p>
      </dsp:txBody>
      <dsp:txXfrm>
        <a:off x="637408" y="2184520"/>
        <a:ext cx="7863957" cy="612672"/>
      </dsp:txXfrm>
    </dsp:sp>
    <dsp:sp modelId="{4B3016A9-E2DC-4BA8-AFF3-9F3FCC9BCAD3}">
      <dsp:nvSpPr>
        <dsp:cNvPr id="0" name=""/>
        <dsp:cNvSpPr/>
      </dsp:nvSpPr>
      <dsp:spPr>
        <a:xfrm>
          <a:off x="0" y="353413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604264" y="319465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nghiệm</a:t>
          </a:r>
          <a:r>
            <a:rPr lang="en-US" sz="3200" kern="1200" dirty="0">
              <a:latin typeface="Cambria" panose="02040503050406030204" pitchFamily="18" charset="0"/>
            </a:rPr>
            <a:t> </a:t>
          </a:r>
        </a:p>
      </dsp:txBody>
      <dsp:txXfrm>
        <a:off x="637408" y="3227800"/>
        <a:ext cx="7863957" cy="612672"/>
      </dsp:txXfrm>
    </dsp:sp>
    <dsp:sp modelId="{07F6ECAF-85A0-4A1C-A6ED-78C59B0B34DB}">
      <dsp:nvSpPr>
        <dsp:cNvPr id="0" name=""/>
        <dsp:cNvSpPr/>
      </dsp:nvSpPr>
      <dsp:spPr>
        <a:xfrm>
          <a:off x="0" y="457741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604264" y="423793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endParaRPr lang="en-US" sz="3200" kern="1200" dirty="0">
            <a:latin typeface="Cambria" panose="02040503050406030204" pitchFamily="18" charset="0"/>
          </a:endParaRPr>
        </a:p>
      </dsp:txBody>
      <dsp:txXfrm>
        <a:off x="637408" y="4271080"/>
        <a:ext cx="786395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4</a:t>
            </a:fld>
            <a:endParaRPr lang="en-US"/>
          </a:p>
        </p:txBody>
      </p:sp>
    </p:spTree>
    <p:extLst>
      <p:ext uri="{BB962C8B-B14F-4D97-AF65-F5344CB8AC3E}">
        <p14:creationId xmlns:p14="http://schemas.microsoft.com/office/powerpoint/2010/main" val="97382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9</a:t>
            </a:fld>
            <a:endParaRPr lang="en-US" sz="1200">
              <a:latin typeface="Verdana" panose="020B0604030504040204" pitchFamily="34" charset="0"/>
            </a:endParaRPr>
          </a:p>
        </p:txBody>
      </p:sp>
    </p:spTree>
    <p:extLst>
      <p:ext uri="{BB962C8B-B14F-4D97-AF65-F5344CB8AC3E}">
        <p14:creationId xmlns:p14="http://schemas.microsoft.com/office/powerpoint/2010/main" val="383622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research/IJCST_V4I4P28_Mrs_M_Kavitha_Ms_S_T_Tami.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1485" y="2315056"/>
            <a:ext cx="7649029" cy="1625738"/>
          </a:xfrm>
        </p:spPr>
        <p:txBody>
          <a:bodyPr>
            <a:normAutofit fontScale="90000"/>
          </a:bodyPr>
          <a:lstStyle/>
          <a:p>
            <a:r>
              <a:rPr lang="en-US" sz="4000" dirty="0">
                <a:latin typeface="Cambria" panose="02040503050406030204" pitchFamily="18" charset="0"/>
              </a:rPr>
              <a:t>PHÂN TÍCH VÀ XÂY DỰNG HỆ THỐNG QUẢN LÝ CỬA HÀNG DỰA TRÊN FP-GROWTH</a:t>
            </a:r>
          </a:p>
        </p:txBody>
      </p:sp>
      <p:sp>
        <p:nvSpPr>
          <p:cNvPr id="3" name="Subtitle 2"/>
          <p:cNvSpPr>
            <a:spLocks noGrp="1"/>
          </p:cNvSpPr>
          <p:nvPr>
            <p:ph type="subTitle" idx="1"/>
          </p:nvPr>
        </p:nvSpPr>
        <p:spPr/>
        <p:txBody>
          <a:bodyPr/>
          <a:lstStyle/>
          <a:p>
            <a:r>
              <a:rPr lang="en-US"/>
              <a:t>Đề tài:</a:t>
            </a:r>
          </a:p>
        </p:txBody>
      </p:sp>
      <p:graphicFrame>
        <p:nvGraphicFramePr>
          <p:cNvPr id="5" name="Table 4"/>
          <p:cNvGraphicFramePr>
            <a:graphicFrameLocks noGrp="1"/>
          </p:cNvGraphicFramePr>
          <p:nvPr>
            <p:extLst>
              <p:ext uri="{D42A27DB-BD31-4B8C-83A1-F6EECF244321}">
                <p14:modId xmlns:p14="http://schemas.microsoft.com/office/powerpoint/2010/main" val="2847239371"/>
              </p:ext>
            </p:extLst>
          </p:nvPr>
        </p:nvGraphicFramePr>
        <p:xfrm>
          <a:off x="421341" y="5190566"/>
          <a:ext cx="11349318" cy="118872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181082">
                <a:tc>
                  <a:txBody>
                    <a:bodyPr/>
                    <a:lstStyle/>
                    <a:p>
                      <a:pPr algn="l"/>
                      <a:r>
                        <a:rPr lang="en-US" sz="2400" b="1" u="sng" dirty="0">
                          <a:solidFill>
                            <a:srgbClr val="183D5E"/>
                          </a:solidFill>
                          <a:latin typeface="Cambria" panose="02040503050406030204" pitchFamily="18" charset="0"/>
                        </a:rPr>
                        <a:t>Sinh </a:t>
                      </a:r>
                      <a:r>
                        <a:rPr lang="en-US" sz="2400" b="1" u="sng" dirty="0" err="1">
                          <a:solidFill>
                            <a:srgbClr val="183D5E"/>
                          </a:solidFill>
                          <a:latin typeface="Cambria" panose="02040503050406030204" pitchFamily="18" charset="0"/>
                        </a:rPr>
                        <a:t>viên</a:t>
                      </a:r>
                      <a:r>
                        <a:rPr lang="en-US" sz="2400" b="1" dirty="0">
                          <a:solidFill>
                            <a:srgbClr val="183D5E"/>
                          </a:solidFill>
                          <a:latin typeface="Cambria" panose="02040503050406030204" pitchFamily="18" charset="0"/>
                        </a:rPr>
                        <a:t>: NGUYỄN BÉ LAM</a:t>
                      </a:r>
                    </a:p>
                    <a:p>
                      <a:pPr algn="l"/>
                      <a:r>
                        <a:rPr lang="en-US" sz="2400" b="1" u="sng" dirty="0">
                          <a:solidFill>
                            <a:srgbClr val="183D5E"/>
                          </a:solidFill>
                          <a:latin typeface="Cambria" panose="02040503050406030204" pitchFamily="18" charset="0"/>
                        </a:rPr>
                        <a:t>MSSV</a:t>
                      </a:r>
                      <a:r>
                        <a:rPr lang="en-US" sz="2400" b="1" dirty="0">
                          <a:solidFill>
                            <a:srgbClr val="183D5E"/>
                          </a:solidFill>
                          <a:latin typeface="Cambria" panose="02040503050406030204" pitchFamily="18" charset="0"/>
                        </a:rPr>
                        <a:t>: 2000001437</a:t>
                      </a:r>
                    </a:p>
                    <a:p>
                      <a:pPr algn="l"/>
                      <a:r>
                        <a:rPr lang="en-US" sz="2400" b="1" u="sng" dirty="0" err="1">
                          <a:solidFill>
                            <a:srgbClr val="183D5E"/>
                          </a:solidFill>
                          <a:latin typeface="Cambria" panose="02040503050406030204" pitchFamily="18" charset="0"/>
                        </a:rPr>
                        <a:t>Khóa</a:t>
                      </a:r>
                      <a:r>
                        <a:rPr lang="en-US" sz="2400" b="1" dirty="0">
                          <a:solidFill>
                            <a:srgbClr val="183D5E"/>
                          </a:solidFill>
                          <a:latin typeface="Cambria" panose="02040503050406030204" pitchFamily="18" charset="0"/>
                        </a:rPr>
                        <a:t>: 2020</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183D5E"/>
                          </a:solidFill>
                          <a:latin typeface="Cambria" panose="02040503050406030204" pitchFamily="18" charset="0"/>
                        </a:rPr>
                        <a:t>GVHD</a:t>
                      </a:r>
                      <a:r>
                        <a:rPr lang="en-US" sz="2400" b="1" baseline="0" dirty="0">
                          <a:solidFill>
                            <a:srgbClr val="183D5E"/>
                          </a:solidFill>
                          <a:latin typeface="Cambria" panose="02040503050406030204" pitchFamily="18" charset="0"/>
                        </a:rPr>
                        <a:t>: BÙI TIẾN ĐỨC</a:t>
                      </a: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828799" y="107577"/>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BÁO CÁO KHÓA LUẬN TỐT NGHIỆP</a:t>
            </a:r>
          </a:p>
        </p:txBody>
      </p:sp>
    </p:spTree>
    <p:extLst>
      <p:ext uri="{BB962C8B-B14F-4D97-AF65-F5344CB8AC3E}">
        <p14:creationId xmlns:p14="http://schemas.microsoft.com/office/powerpoint/2010/main" val="360156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A04F-7B24-F8F5-7598-D662ED1515FD}"/>
              </a:ext>
            </a:extLst>
          </p:cNvPr>
          <p:cNvSpPr>
            <a:spLocks noGrp="1"/>
          </p:cNvSpPr>
          <p:nvPr>
            <p:ph type="title"/>
          </p:nvPr>
        </p:nvSpPr>
        <p:spPr/>
        <p:txBody>
          <a:bodyPr/>
          <a:lstStyle/>
          <a:p>
            <a:r>
              <a:rPr lang="en-US" dirty="0" err="1"/>
              <a:t>Thực</a:t>
            </a:r>
            <a:r>
              <a:rPr lang="en-US" dirty="0"/>
              <a:t> </a:t>
            </a:r>
            <a:r>
              <a:rPr lang="en-US" dirty="0" err="1"/>
              <a:t>nghiệm</a:t>
            </a:r>
            <a:r>
              <a:rPr lang="en-US" dirty="0"/>
              <a:t> </a:t>
            </a:r>
          </a:p>
        </p:txBody>
      </p:sp>
      <p:sp>
        <p:nvSpPr>
          <p:cNvPr id="3" name="Content Placeholder 2">
            <a:extLst>
              <a:ext uri="{FF2B5EF4-FFF2-40B4-BE49-F238E27FC236}">
                <a16:creationId xmlns:a16="http://schemas.microsoft.com/office/drawing/2014/main" id="{52C8E888-CA05-884C-CDA6-2B8553363B97}"/>
              </a:ext>
            </a:extLst>
          </p:cNvPr>
          <p:cNvSpPr>
            <a:spLocks noGrp="1"/>
          </p:cNvSpPr>
          <p:nvPr>
            <p:ph idx="1"/>
          </p:nvPr>
        </p:nvSpPr>
        <p:spPr>
          <a:xfrm>
            <a:off x="449943" y="1190171"/>
            <a:ext cx="11350172" cy="1317359"/>
          </a:xfrm>
        </p:spPr>
        <p:txBody>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 </a:t>
            </a:r>
            <a:r>
              <a:rPr lang="en-US" b="0" dirty="0" err="1">
                <a:solidFill>
                  <a:schemeClr val="tx1"/>
                </a:solidFill>
              </a:rPr>
              <a:t>xây</a:t>
            </a:r>
            <a:r>
              <a:rPr lang="en-US" b="0" dirty="0">
                <a:solidFill>
                  <a:schemeClr val="tx1"/>
                </a:solidFill>
              </a:rPr>
              <a:t> </a:t>
            </a:r>
            <a:r>
              <a:rPr lang="en-US" b="0" dirty="0" err="1">
                <a:solidFill>
                  <a:schemeClr val="tx1"/>
                </a:solidFill>
              </a:rPr>
              <a:t>dựng</a:t>
            </a:r>
            <a:r>
              <a:rPr lang="en-US" b="0" dirty="0">
                <a:solidFill>
                  <a:schemeClr val="tx1"/>
                </a:solidFill>
              </a:rPr>
              <a:t> </a:t>
            </a:r>
            <a:r>
              <a:rPr lang="en-US" b="0" dirty="0" err="1">
                <a:solidFill>
                  <a:schemeClr val="tx1"/>
                </a:solidFill>
              </a:rPr>
              <a:t>một</a:t>
            </a:r>
            <a:r>
              <a:rPr lang="en-US" b="0" dirty="0">
                <a:solidFill>
                  <a:schemeClr val="tx1"/>
                </a:solidFill>
              </a:rPr>
              <a:t> </a:t>
            </a:r>
            <a:r>
              <a:rPr lang="en-US" b="0" dirty="0" err="1">
                <a:solidFill>
                  <a:schemeClr val="tx1"/>
                </a:solidFill>
              </a:rPr>
              <a:t>số</a:t>
            </a:r>
            <a:r>
              <a:rPr lang="en-US" b="0" dirty="0">
                <a:solidFill>
                  <a:schemeClr val="tx1"/>
                </a:solidFill>
              </a:rPr>
              <a:t> </a:t>
            </a:r>
            <a:r>
              <a:rPr lang="en-US" b="0" dirty="0" err="1">
                <a:solidFill>
                  <a:schemeClr val="tx1"/>
                </a:solidFill>
              </a:rPr>
              <a:t>mẫu</a:t>
            </a:r>
            <a:r>
              <a:rPr lang="en-US" b="0" dirty="0">
                <a:solidFill>
                  <a:schemeClr val="tx1"/>
                </a:solidFill>
              </a:rPr>
              <a:t> </a:t>
            </a:r>
            <a:r>
              <a:rPr lang="en-US" b="0" dirty="0" err="1">
                <a:solidFill>
                  <a:schemeClr val="tx1"/>
                </a:solidFill>
              </a:rPr>
              <a:t>giao</a:t>
            </a:r>
            <a:r>
              <a:rPr lang="en-US" b="0" dirty="0">
                <a:solidFill>
                  <a:schemeClr val="tx1"/>
                </a:solidFill>
              </a:rPr>
              <a:t> </a:t>
            </a:r>
            <a:r>
              <a:rPr lang="en-US" b="0" dirty="0" err="1">
                <a:solidFill>
                  <a:schemeClr val="tx1"/>
                </a:solidFill>
              </a:rPr>
              <a:t>diện</a:t>
            </a:r>
            <a:r>
              <a:rPr lang="en-US" b="0" dirty="0">
                <a:solidFill>
                  <a:schemeClr val="tx1"/>
                </a:solidFill>
              </a:rPr>
              <a:t> </a:t>
            </a:r>
            <a:r>
              <a:rPr lang="en-US" b="0" dirty="0" err="1">
                <a:solidFill>
                  <a:schemeClr val="tx1"/>
                </a:solidFill>
              </a:rPr>
              <a:t>cho</a:t>
            </a:r>
            <a:r>
              <a:rPr lang="en-US" b="0" dirty="0">
                <a:solidFill>
                  <a:schemeClr val="tx1"/>
                </a:solidFill>
              </a:rPr>
              <a:t> </a:t>
            </a:r>
            <a:r>
              <a:rPr lang="en-US" b="0" dirty="0" err="1">
                <a:solidFill>
                  <a:schemeClr val="tx1"/>
                </a:solidFill>
              </a:rPr>
              <a:t>cửa</a:t>
            </a:r>
            <a:r>
              <a:rPr lang="en-US" b="0" dirty="0">
                <a:solidFill>
                  <a:schemeClr val="tx1"/>
                </a:solidFill>
              </a:rPr>
              <a:t> </a:t>
            </a:r>
            <a:r>
              <a:rPr lang="en-US" b="0" dirty="0" err="1">
                <a:solidFill>
                  <a:schemeClr val="tx1"/>
                </a:solidFill>
              </a:rPr>
              <a:t>hàng</a:t>
            </a:r>
            <a:r>
              <a:rPr lang="en-US" b="0" dirty="0">
                <a:solidFill>
                  <a:schemeClr val="tx1"/>
                </a:solidFill>
              </a:rPr>
              <a:t> </a:t>
            </a:r>
            <a:r>
              <a:rPr lang="en-US" b="0" dirty="0" err="1">
                <a:solidFill>
                  <a:schemeClr val="tx1"/>
                </a:solidFill>
              </a:rPr>
              <a:t>nhu</a:t>
            </a:r>
            <a:r>
              <a:rPr lang="en-US" b="0" dirty="0">
                <a:solidFill>
                  <a:schemeClr val="tx1"/>
                </a:solidFill>
              </a:rPr>
              <a:t> </a:t>
            </a:r>
            <a:r>
              <a:rPr lang="en-US" b="0" dirty="0" err="1">
                <a:solidFill>
                  <a:schemeClr val="tx1"/>
                </a:solidFill>
              </a:rPr>
              <a:t>trang</a:t>
            </a:r>
            <a:r>
              <a:rPr lang="en-US" b="0" dirty="0">
                <a:solidFill>
                  <a:schemeClr val="tx1"/>
                </a:solidFill>
              </a:rPr>
              <a:t> </a:t>
            </a:r>
            <a:r>
              <a:rPr lang="en-US" b="0" dirty="0" err="1">
                <a:solidFill>
                  <a:schemeClr val="tx1"/>
                </a:solidFill>
              </a:rPr>
              <a:t>chủ</a:t>
            </a:r>
            <a:r>
              <a:rPr lang="en-US" b="0" dirty="0">
                <a:solidFill>
                  <a:schemeClr val="tx1"/>
                </a:solidFill>
              </a:rPr>
              <a:t>, </a:t>
            </a:r>
            <a:r>
              <a:rPr lang="en-US" b="0" dirty="0" err="1">
                <a:solidFill>
                  <a:schemeClr val="tx1"/>
                </a:solidFill>
              </a:rPr>
              <a:t>hiển</a:t>
            </a:r>
            <a:r>
              <a:rPr lang="en-US" b="0" dirty="0">
                <a:solidFill>
                  <a:schemeClr val="tx1"/>
                </a:solidFill>
              </a:rPr>
              <a:t> </a:t>
            </a:r>
            <a:r>
              <a:rPr lang="en-US" b="0" dirty="0" err="1">
                <a:solidFill>
                  <a:schemeClr val="tx1"/>
                </a:solidFill>
              </a:rPr>
              <a:t>thị</a:t>
            </a:r>
            <a:r>
              <a:rPr lang="en-US" b="0" dirty="0">
                <a:solidFill>
                  <a:schemeClr val="tx1"/>
                </a:solidFill>
              </a:rPr>
              <a:t> </a:t>
            </a:r>
            <a:r>
              <a:rPr lang="en-US" b="0" dirty="0" err="1">
                <a:solidFill>
                  <a:schemeClr val="tx1"/>
                </a:solidFill>
              </a:rPr>
              <a:t>sản</a:t>
            </a:r>
            <a:r>
              <a:rPr lang="en-US" b="0" dirty="0">
                <a:solidFill>
                  <a:schemeClr val="tx1"/>
                </a:solidFill>
              </a:rPr>
              <a:t> </a:t>
            </a:r>
            <a:r>
              <a:rPr lang="en-US" b="0" dirty="0" err="1">
                <a:solidFill>
                  <a:schemeClr val="tx1"/>
                </a:solidFill>
              </a:rPr>
              <a:t>phẩm</a:t>
            </a:r>
            <a:r>
              <a:rPr lang="en-US" b="0" dirty="0">
                <a:solidFill>
                  <a:schemeClr val="tx1"/>
                </a:solidFill>
              </a:rPr>
              <a:t>, </a:t>
            </a:r>
            <a:r>
              <a:rPr lang="en-US" b="0" dirty="0" err="1">
                <a:solidFill>
                  <a:schemeClr val="tx1"/>
                </a:solidFill>
              </a:rPr>
              <a:t>giỏ</a:t>
            </a:r>
            <a:r>
              <a:rPr lang="en-US" b="0" dirty="0">
                <a:solidFill>
                  <a:schemeClr val="tx1"/>
                </a:solidFill>
              </a:rPr>
              <a:t> </a:t>
            </a:r>
            <a:r>
              <a:rPr lang="en-US" b="0" dirty="0" err="1">
                <a:solidFill>
                  <a:schemeClr val="tx1"/>
                </a:solidFill>
              </a:rPr>
              <a:t>hàng</a:t>
            </a:r>
            <a:r>
              <a:rPr lang="en-US" b="0" dirty="0">
                <a:solidFill>
                  <a:schemeClr val="tx1"/>
                </a:solidFill>
              </a:rPr>
              <a:t>.</a:t>
            </a:r>
          </a:p>
        </p:txBody>
      </p:sp>
      <p:sp>
        <p:nvSpPr>
          <p:cNvPr id="4" name="Slide Number Placeholder 3">
            <a:extLst>
              <a:ext uri="{FF2B5EF4-FFF2-40B4-BE49-F238E27FC236}">
                <a16:creationId xmlns:a16="http://schemas.microsoft.com/office/drawing/2014/main" id="{132E08EA-593F-5151-E028-009C2B0EFA05}"/>
              </a:ext>
            </a:extLst>
          </p:cNvPr>
          <p:cNvSpPr>
            <a:spLocks noGrp="1"/>
          </p:cNvSpPr>
          <p:nvPr>
            <p:ph type="sldNum" sz="quarter" idx="12"/>
          </p:nvPr>
        </p:nvSpPr>
        <p:spPr/>
        <p:txBody>
          <a:bodyPr/>
          <a:lstStyle/>
          <a:p>
            <a:r>
              <a:rPr lang="en-US"/>
              <a:t>- </a:t>
            </a:r>
            <a:fld id="{9EA40E5E-19B2-469A-81BC-1F6A517536BE}" type="slidenum">
              <a:rPr lang="en-US" smtClean="0"/>
              <a:pPr/>
              <a:t>10</a:t>
            </a:fld>
            <a:r>
              <a:rPr lang="en-US"/>
              <a:t> -</a:t>
            </a:r>
          </a:p>
        </p:txBody>
      </p:sp>
      <p:pic>
        <p:nvPicPr>
          <p:cNvPr id="6" name="Picture 5">
            <a:extLst>
              <a:ext uri="{FF2B5EF4-FFF2-40B4-BE49-F238E27FC236}">
                <a16:creationId xmlns:a16="http://schemas.microsoft.com/office/drawing/2014/main" id="{A292C26D-0096-D1B6-9528-E0C134A60ACB}"/>
              </a:ext>
            </a:extLst>
          </p:cNvPr>
          <p:cNvPicPr>
            <a:picLocks noChangeAspect="1"/>
          </p:cNvPicPr>
          <p:nvPr/>
        </p:nvPicPr>
        <p:blipFill>
          <a:blip r:embed="rId2"/>
          <a:stretch>
            <a:fillRect/>
          </a:stretch>
        </p:blipFill>
        <p:spPr>
          <a:xfrm>
            <a:off x="1047201" y="2422688"/>
            <a:ext cx="3793399" cy="1583703"/>
          </a:xfrm>
          <a:prstGeom prst="rect">
            <a:avLst/>
          </a:prstGeom>
        </p:spPr>
      </p:pic>
      <p:pic>
        <p:nvPicPr>
          <p:cNvPr id="8" name="Picture 7">
            <a:extLst>
              <a:ext uri="{FF2B5EF4-FFF2-40B4-BE49-F238E27FC236}">
                <a16:creationId xmlns:a16="http://schemas.microsoft.com/office/drawing/2014/main" id="{94D639AC-ED94-C7A8-8038-5B3EF2334130}"/>
              </a:ext>
            </a:extLst>
          </p:cNvPr>
          <p:cNvPicPr>
            <a:picLocks noChangeAspect="1"/>
          </p:cNvPicPr>
          <p:nvPr/>
        </p:nvPicPr>
        <p:blipFill>
          <a:blip r:embed="rId3"/>
          <a:stretch>
            <a:fillRect/>
          </a:stretch>
        </p:blipFill>
        <p:spPr>
          <a:xfrm>
            <a:off x="6796520" y="1792275"/>
            <a:ext cx="3911729" cy="2138411"/>
          </a:xfrm>
          <a:prstGeom prst="rect">
            <a:avLst/>
          </a:prstGeom>
        </p:spPr>
      </p:pic>
      <p:pic>
        <p:nvPicPr>
          <p:cNvPr id="10" name="Picture 9">
            <a:extLst>
              <a:ext uri="{FF2B5EF4-FFF2-40B4-BE49-F238E27FC236}">
                <a16:creationId xmlns:a16="http://schemas.microsoft.com/office/drawing/2014/main" id="{E0D8EE75-78F4-3E79-0065-1C3AA0F82C9B}"/>
              </a:ext>
            </a:extLst>
          </p:cNvPr>
          <p:cNvPicPr>
            <a:picLocks noChangeAspect="1"/>
          </p:cNvPicPr>
          <p:nvPr/>
        </p:nvPicPr>
        <p:blipFill>
          <a:blip r:embed="rId4"/>
          <a:stretch>
            <a:fillRect/>
          </a:stretch>
        </p:blipFill>
        <p:spPr>
          <a:xfrm>
            <a:off x="683877" y="4350471"/>
            <a:ext cx="5441152" cy="1851820"/>
          </a:xfrm>
          <a:prstGeom prst="rect">
            <a:avLst/>
          </a:prstGeom>
        </p:spPr>
      </p:pic>
      <p:pic>
        <p:nvPicPr>
          <p:cNvPr id="12" name="Picture 11">
            <a:extLst>
              <a:ext uri="{FF2B5EF4-FFF2-40B4-BE49-F238E27FC236}">
                <a16:creationId xmlns:a16="http://schemas.microsoft.com/office/drawing/2014/main" id="{FCB65B17-9A73-19B9-5459-9A3F390E0734}"/>
              </a:ext>
            </a:extLst>
          </p:cNvPr>
          <p:cNvPicPr>
            <a:picLocks noChangeAspect="1"/>
          </p:cNvPicPr>
          <p:nvPr/>
        </p:nvPicPr>
        <p:blipFill>
          <a:blip r:embed="rId5"/>
          <a:stretch>
            <a:fillRect/>
          </a:stretch>
        </p:blipFill>
        <p:spPr>
          <a:xfrm>
            <a:off x="7120762" y="3930686"/>
            <a:ext cx="3915013" cy="2271605"/>
          </a:xfrm>
          <a:prstGeom prst="rect">
            <a:avLst/>
          </a:prstGeom>
        </p:spPr>
      </p:pic>
    </p:spTree>
    <p:extLst>
      <p:ext uri="{BB962C8B-B14F-4D97-AF65-F5344CB8AC3E}">
        <p14:creationId xmlns:p14="http://schemas.microsoft.com/office/powerpoint/2010/main" val="260000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Xây</a:t>
            </a:r>
            <a:r>
              <a:rPr lang="en-US" dirty="0"/>
              <a:t> </a:t>
            </a:r>
            <a:r>
              <a:rPr lang="en-US" dirty="0" err="1"/>
              <a:t>dựng</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11</a:t>
            </a:fld>
            <a:r>
              <a:rPr lang="en-US"/>
              <a:t> -</a:t>
            </a:r>
          </a:p>
        </p:txBody>
      </p:sp>
      <p:pic>
        <p:nvPicPr>
          <p:cNvPr id="6" name="Picture 5">
            <a:extLst>
              <a:ext uri="{FF2B5EF4-FFF2-40B4-BE49-F238E27FC236}">
                <a16:creationId xmlns:a16="http://schemas.microsoft.com/office/drawing/2014/main" id="{E1D465A0-342A-F91A-E354-A169784E4C66}"/>
              </a:ext>
            </a:extLst>
          </p:cNvPr>
          <p:cNvPicPr>
            <a:picLocks noChangeAspect="1"/>
          </p:cNvPicPr>
          <p:nvPr/>
        </p:nvPicPr>
        <p:blipFill>
          <a:blip r:embed="rId2"/>
          <a:stretch>
            <a:fillRect/>
          </a:stretch>
        </p:blipFill>
        <p:spPr>
          <a:xfrm>
            <a:off x="2726534" y="1917003"/>
            <a:ext cx="5427651" cy="4259018"/>
          </a:xfrm>
          <a:prstGeom prst="rect">
            <a:avLst/>
          </a:prstGeom>
        </p:spPr>
      </p:pic>
    </p:spTree>
    <p:extLst>
      <p:ext uri="{BB962C8B-B14F-4D97-AF65-F5344CB8AC3E}">
        <p14:creationId xmlns:p14="http://schemas.microsoft.com/office/powerpoint/2010/main" val="400693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Thu </a:t>
            </a:r>
            <a:r>
              <a:rPr lang="en-US" dirty="0" err="1"/>
              <a:t>thập</a:t>
            </a:r>
            <a:r>
              <a:rPr lang="en-US" dirty="0"/>
              <a:t> </a:t>
            </a:r>
            <a:r>
              <a:rPr lang="en-US" dirty="0" err="1"/>
              <a:t>và</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lang="en-US" dirty="0"/>
          </a:p>
          <a:p>
            <a:pPr marL="0" indent="0">
              <a:buNone/>
            </a:pPr>
            <a:r>
              <a:rPr lang="en-US" dirty="0"/>
              <a:t>\</a:t>
            </a:r>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12</a:t>
            </a:fld>
            <a:r>
              <a:rPr lang="en-US"/>
              <a:t> -</a:t>
            </a:r>
          </a:p>
        </p:txBody>
      </p:sp>
      <p:pic>
        <p:nvPicPr>
          <p:cNvPr id="8" name="Picture 7">
            <a:extLst>
              <a:ext uri="{FF2B5EF4-FFF2-40B4-BE49-F238E27FC236}">
                <a16:creationId xmlns:a16="http://schemas.microsoft.com/office/drawing/2014/main" id="{902CDC7A-C58A-4E8A-5B11-5593D70DB05F}"/>
              </a:ext>
            </a:extLst>
          </p:cNvPr>
          <p:cNvPicPr>
            <a:picLocks noChangeAspect="1"/>
          </p:cNvPicPr>
          <p:nvPr/>
        </p:nvPicPr>
        <p:blipFill>
          <a:blip r:embed="rId2"/>
          <a:stretch>
            <a:fillRect/>
          </a:stretch>
        </p:blipFill>
        <p:spPr>
          <a:xfrm>
            <a:off x="449943" y="1853056"/>
            <a:ext cx="4863807" cy="3899615"/>
          </a:xfrm>
          <a:prstGeom prst="rect">
            <a:avLst/>
          </a:prstGeom>
        </p:spPr>
      </p:pic>
      <p:pic>
        <p:nvPicPr>
          <p:cNvPr id="10" name="Picture 9">
            <a:extLst>
              <a:ext uri="{FF2B5EF4-FFF2-40B4-BE49-F238E27FC236}">
                <a16:creationId xmlns:a16="http://schemas.microsoft.com/office/drawing/2014/main" id="{25837232-7C6A-6ABD-BFF8-CEC6826D919F}"/>
              </a:ext>
            </a:extLst>
          </p:cNvPr>
          <p:cNvPicPr>
            <a:picLocks noChangeAspect="1"/>
          </p:cNvPicPr>
          <p:nvPr/>
        </p:nvPicPr>
        <p:blipFill rotWithShape="1">
          <a:blip r:embed="rId3"/>
          <a:srcRect r="50129"/>
          <a:stretch/>
        </p:blipFill>
        <p:spPr>
          <a:xfrm>
            <a:off x="5497014" y="1281163"/>
            <a:ext cx="6119836" cy="2192448"/>
          </a:xfrm>
          <a:prstGeom prst="rect">
            <a:avLst/>
          </a:prstGeom>
        </p:spPr>
      </p:pic>
      <p:pic>
        <p:nvPicPr>
          <p:cNvPr id="12" name="Picture 11">
            <a:extLst>
              <a:ext uri="{FF2B5EF4-FFF2-40B4-BE49-F238E27FC236}">
                <a16:creationId xmlns:a16="http://schemas.microsoft.com/office/drawing/2014/main" id="{F5DD942C-4E69-4E05-7EDF-A7E02842751B}"/>
              </a:ext>
            </a:extLst>
          </p:cNvPr>
          <p:cNvPicPr>
            <a:picLocks noChangeAspect="1"/>
          </p:cNvPicPr>
          <p:nvPr/>
        </p:nvPicPr>
        <p:blipFill rotWithShape="1">
          <a:blip r:embed="rId3"/>
          <a:srcRect l="49215" t="4065" r="-509" b="-4065"/>
          <a:stretch/>
        </p:blipFill>
        <p:spPr>
          <a:xfrm>
            <a:off x="5631032" y="3665454"/>
            <a:ext cx="6111026" cy="2179678"/>
          </a:xfrm>
          <a:prstGeom prst="rect">
            <a:avLst/>
          </a:prstGeom>
        </p:spPr>
      </p:pic>
    </p:spTree>
    <p:extLst>
      <p:ext uri="{BB962C8B-B14F-4D97-AF65-F5344CB8AC3E}">
        <p14:creationId xmlns:p14="http://schemas.microsoft.com/office/powerpoint/2010/main" val="368943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err="1"/>
              <a:t>Dữ</a:t>
            </a:r>
            <a:r>
              <a:rPr lang="en-US" dirty="0"/>
              <a:t> </a:t>
            </a:r>
            <a:r>
              <a:rPr lang="en-US" dirty="0" err="1"/>
              <a:t>liệu</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xử</a:t>
            </a:r>
            <a:r>
              <a:rPr lang="en-US" dirty="0"/>
              <a:t> </a:t>
            </a:r>
            <a:r>
              <a:rPr lang="en-US" dirty="0" err="1"/>
              <a:t>lí</a:t>
            </a:r>
            <a:endParaRPr lang="en-US" dirty="0"/>
          </a:p>
          <a:p>
            <a:endParaRPr lang="en-US"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13</a:t>
            </a:fld>
            <a:r>
              <a:rPr lang="en-US"/>
              <a:t> -</a:t>
            </a:r>
          </a:p>
        </p:txBody>
      </p:sp>
      <p:pic>
        <p:nvPicPr>
          <p:cNvPr id="5" name="Picture 4" descr="A screen shot of a computer&#10;&#10;Description automatically generated">
            <a:extLst>
              <a:ext uri="{FF2B5EF4-FFF2-40B4-BE49-F238E27FC236}">
                <a16:creationId xmlns:a16="http://schemas.microsoft.com/office/drawing/2014/main" id="{D390619D-D63A-5A76-DE99-FBC094B2D3F1}"/>
              </a:ext>
            </a:extLst>
          </p:cNvPr>
          <p:cNvPicPr>
            <a:picLocks noChangeAspect="1"/>
          </p:cNvPicPr>
          <p:nvPr/>
        </p:nvPicPr>
        <p:blipFill>
          <a:blip r:embed="rId2"/>
          <a:stretch>
            <a:fillRect/>
          </a:stretch>
        </p:blipFill>
        <p:spPr>
          <a:xfrm>
            <a:off x="861496" y="1895242"/>
            <a:ext cx="8206573" cy="4137020"/>
          </a:xfrm>
          <a:prstGeom prst="rect">
            <a:avLst/>
          </a:prstGeom>
        </p:spPr>
      </p:pic>
    </p:spTree>
    <p:extLst>
      <p:ext uri="{BB962C8B-B14F-4D97-AF65-F5344CB8AC3E}">
        <p14:creationId xmlns:p14="http://schemas.microsoft.com/office/powerpoint/2010/main" val="302127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a:t>
            </a:r>
          </a:p>
          <a:p>
            <a:pPr lvl="1"/>
            <a:r>
              <a:rPr lang="en-US" dirty="0" err="1"/>
              <a:t>Xây</a:t>
            </a:r>
            <a:r>
              <a:rPr lang="en-US" dirty="0"/>
              <a:t> </a:t>
            </a:r>
            <a:r>
              <a:rPr lang="en-US" dirty="0" err="1"/>
              <a:t>dựng</a:t>
            </a:r>
            <a:r>
              <a:rPr lang="en-US" dirty="0"/>
              <a:t> </a:t>
            </a:r>
            <a:r>
              <a:rPr lang="en-US" dirty="0" err="1"/>
              <a:t>fp</a:t>
            </a:r>
            <a:r>
              <a:rPr lang="en-US" dirty="0"/>
              <a:t>-growth </a:t>
            </a:r>
            <a:r>
              <a:rPr lang="en-US" dirty="0" err="1"/>
              <a:t>chạy</a:t>
            </a:r>
            <a:r>
              <a:rPr lang="en-US" dirty="0"/>
              <a:t> </a:t>
            </a:r>
            <a:r>
              <a:rPr lang="en-US" dirty="0" err="1"/>
              <a:t>với</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được</a:t>
            </a:r>
            <a:r>
              <a:rPr lang="en-US" dirty="0"/>
              <a:t> </a:t>
            </a:r>
            <a:r>
              <a:rPr lang="en-US" dirty="0" err="1"/>
              <a:t>xử</a:t>
            </a:r>
            <a:r>
              <a:rPr lang="en-US" dirty="0"/>
              <a:t> </a:t>
            </a:r>
            <a:r>
              <a:rPr lang="en-US" dirty="0" err="1"/>
              <a:t>lí</a:t>
            </a:r>
            <a:r>
              <a:rPr lang="en-US" dirty="0"/>
              <a:t>.</a:t>
            </a:r>
          </a:p>
          <a:p>
            <a:pPr lvl="1"/>
            <a:r>
              <a:rPr lang="en-US" dirty="0" err="1"/>
              <a:t>Với</a:t>
            </a:r>
            <a:r>
              <a:rPr lang="en-US" dirty="0"/>
              <a:t> </a:t>
            </a:r>
            <a:r>
              <a:rPr lang="en-US" dirty="0" err="1"/>
              <a:t>minsupport</a:t>
            </a:r>
            <a:r>
              <a:rPr lang="en-US" dirty="0"/>
              <a:t> = 0.02 ta </a:t>
            </a:r>
            <a:r>
              <a:rPr lang="en-US" dirty="0" err="1"/>
              <a:t>có</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a:t>
            </a:r>
          </a:p>
          <a:p>
            <a:pPr marL="344487" lvl="1" indent="0">
              <a:buNone/>
            </a:pPr>
            <a:endParaRPr lang="en-US" dirty="0"/>
          </a:p>
          <a:p>
            <a:pPr marL="0" indent="0">
              <a:buNone/>
            </a:pPr>
            <a:endParaRPr lang="en-US" b="0"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14</a:t>
            </a:fld>
            <a:r>
              <a:rPr lang="en-US"/>
              <a:t> -</a:t>
            </a:r>
          </a:p>
        </p:txBody>
      </p:sp>
      <p:pic>
        <p:nvPicPr>
          <p:cNvPr id="5" name="Picture 4">
            <a:extLst>
              <a:ext uri="{FF2B5EF4-FFF2-40B4-BE49-F238E27FC236}">
                <a16:creationId xmlns:a16="http://schemas.microsoft.com/office/drawing/2014/main" id="{8F38E210-341B-DAC5-28A3-6778A31CADAD}"/>
              </a:ext>
            </a:extLst>
          </p:cNvPr>
          <p:cNvPicPr>
            <a:picLocks noChangeAspect="1"/>
          </p:cNvPicPr>
          <p:nvPr/>
        </p:nvPicPr>
        <p:blipFill rotWithShape="1">
          <a:blip r:embed="rId2"/>
          <a:srcRect t="28352"/>
          <a:stretch/>
        </p:blipFill>
        <p:spPr>
          <a:xfrm>
            <a:off x="449942" y="2656382"/>
            <a:ext cx="9212531" cy="3519639"/>
          </a:xfrm>
          <a:prstGeom prst="rect">
            <a:avLst/>
          </a:prstGeom>
        </p:spPr>
      </p:pic>
    </p:spTree>
    <p:extLst>
      <p:ext uri="{BB962C8B-B14F-4D97-AF65-F5344CB8AC3E}">
        <p14:creationId xmlns:p14="http://schemas.microsoft.com/office/powerpoint/2010/main" val="129675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B952-C4E4-E5A7-9E03-0D66FA743909}"/>
              </a:ext>
            </a:extLst>
          </p:cNvPr>
          <p:cNvSpPr>
            <a:spLocks noGrp="1"/>
          </p:cNvSpPr>
          <p:nvPr>
            <p:ph type="title"/>
          </p:nvPr>
        </p:nvSpPr>
        <p:spPr/>
        <p:txBody>
          <a:bodyPr/>
          <a:lstStyle/>
          <a:p>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2B4FB0D7-7B2F-3889-778A-CF0BACC03775}"/>
              </a:ext>
            </a:extLst>
          </p:cNvPr>
          <p:cNvSpPr>
            <a:spLocks noGrp="1"/>
          </p:cNvSpPr>
          <p:nvPr>
            <p:ph idx="1"/>
          </p:nvPr>
        </p:nvSpPr>
        <p:spPr/>
        <p:txBody>
          <a:bodyPr/>
          <a:lstStyle/>
          <a:p>
            <a:r>
              <a:rPr lang="en-US" dirty="0"/>
              <a:t>FP-growth:</a:t>
            </a:r>
          </a:p>
          <a:p>
            <a:pPr lvl="1"/>
            <a:r>
              <a:rPr lang="vi-VN" dirty="0"/>
              <a:t>Các mặt hàng có giá trị hỗ trợ cao đều có xu hướng phổ biến trong dữ liệu mua sắm. Điều này có thể là các sản phẩm phổ biến và được nhiều khách hàng chọn mua. </a:t>
            </a:r>
            <a:endParaRPr lang="en-US" dirty="0"/>
          </a:p>
          <a:p>
            <a:pPr lvl="1"/>
            <a:r>
              <a:rPr lang="en-US" dirty="0" err="1"/>
              <a:t>Thử</a:t>
            </a:r>
            <a:r>
              <a:rPr lang="en-US" dirty="0"/>
              <a:t> </a:t>
            </a:r>
            <a:r>
              <a:rPr lang="en-US" dirty="0" err="1"/>
              <a:t>dự</a:t>
            </a:r>
            <a:r>
              <a:rPr lang="en-US" dirty="0"/>
              <a:t> </a:t>
            </a:r>
            <a:r>
              <a:rPr lang="en-US" dirty="0" err="1"/>
              <a:t>doán</a:t>
            </a:r>
            <a:r>
              <a:rPr lang="en-US" dirty="0"/>
              <a:t> vs FP-growth</a:t>
            </a:r>
          </a:p>
          <a:p>
            <a:pPr marL="344487" lvl="1" indent="0">
              <a:buNone/>
            </a:pPr>
            <a:endParaRPr lang="en-US" dirty="0"/>
          </a:p>
          <a:p>
            <a:pPr marL="0" indent="0">
              <a:buNone/>
            </a:pPr>
            <a:endParaRPr lang="en-US" b="0" dirty="0"/>
          </a:p>
        </p:txBody>
      </p:sp>
      <p:sp>
        <p:nvSpPr>
          <p:cNvPr id="4" name="Slide Number Placeholder 3">
            <a:extLst>
              <a:ext uri="{FF2B5EF4-FFF2-40B4-BE49-F238E27FC236}">
                <a16:creationId xmlns:a16="http://schemas.microsoft.com/office/drawing/2014/main" id="{25AC7649-3CDD-9BA6-AAC2-895EEFD01F3E}"/>
              </a:ext>
            </a:extLst>
          </p:cNvPr>
          <p:cNvSpPr>
            <a:spLocks noGrp="1"/>
          </p:cNvSpPr>
          <p:nvPr>
            <p:ph type="sldNum" sz="quarter" idx="12"/>
          </p:nvPr>
        </p:nvSpPr>
        <p:spPr/>
        <p:txBody>
          <a:bodyPr/>
          <a:lstStyle/>
          <a:p>
            <a:r>
              <a:rPr lang="en-US"/>
              <a:t>- </a:t>
            </a:r>
            <a:fld id="{9EA40E5E-19B2-469A-81BC-1F6A517536BE}" type="slidenum">
              <a:rPr lang="en-US" smtClean="0"/>
              <a:pPr/>
              <a:t>15</a:t>
            </a:fld>
            <a:r>
              <a:rPr lang="en-US"/>
              <a:t> -</a:t>
            </a:r>
          </a:p>
        </p:txBody>
      </p:sp>
      <p:pic>
        <p:nvPicPr>
          <p:cNvPr id="6" name="Picture 5">
            <a:extLst>
              <a:ext uri="{FF2B5EF4-FFF2-40B4-BE49-F238E27FC236}">
                <a16:creationId xmlns:a16="http://schemas.microsoft.com/office/drawing/2014/main" id="{2E1DA516-78E6-DB0F-B02B-933F576D09CD}"/>
              </a:ext>
            </a:extLst>
          </p:cNvPr>
          <p:cNvPicPr>
            <a:picLocks noChangeAspect="1"/>
          </p:cNvPicPr>
          <p:nvPr/>
        </p:nvPicPr>
        <p:blipFill>
          <a:blip r:embed="rId2"/>
          <a:stretch>
            <a:fillRect/>
          </a:stretch>
        </p:blipFill>
        <p:spPr>
          <a:xfrm>
            <a:off x="965798" y="2961814"/>
            <a:ext cx="10184989" cy="1033501"/>
          </a:xfrm>
          <a:prstGeom prst="rect">
            <a:avLst/>
          </a:prstGeom>
        </p:spPr>
      </p:pic>
      <p:sp>
        <p:nvSpPr>
          <p:cNvPr id="8" name="TextBox 7">
            <a:extLst>
              <a:ext uri="{FF2B5EF4-FFF2-40B4-BE49-F238E27FC236}">
                <a16:creationId xmlns:a16="http://schemas.microsoft.com/office/drawing/2014/main" id="{435B333B-0C38-F8BB-533B-94C23D22AB45}"/>
              </a:ext>
            </a:extLst>
          </p:cNvPr>
          <p:cNvSpPr txBox="1"/>
          <p:nvPr/>
        </p:nvSpPr>
        <p:spPr>
          <a:xfrm>
            <a:off x="844370" y="4155417"/>
            <a:ext cx="9732504"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support </a:t>
            </a:r>
          </a:p>
        </p:txBody>
      </p:sp>
      <p:pic>
        <p:nvPicPr>
          <p:cNvPr id="10" name="Picture 9">
            <a:extLst>
              <a:ext uri="{FF2B5EF4-FFF2-40B4-BE49-F238E27FC236}">
                <a16:creationId xmlns:a16="http://schemas.microsoft.com/office/drawing/2014/main" id="{59AA3E5A-F3D6-5DDB-0139-9E52A7B5CA63}"/>
              </a:ext>
            </a:extLst>
          </p:cNvPr>
          <p:cNvPicPr>
            <a:picLocks noChangeAspect="1"/>
          </p:cNvPicPr>
          <p:nvPr/>
        </p:nvPicPr>
        <p:blipFill>
          <a:blip r:embed="rId3"/>
          <a:stretch>
            <a:fillRect/>
          </a:stretch>
        </p:blipFill>
        <p:spPr>
          <a:xfrm>
            <a:off x="946758" y="4840897"/>
            <a:ext cx="10298484" cy="489541"/>
          </a:xfrm>
          <a:prstGeom prst="rect">
            <a:avLst/>
          </a:prstGeom>
        </p:spPr>
      </p:pic>
    </p:spTree>
    <p:extLst>
      <p:ext uri="{BB962C8B-B14F-4D97-AF65-F5344CB8AC3E}">
        <p14:creationId xmlns:p14="http://schemas.microsoft.com/office/powerpoint/2010/main" val="371054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713-C713-7E6B-089E-2EF67D1119A9}"/>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4EB8DBAC-42C8-03BB-A22A-6CDCB4B8A6F2}"/>
              </a:ext>
            </a:extLst>
          </p:cNvPr>
          <p:cNvSpPr>
            <a:spLocks noGrp="1"/>
          </p:cNvSpPr>
          <p:nvPr>
            <p:ph idx="1"/>
          </p:nvPr>
        </p:nvSpPr>
        <p:spPr>
          <a:xfrm>
            <a:off x="449943" y="1190171"/>
            <a:ext cx="11350172" cy="2238829"/>
          </a:xfrm>
        </p:spPr>
        <p:txBody>
          <a:bodyPr/>
          <a:lstStyle/>
          <a:p>
            <a:r>
              <a:rPr lang="vi-VN" dirty="0"/>
              <a:t>Mục tiêu chính: </a:t>
            </a:r>
            <a:endParaRPr lang="en-US" dirty="0"/>
          </a:p>
          <a:p>
            <a:pPr lvl="1"/>
            <a:r>
              <a:rPr lang="vi-VN" dirty="0"/>
              <a:t>Thu thập và xử lý dữ liệu thành công để áp dụng thuật toán. </a:t>
            </a:r>
            <a:endParaRPr lang="en-US" dirty="0"/>
          </a:p>
          <a:p>
            <a:pPr lvl="1"/>
            <a:r>
              <a:rPr lang="vi-VN" dirty="0"/>
              <a:t>Xây dựng thành công giải thuật </a:t>
            </a:r>
            <a:r>
              <a:rPr lang="vi-VN" dirty="0" err="1"/>
              <a:t>fp-growth</a:t>
            </a:r>
            <a:r>
              <a:rPr lang="vi-VN" dirty="0"/>
              <a:t> để đưa ra gợi ý sản phẩm. </a:t>
            </a:r>
            <a:endParaRPr lang="en-US" dirty="0"/>
          </a:p>
          <a:p>
            <a:pPr lvl="1"/>
            <a:r>
              <a:rPr lang="vi-VN" dirty="0"/>
              <a:t>Áp dụng thuật toán FP-</a:t>
            </a:r>
            <a:r>
              <a:rPr lang="vi-VN" dirty="0" err="1"/>
              <a:t>growth</a:t>
            </a:r>
            <a:r>
              <a:rPr lang="vi-VN" dirty="0"/>
              <a:t> đã giúp chúng ta hiểu rõ mẫu mua sắm và xu hướng tương tác giữa các sản phẩm trong dữ liệu thương mại điện tử. </a:t>
            </a:r>
            <a:r>
              <a:rPr lang="en-US" dirty="0"/>
              <a:t>	</a:t>
            </a:r>
          </a:p>
        </p:txBody>
      </p:sp>
      <p:sp>
        <p:nvSpPr>
          <p:cNvPr id="4" name="Slide Number Placeholder 3">
            <a:extLst>
              <a:ext uri="{FF2B5EF4-FFF2-40B4-BE49-F238E27FC236}">
                <a16:creationId xmlns:a16="http://schemas.microsoft.com/office/drawing/2014/main" id="{440D5447-077C-F1D4-850B-D43D8A4775DE}"/>
              </a:ext>
            </a:extLst>
          </p:cNvPr>
          <p:cNvSpPr>
            <a:spLocks noGrp="1"/>
          </p:cNvSpPr>
          <p:nvPr>
            <p:ph type="sldNum" sz="quarter" idx="12"/>
          </p:nvPr>
        </p:nvSpPr>
        <p:spPr/>
        <p:txBody>
          <a:bodyPr/>
          <a:lstStyle/>
          <a:p>
            <a:r>
              <a:rPr lang="en-US"/>
              <a:t>- </a:t>
            </a:r>
            <a:fld id="{9EA40E5E-19B2-469A-81BC-1F6A517536BE}" type="slidenum">
              <a:rPr lang="en-US" smtClean="0"/>
              <a:pPr/>
              <a:t>16</a:t>
            </a:fld>
            <a:r>
              <a:rPr lang="en-US"/>
              <a:t> -</a:t>
            </a:r>
          </a:p>
        </p:txBody>
      </p:sp>
      <p:sp>
        <p:nvSpPr>
          <p:cNvPr id="5" name="Content Placeholder 2">
            <a:extLst>
              <a:ext uri="{FF2B5EF4-FFF2-40B4-BE49-F238E27FC236}">
                <a16:creationId xmlns:a16="http://schemas.microsoft.com/office/drawing/2014/main" id="{7A0860B8-4640-0A2E-FD69-30462152602D}"/>
              </a:ext>
            </a:extLst>
          </p:cNvPr>
          <p:cNvSpPr txBox="1">
            <a:spLocks/>
          </p:cNvSpPr>
          <p:nvPr/>
        </p:nvSpPr>
        <p:spPr>
          <a:xfrm>
            <a:off x="449943" y="3256212"/>
            <a:ext cx="11350172" cy="1862543"/>
          </a:xfrm>
          <a:prstGeom prst="rect">
            <a:avLst/>
          </a:prstGeom>
        </p:spPr>
        <p:txBody>
          <a:bodyPr vert="horz" lIns="91440" tIns="45720" rIns="91440" bIns="45720" rtlCol="0">
            <a:normAutofit/>
          </a:bodyPr>
          <a:lstStyle>
            <a:lvl1pPr marL="347663" indent="-347663" algn="l" defTabSz="914400" rtl="0" eaLnBrk="1" latinLnBrk="0" hangingPunct="1">
              <a:lnSpc>
                <a:spcPct val="100000"/>
              </a:lnSpc>
              <a:spcBef>
                <a:spcPts val="1200"/>
              </a:spcBef>
              <a:spcAft>
                <a:spcPts val="600"/>
              </a:spcAft>
              <a:buFontTx/>
              <a:buBlip>
                <a:blip r:embed="rId2"/>
              </a:buBlip>
              <a:defRPr sz="2800" b="1" kern="1200">
                <a:solidFill>
                  <a:srgbClr val="002060"/>
                </a:solidFill>
                <a:latin typeface="Times New Roman" panose="02020603050405020304" pitchFamily="18" charset="0"/>
                <a:ea typeface="+mn-ea"/>
                <a:cs typeface="Times New Roman" panose="02020603050405020304" pitchFamily="18" charset="0"/>
              </a:defRPr>
            </a:lvl1pPr>
            <a:lvl2pPr marL="685800" indent="-341313" algn="l" defTabSz="914400" rtl="0" eaLnBrk="1" latinLnBrk="0" hangingPunct="1">
              <a:lnSpc>
                <a:spcPct val="90000"/>
              </a:lnSpc>
              <a:spcBef>
                <a:spcPts val="500"/>
              </a:spcBef>
              <a:buFontTx/>
              <a:buBlip>
                <a:blip r:embed="rId3"/>
              </a:buBlip>
              <a:defRPr sz="2400" b="0" i="0" u="none" kern="1200">
                <a:solidFill>
                  <a:schemeClr val="tx1"/>
                </a:solidFill>
                <a:latin typeface="Times New Roman" panose="02020603050405020304" pitchFamily="18" charset="0"/>
                <a:ea typeface="+mn-ea"/>
                <a:cs typeface="Times New Roman" panose="02020603050405020304" pitchFamily="18" charset="0"/>
              </a:defRPr>
            </a:lvl2pPr>
            <a:lvl3pPr marL="9144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Cambria" panose="020405030504060302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t>Mục tiêu </a:t>
            </a:r>
            <a:r>
              <a:rPr lang="en-US" dirty="0" err="1"/>
              <a:t>phụ</a:t>
            </a:r>
            <a:r>
              <a:rPr lang="vi-VN" dirty="0"/>
              <a:t>: </a:t>
            </a:r>
            <a:endParaRPr lang="en-US" dirty="0"/>
          </a:p>
          <a:p>
            <a:pPr lvl="1"/>
            <a:r>
              <a:rPr lang="vi-VN" dirty="0"/>
              <a:t>Xây dựng thành công cơ sở dữ liệu.</a:t>
            </a:r>
            <a:endParaRPr lang="en-US" dirty="0"/>
          </a:p>
          <a:p>
            <a:pPr lvl="1"/>
            <a:r>
              <a:rPr lang="vi-VN" dirty="0"/>
              <a:t>Ứng dụng </a:t>
            </a:r>
            <a:r>
              <a:rPr lang="vi-VN" dirty="0" err="1"/>
              <a:t>Django</a:t>
            </a:r>
            <a:r>
              <a:rPr lang="vi-VN" dirty="0"/>
              <a:t> để phát triển </a:t>
            </a:r>
            <a:r>
              <a:rPr lang="vi-VN" dirty="0" err="1"/>
              <a:t>web</a:t>
            </a:r>
            <a:r>
              <a:rPr lang="vi-VN" dirty="0"/>
              <a:t>. </a:t>
            </a:r>
            <a:endParaRPr lang="en-US" dirty="0"/>
          </a:p>
          <a:p>
            <a:pPr lvl="1"/>
            <a:r>
              <a:rPr lang="vi-VN" dirty="0"/>
              <a:t>Thành công xây dựng giao diện người dùng</a:t>
            </a:r>
            <a:endParaRPr lang="en-US" dirty="0"/>
          </a:p>
        </p:txBody>
      </p:sp>
      <p:sp>
        <p:nvSpPr>
          <p:cNvPr id="9" name="TextBox 8">
            <a:extLst>
              <a:ext uri="{FF2B5EF4-FFF2-40B4-BE49-F238E27FC236}">
                <a16:creationId xmlns:a16="http://schemas.microsoft.com/office/drawing/2014/main" id="{65678162-8A1A-0B6A-8A8B-2AFD778EE7E5}"/>
              </a:ext>
            </a:extLst>
          </p:cNvPr>
          <p:cNvSpPr txBox="1"/>
          <p:nvPr/>
        </p:nvSpPr>
        <p:spPr>
          <a:xfrm>
            <a:off x="449943" y="5171875"/>
            <a:ext cx="11013051" cy="830997"/>
          </a:xfrm>
          <a:prstGeom prst="rect">
            <a:avLst/>
          </a:prstGeom>
          <a:noFill/>
        </p:spPr>
        <p:txBody>
          <a:bodyPr wrap="square">
            <a:spAutoFit/>
          </a:bodyPr>
          <a:lstStyle/>
          <a:p>
            <a:r>
              <a:rPr lang="en-US" sz="2400" dirty="0">
                <a:latin typeface="+mj-lt"/>
              </a:rPr>
              <a:t>       </a:t>
            </a:r>
            <a:r>
              <a:rPr lang="vi-VN" sz="2400" dirty="0">
                <a:latin typeface="+mj-lt"/>
              </a:rPr>
              <a:t>Kết quả từ FP-</a:t>
            </a:r>
            <a:r>
              <a:rPr lang="vi-VN" sz="2400" dirty="0" err="1">
                <a:latin typeface="+mj-lt"/>
              </a:rPr>
              <a:t>growth</a:t>
            </a:r>
            <a:r>
              <a:rPr lang="vi-VN" sz="2400" dirty="0">
                <a:latin typeface="+mj-lt"/>
              </a:rPr>
              <a:t> có thể hỗ trợ xây dựng chiến lược bán hàng, đặc biệt là</a:t>
            </a:r>
            <a:r>
              <a:rPr lang="en-US" sz="2400" dirty="0">
                <a:latin typeface="+mj-lt"/>
              </a:rPr>
              <a:t> </a:t>
            </a:r>
            <a:r>
              <a:rPr lang="vi-VN" sz="2400" dirty="0">
                <a:latin typeface="+mj-lt"/>
              </a:rPr>
              <a:t>trong việc đề xuất sản phẩm và tăng cường trải nghiệm mua sắm của khách hàng.</a:t>
            </a:r>
          </a:p>
        </p:txBody>
      </p:sp>
      <p:sp>
        <p:nvSpPr>
          <p:cNvPr id="10" name="Arrow: Right 9">
            <a:extLst>
              <a:ext uri="{FF2B5EF4-FFF2-40B4-BE49-F238E27FC236}">
                <a16:creationId xmlns:a16="http://schemas.microsoft.com/office/drawing/2014/main" id="{83A7F534-BAC7-0E01-4145-B28E2D2DFF8F}"/>
              </a:ext>
            </a:extLst>
          </p:cNvPr>
          <p:cNvSpPr/>
          <p:nvPr/>
        </p:nvSpPr>
        <p:spPr>
          <a:xfrm>
            <a:off x="500219" y="5257338"/>
            <a:ext cx="424206" cy="2922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60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6713-C713-7E6B-089E-2EF67D1119A9}"/>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4EB8DBAC-42C8-03BB-A22A-6CDCB4B8A6F2}"/>
              </a:ext>
            </a:extLst>
          </p:cNvPr>
          <p:cNvSpPr>
            <a:spLocks noGrp="1"/>
          </p:cNvSpPr>
          <p:nvPr>
            <p:ph idx="1"/>
          </p:nvPr>
        </p:nvSpPr>
        <p:spPr>
          <a:xfrm>
            <a:off x="449943" y="1190171"/>
            <a:ext cx="11350172" cy="5078654"/>
          </a:xfrm>
        </p:spPr>
        <p:txBody>
          <a:bodyPr>
            <a:normAutofit/>
          </a:bodyPr>
          <a:lstStyle/>
          <a:p>
            <a:r>
              <a:rPr lang="en-US" dirty="0" err="1"/>
              <a:t>Hướng</a:t>
            </a:r>
            <a:r>
              <a:rPr lang="en-US" dirty="0"/>
              <a:t> </a:t>
            </a:r>
            <a:r>
              <a:rPr lang="en-US" dirty="0" err="1"/>
              <a:t>phát</a:t>
            </a:r>
            <a:r>
              <a:rPr lang="en-US" dirty="0"/>
              <a:t> </a:t>
            </a:r>
            <a:r>
              <a:rPr lang="en-US" dirty="0" err="1"/>
              <a:t>triển</a:t>
            </a:r>
            <a:r>
              <a:rPr lang="vi-VN" dirty="0"/>
              <a:t>: </a:t>
            </a:r>
            <a:endParaRPr lang="en-US" dirty="0"/>
          </a:p>
          <a:p>
            <a:pPr lvl="1">
              <a:lnSpc>
                <a:spcPct val="100000"/>
              </a:lnSpc>
            </a:pPr>
            <a:r>
              <a:rPr lang="vi-VN" dirty="0"/>
              <a:t>Nghiên cứu thêm về cách tối ưu hóa tham số của thuật toán FP-</a:t>
            </a:r>
            <a:r>
              <a:rPr lang="vi-VN" dirty="0" err="1"/>
              <a:t>growth</a:t>
            </a:r>
            <a:r>
              <a:rPr lang="vi-VN" dirty="0"/>
              <a:t> để đảm bảo hiệu suất cao và khả năng mở rộng tốt trên các bộ dữ liệu lớn. </a:t>
            </a:r>
            <a:endParaRPr lang="en-US" dirty="0"/>
          </a:p>
          <a:p>
            <a:pPr lvl="1">
              <a:lnSpc>
                <a:spcPct val="100000"/>
              </a:lnSpc>
            </a:pPr>
            <a:r>
              <a:rPr lang="vi-VN" dirty="0"/>
              <a:t>Xây dựng một cơ chế phản hồi người dùng để cải thiện tính cá nhân hóa của mô hình gợi ý sản phẩm và tăng cường sự tương tác. </a:t>
            </a:r>
            <a:endParaRPr lang="en-US" dirty="0"/>
          </a:p>
          <a:p>
            <a:pPr lvl="1">
              <a:lnSpc>
                <a:spcPct val="100000"/>
              </a:lnSpc>
            </a:pPr>
            <a:r>
              <a:rPr lang="vi-VN" dirty="0"/>
              <a:t>Xem xét khả năng phát triển ứng dụng di động để mở rộng phạm vi sử dụng và cung cấp trải nghiệm tốt hơn cho người dùng di động. </a:t>
            </a:r>
            <a:endParaRPr lang="en-US" dirty="0"/>
          </a:p>
          <a:p>
            <a:pPr lvl="1">
              <a:lnSpc>
                <a:spcPct val="100000"/>
              </a:lnSpc>
            </a:pPr>
            <a:r>
              <a:rPr lang="vi-VN" dirty="0"/>
              <a:t>Nghiên cứu và phát triển khả năng tích hợp với các nền tảng thương mại điện tử phổ biến khác nhau để mở rộng ảnh hưởng của hệ thống</a:t>
            </a:r>
            <a:r>
              <a:rPr lang="en-US" dirty="0"/>
              <a:t>	</a:t>
            </a:r>
          </a:p>
        </p:txBody>
      </p:sp>
      <p:sp>
        <p:nvSpPr>
          <p:cNvPr id="4" name="Slide Number Placeholder 3">
            <a:extLst>
              <a:ext uri="{FF2B5EF4-FFF2-40B4-BE49-F238E27FC236}">
                <a16:creationId xmlns:a16="http://schemas.microsoft.com/office/drawing/2014/main" id="{440D5447-077C-F1D4-850B-D43D8A4775DE}"/>
              </a:ext>
            </a:extLst>
          </p:cNvPr>
          <p:cNvSpPr>
            <a:spLocks noGrp="1"/>
          </p:cNvSpPr>
          <p:nvPr>
            <p:ph type="sldNum" sz="quarter" idx="12"/>
          </p:nvPr>
        </p:nvSpPr>
        <p:spPr/>
        <p:txBody>
          <a:bodyPr/>
          <a:lstStyle/>
          <a:p>
            <a:r>
              <a:rPr lang="en-US"/>
              <a:t>- </a:t>
            </a:r>
            <a:fld id="{9EA40E5E-19B2-469A-81BC-1F6A517536BE}" type="slidenum">
              <a:rPr lang="en-US" smtClean="0"/>
              <a:pPr/>
              <a:t>17</a:t>
            </a:fld>
            <a:r>
              <a:rPr lang="en-US"/>
              <a:t> -</a:t>
            </a:r>
          </a:p>
        </p:txBody>
      </p:sp>
    </p:spTree>
    <p:extLst>
      <p:ext uri="{BB962C8B-B14F-4D97-AF65-F5344CB8AC3E}">
        <p14:creationId xmlns:p14="http://schemas.microsoft.com/office/powerpoint/2010/main" val="234794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71485" y="2617999"/>
            <a:ext cx="7649029" cy="882257"/>
          </a:xfrm>
        </p:spPr>
        <p:txBody>
          <a:bodyPr>
            <a:normAutofit fontScale="90000"/>
          </a:bodyPr>
          <a:lstStyle/>
          <a:p>
            <a:r>
              <a:rPr lang="en-US" dirty="0" err="1">
                <a:solidFill>
                  <a:srgbClr val="0070C0"/>
                </a:solidFill>
              </a:rPr>
              <a:t>Cám</a:t>
            </a:r>
            <a:r>
              <a:rPr lang="en-US" dirty="0">
                <a:solidFill>
                  <a:srgbClr val="0070C0"/>
                </a:solidFill>
              </a:rPr>
              <a:t> </a:t>
            </a:r>
            <a:r>
              <a:rPr lang="en-US" dirty="0" err="1">
                <a:solidFill>
                  <a:srgbClr val="0070C0"/>
                </a:solidFill>
              </a:rPr>
              <a:t>ơn</a:t>
            </a:r>
            <a:r>
              <a:rPr lang="en-US" dirty="0">
                <a:solidFill>
                  <a:srgbClr val="0070C0"/>
                </a:solidFill>
              </a:rPr>
              <a:t> </a:t>
            </a:r>
            <a:r>
              <a:rPr lang="en-US" dirty="0" err="1">
                <a:solidFill>
                  <a:srgbClr val="0070C0"/>
                </a:solidFill>
              </a:rPr>
              <a:t>quý</a:t>
            </a:r>
            <a:r>
              <a:rPr lang="en-US" dirty="0">
                <a:solidFill>
                  <a:srgbClr val="0070C0"/>
                </a:solidFill>
              </a:rPr>
              <a:t> </a:t>
            </a:r>
            <a:r>
              <a:rPr lang="en-US" dirty="0" err="1">
                <a:solidFill>
                  <a:srgbClr val="0070C0"/>
                </a:solidFill>
              </a:rPr>
              <a:t>thầy</a:t>
            </a:r>
            <a:r>
              <a:rPr lang="en-US" dirty="0">
                <a:solidFill>
                  <a:srgbClr val="0070C0"/>
                </a:solidFill>
              </a:rPr>
              <a:t> </a:t>
            </a:r>
            <a:r>
              <a:rPr lang="en-US" dirty="0" err="1">
                <a:solidFill>
                  <a:srgbClr val="0070C0"/>
                </a:solidFill>
              </a:rPr>
              <a:t>cô</a:t>
            </a:r>
            <a:r>
              <a:rPr lang="en-US" dirty="0">
                <a:solidFill>
                  <a:srgbClr val="0070C0"/>
                </a:solidFill>
              </a:rPr>
              <a:t> </a:t>
            </a:r>
            <a:r>
              <a:rPr lang="en-US" dirty="0" err="1">
                <a:solidFill>
                  <a:srgbClr val="0070C0"/>
                </a:solidFill>
              </a:rPr>
              <a:t>đã</a:t>
            </a:r>
            <a:r>
              <a:rPr lang="en-US" dirty="0">
                <a:solidFill>
                  <a:srgbClr val="0070C0"/>
                </a:solidFill>
              </a:rPr>
              <a:t> </a:t>
            </a:r>
            <a:r>
              <a:rPr lang="en-US" dirty="0" err="1">
                <a:solidFill>
                  <a:srgbClr val="0070C0"/>
                </a:solidFill>
              </a:rPr>
              <a:t>lắng</a:t>
            </a:r>
            <a:r>
              <a:rPr lang="en-US" dirty="0">
                <a:solidFill>
                  <a:srgbClr val="0070C0"/>
                </a:solidFill>
              </a:rPr>
              <a:t> </a:t>
            </a:r>
            <a:r>
              <a:rPr lang="en-US" dirty="0" err="1">
                <a:solidFill>
                  <a:srgbClr val="0070C0"/>
                </a:solidFill>
              </a:rPr>
              <a:t>nghe</a:t>
            </a:r>
            <a:r>
              <a:rPr lang="en-US" dirty="0">
                <a:solidFill>
                  <a:srgbClr val="0070C0"/>
                </a:solidFill>
              </a:rPr>
              <a:t>!</a:t>
            </a:r>
            <a:br>
              <a:rPr lang="en-US" dirty="0">
                <a:solidFill>
                  <a:srgbClr val="0070C0"/>
                </a:solidFill>
              </a:rPr>
            </a:br>
            <a:endParaRPr lang="en-US" dirty="0">
              <a:solidFill>
                <a:srgbClr val="0070C0"/>
              </a:solidFill>
            </a:endParaRPr>
          </a:p>
        </p:txBody>
      </p:sp>
      <p:sp>
        <p:nvSpPr>
          <p:cNvPr id="7" name="Subtitle 6"/>
          <p:cNvSpPr>
            <a:spLocks noGrp="1"/>
          </p:cNvSpPr>
          <p:nvPr>
            <p:ph type="subTitle" idx="1"/>
          </p:nvPr>
        </p:nvSpPr>
        <p:spPr>
          <a:xfrm>
            <a:off x="3864991" y="4640269"/>
            <a:ext cx="4915940" cy="442118"/>
          </a:xfrm>
        </p:spPr>
        <p:txBody>
          <a:bodyPr/>
          <a:lstStyle/>
          <a:p>
            <a:r>
              <a:rPr lang="en-US" i="1" dirty="0"/>
              <a:t>TP.HCM, </a:t>
            </a:r>
            <a:r>
              <a:rPr lang="en-US" i="1" dirty="0" err="1"/>
              <a:t>tháng</a:t>
            </a:r>
            <a:r>
              <a:rPr lang="en-US" i="1"/>
              <a:t> 1, 2024</a:t>
            </a:r>
            <a:endParaRPr lang="en-US" i="1" dirty="0"/>
          </a:p>
        </p:txBody>
      </p:sp>
    </p:spTree>
    <p:extLst>
      <p:ext uri="{BB962C8B-B14F-4D97-AF65-F5344CB8AC3E}">
        <p14:creationId xmlns:p14="http://schemas.microsoft.com/office/powerpoint/2010/main" val="41040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p>
        </p:txBody>
      </p:sp>
      <p:sp>
        <p:nvSpPr>
          <p:cNvPr id="6" name="Slide Number Placeholder 5"/>
          <p:cNvSpPr>
            <a:spLocks noGrp="1"/>
          </p:cNvSpPr>
          <p:nvPr>
            <p:ph type="sldNum" sz="quarter" idx="12"/>
          </p:nvPr>
        </p:nvSpPr>
        <p:spPr/>
        <p:txBody>
          <a:bodyPr/>
          <a:lstStyle/>
          <a:p>
            <a:fld id="{9EA40E5E-19B2-469A-81BC-1F6A517536BE}" type="slidenum">
              <a:rPr lang="en-US" smtClean="0"/>
              <a:pPr/>
              <a:t>2</a:t>
            </a:fld>
            <a:endParaRPr lang="en-US"/>
          </a:p>
        </p:txBody>
      </p:sp>
      <p:graphicFrame>
        <p:nvGraphicFramePr>
          <p:cNvPr id="5" name="Diagram 4"/>
          <p:cNvGraphicFramePr/>
          <p:nvPr>
            <p:extLst>
              <p:ext uri="{D42A27DB-BD31-4B8C-83A1-F6EECF244321}">
                <p14:modId xmlns:p14="http://schemas.microsoft.com/office/powerpoint/2010/main" val="2410240308"/>
              </p:ext>
            </p:extLst>
          </p:nvPr>
        </p:nvGraphicFramePr>
        <p:xfrm>
          <a:off x="2032000" y="1161143"/>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a:xfrm>
            <a:off x="902014" y="1648531"/>
            <a:ext cx="4800787" cy="3674942"/>
          </a:xfrm>
        </p:spPr>
        <p:txBody>
          <a:bodyPr>
            <a:normAutofit/>
          </a:bodyPr>
          <a:lstStyle/>
          <a:p>
            <a:r>
              <a:rPr lang="en-US" dirty="0"/>
              <a:t>Lý do </a:t>
            </a:r>
            <a:r>
              <a:rPr lang="en-US" dirty="0" err="1"/>
              <a:t>chọn</a:t>
            </a:r>
            <a:r>
              <a:rPr lang="en-US" dirty="0"/>
              <a:t> </a:t>
            </a:r>
            <a:r>
              <a:rPr lang="en-US" dirty="0" err="1"/>
              <a:t>đề</a:t>
            </a:r>
            <a:r>
              <a:rPr lang="en-US" dirty="0"/>
              <a:t> </a:t>
            </a:r>
            <a:r>
              <a:rPr lang="en-US" dirty="0" err="1"/>
              <a:t>tài</a:t>
            </a:r>
            <a:r>
              <a:rPr lang="en-US" dirty="0"/>
              <a:t>:</a:t>
            </a:r>
            <a:r>
              <a:rPr lang="vi-VN" dirty="0"/>
              <a:t>. </a:t>
            </a:r>
            <a:endParaRPr lang="en-US" dirty="0"/>
          </a:p>
          <a:p>
            <a:pPr lvl="1" algn="just">
              <a:lnSpc>
                <a:spcPct val="100000"/>
              </a:lnSpc>
            </a:pPr>
            <a:r>
              <a:rPr lang="en-US" dirty="0" err="1"/>
              <a:t>Vì</a:t>
            </a:r>
            <a:r>
              <a:rPr lang="en-US" dirty="0"/>
              <a:t> </a:t>
            </a:r>
            <a:r>
              <a:rPr lang="vi-VN" dirty="0"/>
              <a:t>sự thông minh của trí tuệ nhân tạo. </a:t>
            </a:r>
            <a:endParaRPr lang="en-US" dirty="0"/>
          </a:p>
          <a:p>
            <a:pPr lvl="1" algn="just">
              <a:lnSpc>
                <a:spcPct val="100000"/>
              </a:lnSpc>
            </a:pPr>
            <a:r>
              <a:rPr lang="vi-VN" dirty="0"/>
              <a:t>Dựa vào những nhu cầu, xu hướng phát triển </a:t>
            </a:r>
            <a:r>
              <a:rPr lang="en-US" dirty="0" err="1"/>
              <a:t>của</a:t>
            </a:r>
            <a:r>
              <a:rPr lang="en-US" dirty="0"/>
              <a:t> </a:t>
            </a:r>
            <a:r>
              <a:rPr lang="en-US" dirty="0" err="1"/>
              <a:t>xã</a:t>
            </a:r>
            <a:r>
              <a:rPr lang="en-US" dirty="0"/>
              <a:t> </a:t>
            </a:r>
            <a:r>
              <a:rPr lang="en-US" dirty="0" err="1"/>
              <a:t>hội</a:t>
            </a:r>
            <a:r>
              <a:rPr lang="vi-VN" dirty="0"/>
              <a:t>.</a:t>
            </a:r>
            <a:endParaRPr lang="en-US" dirty="0"/>
          </a:p>
          <a:p>
            <a:pPr lvl="1" algn="just">
              <a:lnSpc>
                <a:spcPct val="100000"/>
              </a:lnSpc>
            </a:pPr>
            <a:r>
              <a:rPr lang="vi-VN" dirty="0"/>
              <a:t>Khai thác dữ liệu</a:t>
            </a:r>
            <a:r>
              <a:rPr lang="en-US" dirty="0"/>
              <a:t> </a:t>
            </a:r>
            <a:r>
              <a:rPr lang="vi-VN" dirty="0"/>
              <a:t>khám phá ra những mối hệ tìm ẩn trong dữ liệu</a:t>
            </a:r>
            <a:r>
              <a:rPr lang="en-US" dirty="0"/>
              <a:t>.</a:t>
            </a:r>
          </a:p>
        </p:txBody>
      </p:sp>
      <p:sp>
        <p:nvSpPr>
          <p:cNvPr id="4" name="Slide Number Placeholder 3"/>
          <p:cNvSpPr>
            <a:spLocks noGrp="1"/>
          </p:cNvSpPr>
          <p:nvPr>
            <p:ph type="sldNum" sz="quarter" idx="12"/>
          </p:nvPr>
        </p:nvSpPr>
        <p:spPr/>
        <p:txBody>
          <a:bodyPr/>
          <a:lstStyle/>
          <a:p>
            <a:fld id="{9EA40E5E-19B2-469A-81BC-1F6A517536BE}" type="slidenum">
              <a:rPr lang="en-US" smtClean="0"/>
              <a:pPr/>
              <a:t>3</a:t>
            </a:fld>
            <a:endParaRPr lang="en-US" dirty="0"/>
          </a:p>
        </p:txBody>
      </p:sp>
      <p:pic>
        <p:nvPicPr>
          <p:cNvPr id="1028" name="Picture 4" descr="Bật mí chi tiết lương ngành Trí tuệ nhân tạo hiện nay như thế nào?">
            <a:extLst>
              <a:ext uri="{FF2B5EF4-FFF2-40B4-BE49-F238E27FC236}">
                <a16:creationId xmlns:a16="http://schemas.microsoft.com/office/drawing/2014/main" id="{1296039A-CE54-5276-AB70-B00EFFD4A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384" y="1587538"/>
            <a:ext cx="2513398" cy="1886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22FC15-A3D0-F6A1-BE7B-B3D3CA462AFE}"/>
              </a:ext>
            </a:extLst>
          </p:cNvPr>
          <p:cNvSpPr txBox="1"/>
          <p:nvPr/>
        </p:nvSpPr>
        <p:spPr>
          <a:xfrm>
            <a:off x="6496802" y="3486002"/>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Trí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tuệ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tạo</a:t>
            </a:r>
            <a:endParaRPr lang="en-US"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9D5524-C627-0AEF-CCCA-4771C319CA72}"/>
              </a:ext>
            </a:extLst>
          </p:cNvPr>
          <p:cNvPicPr>
            <a:picLocks noChangeAspect="1"/>
          </p:cNvPicPr>
          <p:nvPr/>
        </p:nvPicPr>
        <p:blipFill>
          <a:blip r:embed="rId4"/>
          <a:stretch>
            <a:fillRect/>
          </a:stretch>
        </p:blipFill>
        <p:spPr>
          <a:xfrm>
            <a:off x="9166182" y="2906214"/>
            <a:ext cx="2658261" cy="1886679"/>
          </a:xfrm>
          <a:prstGeom prst="rect">
            <a:avLst/>
          </a:prstGeom>
        </p:spPr>
      </p:pic>
      <p:sp>
        <p:nvSpPr>
          <p:cNvPr id="8" name="TextBox 7">
            <a:extLst>
              <a:ext uri="{FF2B5EF4-FFF2-40B4-BE49-F238E27FC236}">
                <a16:creationId xmlns:a16="http://schemas.microsoft.com/office/drawing/2014/main" id="{05B4DC37-CAC5-B81E-2030-E8EB55BEAA08}"/>
              </a:ext>
            </a:extLst>
          </p:cNvPr>
          <p:cNvSpPr txBox="1"/>
          <p:nvPr/>
        </p:nvSpPr>
        <p:spPr>
          <a:xfrm>
            <a:off x="9463031" y="4862027"/>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Khai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thác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endParaRPr lang="en-US" i="1" dirty="0">
              <a:latin typeface="Times New Roman" panose="02020603050405020304" pitchFamily="18" charset="0"/>
              <a:cs typeface="Times New Roman" panose="02020603050405020304" pitchFamily="18" charset="0"/>
            </a:endParaRPr>
          </a:p>
        </p:txBody>
      </p:sp>
      <p:sp>
        <p:nvSpPr>
          <p:cNvPr id="9" name="AutoShape 6" descr="xa-hoi-hoc-la-gi-cho-vi-du">
            <a:extLst>
              <a:ext uri="{FF2B5EF4-FFF2-40B4-BE49-F238E27FC236}">
                <a16:creationId xmlns:a16="http://schemas.microsoft.com/office/drawing/2014/main" id="{C94D8569-78AA-28DE-ED81-1F33389570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Dự đoán 6 xu hướng truyền thông trên mạng xã hội năm 2020">
            <a:extLst>
              <a:ext uri="{FF2B5EF4-FFF2-40B4-BE49-F238E27FC236}">
                <a16:creationId xmlns:a16="http://schemas.microsoft.com/office/drawing/2014/main" id="{BED3AE0D-D1B9-54A9-A863-E79459B34C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6295" y="4281867"/>
            <a:ext cx="2487478" cy="13059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22E84B-8DDE-059B-C6E2-9661636B0761}"/>
              </a:ext>
            </a:extLst>
          </p:cNvPr>
          <p:cNvSpPr txBox="1"/>
          <p:nvPr/>
        </p:nvSpPr>
        <p:spPr>
          <a:xfrm>
            <a:off x="6496802" y="5587793"/>
            <a:ext cx="2064562" cy="379743"/>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Xã</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hội</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64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a:xfrm>
            <a:off x="449943" y="1190171"/>
            <a:ext cx="5856589" cy="742324"/>
          </a:xfrm>
        </p:spPr>
        <p:txBody>
          <a:bodyPr>
            <a:normAutofit/>
          </a:bodyPr>
          <a:lstStyle/>
          <a:p>
            <a:r>
              <a:rPr lang="en-US" dirty="0" err="1"/>
              <a:t>Mục</a:t>
            </a:r>
            <a:r>
              <a:rPr lang="en-US" dirty="0"/>
              <a:t> </a:t>
            </a:r>
            <a:r>
              <a:rPr lang="en-US" dirty="0" err="1"/>
              <a:t>tiêu</a:t>
            </a:r>
            <a:r>
              <a:rPr lang="en-US" dirty="0"/>
              <a:t> </a:t>
            </a:r>
            <a:r>
              <a:rPr lang="en-US" dirty="0" err="1"/>
              <a:t>nghiên</a:t>
            </a:r>
            <a:r>
              <a:rPr lang="en-US" dirty="0"/>
              <a:t> </a:t>
            </a:r>
            <a:r>
              <a:rPr lang="en-US" dirty="0" err="1"/>
              <a:t>cứu</a:t>
            </a:r>
            <a:r>
              <a:rPr lang="en-US" dirty="0"/>
              <a:t>:</a:t>
            </a:r>
          </a:p>
          <a:p>
            <a:pPr marL="344487" lvl="1" indent="0">
              <a:buNone/>
            </a:pP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4</a:t>
            </a:fld>
            <a:endParaRPr lang="en-US" dirty="0"/>
          </a:p>
        </p:txBody>
      </p:sp>
      <p:pic>
        <p:nvPicPr>
          <p:cNvPr id="2052" name="Picture 4" descr="Hệ quản trị cơ sở dữ liệu là gì? Cấu trúc hệ quản trị cơ sở dữ liệu">
            <a:extLst>
              <a:ext uri="{FF2B5EF4-FFF2-40B4-BE49-F238E27FC236}">
                <a16:creationId xmlns:a16="http://schemas.microsoft.com/office/drawing/2014/main" id="{7FD07050-B3DE-6309-FE06-D838DAE523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132" y="1892307"/>
            <a:ext cx="2487914" cy="16637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9FAADC-1EB1-559B-E968-E4D456FB5E2C}"/>
              </a:ext>
            </a:extLst>
          </p:cNvPr>
          <p:cNvSpPr txBox="1"/>
          <p:nvPr/>
        </p:nvSpPr>
        <p:spPr>
          <a:xfrm>
            <a:off x="4658132" y="3574052"/>
            <a:ext cx="2487914"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trị</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sở</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endParaRPr lang="en-US" i="1" dirty="0">
              <a:latin typeface="Times New Roman" panose="02020603050405020304" pitchFamily="18" charset="0"/>
              <a:cs typeface="Times New Roman" panose="02020603050405020304" pitchFamily="18" charset="0"/>
            </a:endParaRPr>
          </a:p>
        </p:txBody>
      </p:sp>
      <p:sp>
        <p:nvSpPr>
          <p:cNvPr id="8" name="AutoShape 6" descr="hoa don dien tu doi voi ho kinh doanh">
            <a:extLst>
              <a:ext uri="{FF2B5EF4-FFF2-40B4-BE49-F238E27FC236}">
                <a16:creationId xmlns:a16="http://schemas.microsoft.com/office/drawing/2014/main" id="{05A72C77-A0EB-C387-8F06-5D973E8081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hoa don dien tu doi voi ho kinh doanh">
            <a:extLst>
              <a:ext uri="{FF2B5EF4-FFF2-40B4-BE49-F238E27FC236}">
                <a16:creationId xmlns:a16="http://schemas.microsoft.com/office/drawing/2014/main" id="{42030F4A-CEE7-8420-4468-8FC5BBDA5D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5B9BCDD0-3EEA-4DAD-7525-82DFCE2F7F1D}"/>
              </a:ext>
            </a:extLst>
          </p:cNvPr>
          <p:cNvPicPr>
            <a:picLocks noChangeAspect="1"/>
          </p:cNvPicPr>
          <p:nvPr/>
        </p:nvPicPr>
        <p:blipFill>
          <a:blip r:embed="rId4"/>
          <a:stretch>
            <a:fillRect/>
          </a:stretch>
        </p:blipFill>
        <p:spPr>
          <a:xfrm>
            <a:off x="1294621" y="1932496"/>
            <a:ext cx="1877645" cy="1572647"/>
          </a:xfrm>
          <a:prstGeom prst="rect">
            <a:avLst/>
          </a:prstGeom>
        </p:spPr>
      </p:pic>
      <p:sp>
        <p:nvSpPr>
          <p:cNvPr id="15" name="TextBox 14">
            <a:extLst>
              <a:ext uri="{FF2B5EF4-FFF2-40B4-BE49-F238E27FC236}">
                <a16:creationId xmlns:a16="http://schemas.microsoft.com/office/drawing/2014/main" id="{C6434300-E06F-6A85-0B18-4108C938D8DE}"/>
              </a:ext>
            </a:extLst>
          </p:cNvPr>
          <p:cNvSpPr txBox="1"/>
          <p:nvPr/>
        </p:nvSpPr>
        <p:spPr>
          <a:xfrm>
            <a:off x="865521" y="3505143"/>
            <a:ext cx="2456995"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Hóa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đơn</a:t>
            </a:r>
            <a:endParaRPr lang="en-US" i="1" dirty="0">
              <a:latin typeface="Times New Roman" panose="02020603050405020304" pitchFamily="18" charset="0"/>
              <a:cs typeface="Times New Roman" panose="02020603050405020304" pitchFamily="18" charset="0"/>
            </a:endParaRPr>
          </a:p>
        </p:txBody>
      </p:sp>
      <p:pic>
        <p:nvPicPr>
          <p:cNvPr id="2064" name="Picture 16" descr="Django Application Development Company in india">
            <a:extLst>
              <a:ext uri="{FF2B5EF4-FFF2-40B4-BE49-F238E27FC236}">
                <a16:creationId xmlns:a16="http://schemas.microsoft.com/office/drawing/2014/main" id="{92001A9E-7C9A-799E-8AEF-8BF5C2A826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3202" y="4101533"/>
            <a:ext cx="2928809" cy="164794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AA1A260-098D-A2D6-737B-8B54FCAB5973}"/>
              </a:ext>
            </a:extLst>
          </p:cNvPr>
          <p:cNvSpPr txBox="1"/>
          <p:nvPr/>
        </p:nvSpPr>
        <p:spPr>
          <a:xfrm>
            <a:off x="4852044" y="5805922"/>
            <a:ext cx="248791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Django Framework</a:t>
            </a:r>
          </a:p>
        </p:txBody>
      </p:sp>
      <p:pic>
        <p:nvPicPr>
          <p:cNvPr id="2066" name="Picture 18" descr="HTML là gì? Tổng quan kiến thức cơ bản về HTML từ A-Z">
            <a:extLst>
              <a:ext uri="{FF2B5EF4-FFF2-40B4-BE49-F238E27FC236}">
                <a16:creationId xmlns:a16="http://schemas.microsoft.com/office/drawing/2014/main" id="{D1F96190-26B4-FB81-7AA7-039C8A20DE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9777" y="4045089"/>
            <a:ext cx="2641250" cy="176083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7DB176B-F7C4-EB7F-065D-06B0B23DA8EB}"/>
              </a:ext>
            </a:extLst>
          </p:cNvPr>
          <p:cNvSpPr txBox="1"/>
          <p:nvPr/>
        </p:nvSpPr>
        <p:spPr>
          <a:xfrm>
            <a:off x="1049777" y="5805922"/>
            <a:ext cx="2487914" cy="369332"/>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Giao </a:t>
            </a:r>
            <a:r>
              <a:rPr lang="en-US" i="1" dirty="0" err="1">
                <a:latin typeface="Times New Roman" panose="02020603050405020304" pitchFamily="18" charset="0"/>
                <a:cs typeface="Times New Roman" panose="02020603050405020304" pitchFamily="18" charset="0"/>
              </a:rPr>
              <a:t>diện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người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dùng</a:t>
            </a:r>
            <a:endParaRPr lang="en-US" i="1" dirty="0">
              <a:latin typeface="Times New Roman" panose="02020603050405020304" pitchFamily="18" charset="0"/>
              <a:cs typeface="Times New Roman" panose="02020603050405020304" pitchFamily="18" charset="0"/>
            </a:endParaRPr>
          </a:p>
        </p:txBody>
      </p:sp>
      <p:sp>
        <p:nvSpPr>
          <p:cNvPr id="20" name="AutoShape 20" descr="FP Growth Algorithm in Data Mining - Scaler Topics">
            <a:extLst>
              <a:ext uri="{FF2B5EF4-FFF2-40B4-BE49-F238E27FC236}">
                <a16:creationId xmlns:a16="http://schemas.microsoft.com/office/drawing/2014/main" id="{244D89DF-8BD8-8ACB-B597-028ED8806FA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70" name="Picture 22" descr="FP Growth Algorithm in Data Mining">
            <a:extLst>
              <a:ext uri="{FF2B5EF4-FFF2-40B4-BE49-F238E27FC236}">
                <a16:creationId xmlns:a16="http://schemas.microsoft.com/office/drawing/2014/main" id="{24137D7D-15C2-ADC6-7A28-35FF8F745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1198" y="1932495"/>
            <a:ext cx="3940555" cy="278090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4554C94-484F-34B4-759B-DA5231E5DCA2}"/>
              </a:ext>
            </a:extLst>
          </p:cNvPr>
          <p:cNvSpPr txBox="1"/>
          <p:nvPr/>
        </p:nvSpPr>
        <p:spPr>
          <a:xfrm>
            <a:off x="8567518" y="4556172"/>
            <a:ext cx="2487914"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Giải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thuật</a:t>
            </a:r>
            <a:r>
              <a:rPr lang="en-US" i="1" dirty="0">
                <a:latin typeface="Times New Roman" panose="02020603050405020304" pitchFamily="18" charset="0"/>
                <a:cs typeface="Times New Roman" panose="02020603050405020304" pitchFamily="18" charset="0"/>
              </a:rPr>
              <a:t> FP-growth</a:t>
            </a:r>
          </a:p>
        </p:txBody>
      </p:sp>
    </p:spTree>
    <p:extLst>
      <p:ext uri="{BB962C8B-B14F-4D97-AF65-F5344CB8AC3E}">
        <p14:creationId xmlns:p14="http://schemas.microsoft.com/office/powerpoint/2010/main" val="4848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5</a:t>
            </a:fld>
            <a:endParaRPr lang="en-US"/>
          </a:p>
        </p:txBody>
      </p:sp>
      <p:pic>
        <p:nvPicPr>
          <p:cNvPr id="3074" name="Picture 2" descr="Đối tượng và phạm vi nghiên cứu là gì?">
            <a:extLst>
              <a:ext uri="{FF2B5EF4-FFF2-40B4-BE49-F238E27FC236}">
                <a16:creationId xmlns:a16="http://schemas.microsoft.com/office/drawing/2014/main" id="{12ADEF41-3444-80BD-DEF9-5CF1EB09CD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215" y="1402958"/>
            <a:ext cx="3254604" cy="18591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A503E8-192F-2CE4-8590-2C641A51D81E}"/>
              </a:ext>
            </a:extLst>
          </p:cNvPr>
          <p:cNvSpPr txBox="1"/>
          <p:nvPr/>
        </p:nvSpPr>
        <p:spPr>
          <a:xfrm>
            <a:off x="1139465" y="3331468"/>
            <a:ext cx="2498103"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Đối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tượng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nghiên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cứu</a:t>
            </a:r>
            <a:endParaRPr lang="en-US" i="1" dirty="0">
              <a:latin typeface="Times New Roman" panose="02020603050405020304" pitchFamily="18" charset="0"/>
              <a:cs typeface="Times New Roman" panose="02020603050405020304" pitchFamily="18" charset="0"/>
            </a:endParaRPr>
          </a:p>
        </p:txBody>
      </p:sp>
      <p:pic>
        <p:nvPicPr>
          <p:cNvPr id="3078" name="Picture 3077">
            <a:extLst>
              <a:ext uri="{FF2B5EF4-FFF2-40B4-BE49-F238E27FC236}">
                <a16:creationId xmlns:a16="http://schemas.microsoft.com/office/drawing/2014/main" id="{3DFA9880-DF21-19D7-ADEE-04E6B9EA17C4}"/>
              </a:ext>
            </a:extLst>
          </p:cNvPr>
          <p:cNvPicPr>
            <a:picLocks noChangeAspect="1"/>
          </p:cNvPicPr>
          <p:nvPr/>
        </p:nvPicPr>
        <p:blipFill>
          <a:blip r:embed="rId3"/>
          <a:stretch>
            <a:fillRect/>
          </a:stretch>
        </p:blipFill>
        <p:spPr>
          <a:xfrm>
            <a:off x="7834421" y="1402958"/>
            <a:ext cx="3017412" cy="1859193"/>
          </a:xfrm>
          <a:prstGeom prst="rect">
            <a:avLst/>
          </a:prstGeom>
        </p:spPr>
      </p:pic>
      <p:sp>
        <p:nvSpPr>
          <p:cNvPr id="3079" name="TextBox 3078">
            <a:extLst>
              <a:ext uri="{FF2B5EF4-FFF2-40B4-BE49-F238E27FC236}">
                <a16:creationId xmlns:a16="http://schemas.microsoft.com/office/drawing/2014/main" id="{EA783390-4F82-6BF5-2056-6B105BD2323C}"/>
              </a:ext>
            </a:extLst>
          </p:cNvPr>
          <p:cNvSpPr txBox="1"/>
          <p:nvPr/>
        </p:nvSpPr>
        <p:spPr>
          <a:xfrm>
            <a:off x="8094075" y="3297502"/>
            <a:ext cx="2498103" cy="369332"/>
          </a:xfrm>
          <a:prstGeom prst="rect">
            <a:avLst/>
          </a:prstGeom>
          <a:noFill/>
        </p:spPr>
        <p:txBody>
          <a:bodyPr wrap="square" rtlCol="0">
            <a:spAutoFit/>
          </a:bodyPr>
          <a:lstStyle/>
          <a:p>
            <a:pPr algn="ctr"/>
            <a:r>
              <a:rPr lang="en-US" i="1" dirty="0" err="1">
                <a:latin typeface="Times New Roman" panose="02020603050405020304" pitchFamily="18" charset="0"/>
                <a:cs typeface="Times New Roman" panose="02020603050405020304" pitchFamily="18" charset="0"/>
              </a:rPr>
              <a:t>Phạm</a:t>
            </a:r>
            <a:r>
              <a:rPr lang="en-US" i="1" dirty="0">
                <a:latin typeface="Times New Roman" panose="02020603050405020304" pitchFamily="18" charset="0"/>
                <a:cs typeface="Times New Roman" panose="02020603050405020304" pitchFamily="18" charset="0"/>
              </a:rPr>
              <a:t> vi </a:t>
            </a:r>
            <a:r>
              <a:rPr lang="en-US" i="1" dirty="0" err="1">
                <a:latin typeface="Times New Roman" panose="02020603050405020304" pitchFamily="18" charset="0"/>
                <a:cs typeface="Times New Roman" panose="02020603050405020304" pitchFamily="18" charset="0"/>
              </a:rPr>
              <a:t>nghiên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cứu</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16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Giới</a:t>
            </a:r>
            <a:r>
              <a:rPr lang="en-US" b="1" dirty="0"/>
              <a:t> </a:t>
            </a:r>
            <a:r>
              <a:rPr lang="en-US" b="1" dirty="0" err="1"/>
              <a:t>thiệu</a:t>
            </a:r>
            <a:r>
              <a:rPr lang="en-US" b="1" dirty="0"/>
              <a:t> </a:t>
            </a:r>
            <a:r>
              <a:rPr lang="en-US" b="1" dirty="0" err="1"/>
              <a:t>về</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p:txBody>
          <a:bodyPr>
            <a:normAutofit/>
          </a:bodyPr>
          <a:lstStyle/>
          <a:p>
            <a:r>
              <a:rPr lang="en-US" dirty="0"/>
              <a:t>Ý </a:t>
            </a:r>
            <a:r>
              <a:rPr lang="en-US" dirty="0" err="1"/>
              <a:t>nghĩa</a:t>
            </a:r>
            <a:r>
              <a:rPr lang="en-US" dirty="0"/>
              <a:t> </a:t>
            </a:r>
            <a:r>
              <a:rPr lang="en-US" dirty="0" err="1"/>
              <a:t>của</a:t>
            </a:r>
            <a:r>
              <a:rPr lang="en-US" dirty="0"/>
              <a:t> </a:t>
            </a:r>
            <a:r>
              <a:rPr lang="en-US" dirty="0" err="1"/>
              <a:t>đề</a:t>
            </a:r>
            <a:r>
              <a:rPr lang="en-US" dirty="0"/>
              <a:t> </a:t>
            </a:r>
            <a:r>
              <a:rPr lang="en-US" dirty="0" err="1"/>
              <a:t>tài</a:t>
            </a:r>
            <a:endParaRPr lang="en-US" dirty="0"/>
          </a:p>
          <a:p>
            <a:pPr lvl="1" algn="just">
              <a:lnSpc>
                <a:spcPct val="150000"/>
              </a:lnSpc>
            </a:pPr>
            <a:r>
              <a:rPr lang="vi-VN" dirty="0"/>
              <a:t>Đề tài có thể giúp quản lí hệ thống cửa hàng dễ dàng hơn, cải thiện được doanh thu, tăng lợi ích cho người kinh doanh và đáp ứng được nhu cầu sử dụng của khách hàng.</a:t>
            </a:r>
          </a:p>
          <a:p>
            <a:pPr lvl="1" algn="just">
              <a:lnSpc>
                <a:spcPct val="150000"/>
              </a:lnSpc>
            </a:pPr>
            <a:r>
              <a:rPr lang="vi-VN" dirty="0"/>
              <a:t>Giúp mang lại giá trị thực tế cho cửa hàng, có thể ứng dụng cho ngành bán lẻ và có thể mở rộng cho các hệ thống cửa hàng.</a:t>
            </a: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6</a:t>
            </a:fld>
            <a:endParaRPr lang="en-US"/>
          </a:p>
        </p:txBody>
      </p:sp>
    </p:spTree>
    <p:extLst>
      <p:ext uri="{BB962C8B-B14F-4D97-AF65-F5344CB8AC3E}">
        <p14:creationId xmlns:p14="http://schemas.microsoft.com/office/powerpoint/2010/main" val="34364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Nghiên</a:t>
            </a:r>
            <a:r>
              <a:rPr lang="en-US" b="1" dirty="0"/>
              <a:t> </a:t>
            </a:r>
            <a:r>
              <a:rPr lang="en-US" b="1" dirty="0" err="1"/>
              <a:t>cứu</a:t>
            </a:r>
            <a:r>
              <a:rPr lang="en-US" b="1" dirty="0"/>
              <a:t> </a:t>
            </a:r>
            <a:r>
              <a:rPr lang="en-US" b="1" dirty="0" err="1"/>
              <a:t>liên</a:t>
            </a:r>
            <a:r>
              <a:rPr lang="en-US" b="1" dirty="0"/>
              <a:t> </a:t>
            </a:r>
            <a:r>
              <a:rPr lang="en-US" b="1" dirty="0" err="1"/>
              <a:t>quan</a:t>
            </a:r>
            <a:endParaRPr lang="en-US" b="1" dirty="0"/>
          </a:p>
        </p:txBody>
      </p:sp>
      <p:sp>
        <p:nvSpPr>
          <p:cNvPr id="3" name="Content Placeholder 2"/>
          <p:cNvSpPr>
            <a:spLocks noGrp="1"/>
          </p:cNvSpPr>
          <p:nvPr>
            <p:ph idx="1"/>
          </p:nvPr>
        </p:nvSpPr>
        <p:spPr>
          <a:xfrm>
            <a:off x="947318" y="964309"/>
            <a:ext cx="10852796" cy="5154068"/>
          </a:xfrm>
        </p:spPr>
        <p:txBody>
          <a:bodyPr>
            <a:normAutofit fontScale="92500"/>
          </a:bodyPr>
          <a:lstStyle/>
          <a:p>
            <a:pPr marL="0" indent="0">
              <a:lnSpc>
                <a:spcPct val="160000"/>
              </a:lnSpc>
              <a:spcBef>
                <a:spcPts val="0"/>
              </a:spcBef>
              <a:buNone/>
            </a:pPr>
            <a:r>
              <a:rPr lang="en-US" sz="2400" b="0" i="1" dirty="0" err="1">
                <a:solidFill>
                  <a:schemeClr val="tx1"/>
                </a:solidFill>
                <a:effectLst/>
                <a:latin typeface="Times New Roman" panose="02020603050405020304" pitchFamily="18" charset="0"/>
                <a:ea typeface="Times New Roman" panose="02020603050405020304" pitchFamily="18" charset="0"/>
              </a:rPr>
              <a:t>Tên</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bài</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báo</a:t>
            </a:r>
            <a:r>
              <a:rPr lang="en-US" sz="2400" b="0" i="1" dirty="0">
                <a:solidFill>
                  <a:schemeClr val="tx1"/>
                </a:solidFill>
                <a:effectLst/>
                <a:latin typeface="Times New Roman" panose="02020603050405020304" pitchFamily="18" charset="0"/>
                <a:ea typeface="Times New Roman" panose="02020603050405020304" pitchFamily="18" charset="0"/>
              </a:rPr>
              <a:t>:  </a:t>
            </a:r>
          </a:p>
          <a:p>
            <a:pPr marL="0" indent="0">
              <a:spcBef>
                <a:spcPts val="0"/>
              </a:spcBef>
              <a:buNone/>
            </a:pPr>
            <a:r>
              <a:rPr lang="vi-VN" dirty="0">
                <a:solidFill>
                  <a:schemeClr val="tx1"/>
                </a:solidFill>
                <a:effectLst/>
                <a:latin typeface="Times New Roman" panose="02020603050405020304" pitchFamily="18" charset="0"/>
                <a:ea typeface="Times New Roman" panose="02020603050405020304" pitchFamily="18" charset="0"/>
              </a:rPr>
              <a:t>Nghiên cứu so sánh về thuật toán </a:t>
            </a:r>
            <a:r>
              <a:rPr lang="vi-VN" dirty="0" err="1">
                <a:solidFill>
                  <a:schemeClr val="tx1"/>
                </a:solidFill>
                <a:effectLst/>
                <a:latin typeface="Times New Roman" panose="02020603050405020304" pitchFamily="18" charset="0"/>
                <a:ea typeface="Times New Roman" panose="02020603050405020304" pitchFamily="18" charset="0"/>
              </a:rPr>
              <a:t>Apriori</a:t>
            </a:r>
            <a:r>
              <a:rPr lang="vi-VN" dirty="0">
                <a:solidFill>
                  <a:schemeClr val="tx1"/>
                </a:solidFill>
                <a:effectLst/>
                <a:latin typeface="Times New Roman" panose="02020603050405020304" pitchFamily="18" charset="0"/>
                <a:ea typeface="Times New Roman" panose="02020603050405020304" pitchFamily="18" charset="0"/>
              </a:rPr>
              <a:t> và thuật toán tăng trưởng </a:t>
            </a:r>
            <a:r>
              <a:rPr lang="vi-VN" dirty="0" err="1">
                <a:solidFill>
                  <a:schemeClr val="tx1"/>
                </a:solidFill>
                <a:effectLst/>
                <a:latin typeface="Times New Roman" panose="02020603050405020304" pitchFamily="18" charset="0"/>
                <a:ea typeface="Times New Roman" panose="02020603050405020304" pitchFamily="18" charset="0"/>
              </a:rPr>
              <a:t>Fp</a:t>
            </a:r>
            <a:r>
              <a:rPr lang="vi-VN" dirty="0">
                <a:solidFill>
                  <a:schemeClr val="tx1"/>
                </a:solidFill>
                <a:effectLst/>
                <a:latin typeface="Times New Roman" panose="02020603050405020304" pitchFamily="18" charset="0"/>
                <a:ea typeface="Times New Roman" panose="02020603050405020304" pitchFamily="18" charset="0"/>
              </a:rPr>
              <a:t> với những ưu và nhược điểm</a:t>
            </a:r>
            <a:r>
              <a:rPr lang="en-US"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hlinkClick r:id="rId2" action="ppaction://hlinkfile"/>
              </a:rPr>
              <a:t>[1]</a:t>
            </a:r>
            <a:endParaRPr lang="en-US" dirty="0">
              <a:solidFill>
                <a:schemeClr val="accent5"/>
              </a:solidFill>
              <a:effectLst/>
              <a:latin typeface="Times New Roman" panose="02020603050405020304" pitchFamily="18" charset="0"/>
              <a:ea typeface="Times New Roman" panose="02020603050405020304" pitchFamily="18" charset="0"/>
            </a:endParaRPr>
          </a:p>
          <a:p>
            <a:pPr marL="0" indent="0">
              <a:lnSpc>
                <a:spcPct val="160000"/>
              </a:lnSpc>
              <a:spcBef>
                <a:spcPts val="0"/>
              </a:spcBef>
              <a:buNone/>
            </a:pPr>
            <a:r>
              <a:rPr lang="en-US" sz="2400" b="0" i="1" dirty="0" err="1">
                <a:solidFill>
                  <a:schemeClr val="tx1"/>
                </a:solidFill>
                <a:effectLst/>
                <a:latin typeface="Times New Roman" panose="02020603050405020304" pitchFamily="18" charset="0"/>
                <a:ea typeface="Times New Roman" panose="02020603050405020304" pitchFamily="18" charset="0"/>
              </a:rPr>
              <a:t>Tác</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Giả</a:t>
            </a:r>
            <a:r>
              <a:rPr lang="en-US" sz="2400" b="0" i="1" dirty="0">
                <a:solidFill>
                  <a:schemeClr val="tx1"/>
                </a:solidFill>
                <a:ea typeface="Times New Roman" panose="02020603050405020304" pitchFamily="18" charset="0"/>
              </a:rPr>
              <a:t>: </a:t>
            </a:r>
          </a:p>
          <a:p>
            <a:pPr marL="0" indent="0">
              <a:spcBef>
                <a:spcPts val="0"/>
              </a:spcBef>
              <a:buNone/>
            </a:pPr>
            <a:r>
              <a:rPr lang="en-US" sz="2400" dirty="0">
                <a:solidFill>
                  <a:schemeClr val="tx1"/>
                </a:solidFill>
                <a:ea typeface="Times New Roman" panose="02020603050405020304" pitchFamily="18" charset="0"/>
              </a:rPr>
              <a:t>M. Kavitha, S.T. Tamil Selvi (</a:t>
            </a:r>
            <a:r>
              <a:rPr lang="en-US" sz="2400" dirty="0" err="1">
                <a:solidFill>
                  <a:schemeClr val="tx1"/>
                </a:solidFill>
                <a:ea typeface="Times New Roman" panose="02020603050405020304" pitchFamily="18" charset="0"/>
              </a:rPr>
              <a:t>Ấn</a:t>
            </a:r>
            <a:r>
              <a:rPr lang="en-US" sz="2400" dirty="0">
                <a:solidFill>
                  <a:schemeClr val="tx1"/>
                </a:solidFill>
                <a:ea typeface="Times New Roman" panose="02020603050405020304" pitchFamily="18" charset="0"/>
              </a:rPr>
              <a:t> </a:t>
            </a:r>
            <a:r>
              <a:rPr lang="en-US" sz="2400" dirty="0" err="1">
                <a:solidFill>
                  <a:schemeClr val="tx1"/>
                </a:solidFill>
                <a:ea typeface="Times New Roman" panose="02020603050405020304" pitchFamily="18" charset="0"/>
              </a:rPr>
              <a:t>Độ</a:t>
            </a:r>
            <a:r>
              <a:rPr lang="en-US" sz="2400" dirty="0">
                <a:solidFill>
                  <a:schemeClr val="tx1"/>
                </a:solidFill>
                <a:ea typeface="Times New Roman" panose="02020603050405020304" pitchFamily="18" charset="0"/>
              </a:rPr>
              <a:t>) </a:t>
            </a:r>
          </a:p>
          <a:p>
            <a:pPr marL="0" indent="0">
              <a:lnSpc>
                <a:spcPct val="160000"/>
              </a:lnSpc>
              <a:spcBef>
                <a:spcPts val="0"/>
              </a:spcBef>
              <a:buNone/>
            </a:pPr>
            <a:r>
              <a:rPr lang="en-US" sz="2400" b="0" i="1" dirty="0" err="1">
                <a:solidFill>
                  <a:schemeClr val="tx1"/>
                </a:solidFill>
                <a:effectLst/>
                <a:latin typeface="Times New Roman" panose="02020603050405020304" pitchFamily="18" charset="0"/>
                <a:ea typeface="Times New Roman" panose="02020603050405020304" pitchFamily="18" charset="0"/>
              </a:rPr>
              <a:t>Thời</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i="1" dirty="0" err="1">
                <a:solidFill>
                  <a:schemeClr val="tx1"/>
                </a:solidFill>
                <a:effectLst/>
                <a:latin typeface="Times New Roman" panose="02020603050405020304" pitchFamily="18" charset="0"/>
                <a:ea typeface="Times New Roman" panose="02020603050405020304" pitchFamily="18" charset="0"/>
              </a:rPr>
              <a:t>gian</a:t>
            </a:r>
            <a:r>
              <a:rPr lang="en-US" sz="2400" b="0" i="1" dirty="0">
                <a:solidFill>
                  <a:schemeClr val="tx1"/>
                </a:solidFill>
                <a:effectLst/>
                <a:latin typeface="Times New Roman" panose="02020603050405020304" pitchFamily="18" charset="0"/>
                <a:ea typeface="Times New Roman" panose="02020603050405020304" pitchFamily="18" charset="0"/>
              </a:rPr>
              <a:t>: </a:t>
            </a:r>
            <a:r>
              <a:rPr lang="en-US" sz="2400" b="0" dirty="0" err="1">
                <a:solidFill>
                  <a:schemeClr val="tx1"/>
                </a:solidFill>
                <a:effectLst/>
                <a:latin typeface="Times New Roman" panose="02020603050405020304" pitchFamily="18" charset="0"/>
                <a:ea typeface="Times New Roman" panose="02020603050405020304" pitchFamily="18" charset="0"/>
              </a:rPr>
              <a:t>tháng</a:t>
            </a:r>
            <a:r>
              <a:rPr lang="en-US" sz="2400" b="0" dirty="0">
                <a:solidFill>
                  <a:schemeClr val="tx1"/>
                </a:solidFill>
                <a:effectLst/>
                <a:latin typeface="Times New Roman" panose="02020603050405020304" pitchFamily="18" charset="0"/>
                <a:ea typeface="Times New Roman" panose="02020603050405020304" pitchFamily="18" charset="0"/>
              </a:rPr>
              <a:t> 8 </a:t>
            </a:r>
            <a:r>
              <a:rPr lang="en-US" sz="2400" b="0" dirty="0" err="1">
                <a:solidFill>
                  <a:schemeClr val="tx1"/>
                </a:solidFill>
                <a:effectLst/>
                <a:latin typeface="Times New Roman" panose="02020603050405020304" pitchFamily="18" charset="0"/>
                <a:ea typeface="Times New Roman" panose="02020603050405020304" pitchFamily="18" charset="0"/>
              </a:rPr>
              <a:t>năm</a:t>
            </a:r>
            <a:r>
              <a:rPr lang="en-US" sz="2400" b="0" dirty="0">
                <a:solidFill>
                  <a:schemeClr val="tx1"/>
                </a:solidFill>
                <a:effectLst/>
                <a:latin typeface="Times New Roman" panose="02020603050405020304" pitchFamily="18" charset="0"/>
                <a:ea typeface="Times New Roman" panose="02020603050405020304" pitchFamily="18" charset="0"/>
              </a:rPr>
              <a:t> 2016</a:t>
            </a:r>
          </a:p>
          <a:p>
            <a:pPr marL="0" indent="0">
              <a:lnSpc>
                <a:spcPct val="170000"/>
              </a:lnSpc>
              <a:spcBef>
                <a:spcPts val="0"/>
              </a:spcBef>
              <a:buNone/>
            </a:pPr>
            <a:r>
              <a:rPr lang="en-US" sz="2400" b="0" dirty="0" err="1">
                <a:solidFill>
                  <a:schemeClr val="tx1"/>
                </a:solidFill>
                <a:effectLst/>
                <a:latin typeface="Times New Roman" panose="02020603050405020304" pitchFamily="18" charset="0"/>
                <a:ea typeface="Times New Roman" panose="02020603050405020304" pitchFamily="18" charset="0"/>
              </a:rPr>
              <a:t>Kết</a:t>
            </a:r>
            <a:r>
              <a:rPr lang="en-US" sz="2400" b="0" dirty="0">
                <a:solidFill>
                  <a:schemeClr val="tx1"/>
                </a:solidFill>
                <a:effectLst/>
                <a:latin typeface="Times New Roman" panose="02020603050405020304" pitchFamily="18" charset="0"/>
                <a:ea typeface="Times New Roman" panose="02020603050405020304" pitchFamily="18" charset="0"/>
              </a:rPr>
              <a:t> </a:t>
            </a:r>
            <a:r>
              <a:rPr lang="en-US" sz="2400" b="0" dirty="0" err="1">
                <a:solidFill>
                  <a:schemeClr val="tx1"/>
                </a:solidFill>
                <a:effectLst/>
                <a:latin typeface="Times New Roman" panose="02020603050405020304" pitchFamily="18" charset="0"/>
                <a:ea typeface="Times New Roman" panose="02020603050405020304" pitchFamily="18" charset="0"/>
              </a:rPr>
              <a:t>luận</a:t>
            </a:r>
            <a:r>
              <a:rPr lang="en-US" sz="2400" b="0" dirty="0">
                <a:solidFill>
                  <a:schemeClr val="tx1"/>
                </a:solidFill>
                <a:effectLst/>
                <a:latin typeface="Times New Roman" panose="02020603050405020304" pitchFamily="18" charset="0"/>
                <a:ea typeface="Times New Roman" panose="02020603050405020304" pitchFamily="18" charset="0"/>
              </a:rPr>
              <a:t>:  </a:t>
            </a:r>
            <a:r>
              <a:rPr lang="vi-VN" sz="2400" b="0" dirty="0" err="1">
                <a:solidFill>
                  <a:schemeClr val="tx1"/>
                </a:solidFill>
                <a:effectLst/>
                <a:latin typeface="Times New Roman" panose="02020603050405020304" pitchFamily="18" charset="0"/>
                <a:ea typeface="Times New Roman" panose="02020603050405020304" pitchFamily="18" charset="0"/>
              </a:rPr>
              <a:t>Apriori</a:t>
            </a:r>
            <a:r>
              <a:rPr lang="vi-VN" sz="2400" b="0" dirty="0">
                <a:solidFill>
                  <a:schemeClr val="tx1"/>
                </a:solidFill>
                <a:effectLst/>
                <a:latin typeface="Times New Roman" panose="02020603050405020304" pitchFamily="18" charset="0"/>
                <a:ea typeface="Times New Roman" panose="02020603050405020304" pitchFamily="18" charset="0"/>
              </a:rPr>
              <a:t>, mặc dù phù hợp với cơ sở dữ liệu lớn, nhưng đối mặt với các thách thức về thời gian và bộ nhớ do quá trình tạo nhiều tập ứng viên. Trong khi đó, FP-</a:t>
            </a:r>
            <a:r>
              <a:rPr lang="vi-VN" sz="2400" b="0" dirty="0" err="1">
                <a:solidFill>
                  <a:schemeClr val="tx1"/>
                </a:solidFill>
                <a:effectLst/>
                <a:latin typeface="Times New Roman" panose="02020603050405020304" pitchFamily="18" charset="0"/>
                <a:ea typeface="Times New Roman" panose="02020603050405020304" pitchFamily="18" charset="0"/>
              </a:rPr>
              <a:t>Growth</a:t>
            </a:r>
            <a:r>
              <a:rPr lang="vi-VN" sz="2400" b="0" dirty="0">
                <a:solidFill>
                  <a:schemeClr val="tx1"/>
                </a:solidFill>
                <a:effectLst/>
                <a:latin typeface="Times New Roman" panose="02020603050405020304" pitchFamily="18" charset="0"/>
                <a:ea typeface="Times New Roman" panose="02020603050405020304" pitchFamily="18" charset="0"/>
              </a:rPr>
              <a:t> được mô tả là hiệu quả hơn đối với cơ sở dữ liệu lớn vì nó tiết kiệm bộ nhớ và thời gian thực thi.</a:t>
            </a:r>
            <a:endParaRPr lang="en-US" sz="2400" b="0" dirty="0">
              <a:solidFill>
                <a:schemeClr val="tx1"/>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7</a:t>
            </a:fld>
            <a:endParaRPr lang="en-US"/>
          </a:p>
        </p:txBody>
      </p:sp>
    </p:spTree>
    <p:extLst>
      <p:ext uri="{BB962C8B-B14F-4D97-AF65-F5344CB8AC3E}">
        <p14:creationId xmlns:p14="http://schemas.microsoft.com/office/powerpoint/2010/main" val="137041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Mô</a:t>
            </a:r>
            <a:r>
              <a:rPr lang="en-US" b="1" dirty="0"/>
              <a:t> </a:t>
            </a:r>
            <a:r>
              <a:rPr lang="en-US" b="1" dirty="0" err="1"/>
              <a:t>hình</a:t>
            </a:r>
            <a:r>
              <a:rPr lang="en-US" b="1" dirty="0"/>
              <a:t> </a:t>
            </a:r>
            <a:r>
              <a:rPr lang="en-US" b="1" dirty="0" err="1"/>
              <a:t>lý</a:t>
            </a:r>
            <a:r>
              <a:rPr lang="en-US" b="1" dirty="0"/>
              <a:t> </a:t>
            </a:r>
            <a:r>
              <a:rPr lang="en-US" b="1" dirty="0" err="1"/>
              <a:t>thuyết</a:t>
            </a:r>
            <a:endParaRPr lang="en-US" b="1" dirty="0"/>
          </a:p>
        </p:txBody>
      </p:sp>
      <p:sp>
        <p:nvSpPr>
          <p:cNvPr id="3" name="Content Placeholder 2"/>
          <p:cNvSpPr>
            <a:spLocks noGrp="1"/>
          </p:cNvSpPr>
          <p:nvPr>
            <p:ph idx="1"/>
          </p:nvPr>
        </p:nvSpPr>
        <p:spPr>
          <a:xfrm>
            <a:off x="478223" y="1775755"/>
            <a:ext cx="4320020" cy="3542085"/>
          </a:xfrm>
        </p:spPr>
        <p:txBody>
          <a:bodyPr>
            <a:normAutofit/>
          </a:bodyPr>
          <a:lstStyle/>
          <a:p>
            <a:pPr algn="just"/>
            <a:r>
              <a:rPr lang="en-US" dirty="0" err="1">
                <a:ea typeface="Times New Roman" panose="02020603050405020304" pitchFamily="18" charset="0"/>
              </a:rPr>
              <a:t>Mô</a:t>
            </a:r>
            <a:r>
              <a:rPr lang="en-US" dirty="0">
                <a:ea typeface="Times New Roman" panose="02020603050405020304" pitchFamily="18" charset="0"/>
              </a:rPr>
              <a:t> </a:t>
            </a:r>
            <a:r>
              <a:rPr lang="en-US" dirty="0" err="1">
                <a:ea typeface="Times New Roman" panose="02020603050405020304" pitchFamily="18" charset="0"/>
              </a:rPr>
              <a:t>tả</a:t>
            </a:r>
            <a:r>
              <a:rPr lang="en-US" dirty="0">
                <a:ea typeface="Times New Roman" panose="02020603050405020304" pitchFamily="18" charset="0"/>
              </a:rPr>
              <a:t> </a:t>
            </a:r>
            <a:r>
              <a:rPr lang="en-US" dirty="0" err="1">
                <a:ea typeface="Times New Roman" panose="02020603050405020304" pitchFamily="18" charset="0"/>
              </a:rPr>
              <a:t>hệ</a:t>
            </a:r>
            <a:r>
              <a:rPr lang="en-US" dirty="0">
                <a:ea typeface="Times New Roman" panose="02020603050405020304" pitchFamily="18" charset="0"/>
              </a:rPr>
              <a:t> </a:t>
            </a:r>
            <a:r>
              <a:rPr lang="en-US" dirty="0" err="1">
                <a:ea typeface="Times New Roman" panose="02020603050405020304" pitchFamily="18" charset="0"/>
              </a:rPr>
              <a:t>thống</a:t>
            </a:r>
            <a:r>
              <a:rPr lang="en-US" dirty="0"/>
              <a:t>:</a:t>
            </a:r>
          </a:p>
          <a:p>
            <a:pPr marL="0" indent="0" algn="just">
              <a:buNone/>
            </a:pPr>
            <a:r>
              <a:rPr lang="en-US" sz="2400" b="0" dirty="0">
                <a:solidFill>
                  <a:schemeClr val="tx1"/>
                </a:solidFill>
              </a:rPr>
              <a:t>T</a:t>
            </a:r>
            <a:r>
              <a:rPr lang="vi-VN" sz="2400" b="0" dirty="0" err="1">
                <a:solidFill>
                  <a:schemeClr val="tx1"/>
                </a:solidFill>
              </a:rPr>
              <a:t>ập</a:t>
            </a:r>
            <a:r>
              <a:rPr lang="vi-VN" sz="2400" b="0" dirty="0">
                <a:solidFill>
                  <a:schemeClr val="tx1"/>
                </a:solidFill>
              </a:rPr>
              <a:t> trung vào phân tích mẫu mua sắm của khách hàng dựa trên dữ liệu hóa đơn giao dịch và xây dựng một hệ thống gợi ý sản phẩm linh hoạt và mở rộng, sử dụng thuật toán FP-</a:t>
            </a:r>
            <a:r>
              <a:rPr lang="vi-VN" sz="2400" b="0" dirty="0" err="1">
                <a:solidFill>
                  <a:schemeClr val="tx1"/>
                </a:solidFill>
              </a:rPr>
              <a:t>growth</a:t>
            </a:r>
            <a:r>
              <a:rPr lang="vi-VN" sz="2400" b="0" dirty="0">
                <a:solidFill>
                  <a:schemeClr val="tx1"/>
                </a:solidFill>
              </a:rPr>
              <a:t> và </a:t>
            </a:r>
            <a:r>
              <a:rPr lang="vi-VN" sz="2400" b="0" dirty="0" err="1">
                <a:solidFill>
                  <a:schemeClr val="tx1"/>
                </a:solidFill>
              </a:rPr>
              <a:t>framework</a:t>
            </a:r>
            <a:r>
              <a:rPr lang="vi-VN" sz="2400" b="0" dirty="0">
                <a:solidFill>
                  <a:schemeClr val="tx1"/>
                </a:solidFill>
              </a:rPr>
              <a:t> </a:t>
            </a:r>
            <a:r>
              <a:rPr lang="vi-VN" sz="2400" b="0" dirty="0" err="1">
                <a:solidFill>
                  <a:schemeClr val="tx1"/>
                </a:solidFill>
              </a:rPr>
              <a:t>Django</a:t>
            </a:r>
            <a:r>
              <a:rPr lang="vi-VN" sz="2400" b="0" dirty="0">
                <a:solidFill>
                  <a:schemeClr val="tx1"/>
                </a:solidFill>
              </a:rPr>
              <a:t>.</a:t>
            </a:r>
            <a:endParaRPr lang="en-US" sz="2400" b="0" dirty="0">
              <a:solidFill>
                <a:schemeClr val="tx1"/>
              </a:solidFill>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8</a:t>
            </a:fld>
            <a:endParaRPr lang="en-US"/>
          </a:p>
        </p:txBody>
      </p:sp>
      <p:pic>
        <p:nvPicPr>
          <p:cNvPr id="6" name="Picture 5">
            <a:extLst>
              <a:ext uri="{FF2B5EF4-FFF2-40B4-BE49-F238E27FC236}">
                <a16:creationId xmlns:a16="http://schemas.microsoft.com/office/drawing/2014/main" id="{75EA978C-BE6A-40F3-070C-DBBDFD99F2C3}"/>
              </a:ext>
            </a:extLst>
          </p:cNvPr>
          <p:cNvPicPr>
            <a:picLocks noChangeAspect="1"/>
          </p:cNvPicPr>
          <p:nvPr/>
        </p:nvPicPr>
        <p:blipFill>
          <a:blip r:embed="rId2"/>
          <a:stretch>
            <a:fillRect/>
          </a:stretch>
        </p:blipFill>
        <p:spPr>
          <a:xfrm>
            <a:off x="5070071" y="1482976"/>
            <a:ext cx="6730043" cy="4127644"/>
          </a:xfrm>
          <a:prstGeom prst="rect">
            <a:avLst/>
          </a:prstGeom>
        </p:spPr>
      </p:pic>
    </p:spTree>
    <p:extLst>
      <p:ext uri="{BB962C8B-B14F-4D97-AF65-F5344CB8AC3E}">
        <p14:creationId xmlns:p14="http://schemas.microsoft.com/office/powerpoint/2010/main" val="217295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Mô</a:t>
            </a:r>
            <a:r>
              <a:rPr lang="en-US" b="1" dirty="0"/>
              <a:t> </a:t>
            </a:r>
            <a:r>
              <a:rPr lang="en-US" b="1" dirty="0" err="1"/>
              <a:t>hình</a:t>
            </a:r>
            <a:r>
              <a:rPr lang="en-US" b="1" dirty="0"/>
              <a:t> </a:t>
            </a:r>
            <a:r>
              <a:rPr lang="en-US" b="1" dirty="0" err="1"/>
              <a:t>lý</a:t>
            </a:r>
            <a:r>
              <a:rPr lang="en-US" b="1" dirty="0"/>
              <a:t> </a:t>
            </a:r>
            <a:r>
              <a:rPr lang="en-US" b="1" dirty="0" err="1"/>
              <a:t>thuyết</a:t>
            </a:r>
            <a:endParaRPr lang="en-US" b="1" dirty="0"/>
          </a:p>
        </p:txBody>
      </p:sp>
      <p:sp>
        <p:nvSpPr>
          <p:cNvPr id="13316" name="Rectangle 3"/>
          <p:cNvSpPr>
            <a:spLocks noGrp="1" noChangeArrowheads="1"/>
          </p:cNvSpPr>
          <p:nvPr>
            <p:ph idx="1"/>
          </p:nvPr>
        </p:nvSpPr>
        <p:spPr>
          <a:xfrm>
            <a:off x="449942" y="1190172"/>
            <a:ext cx="7685390" cy="409592"/>
          </a:xfrm>
        </p:spPr>
        <p:txBody>
          <a:bodyPr>
            <a:noAutofit/>
          </a:bodyPr>
          <a:lstStyle/>
          <a:p>
            <a:pPr marL="285750" lvl="0" indent="-285750">
              <a:lnSpc>
                <a:spcPct val="90000"/>
              </a:lnSpc>
              <a:spcBef>
                <a:spcPct val="40000"/>
              </a:spcBef>
              <a:buClr>
                <a:srgbClr val="006699"/>
              </a:buClr>
            </a:pPr>
            <a:r>
              <a:rPr lang="en-US" sz="2000" dirty="0" err="1"/>
              <a:t>Mô</a:t>
            </a:r>
            <a:r>
              <a:rPr lang="en-US" sz="2000" dirty="0"/>
              <a:t> </a:t>
            </a:r>
            <a:r>
              <a:rPr lang="en-US" sz="2000" dirty="0" err="1"/>
              <a:t>tả</a:t>
            </a:r>
            <a:r>
              <a:rPr lang="en-US" sz="2000" dirty="0"/>
              <a:t> </a:t>
            </a:r>
            <a:r>
              <a:rPr lang="en-US" sz="2000" dirty="0" err="1"/>
              <a:t>công</a:t>
            </a:r>
            <a:r>
              <a:rPr lang="en-US" sz="2000" dirty="0"/>
              <a:t> </a:t>
            </a:r>
            <a:r>
              <a:rPr lang="en-US" sz="2000" dirty="0" err="1"/>
              <a:t>nghệ</a:t>
            </a:r>
            <a:r>
              <a:rPr lang="en-US" sz="2000" dirty="0"/>
              <a:t>: </a:t>
            </a:r>
            <a:r>
              <a:rPr lang="en-US" sz="2000" b="1" dirty="0"/>
              <a:t>FP-GROWTH (Frequent Pattern-growth)</a:t>
            </a:r>
          </a:p>
        </p:txBody>
      </p:sp>
      <p:sp>
        <p:nvSpPr>
          <p:cNvPr id="2" name="Slide Number Placeholder 1"/>
          <p:cNvSpPr>
            <a:spLocks noGrp="1"/>
          </p:cNvSpPr>
          <p:nvPr>
            <p:ph type="sldNum" sz="quarter" idx="12"/>
          </p:nvPr>
        </p:nvSpPr>
        <p:spPr/>
        <p:txBody>
          <a:bodyPr/>
          <a:lstStyle/>
          <a:p>
            <a:fld id="{9EA40E5E-19B2-469A-81BC-1F6A517536BE}" type="slidenum">
              <a:rPr lang="en-US" smtClean="0"/>
              <a:pPr/>
              <a:t>9</a:t>
            </a:fld>
            <a:endParaRPr lang="en-US"/>
          </a:p>
        </p:txBody>
      </p:sp>
      <p:graphicFrame>
        <p:nvGraphicFramePr>
          <p:cNvPr id="3" name="Table 2">
            <a:extLst>
              <a:ext uri="{FF2B5EF4-FFF2-40B4-BE49-F238E27FC236}">
                <a16:creationId xmlns:a16="http://schemas.microsoft.com/office/drawing/2014/main" id="{4234B9D4-83A2-287B-09A3-2429214683A4}"/>
              </a:ext>
            </a:extLst>
          </p:cNvPr>
          <p:cNvGraphicFramePr>
            <a:graphicFrameLocks noGrp="1"/>
          </p:cNvGraphicFramePr>
          <p:nvPr>
            <p:extLst>
              <p:ext uri="{D42A27DB-BD31-4B8C-83A1-F6EECF244321}">
                <p14:modId xmlns:p14="http://schemas.microsoft.com/office/powerpoint/2010/main" val="3886128675"/>
              </p:ext>
            </p:extLst>
          </p:nvPr>
        </p:nvGraphicFramePr>
        <p:xfrm>
          <a:off x="513978" y="1796147"/>
          <a:ext cx="2638404" cy="1858236"/>
        </p:xfrm>
        <a:graphic>
          <a:graphicData uri="http://schemas.openxmlformats.org/drawingml/2006/table">
            <a:tbl>
              <a:tblPr firstRow="1" firstCol="1" bandRow="1">
                <a:tableStyleId>{5C22544A-7EE6-4342-B048-85BDC9FD1C3A}</a:tableStyleId>
              </a:tblPr>
              <a:tblGrid>
                <a:gridCol w="893442">
                  <a:extLst>
                    <a:ext uri="{9D8B030D-6E8A-4147-A177-3AD203B41FA5}">
                      <a16:colId xmlns:a16="http://schemas.microsoft.com/office/drawing/2014/main" val="2949316602"/>
                    </a:ext>
                  </a:extLst>
                </a:gridCol>
                <a:gridCol w="1744962">
                  <a:extLst>
                    <a:ext uri="{9D8B030D-6E8A-4147-A177-3AD203B41FA5}">
                      <a16:colId xmlns:a16="http://schemas.microsoft.com/office/drawing/2014/main" val="234461506"/>
                    </a:ext>
                  </a:extLst>
                </a:gridCol>
              </a:tblGrid>
              <a:tr h="309706">
                <a:tc>
                  <a:txBody>
                    <a:bodyPr/>
                    <a:lstStyle/>
                    <a:p>
                      <a:pPr marL="0" marR="0" indent="0" algn="just">
                        <a:lnSpc>
                          <a:spcPct val="150000"/>
                        </a:lnSpc>
                        <a:spcBef>
                          <a:spcPts val="0"/>
                        </a:spcBef>
                        <a:spcAft>
                          <a:spcPts val="0"/>
                        </a:spcAft>
                      </a:pPr>
                      <a:r>
                        <a:rPr lang="en-US" sz="1300">
                          <a:effectLst/>
                        </a:rPr>
                        <a:t>Giao dịch</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items</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0310903"/>
                  </a:ext>
                </a:extLst>
              </a:tr>
              <a:tr h="309706">
                <a:tc>
                  <a:txBody>
                    <a:bodyPr/>
                    <a:lstStyle/>
                    <a:p>
                      <a:pPr marL="0" marR="0" indent="0" algn="just">
                        <a:lnSpc>
                          <a:spcPct val="150000"/>
                        </a:lnSpc>
                        <a:spcBef>
                          <a:spcPts val="0"/>
                        </a:spcBef>
                        <a:spcAft>
                          <a:spcPts val="0"/>
                        </a:spcAft>
                      </a:pPr>
                      <a:r>
                        <a:rPr lang="en-US" sz="1300">
                          <a:effectLst/>
                        </a:rPr>
                        <a:t>GD1</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 'C', 'B', 'D', 'A'}</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5349416"/>
                  </a:ext>
                </a:extLst>
              </a:tr>
              <a:tr h="309706">
                <a:tc>
                  <a:txBody>
                    <a:bodyPr/>
                    <a:lstStyle/>
                    <a:p>
                      <a:pPr marL="0" marR="0" indent="0" algn="just">
                        <a:lnSpc>
                          <a:spcPct val="150000"/>
                        </a:lnSpc>
                        <a:spcBef>
                          <a:spcPts val="0"/>
                        </a:spcBef>
                        <a:spcAft>
                          <a:spcPts val="0"/>
                        </a:spcAft>
                      </a:pPr>
                      <a:r>
                        <a:rPr lang="en-US" sz="1300">
                          <a:effectLst/>
                        </a:rPr>
                        <a:t>GD2</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{'D', 'F', 'E'}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39985076"/>
                  </a:ext>
                </a:extLst>
              </a:tr>
              <a:tr h="309706">
                <a:tc>
                  <a:txBody>
                    <a:bodyPr/>
                    <a:lstStyle/>
                    <a:p>
                      <a:pPr marL="0" marR="0" indent="0" algn="just">
                        <a:lnSpc>
                          <a:spcPct val="150000"/>
                        </a:lnSpc>
                        <a:spcBef>
                          <a:spcPts val="0"/>
                        </a:spcBef>
                        <a:spcAft>
                          <a:spcPts val="0"/>
                        </a:spcAft>
                      </a:pPr>
                      <a:r>
                        <a:rPr lang="en-US" sz="1300">
                          <a:effectLst/>
                        </a:rPr>
                        <a:t>GD3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{'C', 'D', 'A', 'E'}</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579545"/>
                  </a:ext>
                </a:extLst>
              </a:tr>
              <a:tr h="309706">
                <a:tc>
                  <a:txBody>
                    <a:bodyPr/>
                    <a:lstStyle/>
                    <a:p>
                      <a:pPr marL="0" marR="0" indent="0" algn="just">
                        <a:lnSpc>
                          <a:spcPct val="150000"/>
                        </a:lnSpc>
                        <a:spcBef>
                          <a:spcPts val="0"/>
                        </a:spcBef>
                        <a:spcAft>
                          <a:spcPts val="0"/>
                        </a:spcAft>
                      </a:pPr>
                      <a:r>
                        <a:rPr lang="en-US" sz="1300">
                          <a:effectLst/>
                        </a:rPr>
                        <a:t>GD4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{'B', 'E'}</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2855209"/>
                  </a:ext>
                </a:extLst>
              </a:tr>
              <a:tr h="309706">
                <a:tc>
                  <a:txBody>
                    <a:bodyPr/>
                    <a:lstStyle/>
                    <a:p>
                      <a:pPr marL="0" marR="0" indent="0" algn="just">
                        <a:lnSpc>
                          <a:spcPct val="150000"/>
                        </a:lnSpc>
                        <a:spcBef>
                          <a:spcPts val="0"/>
                        </a:spcBef>
                        <a:spcAft>
                          <a:spcPts val="0"/>
                        </a:spcAft>
                      </a:pPr>
                      <a:r>
                        <a:rPr lang="en-US" sz="1300">
                          <a:effectLst/>
                        </a:rPr>
                        <a:t>GD5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{'B', 'D', 'C', 'E'}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57081223"/>
                  </a:ext>
                </a:extLst>
              </a:tr>
            </a:tbl>
          </a:graphicData>
        </a:graphic>
      </p:graphicFrame>
      <p:graphicFrame>
        <p:nvGraphicFramePr>
          <p:cNvPr id="4" name="Table 3">
            <a:extLst>
              <a:ext uri="{FF2B5EF4-FFF2-40B4-BE49-F238E27FC236}">
                <a16:creationId xmlns:a16="http://schemas.microsoft.com/office/drawing/2014/main" id="{7CB638C9-0964-DB64-C700-9ABCB2270F73}"/>
              </a:ext>
            </a:extLst>
          </p:cNvPr>
          <p:cNvGraphicFramePr>
            <a:graphicFrameLocks noGrp="1"/>
          </p:cNvGraphicFramePr>
          <p:nvPr>
            <p:extLst>
              <p:ext uri="{D42A27DB-BD31-4B8C-83A1-F6EECF244321}">
                <p14:modId xmlns:p14="http://schemas.microsoft.com/office/powerpoint/2010/main" val="2126937769"/>
              </p:ext>
            </p:extLst>
          </p:nvPr>
        </p:nvGraphicFramePr>
        <p:xfrm>
          <a:off x="783526" y="3850767"/>
          <a:ext cx="1434799" cy="2237921"/>
        </p:xfrm>
        <a:graphic>
          <a:graphicData uri="http://schemas.openxmlformats.org/drawingml/2006/table">
            <a:tbl>
              <a:tblPr firstRow="1" firstCol="1" bandRow="1">
                <a:tableStyleId>{5C22544A-7EE6-4342-B048-85BDC9FD1C3A}</a:tableStyleId>
              </a:tblPr>
              <a:tblGrid>
                <a:gridCol w="539252">
                  <a:extLst>
                    <a:ext uri="{9D8B030D-6E8A-4147-A177-3AD203B41FA5}">
                      <a16:colId xmlns:a16="http://schemas.microsoft.com/office/drawing/2014/main" val="718844422"/>
                    </a:ext>
                  </a:extLst>
                </a:gridCol>
                <a:gridCol w="895547">
                  <a:extLst>
                    <a:ext uri="{9D8B030D-6E8A-4147-A177-3AD203B41FA5}">
                      <a16:colId xmlns:a16="http://schemas.microsoft.com/office/drawing/2014/main" val="1525733781"/>
                    </a:ext>
                  </a:extLst>
                </a:gridCol>
              </a:tblGrid>
              <a:tr h="319703">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dirty="0">
                          <a:effectLst/>
                        </a:rPr>
                        <a:t>support</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4091919"/>
                  </a:ext>
                </a:extLst>
              </a:tr>
              <a:tr h="319703">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4561843"/>
                  </a:ext>
                </a:extLst>
              </a:tr>
              <a:tr h="319703">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4</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1535803"/>
                  </a:ext>
                </a:extLst>
              </a:tr>
              <a:tr h="319703">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0374877"/>
                  </a:ext>
                </a:extLst>
              </a:tr>
              <a:tr h="319703">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3</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5808401"/>
                  </a:ext>
                </a:extLst>
              </a:tr>
              <a:tr h="319703">
                <a:tc>
                  <a:txBody>
                    <a:bodyPr/>
                    <a:lstStyle/>
                    <a:p>
                      <a:pPr marL="0" marR="0" indent="0" algn="just">
                        <a:lnSpc>
                          <a:spcPct val="150000"/>
                        </a:lnSpc>
                        <a:spcBef>
                          <a:spcPts val="0"/>
                        </a:spcBef>
                        <a:spcAft>
                          <a:spcPts val="0"/>
                        </a:spcAft>
                      </a:pPr>
                      <a:r>
                        <a:rPr lang="en-US" sz="1300">
                          <a:effectLst/>
                        </a:rPr>
                        <a:t>A</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effectLst/>
                        </a:rPr>
                        <a:t>2</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517325"/>
                  </a:ext>
                </a:extLst>
              </a:tr>
              <a:tr h="319703">
                <a:tc>
                  <a:txBody>
                    <a:bodyPr/>
                    <a:lstStyle/>
                    <a:p>
                      <a:pPr marL="0" marR="0" indent="0" algn="just">
                        <a:lnSpc>
                          <a:spcPct val="150000"/>
                        </a:lnSpc>
                        <a:spcBef>
                          <a:spcPts val="0"/>
                        </a:spcBef>
                        <a:spcAft>
                          <a:spcPts val="0"/>
                        </a:spcAft>
                      </a:pPr>
                      <a:r>
                        <a:rPr lang="en-US" sz="1300">
                          <a:effectLst/>
                        </a:rPr>
                        <a:t>F</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dirty="0">
                          <a:effectLst/>
                        </a:rPr>
                        <a:t>1</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0193715"/>
                  </a:ext>
                </a:extLst>
              </a:tr>
            </a:tbl>
          </a:graphicData>
        </a:graphic>
      </p:graphicFrame>
      <p:pic>
        <p:nvPicPr>
          <p:cNvPr id="5" name="Picture 4" descr="A diagram of a flowchart&#10;&#10;Description automatically generated">
            <a:extLst>
              <a:ext uri="{FF2B5EF4-FFF2-40B4-BE49-F238E27FC236}">
                <a16:creationId xmlns:a16="http://schemas.microsoft.com/office/drawing/2014/main" id="{86F3D071-7A15-3F64-B549-F9ECED112525}"/>
              </a:ext>
            </a:extLst>
          </p:cNvPr>
          <p:cNvPicPr>
            <a:picLocks noChangeAspect="1"/>
          </p:cNvPicPr>
          <p:nvPr/>
        </p:nvPicPr>
        <p:blipFill>
          <a:blip r:embed="rId3"/>
          <a:stretch>
            <a:fillRect/>
          </a:stretch>
        </p:blipFill>
        <p:spPr>
          <a:xfrm>
            <a:off x="3152382" y="1982292"/>
            <a:ext cx="4050321" cy="3736950"/>
          </a:xfrm>
          <a:prstGeom prst="rect">
            <a:avLst/>
          </a:prstGeom>
        </p:spPr>
      </p:pic>
      <p:graphicFrame>
        <p:nvGraphicFramePr>
          <p:cNvPr id="6" name="Table 5">
            <a:extLst>
              <a:ext uri="{FF2B5EF4-FFF2-40B4-BE49-F238E27FC236}">
                <a16:creationId xmlns:a16="http://schemas.microsoft.com/office/drawing/2014/main" id="{20A24E23-E068-5772-5730-A646C64DFD98}"/>
              </a:ext>
            </a:extLst>
          </p:cNvPr>
          <p:cNvGraphicFramePr>
            <a:graphicFrameLocks noGrp="1"/>
          </p:cNvGraphicFramePr>
          <p:nvPr>
            <p:extLst>
              <p:ext uri="{D42A27DB-BD31-4B8C-83A1-F6EECF244321}">
                <p14:modId xmlns:p14="http://schemas.microsoft.com/office/powerpoint/2010/main" val="759112391"/>
              </p:ext>
            </p:extLst>
          </p:nvPr>
        </p:nvGraphicFramePr>
        <p:xfrm>
          <a:off x="7836505" y="1670414"/>
          <a:ext cx="3730184" cy="2058178"/>
        </p:xfrm>
        <a:graphic>
          <a:graphicData uri="http://schemas.openxmlformats.org/drawingml/2006/table">
            <a:tbl>
              <a:tblPr firstRow="1" firstCol="1" bandRow="1">
                <a:tableStyleId>{5C22544A-7EE6-4342-B048-85BDC9FD1C3A}</a:tableStyleId>
              </a:tblPr>
              <a:tblGrid>
                <a:gridCol w="810909">
                  <a:extLst>
                    <a:ext uri="{9D8B030D-6E8A-4147-A177-3AD203B41FA5}">
                      <a16:colId xmlns:a16="http://schemas.microsoft.com/office/drawing/2014/main" val="3795970661"/>
                    </a:ext>
                  </a:extLst>
                </a:gridCol>
                <a:gridCol w="2919275">
                  <a:extLst>
                    <a:ext uri="{9D8B030D-6E8A-4147-A177-3AD203B41FA5}">
                      <a16:colId xmlns:a16="http://schemas.microsoft.com/office/drawing/2014/main" val="848485018"/>
                    </a:ext>
                  </a:extLst>
                </a:gridCol>
              </a:tblGrid>
              <a:tr h="360154">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Conditional pattern base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2014000"/>
                  </a:ext>
                </a:extLst>
              </a:tr>
              <a:tr h="424506">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{E,C,B: 2}, {E:2}</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24890614"/>
                  </a:ext>
                </a:extLst>
              </a:tr>
              <a:tr h="424506">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{E,C: 2}, {E:1}</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9265876"/>
                  </a:ext>
                </a:extLst>
              </a:tr>
              <a:tr h="424506">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{E:2}, {E,D:1}</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8225756"/>
                  </a:ext>
                </a:extLst>
              </a:tr>
              <a:tr h="424506">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952074"/>
                  </a:ext>
                </a:extLst>
              </a:tr>
            </a:tbl>
          </a:graphicData>
        </a:graphic>
      </p:graphicFrame>
      <p:graphicFrame>
        <p:nvGraphicFramePr>
          <p:cNvPr id="7" name="Table 6">
            <a:extLst>
              <a:ext uri="{FF2B5EF4-FFF2-40B4-BE49-F238E27FC236}">
                <a16:creationId xmlns:a16="http://schemas.microsoft.com/office/drawing/2014/main" id="{45DF30A2-2CDA-0D56-4C2A-D0B3E16DB91D}"/>
              </a:ext>
            </a:extLst>
          </p:cNvPr>
          <p:cNvGraphicFramePr>
            <a:graphicFrameLocks noGrp="1"/>
          </p:cNvGraphicFramePr>
          <p:nvPr>
            <p:extLst>
              <p:ext uri="{D42A27DB-BD31-4B8C-83A1-F6EECF244321}">
                <p14:modId xmlns:p14="http://schemas.microsoft.com/office/powerpoint/2010/main" val="3560535866"/>
              </p:ext>
            </p:extLst>
          </p:nvPr>
        </p:nvGraphicFramePr>
        <p:xfrm>
          <a:off x="7812004" y="3922438"/>
          <a:ext cx="3754685" cy="1978740"/>
        </p:xfrm>
        <a:graphic>
          <a:graphicData uri="http://schemas.openxmlformats.org/drawingml/2006/table">
            <a:tbl>
              <a:tblPr firstRow="1" firstCol="1" bandRow="1">
                <a:tableStyleId>{5C22544A-7EE6-4342-B048-85BDC9FD1C3A}</a:tableStyleId>
              </a:tblPr>
              <a:tblGrid>
                <a:gridCol w="670479">
                  <a:extLst>
                    <a:ext uri="{9D8B030D-6E8A-4147-A177-3AD203B41FA5}">
                      <a16:colId xmlns:a16="http://schemas.microsoft.com/office/drawing/2014/main" val="575597829"/>
                    </a:ext>
                  </a:extLst>
                </a:gridCol>
                <a:gridCol w="1542103">
                  <a:extLst>
                    <a:ext uri="{9D8B030D-6E8A-4147-A177-3AD203B41FA5}">
                      <a16:colId xmlns:a16="http://schemas.microsoft.com/office/drawing/2014/main" val="2819565810"/>
                    </a:ext>
                  </a:extLst>
                </a:gridCol>
                <a:gridCol w="1542103">
                  <a:extLst>
                    <a:ext uri="{9D8B030D-6E8A-4147-A177-3AD203B41FA5}">
                      <a16:colId xmlns:a16="http://schemas.microsoft.com/office/drawing/2014/main" val="2824363032"/>
                    </a:ext>
                  </a:extLst>
                </a:gridCol>
              </a:tblGrid>
              <a:tr h="395748">
                <a:tc>
                  <a:txBody>
                    <a:bodyPr/>
                    <a:lstStyle/>
                    <a:p>
                      <a:pPr marL="0" marR="0" indent="0" algn="just">
                        <a:lnSpc>
                          <a:spcPct val="150000"/>
                        </a:lnSpc>
                        <a:spcBef>
                          <a:spcPts val="0"/>
                        </a:spcBef>
                        <a:spcAft>
                          <a:spcPts val="0"/>
                        </a:spcAft>
                      </a:pPr>
                      <a:r>
                        <a:rPr lang="en-US" sz="1300">
                          <a:effectLst/>
                        </a:rPr>
                        <a:t>item</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FP-tree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Mẫu phổ biến</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830756"/>
                  </a:ext>
                </a:extLst>
              </a:tr>
              <a:tr h="395748">
                <a:tc>
                  <a:txBody>
                    <a:bodyPr/>
                    <a:lstStyle/>
                    <a:p>
                      <a:pPr marL="0" marR="0" indent="0" algn="just">
                        <a:lnSpc>
                          <a:spcPct val="150000"/>
                        </a:lnSpc>
                        <a:spcBef>
                          <a:spcPts val="0"/>
                        </a:spcBef>
                        <a:spcAft>
                          <a:spcPts val="0"/>
                        </a:spcAft>
                      </a:pPr>
                      <a:r>
                        <a:rPr lang="en-US" sz="1300">
                          <a:effectLst/>
                        </a:rPr>
                        <a:t>D</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4</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D, ED</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5337621"/>
                  </a:ext>
                </a:extLst>
              </a:tr>
              <a:tr h="395748">
                <a:tc>
                  <a:txBody>
                    <a:bodyPr/>
                    <a:lstStyle/>
                    <a:p>
                      <a:pPr marL="0" marR="0" indent="0" algn="just">
                        <a:lnSpc>
                          <a:spcPct val="150000"/>
                        </a:lnSpc>
                        <a:spcBef>
                          <a:spcPts val="0"/>
                        </a:spcBef>
                        <a:spcAft>
                          <a:spcPts val="0"/>
                        </a:spcAft>
                      </a:pPr>
                      <a:r>
                        <a:rPr lang="en-US" sz="1300">
                          <a:effectLst/>
                        </a:rPr>
                        <a:t>B</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B, EB</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6976117"/>
                  </a:ext>
                </a:extLst>
              </a:tr>
              <a:tr h="395748">
                <a:tc>
                  <a:txBody>
                    <a:bodyPr/>
                    <a:lstStyle/>
                    <a:p>
                      <a:pPr marL="0" marR="0" indent="0" algn="just">
                        <a:lnSpc>
                          <a:spcPct val="150000"/>
                        </a:lnSpc>
                        <a:spcBef>
                          <a:spcPts val="0"/>
                        </a:spcBef>
                        <a:spcAft>
                          <a:spcPts val="0"/>
                        </a:spcAft>
                      </a:pPr>
                      <a:r>
                        <a:rPr lang="en-US" sz="1300">
                          <a:effectLst/>
                        </a:rPr>
                        <a:t>C</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E: 3</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C, EB</a:t>
                      </a:r>
                      <a:endParaRPr lang="en-US"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45097901"/>
                  </a:ext>
                </a:extLst>
              </a:tr>
              <a:tr h="395748">
                <a:tc>
                  <a:txBody>
                    <a:bodyPr/>
                    <a:lstStyle/>
                    <a:p>
                      <a:pPr marL="0" marR="0" indent="0" algn="just">
                        <a:lnSpc>
                          <a:spcPct val="150000"/>
                        </a:lnSpc>
                        <a:spcBef>
                          <a:spcPts val="0"/>
                        </a:spcBef>
                        <a:spcAft>
                          <a:spcPts val="0"/>
                        </a:spcAft>
                      </a:pPr>
                      <a:r>
                        <a:rPr lang="en-US" sz="1300">
                          <a:effectLst/>
                        </a:rPr>
                        <a:t>E</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a:effectLst/>
                        </a:rPr>
                        <a:t>5</a:t>
                      </a:r>
                      <a:endParaRPr lang="en-US" sz="13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en-US" sz="1300" dirty="0">
                          <a:effectLst/>
                        </a:rPr>
                        <a:t>E</a:t>
                      </a:r>
                      <a:endParaRPr lang="en-US"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3203556"/>
                  </a:ext>
                </a:extLst>
              </a:tr>
            </a:tbl>
          </a:graphicData>
        </a:graphic>
      </p:graphicFrame>
    </p:spTree>
    <p:extLst>
      <p:ext uri="{BB962C8B-B14F-4D97-AF65-F5344CB8AC3E}">
        <p14:creationId xmlns:p14="http://schemas.microsoft.com/office/powerpoint/2010/main" val="992993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BÁO CÁO THỰC TẬP TỐT NGHIỆP&amp;quot;&quot;/&gt;&lt;property id=&quot;20307&quot; value=&quot;256&quot;/&gt;&lt;/object&gt;&lt;object type=&quot;3&quot; unique_id=&quot;10004&quot;&gt;&lt;property id=&quot;20148&quot; value=&quot;5&quot;/&gt;&lt;property id=&quot;20300&quot; value=&quot;Slide 2 - &amp;quot;NỘI DUNG&amp;quot;&quot;/&gt;&lt;property id=&quot;20307&quot; value=&quot;295&quot;/&gt;&lt;/object&gt;&lt;object type=&quot;3&quot; unique_id=&quot;10005&quot;&gt;&lt;property id=&quot;20148&quot; value=&quot;5&quot;/&gt;&lt;property id=&quot;20300&quot; value=&quot;Slide 3 - &amp;quot;Giới thiệu đơn vị thực tập&amp;quot;&quot;/&gt;&lt;property id=&quot;20307&quot; value=&quot;258&quot;/&gt;&lt;/object&gt;&lt;object type=&quot;3&quot; unique_id=&quot;10006&quot;&gt;&lt;property id=&quot;20148&quot; value=&quot;5&quot;/&gt;&lt;property id=&quot;20300&quot; value=&quot;Slide 4 - &amp;quot;Tính cấp thiết của đề tài thực tập&amp;quot;&quot;/&gt;&lt;property id=&quot;20307&quot; value=&quot;286&quot;/&gt;&lt;/object&gt;&lt;object type=&quot;3&quot; unique_id=&quot;10007&quot;&gt;&lt;property id=&quot;20148&quot; value=&quot;5&quot;/&gt;&lt;property id=&quot;20300&quot; value=&quot;Slide 5 - &amp;quot;Các nghiên cứu lý thuyết của đề tài&amp;quot;&quot;/&gt;&lt;property id=&quot;20307&quot; value=&quot;285&quot;/&gt;&lt;/object&gt;&lt;object type=&quot;3&quot; unique_id=&quot;10008&quot;&gt;&lt;property id=&quot;20148&quot; value=&quot;5&quot;/&gt;&lt;property id=&quot;20300&quot; value=&quot;Slide 6 - &amp;quot;Triển khai đề tài tại đơn vị thực tập&amp;quot;&quot;/&gt;&lt;property id=&quot;20307&quot; value=&quot;288&quot;/&gt;&lt;/object&gt;&lt;object type=&quot;3&quot; unique_id=&quot;10009&quot;&gt;&lt;property id=&quot;20148&quot; value=&quot;5&quot;/&gt;&lt;property id=&quot;20300&quot; value=&quot;Slide 7 - &amp;quot;Triển khai đề tài tại đơn vị thực tập&amp;quot;&quot;/&gt;&lt;property id=&quot;20307&quot; value=&quot;308&quot;/&gt;&lt;/object&gt;&lt;object type=&quot;3&quot; unique_id=&quot;10010&quot;&gt;&lt;property id=&quot;20148&quot; value=&quot;5&quot;/&gt;&lt;property id=&quot;20300&quot; value=&quot;Slide 8 - &amp;quot;Kết luận&amp;quot;&quot;/&gt;&lt;property id=&quot;20307&quot; value=&quot;307&quot;/&gt;&lt;/object&gt;&lt;object type=&quot;3&quot; unique_id=&quot;10011&quot;&gt;&lt;property id=&quot;20148&quot; value=&quot;5&quot;/&gt;&lt;property id=&quot;20300&quot; value=&quot;Slide 9 - &amp;quot;Cám ơn !&amp;quot;&quot;/&gt;&lt;property id=&quot;20307&quot; value=&quot;309&quot;/&gt;&lt;/object&gt;&lt;/object&gt;&lt;object type=&quot;8&quot; unique_id=&quot;10022&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1743</TotalTime>
  <Words>1041</Words>
  <Application>Microsoft Office PowerPoint</Application>
  <PresentationFormat>Widescreen</PresentationFormat>
  <Paragraphs>153</Paragraphs>
  <Slides>18</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Cambria</vt:lpstr>
      <vt:lpstr>Segoe Light</vt:lpstr>
      <vt:lpstr>Segoe UI</vt:lpstr>
      <vt:lpstr>Segoe UI Light</vt:lpstr>
      <vt:lpstr>Times New Roman</vt:lpstr>
      <vt:lpstr>Verdana</vt:lpstr>
      <vt:lpstr>Wingdings</vt:lpstr>
      <vt:lpstr>Office Theme</vt:lpstr>
      <vt:lpstr>Presentation1</vt:lpstr>
      <vt:lpstr>PHÂN TÍCH VÀ XÂY DỰNG HỆ THỐNG QUẢN LÝ CỬA HÀNG DỰA TRÊN FP-GROWTH</vt:lpstr>
      <vt:lpstr>NỘI DUNG</vt:lpstr>
      <vt:lpstr>Giới thiệu về đề tài</vt:lpstr>
      <vt:lpstr>Giới thiệu về đề tài</vt:lpstr>
      <vt:lpstr>Giới thiệu về đề tài</vt:lpstr>
      <vt:lpstr>Giới thiệu về đề tài</vt:lpstr>
      <vt:lpstr>Nghiên cứu liên quan</vt:lpstr>
      <vt:lpstr>Mô hình lý thuyết</vt:lpstr>
      <vt:lpstr>Mô hình lý thuyết</vt:lpstr>
      <vt:lpstr>Thực nghiệm </vt:lpstr>
      <vt:lpstr>Thực nghiệm</vt:lpstr>
      <vt:lpstr>Thực nghiệm</vt:lpstr>
      <vt:lpstr>Thực nghiệm</vt:lpstr>
      <vt:lpstr>Thực nghiệm</vt:lpstr>
      <vt:lpstr>Thực nghiệm</vt:lpstr>
      <vt:lpstr>Kết luận</vt:lpstr>
      <vt:lpstr>Kết luận</vt:lpstr>
      <vt:lpstr>Cám ơn quý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Nguyễn Lam</cp:lastModifiedBy>
  <cp:revision>252</cp:revision>
  <dcterms:created xsi:type="dcterms:W3CDTF">2015-10-28T07:44:51Z</dcterms:created>
  <dcterms:modified xsi:type="dcterms:W3CDTF">2024-01-10T08:59:20Z</dcterms:modified>
</cp:coreProperties>
</file>