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2.xml" ContentType="application/vnd.openxmlformats-officedocument.drawingml.char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charts/chart3.xml" ContentType="application/vnd.openxmlformats-officedocument.drawingml.chart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4" r:id="rId7"/>
    <p:sldId id="265" r:id="rId8"/>
    <p:sldId id="266" r:id="rId9"/>
    <p:sldId id="260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ochester:Users:benjaminlambert:Documents:Academic:CMU:Research:Workspace:LispASR:Results:AuroraResults%20(version%20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Rochester:Users:benjaminlambert:Documents:Academic:CMU:Research:Workspace:LispASR:Results:AuroraResults%20(version%20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Rochester:Users:benjaminlambert:Documents:Academic:CMU:Research:Workspace:LispASR:Results:AuroraResults%20(version%20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Rochester:Users:benjaminlambert:Documents:Academic:CMU:Research:Workspace:LispASR:Results:AuroraResults%20(version%20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/>
              <a:t>Speaker-dependent</a:t>
            </a:r>
            <a:r>
              <a:rPr lang="en-US" baseline="0" dirty="0"/>
              <a:t> Word Error Rate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Sheet1!$C$72</c:f>
              <c:strCache>
                <c:ptCount val="1"/>
                <c:pt idx="0">
                  <c:v>WER</c:v>
                </c:pt>
              </c:strCache>
            </c:strRef>
          </c:tx>
          <c:cat>
            <c:numRef>
              <c:f>Sheet1!$B$73:$B$75</c:f>
              <c:numCache>
                <c:formatCode>d\-mmm</c:formatCode>
                <c:ptCount val="3"/>
                <c:pt idx="0">
                  <c:v>38813.0</c:v>
                </c:pt>
                <c:pt idx="1">
                  <c:v>38820.0</c:v>
                </c:pt>
                <c:pt idx="2">
                  <c:v>38825.0</c:v>
                </c:pt>
              </c:numCache>
            </c:numRef>
          </c:cat>
          <c:val>
            <c:numRef>
              <c:f>Sheet1!$C$73:$C$75</c:f>
              <c:numCache>
                <c:formatCode>General</c:formatCode>
                <c:ptCount val="3"/>
                <c:pt idx="0">
                  <c:v>0.7</c:v>
                </c:pt>
                <c:pt idx="1">
                  <c:v>0.4</c:v>
                </c:pt>
                <c:pt idx="2">
                  <c:v>0.02</c:v>
                </c:pt>
              </c:numCache>
            </c:numRef>
          </c:val>
        </c:ser>
        <c:marker val="1"/>
        <c:axId val="458978248"/>
        <c:axId val="458957128"/>
      </c:lineChart>
      <c:dateAx>
        <c:axId val="458978248"/>
        <c:scaling>
          <c:orientation val="minMax"/>
        </c:scaling>
        <c:axPos val="b"/>
        <c:numFmt formatCode="d\-mmm" sourceLinked="1"/>
        <c:tickLblPos val="nextTo"/>
        <c:crossAx val="458957128"/>
        <c:crosses val="autoZero"/>
        <c:auto val="1"/>
        <c:lblOffset val="100"/>
      </c:dateAx>
      <c:valAx>
        <c:axId val="458957128"/>
        <c:scaling>
          <c:orientation val="minMax"/>
          <c:max val="1.0"/>
        </c:scaling>
        <c:axPos val="l"/>
        <c:majorGridlines/>
        <c:numFmt formatCode="0%" sourceLinked="0"/>
        <c:tickLblPos val="nextTo"/>
        <c:crossAx val="4589782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/>
              <a:t>Speaker-dependent WER - Projected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Sheet1!$C$72</c:f>
              <c:strCache>
                <c:ptCount val="1"/>
                <c:pt idx="0">
                  <c:v>WER</c:v>
                </c:pt>
              </c:strCache>
            </c:strRef>
          </c:tx>
          <c:cat>
            <c:numRef>
              <c:f>Sheet1!$B$73:$B$76</c:f>
              <c:numCache>
                <c:formatCode>d\-mmm</c:formatCode>
                <c:ptCount val="4"/>
                <c:pt idx="0">
                  <c:v>38813.0</c:v>
                </c:pt>
                <c:pt idx="1">
                  <c:v>38820.0</c:v>
                </c:pt>
                <c:pt idx="2">
                  <c:v>38825.0</c:v>
                </c:pt>
                <c:pt idx="3">
                  <c:v>38827.0</c:v>
                </c:pt>
              </c:numCache>
            </c:numRef>
          </c:cat>
          <c:val>
            <c:numRef>
              <c:f>Sheet1!$C$73:$C$76</c:f>
              <c:numCache>
                <c:formatCode>General</c:formatCode>
                <c:ptCount val="4"/>
                <c:pt idx="0">
                  <c:v>0.7</c:v>
                </c:pt>
                <c:pt idx="1">
                  <c:v>0.4</c:v>
                </c:pt>
                <c:pt idx="2">
                  <c:v>0.02</c:v>
                </c:pt>
                <c:pt idx="3">
                  <c:v>-0.3</c:v>
                </c:pt>
              </c:numCache>
            </c:numRef>
          </c:val>
        </c:ser>
        <c:marker val="1"/>
        <c:axId val="466811528"/>
        <c:axId val="466812936"/>
      </c:lineChart>
      <c:dateAx>
        <c:axId val="466811528"/>
        <c:scaling>
          <c:orientation val="minMax"/>
        </c:scaling>
        <c:axPos val="b"/>
        <c:numFmt formatCode="d\-mmm" sourceLinked="1"/>
        <c:tickLblPos val="nextTo"/>
        <c:crossAx val="466812936"/>
        <c:crosses val="autoZero"/>
        <c:auto val="1"/>
        <c:lblOffset val="100"/>
      </c:dateAx>
      <c:valAx>
        <c:axId val="466812936"/>
        <c:scaling>
          <c:orientation val="minMax"/>
          <c:max val="1.0"/>
        </c:scaling>
        <c:axPos val="l"/>
        <c:majorGridlines/>
        <c:numFmt formatCode="0%" sourceLinked="0"/>
        <c:tickLblPos val="nextTo"/>
        <c:crossAx val="4668115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lineChart>
        <c:grouping val="standard"/>
        <c:ser>
          <c:idx val="0"/>
          <c:order val="0"/>
          <c:tx>
            <c:v>WER</c:v>
          </c:tx>
          <c:marker>
            <c:symbol val="none"/>
          </c:marker>
          <c:val>
            <c:numRef>
              <c:f>Sheet1!$C$27:$C$56</c:f>
              <c:numCache>
                <c:formatCode>General</c:formatCode>
                <c:ptCount val="30"/>
                <c:pt idx="0">
                  <c:v>0.959</c:v>
                </c:pt>
                <c:pt idx="1">
                  <c:v>0.489</c:v>
                </c:pt>
                <c:pt idx="2">
                  <c:v>0.368</c:v>
                </c:pt>
                <c:pt idx="3">
                  <c:v>0.339</c:v>
                </c:pt>
                <c:pt idx="4">
                  <c:v>0.314</c:v>
                </c:pt>
                <c:pt idx="5">
                  <c:v>0.284</c:v>
                </c:pt>
                <c:pt idx="6">
                  <c:v>0.285</c:v>
                </c:pt>
                <c:pt idx="7">
                  <c:v>0.289</c:v>
                </c:pt>
                <c:pt idx="8">
                  <c:v>0.287</c:v>
                </c:pt>
                <c:pt idx="9">
                  <c:v>0.303</c:v>
                </c:pt>
                <c:pt idx="10">
                  <c:v>0.31</c:v>
                </c:pt>
                <c:pt idx="11">
                  <c:v>0.32</c:v>
                </c:pt>
                <c:pt idx="12">
                  <c:v>0.325</c:v>
                </c:pt>
                <c:pt idx="13">
                  <c:v>0.33</c:v>
                </c:pt>
                <c:pt idx="14">
                  <c:v>0.321</c:v>
                </c:pt>
                <c:pt idx="15">
                  <c:v>0.309</c:v>
                </c:pt>
                <c:pt idx="16">
                  <c:v>0.311</c:v>
                </c:pt>
                <c:pt idx="17">
                  <c:v>0.314</c:v>
                </c:pt>
                <c:pt idx="18">
                  <c:v>0.32</c:v>
                </c:pt>
                <c:pt idx="19">
                  <c:v>0.322</c:v>
                </c:pt>
                <c:pt idx="20">
                  <c:v>0.328</c:v>
                </c:pt>
                <c:pt idx="21">
                  <c:v>0.331</c:v>
                </c:pt>
                <c:pt idx="22">
                  <c:v>0.334</c:v>
                </c:pt>
                <c:pt idx="23">
                  <c:v>0.347</c:v>
                </c:pt>
                <c:pt idx="24">
                  <c:v>0.358</c:v>
                </c:pt>
                <c:pt idx="25">
                  <c:v>0.354</c:v>
                </c:pt>
                <c:pt idx="26">
                  <c:v>0.356</c:v>
                </c:pt>
                <c:pt idx="27">
                  <c:v>0.35</c:v>
                </c:pt>
                <c:pt idx="28">
                  <c:v>0.344</c:v>
                </c:pt>
                <c:pt idx="29">
                  <c:v>0.345</c:v>
                </c:pt>
              </c:numCache>
            </c:numRef>
          </c:val>
        </c:ser>
        <c:marker val="1"/>
        <c:axId val="501644312"/>
        <c:axId val="541374152"/>
      </c:lineChart>
      <c:lineChart>
        <c:grouping val="standard"/>
        <c:ser>
          <c:idx val="1"/>
          <c:order val="1"/>
          <c:tx>
            <c:v>Log likelihood</c:v>
          </c:tx>
          <c:marker>
            <c:symbol val="none"/>
          </c:marker>
          <c:val>
            <c:numRef>
              <c:f>Sheet1!$D$27:$D$56</c:f>
              <c:numCache>
                <c:formatCode>General</c:formatCode>
                <c:ptCount val="30"/>
                <c:pt idx="0">
                  <c:v>-1.994494E8</c:v>
                </c:pt>
                <c:pt idx="1">
                  <c:v>-1.08747096E8</c:v>
                </c:pt>
                <c:pt idx="2">
                  <c:v>-1.06895176E8</c:v>
                </c:pt>
                <c:pt idx="3">
                  <c:v>-1.06486904E8</c:v>
                </c:pt>
                <c:pt idx="4">
                  <c:v>-1.0627154E8</c:v>
                </c:pt>
                <c:pt idx="5">
                  <c:v>-1.0616139E8</c:v>
                </c:pt>
                <c:pt idx="6">
                  <c:v>-1.0607545E8</c:v>
                </c:pt>
                <c:pt idx="7">
                  <c:v>-1.06033576E8</c:v>
                </c:pt>
                <c:pt idx="8">
                  <c:v>-1.0602968E8</c:v>
                </c:pt>
                <c:pt idx="9">
                  <c:v>-1.0602365E8</c:v>
                </c:pt>
                <c:pt idx="10">
                  <c:v>-1.0604151E8</c:v>
                </c:pt>
                <c:pt idx="11">
                  <c:v>-1.0608905E8</c:v>
                </c:pt>
                <c:pt idx="12">
                  <c:v>-1.06158744E8</c:v>
                </c:pt>
                <c:pt idx="13">
                  <c:v>-1.0621705E8</c:v>
                </c:pt>
                <c:pt idx="14">
                  <c:v>-1.0627126E8</c:v>
                </c:pt>
                <c:pt idx="15">
                  <c:v>-1.0633192E8</c:v>
                </c:pt>
                <c:pt idx="16">
                  <c:v>-1.063782E8</c:v>
                </c:pt>
                <c:pt idx="17">
                  <c:v>-1.064575E8</c:v>
                </c:pt>
                <c:pt idx="18">
                  <c:v>-1.06559256E8</c:v>
                </c:pt>
                <c:pt idx="19">
                  <c:v>-1.0664616E8</c:v>
                </c:pt>
                <c:pt idx="20">
                  <c:v>-1.067175E8</c:v>
                </c:pt>
                <c:pt idx="21">
                  <c:v>-1.0677501E8</c:v>
                </c:pt>
                <c:pt idx="22">
                  <c:v>-1.0682724E8</c:v>
                </c:pt>
                <c:pt idx="23">
                  <c:v>-1.068742E8</c:v>
                </c:pt>
                <c:pt idx="24">
                  <c:v>-1.0691089E8</c:v>
                </c:pt>
                <c:pt idx="25">
                  <c:v>-1.0694433E8</c:v>
                </c:pt>
                <c:pt idx="26">
                  <c:v>-1.06974056E8</c:v>
                </c:pt>
                <c:pt idx="27">
                  <c:v>-1.0699236E8</c:v>
                </c:pt>
                <c:pt idx="28">
                  <c:v>-1.0700505E8</c:v>
                </c:pt>
                <c:pt idx="29">
                  <c:v>-1.0702832E8</c:v>
                </c:pt>
              </c:numCache>
            </c:numRef>
          </c:val>
        </c:ser>
        <c:marker val="1"/>
        <c:axId val="467161416"/>
        <c:axId val="673238824"/>
      </c:lineChart>
      <c:catAx>
        <c:axId val="501644312"/>
        <c:scaling>
          <c:orientation val="minMax"/>
        </c:scaling>
        <c:axPos val="b"/>
        <c:tickLblPos val="nextTo"/>
        <c:crossAx val="541374152"/>
        <c:crosses val="autoZero"/>
        <c:auto val="1"/>
        <c:lblAlgn val="ctr"/>
        <c:lblOffset val="100"/>
      </c:catAx>
      <c:valAx>
        <c:axId val="541374152"/>
        <c:scaling>
          <c:orientation val="minMax"/>
          <c:max val="1.0"/>
        </c:scaling>
        <c:axPos val="l"/>
        <c:majorGridlines/>
        <c:numFmt formatCode="0%" sourceLinked="0"/>
        <c:tickLblPos val="nextTo"/>
        <c:crossAx val="501644312"/>
        <c:crosses val="autoZero"/>
        <c:crossBetween val="between"/>
      </c:valAx>
      <c:valAx>
        <c:axId val="673238824"/>
        <c:scaling>
          <c:orientation val="minMax"/>
        </c:scaling>
        <c:axPos val="r"/>
        <c:numFmt formatCode="General" sourceLinked="1"/>
        <c:tickLblPos val="nextTo"/>
        <c:crossAx val="467161416"/>
        <c:crosses val="max"/>
        <c:crossBetween val="between"/>
      </c:valAx>
      <c:catAx>
        <c:axId val="467161416"/>
        <c:scaling>
          <c:orientation val="minMax"/>
        </c:scaling>
        <c:delete val="1"/>
        <c:axPos val="b"/>
        <c:tickLblPos val="nextTo"/>
        <c:crossAx val="673238824"/>
        <c:crosses val="autoZero"/>
        <c:auto val="1"/>
        <c:lblAlgn val="ctr"/>
        <c:lblOffset val="100"/>
      </c:cat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lineChart>
        <c:grouping val="standard"/>
        <c:ser>
          <c:idx val="0"/>
          <c:order val="0"/>
          <c:tx>
            <c:strRef>
              <c:f>Sheet1!$C$5</c:f>
              <c:strCache>
                <c:ptCount val="1"/>
                <c:pt idx="0">
                  <c:v>WER</c:v>
                </c:pt>
              </c:strCache>
            </c:strRef>
          </c:tx>
          <c:marker>
            <c:symbol val="none"/>
          </c:marker>
          <c:cat>
            <c:strRef>
              <c:f>Sheet1!$B$6:$B$17</c:f>
              <c:strCache>
                <c:ptCount val="12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NIL</c:v>
                </c:pt>
              </c:strCache>
            </c:strRef>
          </c:cat>
          <c:val>
            <c:numRef>
              <c:f>Sheet1!$C$6:$C$17</c:f>
              <c:numCache>
                <c:formatCode>General</c:formatCode>
                <c:ptCount val="12"/>
                <c:pt idx="0">
                  <c:v>0.999</c:v>
                </c:pt>
                <c:pt idx="1">
                  <c:v>0.992</c:v>
                </c:pt>
                <c:pt idx="2">
                  <c:v>0.957</c:v>
                </c:pt>
                <c:pt idx="3">
                  <c:v>0.775</c:v>
                </c:pt>
                <c:pt idx="4">
                  <c:v>0.502</c:v>
                </c:pt>
                <c:pt idx="5">
                  <c:v>0.348</c:v>
                </c:pt>
                <c:pt idx="6">
                  <c:v>0.308</c:v>
                </c:pt>
                <c:pt idx="7">
                  <c:v>0.304</c:v>
                </c:pt>
                <c:pt idx="8">
                  <c:v>0.303</c:v>
                </c:pt>
                <c:pt idx="9">
                  <c:v>0.303</c:v>
                </c:pt>
                <c:pt idx="10">
                  <c:v>0.303</c:v>
                </c:pt>
                <c:pt idx="11">
                  <c:v>0.303</c:v>
                </c:pt>
              </c:numCache>
            </c:numRef>
          </c:val>
        </c:ser>
        <c:marker val="1"/>
        <c:axId val="467327176"/>
        <c:axId val="466708872"/>
      </c:lineChart>
      <c:lineChart>
        <c:grouping val="standard"/>
        <c:ser>
          <c:idx val="1"/>
          <c:order val="1"/>
          <c:tx>
            <c:strRef>
              <c:f>Sheet1!$D$5</c:f>
              <c:strCache>
                <c:ptCount val="1"/>
                <c:pt idx="0">
                  <c:v>Seconds/example</c:v>
                </c:pt>
              </c:strCache>
            </c:strRef>
          </c:tx>
          <c:marker>
            <c:symbol val="none"/>
          </c:marker>
          <c:cat>
            <c:strRef>
              <c:f>Sheet1!$B$6:$B$17</c:f>
              <c:strCache>
                <c:ptCount val="12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NIL</c:v>
                </c:pt>
              </c:strCache>
            </c:strRef>
          </c:cat>
          <c:val>
            <c:numRef>
              <c:f>Sheet1!$D$6:$D$17</c:f>
              <c:numCache>
                <c:formatCode>General</c:formatCode>
                <c:ptCount val="12"/>
                <c:pt idx="0">
                  <c:v>0.056477</c:v>
                </c:pt>
                <c:pt idx="1">
                  <c:v>0.053906</c:v>
                </c:pt>
                <c:pt idx="2">
                  <c:v>0.067959</c:v>
                </c:pt>
                <c:pt idx="3">
                  <c:v>0.075205</c:v>
                </c:pt>
                <c:pt idx="4">
                  <c:v>0.078971</c:v>
                </c:pt>
                <c:pt idx="5">
                  <c:v>0.089123</c:v>
                </c:pt>
                <c:pt idx="6">
                  <c:v>0.100307</c:v>
                </c:pt>
                <c:pt idx="7">
                  <c:v>0.105708</c:v>
                </c:pt>
                <c:pt idx="8">
                  <c:v>0.119022</c:v>
                </c:pt>
                <c:pt idx="9">
                  <c:v>0.124851</c:v>
                </c:pt>
                <c:pt idx="10">
                  <c:v>0.137627</c:v>
                </c:pt>
                <c:pt idx="11">
                  <c:v>0.202129</c:v>
                </c:pt>
              </c:numCache>
            </c:numRef>
          </c:val>
        </c:ser>
        <c:marker val="1"/>
        <c:axId val="467618216"/>
        <c:axId val="481436728"/>
      </c:lineChart>
      <c:catAx>
        <c:axId val="467327176"/>
        <c:scaling>
          <c:orientation val="minMax"/>
        </c:scaling>
        <c:axPos val="b"/>
        <c:tickLblPos val="nextTo"/>
        <c:crossAx val="466708872"/>
        <c:crosses val="autoZero"/>
        <c:auto val="1"/>
        <c:lblAlgn val="ctr"/>
        <c:lblOffset val="100"/>
      </c:catAx>
      <c:valAx>
        <c:axId val="466708872"/>
        <c:scaling>
          <c:orientation val="minMax"/>
          <c:max val="1.0"/>
        </c:scaling>
        <c:axPos val="l"/>
        <c:majorGridlines/>
        <c:numFmt formatCode="0%" sourceLinked="0"/>
        <c:tickLblPos val="nextTo"/>
        <c:crossAx val="467327176"/>
        <c:crosses val="autoZero"/>
        <c:crossBetween val="between"/>
      </c:valAx>
      <c:valAx>
        <c:axId val="481436728"/>
        <c:scaling>
          <c:orientation val="minMax"/>
        </c:scaling>
        <c:axPos val="r"/>
        <c:numFmt formatCode="General" sourceLinked="1"/>
        <c:tickLblPos val="nextTo"/>
        <c:crossAx val="467618216"/>
        <c:crosses val="max"/>
        <c:crossBetween val="between"/>
      </c:valAx>
      <c:catAx>
        <c:axId val="467618216"/>
        <c:scaling>
          <c:orientation val="minMax"/>
        </c:scaling>
        <c:delete val="1"/>
        <c:axPos val="b"/>
        <c:tickLblPos val="nextTo"/>
        <c:crossAx val="481436728"/>
        <c:crosses val="autoZero"/>
        <c:auto val="1"/>
        <c:lblAlgn val="ctr"/>
        <c:lblOffset val="100"/>
      </c:cat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5DA-EF76-D24F-9AE5-25BF1B69FF7C}" type="datetimeFigureOut">
              <a:t>4/19/10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403C-40F2-C740-9C88-4DA32A18F234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5DA-EF76-D24F-9AE5-25BF1B69FF7C}" type="datetimeFigureOut">
              <a:t>4/19/10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403C-40F2-C740-9C88-4DA32A18F234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5DA-EF76-D24F-9AE5-25BF1B69FF7C}" type="datetimeFigureOut">
              <a:t>4/19/10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403C-40F2-C740-9C88-4DA32A18F234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5DA-EF76-D24F-9AE5-25BF1B69FF7C}" type="datetimeFigureOut">
              <a:t>4/19/10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403C-40F2-C740-9C88-4DA32A18F234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5DA-EF76-D24F-9AE5-25BF1B69FF7C}" type="datetimeFigureOut">
              <a:t>4/19/10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403C-40F2-C740-9C88-4DA32A18F234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5DA-EF76-D24F-9AE5-25BF1B69FF7C}" type="datetimeFigureOut">
              <a:t>4/19/10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403C-40F2-C740-9C88-4DA32A18F234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5DA-EF76-D24F-9AE5-25BF1B69FF7C}" type="datetimeFigureOut">
              <a:t>4/19/10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403C-40F2-C740-9C88-4DA32A18F234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5DA-EF76-D24F-9AE5-25BF1B69FF7C}" type="datetimeFigureOut">
              <a:t>4/19/10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403C-40F2-C740-9C88-4DA32A18F234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5DA-EF76-D24F-9AE5-25BF1B69FF7C}" type="datetimeFigureOut">
              <a:t>4/19/10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403C-40F2-C740-9C88-4DA32A18F234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5DA-EF76-D24F-9AE5-25BF1B69FF7C}" type="datetimeFigureOut">
              <a:t>4/19/10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403C-40F2-C740-9C88-4DA32A18F234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F5DA-EF76-D24F-9AE5-25BF1B69FF7C}" type="datetimeFigureOut">
              <a:t>4/19/10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403C-40F2-C740-9C88-4DA32A18F234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F5DA-EF76-D24F-9AE5-25BF1B69FF7C}" type="datetimeFigureOut">
              <a:t>4/19/10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403C-40F2-C740-9C88-4DA32A18F234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ASR with a Lisp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 from continuous speech</a:t>
            </a:r>
          </a:p>
          <a:p>
            <a:endParaRPr lang="en-US" dirty="0"/>
          </a:p>
          <a:p>
            <a:r>
              <a:rPr lang="en-US" dirty="0"/>
              <a:t>4/19/2010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423768" y="1457460"/>
          <a:ext cx="8480311" cy="5093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WER &amp; average recognition time @ different levels of pruning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from continuous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Bug last time: only updated models on the first iteration</a:t>
            </a:r>
          </a:p>
          <a:p>
            <a:endParaRPr lang="en-US" dirty="0"/>
          </a:p>
          <a:p>
            <a:r>
              <a:rPr lang="en-US" dirty="0"/>
              <a:t>Speaker-dependent</a:t>
            </a:r>
          </a:p>
          <a:p>
            <a:pPr lvl="1"/>
            <a:r>
              <a:rPr lang="en-US" dirty="0"/>
              <a:t>phone numbers</a:t>
            </a:r>
          </a:p>
          <a:p>
            <a:pPr lvl="1"/>
            <a:endParaRPr lang="en-US" dirty="0"/>
          </a:p>
          <a:p>
            <a:r>
              <a:rPr lang="en-US" dirty="0"/>
              <a:t>Speaker-independent</a:t>
            </a:r>
          </a:p>
          <a:p>
            <a:pPr lvl="1"/>
            <a:r>
              <a:rPr lang="en-US" dirty="0"/>
              <a:t>Aurora dataset</a:t>
            </a:r>
          </a:p>
          <a:p>
            <a:endParaRPr lang="en-US" dirty="0"/>
          </a:p>
          <a:p>
            <a:r>
              <a:rPr lang="en-US" dirty="0"/>
              <a:t>In both case, word models bootstrapped with isolated recordings of my speech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Speaker-dependent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data:</a:t>
            </a:r>
          </a:p>
          <a:p>
            <a:pPr lvl="1"/>
            <a:r>
              <a:rPr lang="en-US" dirty="0"/>
              <a:t>The 30 digit strings in the HW#7 assignment</a:t>
            </a:r>
          </a:p>
          <a:p>
            <a:endParaRPr lang="en-US" dirty="0"/>
          </a:p>
          <a:p>
            <a:r>
              <a:rPr lang="en-US" dirty="0"/>
              <a:t>Test data:</a:t>
            </a:r>
          </a:p>
          <a:p>
            <a:pPr lvl="1"/>
            <a:r>
              <a:rPr lang="en-US" dirty="0"/>
              <a:t>10 phone numbers</a:t>
            </a:r>
          </a:p>
          <a:p>
            <a:endParaRPr lang="en-US" dirty="0"/>
          </a:p>
          <a:p>
            <a:r>
              <a:rPr lang="en-US" dirty="0"/>
              <a:t>Lowest WER achieved: 0.02%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519594" y="389617"/>
          <a:ext cx="8095862" cy="5916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433006" y="432908"/>
          <a:ext cx="8211312" cy="5800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Speaker-independent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Training from 8400</a:t>
            </a:r>
          </a:p>
          <a:p>
            <a:pPr lvl="1"/>
            <a:r>
              <a:rPr lang="en-US" dirty="0"/>
              <a:t>Approximately 10 minutes per iteration</a:t>
            </a:r>
          </a:p>
          <a:p>
            <a:r>
              <a:rPr lang="en-US" dirty="0"/>
              <a:t>Recognition</a:t>
            </a:r>
          </a:p>
          <a:p>
            <a:pPr lvl="1"/>
            <a:r>
              <a:rPr lang="en-US" dirty="0"/>
              <a:t>On average, takes about 0.2 seconds, without pruning</a:t>
            </a:r>
          </a:p>
          <a:p>
            <a:r>
              <a:rPr lang="en-US" dirty="0"/>
              <a:t>Graphs:</a:t>
            </a:r>
          </a:p>
          <a:p>
            <a:pPr lvl="1"/>
            <a:r>
              <a:rPr lang="en-US" dirty="0"/>
              <a:t>WER and log-likelihood after each iteration of training</a:t>
            </a:r>
          </a:p>
          <a:p>
            <a:pPr lvl="1"/>
            <a:r>
              <a:rPr lang="en-US" dirty="0"/>
              <a:t>WER and recognition time for different levels of pruning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Monaco"/>
                <a:cs typeface="Monaco"/>
              </a:rPr>
              <a:t>----------------------------------------------</a:t>
            </a:r>
          </a:p>
          <a:p>
            <a:r>
              <a:rPr lang="en-US" dirty="0">
                <a:latin typeface="Monaco"/>
                <a:cs typeface="Monaco"/>
              </a:rPr>
              <a:t>File name: FBF_5568A.mfc</a:t>
            </a:r>
          </a:p>
          <a:p>
            <a:r>
              <a:rPr lang="en-US" dirty="0">
                <a:latin typeface="Monaco"/>
                <a:cs typeface="Monaco"/>
              </a:rPr>
              <a:t>Reference:  5 5 6 8 </a:t>
            </a:r>
          </a:p>
          <a:p>
            <a:r>
              <a:rPr lang="en-US" dirty="0">
                <a:latin typeface="Monaco"/>
                <a:cs typeface="Monaco"/>
              </a:rPr>
              <a:t>Hypothesis: 5 9 8 8  [WER: 0.75]</a:t>
            </a:r>
          </a:p>
          <a:p>
            <a:r>
              <a:rPr lang="en-US" dirty="0">
                <a:latin typeface="Monaco"/>
                <a:cs typeface="Monaco"/>
              </a:rPr>
              <a:t>----------------------------------------------</a:t>
            </a:r>
          </a:p>
          <a:p>
            <a:r>
              <a:rPr lang="en-US" dirty="0">
                <a:latin typeface="Monaco"/>
                <a:cs typeface="Monaco"/>
              </a:rPr>
              <a:t>File name: FBF_688A.mfc</a:t>
            </a:r>
          </a:p>
          <a:p>
            <a:r>
              <a:rPr lang="en-US" dirty="0">
                <a:latin typeface="Monaco"/>
                <a:cs typeface="Monaco"/>
              </a:rPr>
              <a:t>Reference:  6 8 8 </a:t>
            </a:r>
          </a:p>
          <a:p>
            <a:r>
              <a:rPr lang="en-US" dirty="0">
                <a:latin typeface="Monaco"/>
                <a:cs typeface="Monaco"/>
              </a:rPr>
              <a:t>Hypothesis: 6 8 9 9  [WER: 0.67]</a:t>
            </a:r>
          </a:p>
          <a:p>
            <a:r>
              <a:rPr lang="en-US" dirty="0">
                <a:latin typeface="Monaco"/>
                <a:cs typeface="Monaco"/>
              </a:rPr>
              <a:t>----------------------------------------------</a:t>
            </a:r>
          </a:p>
          <a:p>
            <a:r>
              <a:rPr lang="en-US" dirty="0">
                <a:latin typeface="Monaco"/>
                <a:cs typeface="Monaco"/>
              </a:rPr>
              <a:t>File name: FBF_7886A.mfc</a:t>
            </a:r>
          </a:p>
          <a:p>
            <a:r>
              <a:rPr lang="en-US" dirty="0">
                <a:latin typeface="Monaco"/>
                <a:cs typeface="Monaco"/>
              </a:rPr>
              <a:t>Reference:  7 8 8 6 </a:t>
            </a:r>
          </a:p>
          <a:p>
            <a:r>
              <a:rPr lang="en-US" dirty="0">
                <a:latin typeface="Monaco"/>
                <a:cs typeface="Monaco"/>
              </a:rPr>
              <a:t>Hypothesis: 7 9 oh 8 8  [WER: 0.75]</a:t>
            </a:r>
          </a:p>
          <a:p>
            <a:r>
              <a:rPr lang="en-US" dirty="0">
                <a:latin typeface="Monaco"/>
                <a:cs typeface="Monaco"/>
              </a:rPr>
              <a:t>----------------------------------------------</a:t>
            </a:r>
          </a:p>
          <a:p>
            <a:r>
              <a:rPr lang="en-US" dirty="0">
                <a:latin typeface="Monaco"/>
                <a:cs typeface="Monaco"/>
              </a:rPr>
              <a:t>File name: FBF_8A.mfc</a:t>
            </a:r>
          </a:p>
          <a:p>
            <a:r>
              <a:rPr lang="en-US" dirty="0">
                <a:latin typeface="Monaco"/>
                <a:cs typeface="Monaco"/>
              </a:rPr>
              <a:t>Reference:  8 </a:t>
            </a:r>
          </a:p>
          <a:p>
            <a:r>
              <a:rPr lang="en-US" dirty="0">
                <a:latin typeface="Monaco"/>
                <a:cs typeface="Monaco"/>
              </a:rPr>
              <a:t>Hypothesis: 7 9  [WER: 2.00]</a:t>
            </a:r>
          </a:p>
          <a:p>
            <a:r>
              <a:rPr lang="en-US" dirty="0">
                <a:latin typeface="Monaco"/>
                <a:cs typeface="Monaco"/>
              </a:rPr>
              <a:t>----------------------------------------------</a:t>
            </a:r>
          </a:p>
          <a:p>
            <a:r>
              <a:rPr lang="en-US" dirty="0">
                <a:latin typeface="Monaco"/>
                <a:cs typeface="Monaco"/>
              </a:rPr>
              <a:t>File name: FBJ_7Z46989A.mfc</a:t>
            </a:r>
          </a:p>
          <a:p>
            <a:r>
              <a:rPr lang="en-US" dirty="0">
                <a:latin typeface="Monaco"/>
                <a:cs typeface="Monaco"/>
              </a:rPr>
              <a:t>Reference:  7 0 4 6 9 8 9 </a:t>
            </a:r>
          </a:p>
          <a:p>
            <a:r>
              <a:rPr lang="en-US" dirty="0">
                <a:latin typeface="Monaco"/>
                <a:cs typeface="Monaco"/>
              </a:rPr>
              <a:t>Hypothesis: 7 2 oh 4 6 6 9 8 9  [WER: 0.43]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Monaco"/>
                <a:cs typeface="Monaco"/>
              </a:rPr>
              <a:t>----------------------------------------------</a:t>
            </a:r>
          </a:p>
          <a:p>
            <a:r>
              <a:rPr lang="en-US" dirty="0">
                <a:latin typeface="Monaco"/>
                <a:cs typeface="Monaco"/>
              </a:rPr>
              <a:t>File name: FBJ_923A.mfc</a:t>
            </a:r>
          </a:p>
          <a:p>
            <a:r>
              <a:rPr lang="en-US" dirty="0">
                <a:latin typeface="Monaco"/>
                <a:cs typeface="Monaco"/>
              </a:rPr>
              <a:t>Reference:  9 2 3 </a:t>
            </a:r>
          </a:p>
          <a:p>
            <a:r>
              <a:rPr lang="en-US" dirty="0">
                <a:latin typeface="Monaco"/>
                <a:cs typeface="Monaco"/>
              </a:rPr>
              <a:t>Hypothesis: 9 2 3  [WER: 0.00]</a:t>
            </a:r>
          </a:p>
          <a:p>
            <a:r>
              <a:rPr lang="en-US" dirty="0">
                <a:latin typeface="Monaco"/>
                <a:cs typeface="Monaco"/>
              </a:rPr>
              <a:t>----------------------------------------------</a:t>
            </a:r>
          </a:p>
          <a:p>
            <a:r>
              <a:rPr lang="en-US" dirty="0">
                <a:latin typeface="Monaco"/>
                <a:cs typeface="Monaco"/>
              </a:rPr>
              <a:t>File name: FBJ_O65A.mfc</a:t>
            </a:r>
          </a:p>
          <a:p>
            <a:r>
              <a:rPr lang="en-US" dirty="0">
                <a:latin typeface="Monaco"/>
                <a:cs typeface="Monaco"/>
              </a:rPr>
              <a:t>Reference:  oh 6 5 </a:t>
            </a:r>
          </a:p>
          <a:p>
            <a:r>
              <a:rPr lang="en-US" dirty="0">
                <a:latin typeface="Monaco"/>
                <a:cs typeface="Monaco"/>
              </a:rPr>
              <a:t>Hypothesis: oh 6 5  [WER: 0.00]</a:t>
            </a:r>
          </a:p>
          <a:p>
            <a:r>
              <a:rPr lang="en-US" dirty="0">
                <a:latin typeface="Monaco"/>
                <a:cs typeface="Monaco"/>
              </a:rPr>
              <a:t>----------------------------------------------</a:t>
            </a:r>
          </a:p>
          <a:p>
            <a:r>
              <a:rPr lang="en-US" dirty="0">
                <a:latin typeface="Monaco"/>
                <a:cs typeface="Monaco"/>
              </a:rPr>
              <a:t>File name: FBJ_Z443659A.mfc</a:t>
            </a:r>
          </a:p>
          <a:p>
            <a:r>
              <a:rPr lang="en-US" dirty="0">
                <a:latin typeface="Monaco"/>
                <a:cs typeface="Monaco"/>
              </a:rPr>
              <a:t>Reference:  0 4 4 3 6 5 9 </a:t>
            </a:r>
          </a:p>
          <a:p>
            <a:r>
              <a:rPr lang="en-US" dirty="0">
                <a:latin typeface="Monaco"/>
                <a:cs typeface="Monaco"/>
              </a:rPr>
              <a:t>Hypothesis: 0 4 4 3 6 5 9  [WER: 0.00]</a:t>
            </a:r>
          </a:p>
          <a:p>
            <a:r>
              <a:rPr lang="en-US" dirty="0">
                <a:latin typeface="Monaco"/>
                <a:cs typeface="Monaco"/>
              </a:rPr>
              <a:t>----------------------------------------------</a:t>
            </a:r>
          </a:p>
          <a:p>
            <a:r>
              <a:rPr lang="en-US" dirty="0">
                <a:latin typeface="Monaco"/>
                <a:cs typeface="Monaco"/>
              </a:rPr>
              <a:t>File name: FBL_195A.mfc</a:t>
            </a:r>
          </a:p>
          <a:p>
            <a:r>
              <a:rPr lang="en-US" dirty="0">
                <a:latin typeface="Monaco"/>
                <a:cs typeface="Monaco"/>
              </a:rPr>
              <a:t>Reference:  1 9 5 </a:t>
            </a:r>
          </a:p>
          <a:p>
            <a:r>
              <a:rPr lang="en-US" dirty="0">
                <a:latin typeface="Monaco"/>
                <a:cs typeface="Monaco"/>
              </a:rPr>
              <a:t>Hypothesis: 1 9 5  [WER: 0.00]</a:t>
            </a:r>
          </a:p>
          <a:p>
            <a:r>
              <a:rPr lang="en-US" dirty="0">
                <a:latin typeface="Monaco"/>
                <a:cs typeface="Monaco"/>
              </a:rPr>
              <a:t>----------------------------------------------</a:t>
            </a:r>
          </a:p>
          <a:p>
            <a:r>
              <a:rPr lang="en-US" dirty="0">
                <a:latin typeface="Monaco"/>
                <a:cs typeface="Monaco"/>
              </a:rPr>
              <a:t>File name: FBL_2A.mfc</a:t>
            </a:r>
          </a:p>
          <a:p>
            <a:r>
              <a:rPr lang="en-US" dirty="0">
                <a:latin typeface="Monaco"/>
                <a:cs typeface="Monaco"/>
              </a:rPr>
              <a:t>Reference:  2 </a:t>
            </a:r>
          </a:p>
          <a:p>
            <a:r>
              <a:rPr lang="en-US" dirty="0">
                <a:latin typeface="Monaco"/>
                <a:cs typeface="Monaco"/>
              </a:rPr>
              <a:t>Hypothesis: 2  [WER: 0.00]</a:t>
            </a:r>
          </a:p>
          <a:p>
            <a:r>
              <a:rPr lang="en-US" dirty="0">
                <a:latin typeface="Monaco"/>
                <a:cs typeface="Monaco"/>
              </a:rPr>
              <a:t>----------------------------------------------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WER &amp; log-likelihood in each training iteration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457200" y="1417637"/>
          <a:ext cx="8229600" cy="524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875</Words>
  <Application>Microsoft Macintosh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ASR with a Lisp</vt:lpstr>
      <vt:lpstr>Training from continuous speech</vt:lpstr>
      <vt:lpstr>Speaker-dependent</vt:lpstr>
      <vt:lpstr>Slide 4</vt:lpstr>
      <vt:lpstr>Slide 5</vt:lpstr>
      <vt:lpstr>Speaker-independent training</vt:lpstr>
      <vt:lpstr>Selected examples</vt:lpstr>
      <vt:lpstr>Selected examples (cont.)</vt:lpstr>
      <vt:lpstr>WER &amp; log-likelihood in each training iteration</vt:lpstr>
      <vt:lpstr>WER &amp; average recognition time @ different levels of pruning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 With a Lisp</dc:title>
  <dc:creator>Benjamin Lambert</dc:creator>
  <cp:lastModifiedBy>Benjamin Lambert</cp:lastModifiedBy>
  <cp:revision>18</cp:revision>
  <dcterms:created xsi:type="dcterms:W3CDTF">2010-04-19T04:25:01Z</dcterms:created>
  <dcterms:modified xsi:type="dcterms:W3CDTF">2010-04-19T04:51:14Z</dcterms:modified>
</cp:coreProperties>
</file>