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4" r:id="rId6"/>
    <p:sldId id="268" r:id="rId7"/>
    <p:sldId id="261" r:id="rId8"/>
    <p:sldId id="258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zh-CN"/>
              <a:t>处理器结构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总体结构</a:t>
            </a:r>
            <a:endParaRPr lang="zh-CN" altLang="en-US"/>
          </a:p>
        </p:txBody>
      </p:sp>
      <p:sp>
        <p:nvSpPr>
          <p:cNvPr id="2" name="流程图: 磁盘 1"/>
          <p:cNvSpPr/>
          <p:nvPr/>
        </p:nvSpPr>
        <p:spPr>
          <a:xfrm>
            <a:off x="344170" y="1982470"/>
            <a:ext cx="700405" cy="14655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1755" rtlCol="0" anchor="t" anchorCtr="1"/>
          <a:p>
            <a:pPr algn="ctr"/>
            <a:r>
              <a:rPr lang="en-US" altLang="zh-CN"/>
              <a:t>mem</a:t>
            </a:r>
            <a:endParaRPr lang="en-US" altLang="zh-CN"/>
          </a:p>
        </p:txBody>
      </p:sp>
      <p:sp>
        <p:nvSpPr>
          <p:cNvPr id="49" name="矩形 48"/>
          <p:cNvSpPr/>
          <p:nvPr/>
        </p:nvSpPr>
        <p:spPr>
          <a:xfrm>
            <a:off x="3940175" y="1764030"/>
            <a:ext cx="1435735" cy="47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decoder</a:t>
            </a:r>
            <a:endParaRPr lang="en-US" altLang="zh-CN"/>
          </a:p>
        </p:txBody>
      </p:sp>
      <p:sp>
        <p:nvSpPr>
          <p:cNvPr id="52" name="剪去同侧角的矩形 51"/>
          <p:cNvSpPr/>
          <p:nvPr/>
        </p:nvSpPr>
        <p:spPr>
          <a:xfrm>
            <a:off x="2495550" y="1772285"/>
            <a:ext cx="1083945" cy="46609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IR</a:t>
            </a:r>
            <a:endParaRPr lang="en-US" altLang="zh-CN"/>
          </a:p>
          <a:p>
            <a:pPr algn="ctr"/>
            <a:r>
              <a:rPr lang="en-US" altLang="zh-CN"/>
              <a:t>Queue</a:t>
            </a:r>
            <a:endParaRPr lang="en-US" altLang="zh-CN"/>
          </a:p>
        </p:txBody>
      </p:sp>
      <p:sp>
        <p:nvSpPr>
          <p:cNvPr id="91" name="流程图: 预定义过程 90"/>
          <p:cNvSpPr/>
          <p:nvPr/>
        </p:nvSpPr>
        <p:spPr>
          <a:xfrm>
            <a:off x="2495550" y="2605405"/>
            <a:ext cx="1444625" cy="37211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algn="ctr"/>
            <a:r>
              <a:rPr lang="en-US" altLang="zh-CN"/>
              <a:t>raw bus</a:t>
            </a:r>
            <a:endParaRPr lang="en-US" altLang="zh-CN"/>
          </a:p>
        </p:txBody>
      </p:sp>
      <p:sp>
        <p:nvSpPr>
          <p:cNvPr id="53" name="流程图: 预定义过程 52"/>
          <p:cNvSpPr/>
          <p:nvPr/>
        </p:nvSpPr>
        <p:spPr>
          <a:xfrm>
            <a:off x="4658360" y="3138805"/>
            <a:ext cx="1444625" cy="37211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algn="ctr"/>
            <a:r>
              <a:rPr lang="en-US" altLang="zh-CN"/>
              <a:t>result bus</a:t>
            </a:r>
            <a:endParaRPr lang="en-US" altLang="zh-CN"/>
          </a:p>
        </p:txBody>
      </p:sp>
      <p:sp>
        <p:nvSpPr>
          <p:cNvPr id="54" name="剪去同侧角的矩形 53"/>
          <p:cNvSpPr/>
          <p:nvPr/>
        </p:nvSpPr>
        <p:spPr>
          <a:xfrm>
            <a:off x="4658360" y="3839210"/>
            <a:ext cx="1235710" cy="46609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ir</a:t>
            </a:r>
            <a:endParaRPr lang="en-US" altLang="zh-CN"/>
          </a:p>
          <a:p>
            <a:pPr algn="ctr"/>
            <a:r>
              <a:rPr lang="en-US" altLang="zh-CN"/>
              <a:t>caculater</a:t>
            </a:r>
            <a:endParaRPr lang="en-US" altLang="zh-CN"/>
          </a:p>
        </p:txBody>
      </p:sp>
      <p:sp>
        <p:nvSpPr>
          <p:cNvPr id="55" name="剪去同侧角的矩形 54"/>
          <p:cNvSpPr/>
          <p:nvPr/>
        </p:nvSpPr>
        <p:spPr>
          <a:xfrm>
            <a:off x="1766570" y="3448050"/>
            <a:ext cx="1445260" cy="827405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address </a:t>
            </a:r>
            <a:endParaRPr lang="en-US" altLang="zh-CN"/>
          </a:p>
          <a:p>
            <a:pPr algn="ctr"/>
            <a:r>
              <a:rPr lang="en-US" altLang="zh-CN"/>
              <a:t>write data</a:t>
            </a:r>
            <a:endParaRPr lang="en-US" altLang="zh-CN"/>
          </a:p>
        </p:txBody>
      </p:sp>
      <p:cxnSp>
        <p:nvCxnSpPr>
          <p:cNvPr id="56" name="肘形连接符 55"/>
          <p:cNvCxnSpPr>
            <a:stCxn id="55" idx="2"/>
            <a:endCxn id="2" idx="3"/>
          </p:cNvCxnSpPr>
          <p:nvPr/>
        </p:nvCxnSpPr>
        <p:spPr>
          <a:xfrm rot="10800000">
            <a:off x="694690" y="3448050"/>
            <a:ext cx="1071880" cy="4140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2" idx="4"/>
            <a:endCxn id="91" idx="1"/>
          </p:cNvCxnSpPr>
          <p:nvPr/>
        </p:nvCxnSpPr>
        <p:spPr>
          <a:xfrm>
            <a:off x="1044575" y="2715260"/>
            <a:ext cx="1450975" cy="76200"/>
          </a:xfrm>
          <a:prstGeom prst="bentConnector3">
            <a:avLst>
              <a:gd name="adj1" fmla="val 500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endCxn id="52" idx="2"/>
          </p:cNvCxnSpPr>
          <p:nvPr/>
        </p:nvCxnSpPr>
        <p:spPr>
          <a:xfrm flipV="1">
            <a:off x="1053465" y="2005330"/>
            <a:ext cx="1442085" cy="703580"/>
          </a:xfrm>
          <a:prstGeom prst="bentConnector3">
            <a:avLst>
              <a:gd name="adj1" fmla="val 500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2" idx="0"/>
            <a:endCxn id="49" idx="1"/>
          </p:cNvCxnSpPr>
          <p:nvPr/>
        </p:nvCxnSpPr>
        <p:spPr>
          <a:xfrm flipV="1">
            <a:off x="3579495" y="2001520"/>
            <a:ext cx="360680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53" idx="1"/>
            <a:endCxn id="55" idx="0"/>
          </p:cNvCxnSpPr>
          <p:nvPr/>
        </p:nvCxnSpPr>
        <p:spPr>
          <a:xfrm rot="10800000" flipV="1">
            <a:off x="3211830" y="3324860"/>
            <a:ext cx="1446530" cy="5372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4" idx="2"/>
          </p:cNvCxnSpPr>
          <p:nvPr/>
        </p:nvCxnSpPr>
        <p:spPr>
          <a:xfrm rot="10800000">
            <a:off x="3213100" y="3860800"/>
            <a:ext cx="1445260" cy="211455"/>
          </a:xfrm>
          <a:prstGeom prst="bentConnector3">
            <a:avLst>
              <a:gd name="adj1" fmla="val 499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55" idx="1"/>
            <a:endCxn id="54" idx="1"/>
          </p:cNvCxnSpPr>
          <p:nvPr/>
        </p:nvCxnSpPr>
        <p:spPr>
          <a:xfrm rot="5400000" flipV="1">
            <a:off x="3867785" y="2896870"/>
            <a:ext cx="29845" cy="2787015"/>
          </a:xfrm>
          <a:prstGeom prst="bentConnector3">
            <a:avLst>
              <a:gd name="adj1" fmla="val 8978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91" idx="3"/>
            <a:endCxn id="53" idx="0"/>
          </p:cNvCxnSpPr>
          <p:nvPr/>
        </p:nvCxnSpPr>
        <p:spPr>
          <a:xfrm>
            <a:off x="3940175" y="2791460"/>
            <a:ext cx="1440815" cy="3473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1670685" y="4371975"/>
            <a:ext cx="16363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memory trigger</a:t>
            </a:r>
            <a:endParaRPr lang="en-US" altLang="zh-CN"/>
          </a:p>
        </p:txBody>
      </p:sp>
      <p:cxnSp>
        <p:nvCxnSpPr>
          <p:cNvPr id="5" name="肘形连接符 4"/>
          <p:cNvCxnSpPr>
            <a:stCxn id="53" idx="2"/>
            <a:endCxn id="54" idx="3"/>
          </p:cNvCxnSpPr>
          <p:nvPr/>
        </p:nvCxnSpPr>
        <p:spPr>
          <a:xfrm rot="5400000">
            <a:off x="5164455" y="3622040"/>
            <a:ext cx="328295" cy="104775"/>
          </a:xfrm>
          <a:prstGeom prst="bentConnector3">
            <a:avLst>
              <a:gd name="adj1" fmla="val 500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梯形 22"/>
          <p:cNvSpPr/>
          <p:nvPr/>
        </p:nvSpPr>
        <p:spPr>
          <a:xfrm rot="5400000" flipH="1">
            <a:off x="2825750" y="5964555"/>
            <a:ext cx="974090" cy="297815"/>
          </a:xfrm>
          <a:prstGeom prst="trapezoid">
            <a:avLst>
              <a:gd name="adj" fmla="val 60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525" y="4445"/>
            <a:ext cx="1783080" cy="1264920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</a:rPr>
              <a:t>结构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8255000" y="20662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流程图: 磁盘 3"/>
          <p:cNvSpPr/>
          <p:nvPr/>
        </p:nvSpPr>
        <p:spPr>
          <a:xfrm>
            <a:off x="380365" y="1183005"/>
            <a:ext cx="1395730" cy="38989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1755" rtlCol="0" anchor="t" anchorCtr="1"/>
          <a:p>
            <a:pPr algn="ctr"/>
            <a:r>
              <a:rPr lang="en-US" altLang="zh-CN"/>
              <a:t>mem</a:t>
            </a:r>
            <a:endParaRPr lang="en-US" altLang="zh-CN"/>
          </a:p>
        </p:txBody>
      </p:sp>
      <p:sp>
        <p:nvSpPr>
          <p:cNvPr id="5" name="流程图: 预定义过程 4"/>
          <p:cNvSpPr/>
          <p:nvPr/>
        </p:nvSpPr>
        <p:spPr>
          <a:xfrm>
            <a:off x="3363595" y="647700"/>
            <a:ext cx="681990" cy="36068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IR</a:t>
            </a:r>
            <a:endParaRPr lang="en-US" altLang="zh-CN"/>
          </a:p>
        </p:txBody>
      </p:sp>
      <p:sp>
        <p:nvSpPr>
          <p:cNvPr id="18" name="剪去同侧角的矩形 17"/>
          <p:cNvSpPr/>
          <p:nvPr/>
        </p:nvSpPr>
        <p:spPr>
          <a:xfrm>
            <a:off x="3070225" y="295275"/>
            <a:ext cx="1177925" cy="765810"/>
          </a:xfrm>
          <a:prstGeom prst="snip2SameRect">
            <a:avLst/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t" anchorCtr="0"/>
          <a:p>
            <a:pPr algn="ctr"/>
            <a:r>
              <a:rPr lang="en-US" altLang="zh-CN">
                <a:solidFill>
                  <a:srgbClr val="FF0000"/>
                </a:solidFill>
              </a:rPr>
              <a:t>ir queue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流程图: 预定义过程 2"/>
          <p:cNvSpPr/>
          <p:nvPr/>
        </p:nvSpPr>
        <p:spPr>
          <a:xfrm>
            <a:off x="3908425" y="5878195"/>
            <a:ext cx="1544955" cy="47498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algn="ctr"/>
            <a:r>
              <a:rPr lang="en-US" altLang="zh-CN"/>
              <a:t>ir address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392680" y="5731510"/>
            <a:ext cx="512445" cy="283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+1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57150" y="1665605"/>
            <a:ext cx="1718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mem_read_data</a:t>
            </a:r>
            <a:endParaRPr lang="en-US" altLang="zh-CN"/>
          </a:p>
        </p:txBody>
      </p:sp>
      <p:cxnSp>
        <p:nvCxnSpPr>
          <p:cNvPr id="29" name="直接箭头连接符 28"/>
          <p:cNvCxnSpPr>
            <a:stCxn id="19" idx="3"/>
            <a:endCxn id="115" idx="1"/>
          </p:cNvCxnSpPr>
          <p:nvPr/>
        </p:nvCxnSpPr>
        <p:spPr>
          <a:xfrm>
            <a:off x="1776095" y="1849755"/>
            <a:ext cx="4743450" cy="3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-9525" y="289242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mem_write_data</a:t>
            </a:r>
            <a:endParaRPr lang="en-US" altLang="zh-CN"/>
          </a:p>
        </p:txBody>
      </p:sp>
      <p:sp>
        <p:nvSpPr>
          <p:cNvPr id="61" name="梯形 60"/>
          <p:cNvSpPr/>
          <p:nvPr/>
        </p:nvSpPr>
        <p:spPr>
          <a:xfrm rot="16200000">
            <a:off x="7006590" y="3232785"/>
            <a:ext cx="1007745" cy="346710"/>
          </a:xfrm>
          <a:prstGeom prst="trapezoid">
            <a:avLst>
              <a:gd name="adj" fmla="val 60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7414260" y="2979420"/>
            <a:ext cx="27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cxnSp>
        <p:nvCxnSpPr>
          <p:cNvPr id="66" name="肘形连接符 65"/>
          <p:cNvCxnSpPr>
            <a:stCxn id="28" idx="4"/>
            <a:endCxn id="62" idx="3"/>
          </p:cNvCxnSpPr>
          <p:nvPr/>
        </p:nvCxnSpPr>
        <p:spPr>
          <a:xfrm rot="5400000">
            <a:off x="7479030" y="2349500"/>
            <a:ext cx="1021715" cy="6064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梯形 67"/>
          <p:cNvSpPr/>
          <p:nvPr/>
        </p:nvSpPr>
        <p:spPr>
          <a:xfrm rot="16200000">
            <a:off x="7945120" y="3532505"/>
            <a:ext cx="1146810" cy="360045"/>
          </a:xfrm>
          <a:prstGeom prst="trapezoid">
            <a:avLst>
              <a:gd name="adj" fmla="val 60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8425815" y="3286760"/>
            <a:ext cx="27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0" name="文本框 69"/>
          <p:cNvSpPr txBox="1"/>
          <p:nvPr/>
        </p:nvSpPr>
        <p:spPr>
          <a:xfrm>
            <a:off x="8422640" y="3542665"/>
            <a:ext cx="27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1" name="文本框 70"/>
          <p:cNvSpPr txBox="1"/>
          <p:nvPr/>
        </p:nvSpPr>
        <p:spPr>
          <a:xfrm>
            <a:off x="8422640" y="3798570"/>
            <a:ext cx="27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6" name="文本框 75"/>
          <p:cNvSpPr txBox="1"/>
          <p:nvPr/>
        </p:nvSpPr>
        <p:spPr>
          <a:xfrm>
            <a:off x="-44450" y="3695065"/>
            <a:ext cx="1852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mem_rw_address</a:t>
            </a:r>
            <a:endParaRPr lang="en-US" altLang="zh-CN"/>
          </a:p>
        </p:txBody>
      </p:sp>
      <p:sp>
        <p:nvSpPr>
          <p:cNvPr id="77" name="梯形 76"/>
          <p:cNvSpPr/>
          <p:nvPr/>
        </p:nvSpPr>
        <p:spPr>
          <a:xfrm rot="16200000">
            <a:off x="2387600" y="3772535"/>
            <a:ext cx="897890" cy="234315"/>
          </a:xfrm>
          <a:prstGeom prst="trapezoid">
            <a:avLst>
              <a:gd name="adj" fmla="val 60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9" name="直接箭头连接符 78"/>
          <p:cNvCxnSpPr>
            <a:stCxn id="113" idx="1"/>
            <a:endCxn id="60" idx="3"/>
          </p:cNvCxnSpPr>
          <p:nvPr/>
        </p:nvCxnSpPr>
        <p:spPr>
          <a:xfrm flipH="1">
            <a:off x="1773555" y="3067050"/>
            <a:ext cx="48260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2680970" y="3543300"/>
            <a:ext cx="27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cxnSp>
        <p:nvCxnSpPr>
          <p:cNvPr id="83" name="直接箭头连接符 82"/>
          <p:cNvCxnSpPr>
            <a:stCxn id="77" idx="0"/>
            <a:endCxn id="76" idx="3"/>
          </p:cNvCxnSpPr>
          <p:nvPr/>
        </p:nvCxnSpPr>
        <p:spPr>
          <a:xfrm flipH="1" flipV="1">
            <a:off x="1807845" y="3807460"/>
            <a:ext cx="91186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2680970" y="3854450"/>
            <a:ext cx="27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85" name="肘形连接符 84"/>
          <p:cNvCxnSpPr>
            <a:stCxn id="3" idx="3"/>
            <a:endCxn id="33" idx="3"/>
          </p:cNvCxnSpPr>
          <p:nvPr/>
        </p:nvCxnSpPr>
        <p:spPr>
          <a:xfrm flipH="1" flipV="1">
            <a:off x="4143375" y="5417185"/>
            <a:ext cx="1310005" cy="698500"/>
          </a:xfrm>
          <a:prstGeom prst="bentConnector3">
            <a:avLst>
              <a:gd name="adj1" fmla="val -181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92" idx="3"/>
          </p:cNvCxnSpPr>
          <p:nvPr/>
        </p:nvCxnSpPr>
        <p:spPr>
          <a:xfrm flipV="1">
            <a:off x="10548620" y="2099310"/>
            <a:ext cx="130111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流程图: 预定义过程 90"/>
          <p:cNvSpPr/>
          <p:nvPr/>
        </p:nvSpPr>
        <p:spPr>
          <a:xfrm>
            <a:off x="8971915" y="1494790"/>
            <a:ext cx="1576705" cy="37211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algn="ctr"/>
            <a:r>
              <a:rPr lang="en-US" altLang="zh-CN"/>
              <a:t>raw_data_bus_0</a:t>
            </a:r>
            <a:endParaRPr lang="en-US" altLang="zh-CN"/>
          </a:p>
        </p:txBody>
      </p:sp>
      <p:sp>
        <p:nvSpPr>
          <p:cNvPr id="92" name="流程图: 预定义过程 91"/>
          <p:cNvSpPr/>
          <p:nvPr/>
        </p:nvSpPr>
        <p:spPr>
          <a:xfrm>
            <a:off x="8971915" y="1922780"/>
            <a:ext cx="1576705" cy="37211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algn="ctr"/>
            <a:r>
              <a:rPr lang="en-US" altLang="zh-CN"/>
              <a:t>raw_data_bus_1</a:t>
            </a:r>
            <a:endParaRPr lang="en-US" altLang="zh-CN"/>
          </a:p>
        </p:txBody>
      </p:sp>
      <p:cxnSp>
        <p:nvCxnSpPr>
          <p:cNvPr id="97" name="直接箭头连接符 96"/>
          <p:cNvCxnSpPr>
            <a:stCxn id="91" idx="3"/>
          </p:cNvCxnSpPr>
          <p:nvPr/>
        </p:nvCxnSpPr>
        <p:spPr>
          <a:xfrm flipV="1">
            <a:off x="10548620" y="1739265"/>
            <a:ext cx="1301115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7414260" y="3282315"/>
            <a:ext cx="27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1" name="椭圆 100"/>
          <p:cNvSpPr/>
          <p:nvPr/>
        </p:nvSpPr>
        <p:spPr>
          <a:xfrm>
            <a:off x="1958340" y="376936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3" name="直接连接符 102"/>
          <p:cNvCxnSpPr>
            <a:stCxn id="5" idx="3"/>
            <a:endCxn id="8" idx="1"/>
          </p:cNvCxnSpPr>
          <p:nvPr/>
        </p:nvCxnSpPr>
        <p:spPr>
          <a:xfrm>
            <a:off x="4045585" y="828040"/>
            <a:ext cx="1659890" cy="63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/>
          <p:cNvSpPr/>
          <p:nvPr/>
        </p:nvSpPr>
        <p:spPr>
          <a:xfrm>
            <a:off x="8255000" y="18465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1" name="肘形连接符 110"/>
          <p:cNvCxnSpPr>
            <a:stCxn id="104" idx="4"/>
          </p:cNvCxnSpPr>
          <p:nvPr/>
        </p:nvCxnSpPr>
        <p:spPr>
          <a:xfrm rot="5400000" flipV="1">
            <a:off x="8542655" y="1744345"/>
            <a:ext cx="175895" cy="6750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流程图: 预定义过程 112"/>
          <p:cNvSpPr/>
          <p:nvPr/>
        </p:nvSpPr>
        <p:spPr>
          <a:xfrm>
            <a:off x="2256155" y="2829560"/>
            <a:ext cx="1412240" cy="47498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algn="ctr"/>
            <a:r>
              <a:rPr lang="en-US" altLang="zh-CN"/>
              <a:t>data_to_write</a:t>
            </a:r>
            <a:endParaRPr lang="en-US" altLang="zh-CN"/>
          </a:p>
        </p:txBody>
      </p:sp>
      <p:sp>
        <p:nvSpPr>
          <p:cNvPr id="115" name="流程图: 预定义过程 114"/>
          <p:cNvSpPr/>
          <p:nvPr/>
        </p:nvSpPr>
        <p:spPr>
          <a:xfrm>
            <a:off x="6519545" y="1698625"/>
            <a:ext cx="974090" cy="37211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algn="ctr"/>
            <a:r>
              <a:rPr lang="en-US" altLang="zh-CN"/>
              <a:t>raw_data</a:t>
            </a:r>
            <a:endParaRPr lang="en-US" altLang="zh-CN"/>
          </a:p>
        </p:txBody>
      </p:sp>
      <p:sp>
        <p:nvSpPr>
          <p:cNvPr id="116" name="椭圆 115"/>
          <p:cNvSpPr/>
          <p:nvPr/>
        </p:nvSpPr>
        <p:spPr>
          <a:xfrm>
            <a:off x="1976755" y="18103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7" name="肘形连接符 116"/>
          <p:cNvCxnSpPr>
            <a:stCxn id="116" idx="0"/>
            <a:endCxn id="5" idx="1"/>
          </p:cNvCxnSpPr>
          <p:nvPr/>
        </p:nvCxnSpPr>
        <p:spPr>
          <a:xfrm rot="16200000">
            <a:off x="2198053" y="644843"/>
            <a:ext cx="982345" cy="13487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6" idx="1"/>
            <a:endCxn id="122" idx="6"/>
          </p:cNvCxnSpPr>
          <p:nvPr/>
        </p:nvCxnSpPr>
        <p:spPr>
          <a:xfrm flipH="1" flipV="1">
            <a:off x="4422140" y="3404235"/>
            <a:ext cx="887730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>
            <a:off x="4346575" y="336613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3" name="肘形连接符 122"/>
          <p:cNvCxnSpPr>
            <a:stCxn id="122" idx="0"/>
            <a:endCxn id="113" idx="3"/>
          </p:cNvCxnSpPr>
          <p:nvPr/>
        </p:nvCxnSpPr>
        <p:spPr>
          <a:xfrm rot="16200000" flipV="1">
            <a:off x="3876993" y="2858453"/>
            <a:ext cx="299085" cy="7162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肘形连接符 123"/>
          <p:cNvCxnSpPr>
            <a:stCxn id="122" idx="4"/>
            <a:endCxn id="80" idx="3"/>
          </p:cNvCxnSpPr>
          <p:nvPr/>
        </p:nvCxnSpPr>
        <p:spPr>
          <a:xfrm rot="5400000">
            <a:off x="3526155" y="2868930"/>
            <a:ext cx="285750" cy="14312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705475" y="591185"/>
            <a:ext cx="1454785" cy="47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decoder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7" idx="3"/>
            <a:endCxn id="13" idx="1"/>
          </p:cNvCxnSpPr>
          <p:nvPr/>
        </p:nvCxnSpPr>
        <p:spPr>
          <a:xfrm>
            <a:off x="2905125" y="5873115"/>
            <a:ext cx="259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164205" y="6160770"/>
            <a:ext cx="27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164205" y="5688965"/>
            <a:ext cx="27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23" idx="0"/>
            <a:endCxn id="3" idx="1"/>
          </p:cNvCxnSpPr>
          <p:nvPr/>
        </p:nvCxnSpPr>
        <p:spPr>
          <a:xfrm>
            <a:off x="3462020" y="6042025"/>
            <a:ext cx="44640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1958340" y="529907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肘形连接符 15"/>
          <p:cNvCxnSpPr>
            <a:stCxn id="15" idx="6"/>
            <a:endCxn id="7" idx="0"/>
          </p:cNvCxnSpPr>
          <p:nvPr/>
        </p:nvCxnSpPr>
        <p:spPr>
          <a:xfrm>
            <a:off x="2033905" y="5265420"/>
            <a:ext cx="615315" cy="3943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剪去同侧角的矩形 19"/>
          <p:cNvSpPr/>
          <p:nvPr/>
        </p:nvSpPr>
        <p:spPr>
          <a:xfrm>
            <a:off x="6353810" y="1137285"/>
            <a:ext cx="4329430" cy="1256665"/>
          </a:xfrm>
          <a:prstGeom prst="snip2SameRect">
            <a:avLst/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t" anchorCtr="0"/>
          <a:p>
            <a:pPr algn="ctr"/>
            <a:r>
              <a:rPr lang="en-US" altLang="zh-CN">
                <a:solidFill>
                  <a:srgbClr val="FF0000"/>
                </a:solidFill>
              </a:rPr>
              <a:t>raw bus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1" name="剪去同侧角的矩形 20"/>
          <p:cNvSpPr/>
          <p:nvPr/>
        </p:nvSpPr>
        <p:spPr>
          <a:xfrm>
            <a:off x="5217795" y="2571750"/>
            <a:ext cx="4114800" cy="1856740"/>
          </a:xfrm>
          <a:prstGeom prst="snip2SameRect">
            <a:avLst/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t" anchorCtr="0"/>
          <a:p>
            <a:pPr algn="ctr"/>
            <a:r>
              <a:rPr lang="en-US" altLang="zh-CN">
                <a:solidFill>
                  <a:srgbClr val="FF0000"/>
                </a:solidFill>
              </a:rPr>
              <a:t>result bus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2" name="剪去同侧角的矩形 21"/>
          <p:cNvSpPr/>
          <p:nvPr/>
        </p:nvSpPr>
        <p:spPr>
          <a:xfrm>
            <a:off x="2139950" y="2428875"/>
            <a:ext cx="1905635" cy="1980565"/>
          </a:xfrm>
          <a:prstGeom prst="snip2SameRect">
            <a:avLst/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t" anchorCtr="0"/>
          <a:p>
            <a:pPr algn="ctr"/>
            <a:r>
              <a:rPr lang="en-US" altLang="zh-CN">
                <a:solidFill>
                  <a:srgbClr val="FF0000"/>
                </a:solidFill>
              </a:rPr>
              <a:t>memory trigger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24" name="肘形连接符 23"/>
          <p:cNvCxnSpPr>
            <a:stCxn id="101" idx="4"/>
            <a:endCxn id="12" idx="1"/>
          </p:cNvCxnSpPr>
          <p:nvPr/>
        </p:nvCxnSpPr>
        <p:spPr>
          <a:xfrm rot="5400000" flipV="1">
            <a:off x="1330325" y="4511040"/>
            <a:ext cx="2499995" cy="11677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68" idx="0"/>
            <a:endCxn id="100" idx="3"/>
          </p:cNvCxnSpPr>
          <p:nvPr/>
        </p:nvCxnSpPr>
        <p:spPr>
          <a:xfrm rot="10800000">
            <a:off x="7686040" y="3466465"/>
            <a:ext cx="652145" cy="246380"/>
          </a:xfrm>
          <a:prstGeom prst="bentConnector3">
            <a:avLst>
              <a:gd name="adj1" fmla="val 499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15" idx="3"/>
            <a:endCxn id="104" idx="2"/>
          </p:cNvCxnSpPr>
          <p:nvPr/>
        </p:nvCxnSpPr>
        <p:spPr>
          <a:xfrm>
            <a:off x="7493635" y="1956435"/>
            <a:ext cx="761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04" idx="0"/>
            <a:endCxn id="91" idx="1"/>
          </p:cNvCxnSpPr>
          <p:nvPr/>
        </p:nvCxnSpPr>
        <p:spPr>
          <a:xfrm rot="16200000">
            <a:off x="8549640" y="1496060"/>
            <a:ext cx="165735" cy="6788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梯形 10"/>
          <p:cNvSpPr/>
          <p:nvPr/>
        </p:nvSpPr>
        <p:spPr>
          <a:xfrm rot="16200000">
            <a:off x="3521075" y="5094605"/>
            <a:ext cx="897890" cy="347980"/>
          </a:xfrm>
          <a:prstGeom prst="trapezoid">
            <a:avLst>
              <a:gd name="adj" fmla="val 60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870960" y="4921885"/>
            <a:ext cx="27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3870960" y="5233035"/>
            <a:ext cx="27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34" name="肘形连接符 33"/>
          <p:cNvCxnSpPr>
            <a:stCxn id="11" idx="0"/>
            <a:endCxn id="84" idx="3"/>
          </p:cNvCxnSpPr>
          <p:nvPr/>
        </p:nvCxnSpPr>
        <p:spPr>
          <a:xfrm rot="10800000">
            <a:off x="2953385" y="3966845"/>
            <a:ext cx="842645" cy="1229995"/>
          </a:xfrm>
          <a:prstGeom prst="bentConnector3">
            <a:avLst>
              <a:gd name="adj1" fmla="val 499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剪去同侧角的矩形 24"/>
          <p:cNvSpPr/>
          <p:nvPr/>
        </p:nvSpPr>
        <p:spPr>
          <a:xfrm>
            <a:off x="2111375" y="4481195"/>
            <a:ext cx="5293360" cy="2119630"/>
          </a:xfrm>
          <a:prstGeom prst="snip2SameRect">
            <a:avLst/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t" anchorCtr="0"/>
          <a:p>
            <a:pPr algn="ctr"/>
            <a:r>
              <a:rPr lang="en-US" altLang="zh-CN">
                <a:solidFill>
                  <a:srgbClr val="FF0000"/>
                </a:solidFill>
              </a:rPr>
              <a:t>ir caculator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112135" y="4755515"/>
            <a:ext cx="796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ir addr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2972435" y="3359150"/>
            <a:ext cx="10731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data addr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3668395" y="2932430"/>
            <a:ext cx="592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data</a:t>
            </a:r>
            <a:endParaRPr lang="en-US" altLang="zh-CN"/>
          </a:p>
        </p:txBody>
      </p:sp>
      <p:sp>
        <p:nvSpPr>
          <p:cNvPr id="43" name="矩形 42"/>
          <p:cNvSpPr/>
          <p:nvPr/>
        </p:nvSpPr>
        <p:spPr>
          <a:xfrm>
            <a:off x="9665970" y="4005580"/>
            <a:ext cx="1454785" cy="47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comparer</a:t>
            </a:r>
            <a:endParaRPr lang="en-US" altLang="zh-CN"/>
          </a:p>
        </p:txBody>
      </p:sp>
      <p:sp>
        <p:nvSpPr>
          <p:cNvPr id="48" name="矩形 47"/>
          <p:cNvSpPr/>
          <p:nvPr/>
        </p:nvSpPr>
        <p:spPr>
          <a:xfrm>
            <a:off x="6027420" y="4773295"/>
            <a:ext cx="967105" cy="700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transfer</a:t>
            </a:r>
            <a:endParaRPr lang="en-US" altLang="zh-CN"/>
          </a:p>
        </p:txBody>
      </p:sp>
      <p:cxnSp>
        <p:nvCxnSpPr>
          <p:cNvPr id="51" name="肘形连接符 50"/>
          <p:cNvCxnSpPr>
            <a:stCxn id="43" idx="1"/>
            <a:endCxn id="71" idx="3"/>
          </p:cNvCxnSpPr>
          <p:nvPr/>
        </p:nvCxnSpPr>
        <p:spPr>
          <a:xfrm rot="10800000">
            <a:off x="8695055" y="3982720"/>
            <a:ext cx="970915" cy="260350"/>
          </a:xfrm>
          <a:prstGeom prst="bentConnector3">
            <a:avLst>
              <a:gd name="adj1" fmla="val 499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8" idx="1"/>
            <a:endCxn id="17" idx="0"/>
          </p:cNvCxnSpPr>
          <p:nvPr/>
        </p:nvCxnSpPr>
        <p:spPr>
          <a:xfrm rot="10800000">
            <a:off x="4007485" y="4850130"/>
            <a:ext cx="2019935" cy="201930"/>
          </a:xfrm>
          <a:prstGeom prst="bentConnector4">
            <a:avLst>
              <a:gd name="adj1" fmla="val 21345"/>
              <a:gd name="adj2" fmla="val 216037"/>
            </a:avLst>
          </a:prstGeom>
          <a:ln w="1270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预定义过程 5"/>
          <p:cNvSpPr/>
          <p:nvPr/>
        </p:nvSpPr>
        <p:spPr>
          <a:xfrm>
            <a:off x="5309870" y="3181985"/>
            <a:ext cx="1412240" cy="47498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algn="ctr"/>
            <a:r>
              <a:rPr lang="en-US" altLang="zh-CN"/>
              <a:t>result_bus</a:t>
            </a:r>
            <a:endParaRPr lang="en-US" altLang="zh-CN"/>
          </a:p>
        </p:txBody>
      </p:sp>
      <p:cxnSp>
        <p:nvCxnSpPr>
          <p:cNvPr id="9" name="直接箭头连接符 8"/>
          <p:cNvCxnSpPr>
            <a:stCxn id="61" idx="0"/>
            <a:endCxn id="6" idx="3"/>
          </p:cNvCxnSpPr>
          <p:nvPr/>
        </p:nvCxnSpPr>
        <p:spPr>
          <a:xfrm flipH="1">
            <a:off x="6722110" y="3406140"/>
            <a:ext cx="615315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梯形 22"/>
          <p:cNvSpPr/>
          <p:nvPr/>
        </p:nvSpPr>
        <p:spPr>
          <a:xfrm rot="5400000" flipH="1">
            <a:off x="3308350" y="5841365"/>
            <a:ext cx="727075" cy="297815"/>
          </a:xfrm>
          <a:prstGeom prst="trapezoid">
            <a:avLst>
              <a:gd name="adj" fmla="val 60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525" y="4445"/>
            <a:ext cx="1783080" cy="1264920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</a:rPr>
              <a:t>结构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68215" y="18122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流程图: 磁盘 3"/>
          <p:cNvSpPr/>
          <p:nvPr/>
        </p:nvSpPr>
        <p:spPr>
          <a:xfrm>
            <a:off x="219075" y="4345305"/>
            <a:ext cx="1395730" cy="6432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1755" rtlCol="0" anchor="t" anchorCtr="1"/>
          <a:p>
            <a:pPr algn="ctr"/>
            <a:r>
              <a:rPr lang="en-US" altLang="zh-CN"/>
              <a:t>mem</a:t>
            </a:r>
            <a:endParaRPr lang="en-US" altLang="zh-CN"/>
          </a:p>
        </p:txBody>
      </p:sp>
      <p:sp>
        <p:nvSpPr>
          <p:cNvPr id="5" name="流程图: 预定义过程 4"/>
          <p:cNvSpPr/>
          <p:nvPr/>
        </p:nvSpPr>
        <p:spPr>
          <a:xfrm>
            <a:off x="3722370" y="647700"/>
            <a:ext cx="681990" cy="36068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IR</a:t>
            </a:r>
            <a:endParaRPr lang="en-US" altLang="zh-CN"/>
          </a:p>
        </p:txBody>
      </p:sp>
      <p:sp>
        <p:nvSpPr>
          <p:cNvPr id="18" name="剪去同侧角的矩形 17"/>
          <p:cNvSpPr/>
          <p:nvPr/>
        </p:nvSpPr>
        <p:spPr>
          <a:xfrm>
            <a:off x="3429000" y="295275"/>
            <a:ext cx="1177925" cy="765810"/>
          </a:xfrm>
          <a:prstGeom prst="snip2SameRect">
            <a:avLst/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t" anchorCtr="0"/>
          <a:p>
            <a:pPr algn="ctr"/>
            <a:r>
              <a:rPr lang="en-US" altLang="zh-CN">
                <a:solidFill>
                  <a:srgbClr val="FF0000"/>
                </a:solidFill>
              </a:rPr>
              <a:t>instruntion register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流程图: 预定义过程 2"/>
          <p:cNvSpPr/>
          <p:nvPr/>
        </p:nvSpPr>
        <p:spPr>
          <a:xfrm>
            <a:off x="4267200" y="5753100"/>
            <a:ext cx="1544955" cy="47498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algn="ctr"/>
            <a:r>
              <a:rPr lang="en-US" altLang="zh-CN"/>
              <a:t>ir address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751455" y="5731510"/>
            <a:ext cx="512445" cy="283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+1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57150" y="1665605"/>
            <a:ext cx="1718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mem_read_data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-9525" y="289242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mem_write_data</a:t>
            </a:r>
            <a:endParaRPr lang="en-US" altLang="zh-CN"/>
          </a:p>
        </p:txBody>
      </p:sp>
      <p:sp>
        <p:nvSpPr>
          <p:cNvPr id="68" name="梯形 67"/>
          <p:cNvSpPr/>
          <p:nvPr/>
        </p:nvSpPr>
        <p:spPr>
          <a:xfrm rot="16200000">
            <a:off x="8016875" y="3101975"/>
            <a:ext cx="1146810" cy="360045"/>
          </a:xfrm>
          <a:prstGeom prst="trapezoid">
            <a:avLst>
              <a:gd name="adj" fmla="val 60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8497570" y="2856230"/>
            <a:ext cx="27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0" name="文本框 69"/>
          <p:cNvSpPr txBox="1"/>
          <p:nvPr/>
        </p:nvSpPr>
        <p:spPr>
          <a:xfrm>
            <a:off x="8494395" y="3112135"/>
            <a:ext cx="27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1" name="文本框 70"/>
          <p:cNvSpPr txBox="1"/>
          <p:nvPr/>
        </p:nvSpPr>
        <p:spPr>
          <a:xfrm>
            <a:off x="8494395" y="3368040"/>
            <a:ext cx="27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6" name="文本框 75"/>
          <p:cNvSpPr txBox="1"/>
          <p:nvPr/>
        </p:nvSpPr>
        <p:spPr>
          <a:xfrm>
            <a:off x="-44450" y="3707765"/>
            <a:ext cx="1852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mem_rw_address</a:t>
            </a:r>
            <a:endParaRPr lang="en-US" altLang="zh-CN"/>
          </a:p>
        </p:txBody>
      </p:sp>
      <p:sp>
        <p:nvSpPr>
          <p:cNvPr id="77" name="梯形 76"/>
          <p:cNvSpPr/>
          <p:nvPr/>
        </p:nvSpPr>
        <p:spPr>
          <a:xfrm rot="16200000">
            <a:off x="2705100" y="3731260"/>
            <a:ext cx="897890" cy="316865"/>
          </a:xfrm>
          <a:prstGeom prst="trapezoid">
            <a:avLst>
              <a:gd name="adj" fmla="val 60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3039745" y="3543300"/>
            <a:ext cx="27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cxnSp>
        <p:nvCxnSpPr>
          <p:cNvPr id="83" name="直接箭头连接符 82"/>
          <p:cNvCxnSpPr>
            <a:stCxn id="101" idx="2"/>
            <a:endCxn id="76" idx="3"/>
          </p:cNvCxnSpPr>
          <p:nvPr/>
        </p:nvCxnSpPr>
        <p:spPr>
          <a:xfrm flipH="1">
            <a:off x="1807845" y="3890645"/>
            <a:ext cx="44323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3039745" y="3854450"/>
            <a:ext cx="27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85" name="肘形连接符 84"/>
          <p:cNvCxnSpPr>
            <a:stCxn id="3" idx="3"/>
            <a:endCxn id="33" idx="3"/>
          </p:cNvCxnSpPr>
          <p:nvPr/>
        </p:nvCxnSpPr>
        <p:spPr>
          <a:xfrm flipH="1" flipV="1">
            <a:off x="4502150" y="5345430"/>
            <a:ext cx="1310005" cy="645160"/>
          </a:xfrm>
          <a:prstGeom prst="bentConnector3">
            <a:avLst>
              <a:gd name="adj1" fmla="val -181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92" idx="3"/>
          </p:cNvCxnSpPr>
          <p:nvPr/>
        </p:nvCxnSpPr>
        <p:spPr>
          <a:xfrm flipV="1">
            <a:off x="7146925" y="2134235"/>
            <a:ext cx="130111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流程图: 预定义过程 90"/>
          <p:cNvSpPr/>
          <p:nvPr/>
        </p:nvSpPr>
        <p:spPr>
          <a:xfrm>
            <a:off x="5570220" y="1529715"/>
            <a:ext cx="1576705" cy="37211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algn="ctr"/>
            <a:r>
              <a:rPr lang="en-US" altLang="zh-CN"/>
              <a:t>raw_bus_0</a:t>
            </a:r>
            <a:endParaRPr lang="en-US" altLang="zh-CN"/>
          </a:p>
        </p:txBody>
      </p:sp>
      <p:sp>
        <p:nvSpPr>
          <p:cNvPr id="92" name="流程图: 预定义过程 91"/>
          <p:cNvSpPr/>
          <p:nvPr/>
        </p:nvSpPr>
        <p:spPr>
          <a:xfrm>
            <a:off x="5570220" y="1957705"/>
            <a:ext cx="1576705" cy="37211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algn="ctr"/>
            <a:r>
              <a:rPr lang="en-US" altLang="zh-CN"/>
              <a:t>raw_bus_1</a:t>
            </a:r>
            <a:endParaRPr lang="en-US" altLang="zh-CN"/>
          </a:p>
        </p:txBody>
      </p:sp>
      <p:cxnSp>
        <p:nvCxnSpPr>
          <p:cNvPr id="97" name="直接箭头连接符 96"/>
          <p:cNvCxnSpPr>
            <a:stCxn id="91" idx="3"/>
          </p:cNvCxnSpPr>
          <p:nvPr/>
        </p:nvCxnSpPr>
        <p:spPr>
          <a:xfrm flipV="1">
            <a:off x="7146925" y="1702435"/>
            <a:ext cx="1301115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椭圆 100"/>
          <p:cNvSpPr/>
          <p:nvPr/>
        </p:nvSpPr>
        <p:spPr>
          <a:xfrm>
            <a:off x="2251075" y="3852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3" name="直接连接符 102"/>
          <p:cNvCxnSpPr>
            <a:stCxn id="5" idx="3"/>
            <a:endCxn id="8" idx="1"/>
          </p:cNvCxnSpPr>
          <p:nvPr/>
        </p:nvCxnSpPr>
        <p:spPr>
          <a:xfrm>
            <a:off x="4404360" y="828040"/>
            <a:ext cx="1659890" cy="63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连接符 110"/>
          <p:cNvCxnSpPr>
            <a:stCxn id="28" idx="4"/>
            <a:endCxn id="92" idx="1"/>
          </p:cNvCxnSpPr>
          <p:nvPr/>
        </p:nvCxnSpPr>
        <p:spPr>
          <a:xfrm rot="5400000" flipV="1">
            <a:off x="5060315" y="1633855"/>
            <a:ext cx="255905" cy="7639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>
            <a:off x="2550795" y="18103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7" name="肘形连接符 116"/>
          <p:cNvCxnSpPr>
            <a:stCxn id="116" idx="0"/>
            <a:endCxn id="5" idx="1"/>
          </p:cNvCxnSpPr>
          <p:nvPr/>
        </p:nvCxnSpPr>
        <p:spPr>
          <a:xfrm rot="16200000">
            <a:off x="2664460" y="752475"/>
            <a:ext cx="982345" cy="11334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肘形连接符 123"/>
          <p:cNvCxnSpPr>
            <a:stCxn id="30" idx="1"/>
            <a:endCxn id="80" idx="3"/>
          </p:cNvCxnSpPr>
          <p:nvPr/>
        </p:nvCxnSpPr>
        <p:spPr>
          <a:xfrm rot="10800000">
            <a:off x="3312160" y="3727450"/>
            <a:ext cx="1551305" cy="438785"/>
          </a:xfrm>
          <a:prstGeom prst="bentConnector3">
            <a:avLst>
              <a:gd name="adj1" fmla="val 499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064250" y="591185"/>
            <a:ext cx="1454785" cy="47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decoder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7" idx="3"/>
            <a:endCxn id="13" idx="1"/>
          </p:cNvCxnSpPr>
          <p:nvPr/>
        </p:nvCxnSpPr>
        <p:spPr>
          <a:xfrm>
            <a:off x="3263900" y="5873115"/>
            <a:ext cx="259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22980" y="5945505"/>
            <a:ext cx="27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522980" y="5688965"/>
            <a:ext cx="27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23" idx="0"/>
            <a:endCxn id="3" idx="1"/>
          </p:cNvCxnSpPr>
          <p:nvPr/>
        </p:nvCxnSpPr>
        <p:spPr>
          <a:xfrm>
            <a:off x="3892550" y="5989955"/>
            <a:ext cx="44640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剪去同侧角的矩形 19"/>
          <p:cNvSpPr/>
          <p:nvPr/>
        </p:nvSpPr>
        <p:spPr>
          <a:xfrm>
            <a:off x="4607560" y="1172210"/>
            <a:ext cx="2673985" cy="1256665"/>
          </a:xfrm>
          <a:prstGeom prst="snip2SameRect">
            <a:avLst/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t" anchorCtr="0"/>
          <a:p>
            <a:pPr algn="ctr"/>
            <a:r>
              <a:rPr lang="en-US" altLang="zh-CN">
                <a:solidFill>
                  <a:srgbClr val="FF0000"/>
                </a:solidFill>
              </a:rPr>
              <a:t>raw bus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1" name="剪去同侧角的矩形 20"/>
          <p:cNvSpPr/>
          <p:nvPr/>
        </p:nvSpPr>
        <p:spPr>
          <a:xfrm>
            <a:off x="5576570" y="2571750"/>
            <a:ext cx="3447415" cy="1490980"/>
          </a:xfrm>
          <a:prstGeom prst="snip2SameRect">
            <a:avLst/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t" anchorCtr="0"/>
          <a:p>
            <a:pPr algn="ctr"/>
            <a:r>
              <a:rPr lang="en-US" altLang="zh-CN">
                <a:solidFill>
                  <a:srgbClr val="FF0000"/>
                </a:solidFill>
              </a:rPr>
              <a:t>result bus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2" name="剪去同侧角的矩形 21"/>
          <p:cNvSpPr/>
          <p:nvPr/>
        </p:nvSpPr>
        <p:spPr>
          <a:xfrm>
            <a:off x="2498725" y="2428875"/>
            <a:ext cx="1905635" cy="1980565"/>
          </a:xfrm>
          <a:prstGeom prst="snip2SameRect">
            <a:avLst/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t" anchorCtr="0"/>
          <a:p>
            <a:pPr algn="ctr"/>
            <a:r>
              <a:rPr lang="en-US" altLang="zh-CN">
                <a:solidFill>
                  <a:srgbClr val="FF0000"/>
                </a:solidFill>
              </a:rPr>
              <a:t>memory trigger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24" name="肘形连接符 23"/>
          <p:cNvCxnSpPr>
            <a:stCxn id="101" idx="4"/>
            <a:endCxn id="7" idx="1"/>
          </p:cNvCxnSpPr>
          <p:nvPr/>
        </p:nvCxnSpPr>
        <p:spPr>
          <a:xfrm rot="5400000" flipV="1">
            <a:off x="1547813" y="4669473"/>
            <a:ext cx="1945005" cy="4622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68" idx="0"/>
            <a:endCxn id="6" idx="3"/>
          </p:cNvCxnSpPr>
          <p:nvPr/>
        </p:nvCxnSpPr>
        <p:spPr>
          <a:xfrm rot="10800000" flipV="1">
            <a:off x="7080885" y="3282315"/>
            <a:ext cx="1329690" cy="1371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9" idx="3"/>
            <a:endCxn id="116" idx="2"/>
          </p:cNvCxnSpPr>
          <p:nvPr/>
        </p:nvCxnSpPr>
        <p:spPr>
          <a:xfrm flipV="1">
            <a:off x="1776095" y="1848485"/>
            <a:ext cx="77470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8" idx="0"/>
            <a:endCxn id="91" idx="1"/>
          </p:cNvCxnSpPr>
          <p:nvPr/>
        </p:nvCxnSpPr>
        <p:spPr>
          <a:xfrm rot="16200000">
            <a:off x="5140008" y="1382078"/>
            <a:ext cx="96520" cy="7639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梯形 10"/>
          <p:cNvSpPr/>
          <p:nvPr/>
        </p:nvSpPr>
        <p:spPr>
          <a:xfrm rot="16200000">
            <a:off x="3925570" y="5049520"/>
            <a:ext cx="807085" cy="347980"/>
          </a:xfrm>
          <a:prstGeom prst="trapezoid">
            <a:avLst>
              <a:gd name="adj" fmla="val 60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229735" y="4921885"/>
            <a:ext cx="27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4229735" y="5161280"/>
            <a:ext cx="27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34" name="肘形连接符 33"/>
          <p:cNvCxnSpPr>
            <a:stCxn id="11" idx="0"/>
            <a:endCxn id="84" idx="3"/>
          </p:cNvCxnSpPr>
          <p:nvPr/>
        </p:nvCxnSpPr>
        <p:spPr>
          <a:xfrm rot="10800000">
            <a:off x="3312160" y="4038600"/>
            <a:ext cx="843280" cy="11849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剪去同侧角的矩形 24"/>
          <p:cNvSpPr/>
          <p:nvPr/>
        </p:nvSpPr>
        <p:spPr>
          <a:xfrm>
            <a:off x="2470150" y="4481195"/>
            <a:ext cx="5293360" cy="2119630"/>
          </a:xfrm>
          <a:prstGeom prst="snip2SameRect">
            <a:avLst/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t" anchorCtr="0"/>
          <a:p>
            <a:pPr algn="ctr"/>
            <a:r>
              <a:rPr lang="en-US" altLang="zh-CN">
                <a:solidFill>
                  <a:srgbClr val="FF0000"/>
                </a:solidFill>
              </a:rPr>
              <a:t>ip caculator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470910" y="4755515"/>
            <a:ext cx="796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ir addr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3331210" y="3359150"/>
            <a:ext cx="10731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data addr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4027170" y="2932430"/>
            <a:ext cx="592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data</a:t>
            </a:r>
            <a:endParaRPr lang="en-US" altLang="zh-CN"/>
          </a:p>
        </p:txBody>
      </p:sp>
      <p:sp>
        <p:nvSpPr>
          <p:cNvPr id="43" name="矩形 42"/>
          <p:cNvSpPr/>
          <p:nvPr/>
        </p:nvSpPr>
        <p:spPr>
          <a:xfrm>
            <a:off x="9737725" y="3575050"/>
            <a:ext cx="1454785" cy="47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comparer</a:t>
            </a:r>
            <a:endParaRPr lang="en-US" altLang="zh-CN"/>
          </a:p>
        </p:txBody>
      </p:sp>
      <p:sp>
        <p:nvSpPr>
          <p:cNvPr id="48" name="矩形 47"/>
          <p:cNvSpPr/>
          <p:nvPr/>
        </p:nvSpPr>
        <p:spPr>
          <a:xfrm>
            <a:off x="6386195" y="4773295"/>
            <a:ext cx="967105" cy="700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transfer</a:t>
            </a:r>
            <a:endParaRPr lang="en-US" altLang="zh-CN"/>
          </a:p>
        </p:txBody>
      </p:sp>
      <p:cxnSp>
        <p:nvCxnSpPr>
          <p:cNvPr id="51" name="肘形连接符 50"/>
          <p:cNvCxnSpPr>
            <a:stCxn id="43" idx="1"/>
            <a:endCxn id="71" idx="3"/>
          </p:cNvCxnSpPr>
          <p:nvPr/>
        </p:nvCxnSpPr>
        <p:spPr>
          <a:xfrm rot="10800000">
            <a:off x="8766810" y="3552190"/>
            <a:ext cx="970915" cy="260350"/>
          </a:xfrm>
          <a:prstGeom prst="bentConnector3">
            <a:avLst>
              <a:gd name="adj1" fmla="val 499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8" idx="1"/>
            <a:endCxn id="17" idx="0"/>
          </p:cNvCxnSpPr>
          <p:nvPr/>
        </p:nvCxnSpPr>
        <p:spPr>
          <a:xfrm rot="10800000">
            <a:off x="4366260" y="4921885"/>
            <a:ext cx="2019935" cy="201930"/>
          </a:xfrm>
          <a:prstGeom prst="bentConnector4">
            <a:avLst>
              <a:gd name="adj1" fmla="val 46621"/>
              <a:gd name="adj2" fmla="val 291509"/>
            </a:avLst>
          </a:prstGeom>
          <a:ln w="1270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预定义过程 5"/>
          <p:cNvSpPr/>
          <p:nvPr/>
        </p:nvSpPr>
        <p:spPr>
          <a:xfrm>
            <a:off x="5668645" y="3181985"/>
            <a:ext cx="1412240" cy="47498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algn="ctr"/>
            <a:r>
              <a:rPr lang="en-US" altLang="zh-CN"/>
              <a:t>result_bus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4863465" y="3982085"/>
            <a:ext cx="12007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raw_bus_0</a:t>
            </a:r>
            <a:endParaRPr lang="en-US" altLang="zh-CN"/>
          </a:p>
        </p:txBody>
      </p:sp>
      <p:cxnSp>
        <p:nvCxnSpPr>
          <p:cNvPr id="32" name="肘形连接符 31"/>
          <p:cNvCxnSpPr>
            <a:stCxn id="6" idx="1"/>
            <a:endCxn id="60" idx="3"/>
          </p:cNvCxnSpPr>
          <p:nvPr/>
        </p:nvCxnSpPr>
        <p:spPr>
          <a:xfrm rot="10800000">
            <a:off x="1773555" y="3076575"/>
            <a:ext cx="3895090" cy="342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9737725" y="2795270"/>
            <a:ext cx="12007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raw_bus_0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9737725" y="3163570"/>
            <a:ext cx="12007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raw_bus_1</a:t>
            </a:r>
            <a:endParaRPr lang="en-US" altLang="zh-CN"/>
          </a:p>
        </p:txBody>
      </p:sp>
      <p:cxnSp>
        <p:nvCxnSpPr>
          <p:cNvPr id="37" name="肘形连接符 36"/>
          <p:cNvCxnSpPr>
            <a:stCxn id="35" idx="1"/>
            <a:endCxn id="69" idx="3"/>
          </p:cNvCxnSpPr>
          <p:nvPr/>
        </p:nvCxnSpPr>
        <p:spPr>
          <a:xfrm rot="10800000" flipV="1">
            <a:off x="8769985" y="2979420"/>
            <a:ext cx="967740" cy="609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36" idx="1"/>
            <a:endCxn id="70" idx="3"/>
          </p:cNvCxnSpPr>
          <p:nvPr/>
        </p:nvCxnSpPr>
        <p:spPr>
          <a:xfrm rot="10800000">
            <a:off x="8766810" y="3296285"/>
            <a:ext cx="970915" cy="51435"/>
          </a:xfrm>
          <a:prstGeom prst="bentConnector3">
            <a:avLst>
              <a:gd name="adj1" fmla="val 499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16" idx="6"/>
            <a:endCxn id="28" idx="2"/>
          </p:cNvCxnSpPr>
          <p:nvPr/>
        </p:nvCxnSpPr>
        <p:spPr>
          <a:xfrm>
            <a:off x="2626360" y="1848485"/>
            <a:ext cx="2141855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3" idx="2"/>
            <a:endCxn id="12" idx="1"/>
          </p:cNvCxnSpPr>
          <p:nvPr/>
        </p:nvCxnSpPr>
        <p:spPr>
          <a:xfrm rot="5400000" flipH="1">
            <a:off x="4304030" y="5420360"/>
            <a:ext cx="98425" cy="1517015"/>
          </a:xfrm>
          <a:prstGeom prst="bentConnector4">
            <a:avLst>
              <a:gd name="adj1" fmla="val -329032"/>
              <a:gd name="adj2" fmla="val 1156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063115" y="260985"/>
            <a:ext cx="0" cy="6480175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01" idx="6"/>
            <a:endCxn id="77" idx="0"/>
          </p:cNvCxnSpPr>
          <p:nvPr/>
        </p:nvCxnSpPr>
        <p:spPr>
          <a:xfrm flipV="1">
            <a:off x="2326640" y="3890010"/>
            <a:ext cx="66929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025" y="33020"/>
            <a:ext cx="2419350" cy="1066165"/>
          </a:xfrm>
        </p:spPr>
        <p:txBody>
          <a:bodyPr/>
          <a:p>
            <a:r>
              <a:rPr lang="en-US" altLang="zh-CN"/>
              <a:t>ir queue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939290" y="4350385"/>
            <a:ext cx="2298700" cy="134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cash loader</a:t>
            </a:r>
            <a:endParaRPr lang="en-US" altLang="zh-CN"/>
          </a:p>
        </p:txBody>
      </p:sp>
      <p:sp>
        <p:nvSpPr>
          <p:cNvPr id="5" name="流程图: 预定义过程 4"/>
          <p:cNvSpPr/>
          <p:nvPr/>
        </p:nvSpPr>
        <p:spPr>
          <a:xfrm>
            <a:off x="164465" y="4670425"/>
            <a:ext cx="1090930" cy="70612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IR</a:t>
            </a:r>
            <a:endParaRPr lang="en-US" altLang="zh-CN"/>
          </a:p>
          <a:p>
            <a:pPr algn="ctr"/>
            <a:r>
              <a:rPr lang="en-US" altLang="zh-CN"/>
              <a:t>cash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984115" y="4503420"/>
            <a:ext cx="1440180" cy="72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ir queue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5" idx="3"/>
            <a:endCxn id="3" idx="1"/>
          </p:cNvCxnSpPr>
          <p:nvPr/>
        </p:nvCxnSpPr>
        <p:spPr>
          <a:xfrm>
            <a:off x="1255395" y="5023485"/>
            <a:ext cx="68389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13100" y="4350385"/>
            <a:ext cx="8140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/>
              <a:t>load_addr</a:t>
            </a:r>
            <a:endParaRPr lang="en-US" altLang="zh-CN" sz="1200"/>
          </a:p>
        </p:txBody>
      </p:sp>
      <p:sp>
        <p:nvSpPr>
          <p:cNvPr id="24" name="文本框 23"/>
          <p:cNvSpPr txBox="1"/>
          <p:nvPr/>
        </p:nvSpPr>
        <p:spPr>
          <a:xfrm>
            <a:off x="3561715" y="4651375"/>
            <a:ext cx="6762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/>
              <a:t>ir_block</a:t>
            </a:r>
            <a:endParaRPr lang="en-US" altLang="zh-CN" sz="1200"/>
          </a:p>
        </p:txBody>
      </p:sp>
      <p:sp>
        <p:nvSpPr>
          <p:cNvPr id="26" name="文本框 25"/>
          <p:cNvSpPr txBox="1"/>
          <p:nvPr/>
        </p:nvSpPr>
        <p:spPr>
          <a:xfrm>
            <a:off x="2883535" y="5361305"/>
            <a:ext cx="13544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/>
              <a:t>loader_data_ready</a:t>
            </a:r>
            <a:endParaRPr lang="en-US" altLang="zh-CN" sz="1200"/>
          </a:p>
        </p:txBody>
      </p:sp>
      <p:sp>
        <p:nvSpPr>
          <p:cNvPr id="41" name="矩形 40"/>
          <p:cNvSpPr/>
          <p:nvPr/>
        </p:nvSpPr>
        <p:spPr>
          <a:xfrm>
            <a:off x="3213100" y="537845"/>
            <a:ext cx="2174875" cy="721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state machine</a:t>
            </a:r>
            <a:endParaRPr lang="en-US" altLang="zh-CN"/>
          </a:p>
        </p:txBody>
      </p:sp>
      <p:cxnSp>
        <p:nvCxnSpPr>
          <p:cNvPr id="56" name="肘形连接符 55"/>
          <p:cNvCxnSpPr>
            <a:stCxn id="26" idx="3"/>
            <a:endCxn id="7" idx="2"/>
          </p:cNvCxnSpPr>
          <p:nvPr/>
        </p:nvCxnSpPr>
        <p:spPr>
          <a:xfrm flipV="1">
            <a:off x="4237990" y="5223510"/>
            <a:ext cx="1466215" cy="2755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/>
        </p:nvGrpSpPr>
        <p:grpSpPr>
          <a:xfrm>
            <a:off x="7533005" y="4264025"/>
            <a:ext cx="3088640" cy="1035166"/>
            <a:chOff x="11089" y="6497"/>
            <a:chExt cx="2268" cy="2686"/>
          </a:xfrm>
        </p:grpSpPr>
        <p:sp>
          <p:nvSpPr>
            <p:cNvPr id="64" name="矩形 63"/>
            <p:cNvSpPr/>
            <p:nvPr/>
          </p:nvSpPr>
          <p:spPr>
            <a:xfrm>
              <a:off x="11089" y="6497"/>
              <a:ext cx="2268" cy="2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ir_launcher</a:t>
              </a:r>
              <a:endParaRPr lang="en-US" altLang="zh-CN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2851" y="7545"/>
              <a:ext cx="506" cy="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200"/>
                <a:t>ex_ir</a:t>
              </a:r>
              <a:endParaRPr lang="en-US" altLang="zh-CN" sz="120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2410" y="8227"/>
              <a:ext cx="947" cy="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200"/>
                <a:t>o_data_bus</a:t>
              </a:r>
              <a:endParaRPr lang="en-US" altLang="zh-CN" sz="120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1089" y="7169"/>
              <a:ext cx="818" cy="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200"/>
                <a:t>queue_out_ir</a:t>
              </a:r>
              <a:endParaRPr lang="en-US" altLang="zh-CN" sz="120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1089" y="6497"/>
              <a:ext cx="818" cy="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200"/>
                <a:t>set_data</a:t>
              </a:r>
              <a:endParaRPr lang="en-US" altLang="zh-CN" sz="1200"/>
            </a:p>
          </p:txBody>
        </p:sp>
      </p:grpSp>
      <p:sp>
        <p:nvSpPr>
          <p:cNvPr id="4" name="矩形 3"/>
          <p:cNvSpPr/>
          <p:nvPr/>
        </p:nvSpPr>
        <p:spPr>
          <a:xfrm>
            <a:off x="6586855" y="1464945"/>
            <a:ext cx="143002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p>
            <a:pPr algn="ctr"/>
            <a:r>
              <a:rPr lang="en-US" altLang="zh-CN"/>
              <a:t>reg_i_data</a:t>
            </a:r>
            <a:endParaRPr lang="en-US" altLang="zh-CN"/>
          </a:p>
        </p:txBody>
      </p:sp>
      <p:cxnSp>
        <p:nvCxnSpPr>
          <p:cNvPr id="6" name="肘形连接符 5"/>
          <p:cNvCxnSpPr>
            <a:stCxn id="4" idx="2"/>
            <a:endCxn id="22" idx="0"/>
          </p:cNvCxnSpPr>
          <p:nvPr/>
        </p:nvCxnSpPr>
        <p:spPr>
          <a:xfrm rot="5400000">
            <a:off x="4202430" y="1250950"/>
            <a:ext cx="2517140" cy="36817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31470" y="1464945"/>
            <a:ext cx="2341880" cy="976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ir_decoder</a:t>
            </a:r>
            <a:endParaRPr lang="en-US" altLang="zh-CN"/>
          </a:p>
        </p:txBody>
      </p:sp>
      <p:cxnSp>
        <p:nvCxnSpPr>
          <p:cNvPr id="10" name="肘形连接符 9"/>
          <p:cNvCxnSpPr>
            <a:stCxn id="13" idx="3"/>
            <a:endCxn id="29" idx="0"/>
          </p:cNvCxnSpPr>
          <p:nvPr/>
        </p:nvCxnSpPr>
        <p:spPr>
          <a:xfrm flipH="1">
            <a:off x="2165350" y="2257425"/>
            <a:ext cx="508000" cy="2092960"/>
          </a:xfrm>
          <a:prstGeom prst="bentConnector4">
            <a:avLst>
              <a:gd name="adj1" fmla="val -46875"/>
              <a:gd name="adj2" fmla="val 533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144395" y="1562735"/>
            <a:ext cx="513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ir_hit</a:t>
            </a:r>
            <a:endParaRPr lang="en-US" altLang="zh-CN" sz="1200"/>
          </a:p>
        </p:txBody>
      </p:sp>
      <p:cxnSp>
        <p:nvCxnSpPr>
          <p:cNvPr id="12" name="肘形连接符 11"/>
          <p:cNvCxnSpPr>
            <a:stCxn id="15" idx="3"/>
            <a:endCxn id="23" idx="1"/>
          </p:cNvCxnSpPr>
          <p:nvPr/>
        </p:nvCxnSpPr>
        <p:spPr>
          <a:xfrm>
            <a:off x="2646045" y="1976120"/>
            <a:ext cx="4886960" cy="2425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929130" y="1838325"/>
            <a:ext cx="7169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set_data</a:t>
            </a:r>
            <a:endParaRPr lang="en-US" altLang="zh-CN" sz="1200"/>
          </a:p>
        </p:txBody>
      </p:sp>
      <p:cxnSp>
        <p:nvCxnSpPr>
          <p:cNvPr id="18" name="肘形连接符 17"/>
          <p:cNvCxnSpPr>
            <a:stCxn id="7" idx="3"/>
            <a:endCxn id="68" idx="1"/>
          </p:cNvCxnSpPr>
          <p:nvPr/>
        </p:nvCxnSpPr>
        <p:spPr>
          <a:xfrm flipV="1">
            <a:off x="6424295" y="4660900"/>
            <a:ext cx="1108710" cy="2025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4" idx="3"/>
            <a:endCxn id="7" idx="1"/>
          </p:cNvCxnSpPr>
          <p:nvPr/>
        </p:nvCxnSpPr>
        <p:spPr>
          <a:xfrm>
            <a:off x="4237990" y="4789170"/>
            <a:ext cx="746125" cy="74295"/>
          </a:xfrm>
          <a:prstGeom prst="bentConnector3">
            <a:avLst>
              <a:gd name="adj1" fmla="val 500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7193915" y="537845"/>
            <a:ext cx="215900" cy="215900"/>
          </a:xfrm>
          <a:prstGeom prst="ellips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420495" y="2119630"/>
            <a:ext cx="12528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load_ir_block_en</a:t>
            </a:r>
            <a:endParaRPr lang="en-US" altLang="zh-CN" sz="1200"/>
          </a:p>
        </p:txBody>
      </p:sp>
      <p:cxnSp>
        <p:nvCxnSpPr>
          <p:cNvPr id="21" name="肘形连接符 20"/>
          <p:cNvCxnSpPr>
            <a:stCxn id="11" idx="3"/>
            <a:endCxn id="4" idx="1"/>
          </p:cNvCxnSpPr>
          <p:nvPr/>
        </p:nvCxnSpPr>
        <p:spPr>
          <a:xfrm flipV="1">
            <a:off x="2657475" y="1649095"/>
            <a:ext cx="3929380" cy="514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939290" y="4350385"/>
            <a:ext cx="4514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load</a:t>
            </a:r>
            <a:endParaRPr lang="en-US" altLang="zh-CN" sz="1200"/>
          </a:p>
        </p:txBody>
      </p:sp>
      <p:sp>
        <p:nvSpPr>
          <p:cNvPr id="30" name="文本框 29"/>
          <p:cNvSpPr txBox="1"/>
          <p:nvPr/>
        </p:nvSpPr>
        <p:spPr>
          <a:xfrm>
            <a:off x="2320925" y="4350385"/>
            <a:ext cx="8921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>
                <a:sym typeface="+mn-ea"/>
              </a:rPr>
              <a:t> next_block</a:t>
            </a:r>
            <a:endParaRPr lang="en-US" altLang="zh-CN" sz="1200"/>
          </a:p>
        </p:txBody>
      </p:sp>
      <p:cxnSp>
        <p:nvCxnSpPr>
          <p:cNvPr id="16" name="肘形连接符 15"/>
          <p:cNvCxnSpPr>
            <a:stCxn id="13" idx="3"/>
            <a:endCxn id="7" idx="0"/>
          </p:cNvCxnSpPr>
          <p:nvPr/>
        </p:nvCxnSpPr>
        <p:spPr>
          <a:xfrm>
            <a:off x="2673350" y="2257425"/>
            <a:ext cx="3030855" cy="22459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指令寄存器</a:t>
            </a:r>
            <a:endParaRPr lang="zh-CN" altLang="en-US"/>
          </a:p>
        </p:txBody>
      </p:sp>
      <p:sp>
        <p:nvSpPr>
          <p:cNvPr id="3" name="流程图: 准备 2"/>
          <p:cNvSpPr/>
          <p:nvPr/>
        </p:nvSpPr>
        <p:spPr>
          <a:xfrm>
            <a:off x="3195320" y="5993765"/>
            <a:ext cx="1452245" cy="31242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IDLE</a:t>
            </a:r>
            <a:endParaRPr lang="en-US" altLang="zh-CN"/>
          </a:p>
        </p:txBody>
      </p:sp>
      <p:sp>
        <p:nvSpPr>
          <p:cNvPr id="4" name="流程图: 过程 3"/>
          <p:cNvSpPr/>
          <p:nvPr/>
        </p:nvSpPr>
        <p:spPr>
          <a:xfrm>
            <a:off x="1047750" y="3067050"/>
            <a:ext cx="1452245" cy="3746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load IR block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1048385" y="4500245"/>
            <a:ext cx="1452245" cy="3746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excute</a:t>
            </a:r>
            <a:endParaRPr lang="en-US" altLang="zh-CN"/>
          </a:p>
        </p:txBody>
      </p:sp>
      <p:sp>
        <p:nvSpPr>
          <p:cNvPr id="11" name="线形标注 1(带强调线) 10"/>
          <p:cNvSpPr/>
          <p:nvPr/>
        </p:nvSpPr>
        <p:spPr>
          <a:xfrm>
            <a:off x="9333865" y="5993765"/>
            <a:ext cx="1402079" cy="460374"/>
          </a:xfrm>
          <a:prstGeom prst="accent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p>
            <a:pPr algn="l"/>
            <a:r>
              <a:rPr lang="zh-CN" altLang="en-US" sz="1200">
                <a:sym typeface="+mn-ea"/>
              </a:rPr>
              <a:t>使能初始化寄存器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指令地址指向零</a:t>
            </a:r>
            <a:endParaRPr lang="zh-CN" altLang="en-US" sz="1200"/>
          </a:p>
        </p:txBody>
      </p:sp>
      <p:sp>
        <p:nvSpPr>
          <p:cNvPr id="5" name="流程图: 决策 4"/>
          <p:cNvSpPr/>
          <p:nvPr/>
        </p:nvSpPr>
        <p:spPr>
          <a:xfrm>
            <a:off x="1047750" y="3747135"/>
            <a:ext cx="1452880" cy="4210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p>
            <a:pPr algn="ctr"/>
            <a:r>
              <a:rPr lang="en-US" altLang="zh-CN"/>
              <a:t>data_ready</a:t>
            </a:r>
            <a:endParaRPr lang="en-US" altLang="zh-CN"/>
          </a:p>
        </p:txBody>
      </p:sp>
      <p:sp>
        <p:nvSpPr>
          <p:cNvPr id="8" name="流程图: 决策 7"/>
          <p:cNvSpPr/>
          <p:nvPr/>
        </p:nvSpPr>
        <p:spPr>
          <a:xfrm>
            <a:off x="1047115" y="2257425"/>
            <a:ext cx="1452880" cy="4210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p>
            <a:pPr algn="ctr"/>
            <a:r>
              <a:rPr lang="en-US" altLang="zh-CN">
                <a:sym typeface="+mn-ea"/>
              </a:rPr>
              <a:t>reset</a:t>
            </a:r>
            <a:endParaRPr lang="en-US" altLang="zh-CN"/>
          </a:p>
        </p:txBody>
      </p:sp>
      <p:sp>
        <p:nvSpPr>
          <p:cNvPr id="9" name="流程图: 决策 8"/>
          <p:cNvSpPr/>
          <p:nvPr/>
        </p:nvSpPr>
        <p:spPr>
          <a:xfrm>
            <a:off x="1048385" y="5169535"/>
            <a:ext cx="1452880" cy="4210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p>
            <a:pPr algn="ctr"/>
            <a:r>
              <a:rPr lang="en-US" altLang="zh-CN"/>
              <a:t>jump IR</a:t>
            </a:r>
            <a:endParaRPr lang="en-US" altLang="zh-CN"/>
          </a:p>
        </p:txBody>
      </p:sp>
      <p:cxnSp>
        <p:nvCxnSpPr>
          <p:cNvPr id="10" name="肘形连接符 9"/>
          <p:cNvCxnSpPr>
            <a:stCxn id="9" idx="2"/>
            <a:endCxn id="4" idx="1"/>
          </p:cNvCxnSpPr>
          <p:nvPr/>
        </p:nvCxnSpPr>
        <p:spPr>
          <a:xfrm rot="5400000" flipH="1">
            <a:off x="243205" y="4058285"/>
            <a:ext cx="2336165" cy="727075"/>
          </a:xfrm>
          <a:prstGeom prst="bentConnector4">
            <a:avLst>
              <a:gd name="adj1" fmla="val -10193"/>
              <a:gd name="adj2" fmla="val 1327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决策 11"/>
          <p:cNvSpPr/>
          <p:nvPr/>
        </p:nvSpPr>
        <p:spPr>
          <a:xfrm>
            <a:off x="3194685" y="5168900"/>
            <a:ext cx="1452880" cy="4210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p>
            <a:pPr algn="ctr"/>
            <a:r>
              <a:rPr lang="en-US" altLang="zh-CN"/>
              <a:t>stop IR</a:t>
            </a:r>
            <a:endParaRPr lang="en-US" altLang="zh-CN"/>
          </a:p>
        </p:txBody>
      </p:sp>
      <p:cxnSp>
        <p:nvCxnSpPr>
          <p:cNvPr id="13" name="直接箭头连接符 12"/>
          <p:cNvCxnSpPr>
            <a:stCxn id="9" idx="3"/>
            <a:endCxn id="12" idx="1"/>
          </p:cNvCxnSpPr>
          <p:nvPr/>
        </p:nvCxnSpPr>
        <p:spPr>
          <a:xfrm flipV="1">
            <a:off x="2501265" y="5379720"/>
            <a:ext cx="69342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025" y="215900"/>
            <a:ext cx="4537075" cy="700405"/>
          </a:xfrm>
        </p:spPr>
        <p:txBody>
          <a:bodyPr wrap="none">
            <a:spAutoFit/>
          </a:bodyPr>
          <a:p>
            <a:pPr algn="l"/>
            <a:r>
              <a:rPr lang="en-US" altLang="zh-CN"/>
              <a:t>ir queue: preload ir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39290" y="4350385"/>
            <a:ext cx="2298700" cy="134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cash loader</a:t>
            </a:r>
            <a:endParaRPr lang="en-US" altLang="zh-CN"/>
          </a:p>
        </p:txBody>
      </p:sp>
      <p:sp>
        <p:nvSpPr>
          <p:cNvPr id="5" name="流程图: 预定义过程 4"/>
          <p:cNvSpPr/>
          <p:nvPr/>
        </p:nvSpPr>
        <p:spPr>
          <a:xfrm>
            <a:off x="164465" y="4651375"/>
            <a:ext cx="1090930" cy="70612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IR</a:t>
            </a:r>
            <a:endParaRPr lang="en-US" altLang="zh-CN"/>
          </a:p>
          <a:p>
            <a:pPr algn="ctr"/>
            <a:r>
              <a:rPr lang="en-US" altLang="zh-CN"/>
              <a:t>cash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382260" y="3323590"/>
            <a:ext cx="3151505" cy="815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sequence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382260" y="5463540"/>
            <a:ext cx="3151505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transfer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0140315" y="4214495"/>
            <a:ext cx="1440180" cy="72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excute</a:t>
            </a:r>
            <a:endParaRPr lang="en-US" altLang="zh-CN"/>
          </a:p>
          <a:p>
            <a:pPr algn="ctr"/>
            <a:r>
              <a:rPr lang="en-US" altLang="zh-CN"/>
              <a:t>queue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5" idx="3"/>
            <a:endCxn id="3" idx="1"/>
          </p:cNvCxnSpPr>
          <p:nvPr/>
        </p:nvCxnSpPr>
        <p:spPr>
          <a:xfrm>
            <a:off x="1255395" y="5004435"/>
            <a:ext cx="683895" cy="190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35" idx="4"/>
            <a:endCxn id="28" idx="1"/>
          </p:cNvCxnSpPr>
          <p:nvPr/>
        </p:nvCxnSpPr>
        <p:spPr>
          <a:xfrm rot="5400000" flipV="1">
            <a:off x="4893945" y="5266055"/>
            <a:ext cx="843280" cy="1333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46" idx="3"/>
            <a:endCxn id="52" idx="1"/>
          </p:cNvCxnSpPr>
          <p:nvPr/>
        </p:nvCxnSpPr>
        <p:spPr>
          <a:xfrm>
            <a:off x="8533765" y="3940810"/>
            <a:ext cx="443230" cy="495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45" idx="3"/>
            <a:endCxn id="53" idx="1"/>
          </p:cNvCxnSpPr>
          <p:nvPr/>
        </p:nvCxnSpPr>
        <p:spPr>
          <a:xfrm flipV="1">
            <a:off x="8523605" y="4824095"/>
            <a:ext cx="452120" cy="12985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</p:cNvCxnSpPr>
          <p:nvPr/>
        </p:nvCxnSpPr>
        <p:spPr>
          <a:xfrm>
            <a:off x="11580495" y="4574540"/>
            <a:ext cx="3473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800215" y="2603500"/>
            <a:ext cx="0" cy="720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939290" y="4350385"/>
            <a:ext cx="932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en_load</a:t>
            </a:r>
            <a:endParaRPr lang="en-US" altLang="zh-CN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7320915" y="4743450"/>
            <a:ext cx="0" cy="720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853055" y="4350385"/>
            <a:ext cx="11283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load_addr</a:t>
            </a:r>
            <a:endParaRPr lang="en-US" altLang="zh-CN"/>
          </a:p>
        </p:txBody>
      </p:sp>
      <p:cxnSp>
        <p:nvCxnSpPr>
          <p:cNvPr id="23" name="肘形连接符 22"/>
          <p:cNvCxnSpPr>
            <a:stCxn id="35" idx="0"/>
            <a:endCxn id="29" idx="1"/>
          </p:cNvCxnSpPr>
          <p:nvPr/>
        </p:nvCxnSpPr>
        <p:spPr>
          <a:xfrm rot="16200000">
            <a:off x="4691380" y="4144645"/>
            <a:ext cx="1248410" cy="1333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314700" y="4689475"/>
            <a:ext cx="923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ir_block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3009265" y="5223510"/>
            <a:ext cx="1229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data_ready</a:t>
            </a:r>
            <a:endParaRPr lang="en-US" altLang="zh-CN"/>
          </a:p>
        </p:txBody>
      </p:sp>
      <p:cxnSp>
        <p:nvCxnSpPr>
          <p:cNvPr id="27" name="肘形连接符 26"/>
          <p:cNvCxnSpPr>
            <a:stCxn id="34" idx="4"/>
            <a:endCxn id="30" idx="1"/>
          </p:cNvCxnSpPr>
          <p:nvPr/>
        </p:nvCxnSpPr>
        <p:spPr>
          <a:xfrm rot="5400000" flipV="1">
            <a:off x="4682808" y="5412423"/>
            <a:ext cx="666750" cy="7321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382260" y="5570220"/>
            <a:ext cx="375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5382260" y="3402965"/>
            <a:ext cx="375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5382260" y="5927725"/>
            <a:ext cx="1229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data_ready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5382260" y="3756660"/>
            <a:ext cx="1229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data_ready</a:t>
            </a:r>
            <a:endParaRPr lang="en-US" altLang="zh-CN"/>
          </a:p>
        </p:txBody>
      </p:sp>
      <p:sp>
        <p:nvSpPr>
          <p:cNvPr id="34" name="椭圆 33"/>
          <p:cNvSpPr/>
          <p:nvPr/>
        </p:nvSpPr>
        <p:spPr>
          <a:xfrm>
            <a:off x="4612005" y="536956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210810" y="48355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6" name="肘形连接符 35"/>
          <p:cNvCxnSpPr>
            <a:stCxn id="34" idx="0"/>
            <a:endCxn id="31" idx="1"/>
          </p:cNvCxnSpPr>
          <p:nvPr/>
        </p:nvCxnSpPr>
        <p:spPr>
          <a:xfrm rot="16200000">
            <a:off x="4301808" y="4289108"/>
            <a:ext cx="1428750" cy="7321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6" idx="3"/>
            <a:endCxn id="34" idx="2"/>
          </p:cNvCxnSpPr>
          <p:nvPr/>
        </p:nvCxnSpPr>
        <p:spPr>
          <a:xfrm>
            <a:off x="4238625" y="5407660"/>
            <a:ext cx="373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5" idx="2"/>
            <a:endCxn id="24" idx="3"/>
          </p:cNvCxnSpPr>
          <p:nvPr/>
        </p:nvCxnSpPr>
        <p:spPr>
          <a:xfrm flipH="1">
            <a:off x="4237990" y="4873625"/>
            <a:ext cx="972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07385" y="1260475"/>
            <a:ext cx="2174875" cy="721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state machine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6091555" y="3233420"/>
            <a:ext cx="1417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en_sequence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6630670" y="5369560"/>
            <a:ext cx="1256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en_transfer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6762750" y="5938520"/>
            <a:ext cx="17608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transfer_ir_blcok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6611620" y="3756660"/>
            <a:ext cx="1922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sequence_ir_blcok</a:t>
            </a:r>
            <a:endParaRPr lang="en-US" altLang="zh-CN"/>
          </a:p>
        </p:txBody>
      </p:sp>
      <p:sp>
        <p:nvSpPr>
          <p:cNvPr id="47" name="流程图: 预定义过程 46"/>
          <p:cNvSpPr/>
          <p:nvPr/>
        </p:nvSpPr>
        <p:spPr>
          <a:xfrm>
            <a:off x="9697681" y="2334578"/>
            <a:ext cx="1883488" cy="36829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/>
            <a:r>
              <a:rPr lang="en-US" altLang="zh-CN"/>
              <a:t>transfer_addr</a:t>
            </a:r>
            <a:endParaRPr lang="en-US" altLang="zh-CN"/>
          </a:p>
        </p:txBody>
      </p:sp>
      <p:sp>
        <p:nvSpPr>
          <p:cNvPr id="48" name="流程图: 预定义过程 47"/>
          <p:cNvSpPr/>
          <p:nvPr/>
        </p:nvSpPr>
        <p:spPr>
          <a:xfrm>
            <a:off x="9697720" y="1981835"/>
            <a:ext cx="1882775" cy="35306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last_ir</a:t>
            </a:r>
            <a:endParaRPr lang="en-US" altLang="zh-CN"/>
          </a:p>
        </p:txBody>
      </p:sp>
      <p:sp>
        <p:nvSpPr>
          <p:cNvPr id="51" name="流程图: 手动操作 50"/>
          <p:cNvSpPr/>
          <p:nvPr/>
        </p:nvSpPr>
        <p:spPr>
          <a:xfrm rot="16200000">
            <a:off x="8573135" y="4358640"/>
            <a:ext cx="1238885" cy="431800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8976995" y="42519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8975725" y="463994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54" name="直接箭头连接符 53"/>
          <p:cNvCxnSpPr>
            <a:stCxn id="51" idx="2"/>
            <a:endCxn id="7" idx="1"/>
          </p:cNvCxnSpPr>
          <p:nvPr/>
        </p:nvCxnSpPr>
        <p:spPr>
          <a:xfrm>
            <a:off x="9408795" y="4574540"/>
            <a:ext cx="7315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9680575" y="45383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6" name="肘形连接符 55"/>
          <p:cNvCxnSpPr>
            <a:stCxn id="55" idx="0"/>
            <a:endCxn id="47" idx="2"/>
          </p:cNvCxnSpPr>
          <p:nvPr/>
        </p:nvCxnSpPr>
        <p:spPr>
          <a:xfrm rot="16200000">
            <a:off x="9261475" y="3160395"/>
            <a:ext cx="1835150" cy="9207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2406015" y="3630295"/>
            <a:ext cx="0" cy="720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3417570" y="3630295"/>
            <a:ext cx="0" cy="720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endCxn id="52" idx="0"/>
          </p:cNvCxnSpPr>
          <p:nvPr/>
        </p:nvCxnSpPr>
        <p:spPr>
          <a:xfrm>
            <a:off x="6791325" y="2727960"/>
            <a:ext cx="2334895" cy="1524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endCxn id="53" idx="2"/>
          </p:cNvCxnSpPr>
          <p:nvPr/>
        </p:nvCxnSpPr>
        <p:spPr>
          <a:xfrm flipV="1">
            <a:off x="7320280" y="5008245"/>
            <a:ext cx="1804670" cy="2927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7282815" y="52254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6762750" y="26523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1016</Words>
  <Application>WPS 演示</Application>
  <PresentationFormat>宽屏</PresentationFormat>
  <Paragraphs>269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处理器结构</vt:lpstr>
      <vt:lpstr>总体结构</vt:lpstr>
      <vt:lpstr>结构</vt:lpstr>
      <vt:lpstr>结构</vt:lpstr>
      <vt:lpstr>ir queue</vt:lpstr>
      <vt:lpstr>指令寄存器</vt:lpstr>
      <vt:lpstr>ir queue: preload ir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lianghuayue</dc:creator>
  <cp:lastModifiedBy>lianghuayue</cp:lastModifiedBy>
  <cp:revision>84</cp:revision>
  <dcterms:created xsi:type="dcterms:W3CDTF">2017-06-01T08:18:00Z</dcterms:created>
  <dcterms:modified xsi:type="dcterms:W3CDTF">2017-07-21T04:04:37Z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