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Robo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21" Type="http://schemas.openxmlformats.org/officeDocument/2006/relationships/slide" Target="slides/slide16.xml"/><Relationship Id="rId68" Type="http://schemas.openxmlformats.org/officeDocument/2006/relationships/customXml" Target="../customXml/item1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66" Type="http://schemas.openxmlformats.org/officeDocument/2006/relationships/font" Target="fonts/Roboto-italic.fntdata"/><Relationship Id="rId24" Type="http://schemas.openxmlformats.org/officeDocument/2006/relationships/slide" Target="slides/slide19.xml"/><Relationship Id="rId53" Type="http://schemas.openxmlformats.org/officeDocument/2006/relationships/slide" Target="slides/slide48.xml"/><Relationship Id="rId11" Type="http://schemas.openxmlformats.org/officeDocument/2006/relationships/slide" Target="slides/slide6.xml"/><Relationship Id="rId58" Type="http://schemas.openxmlformats.org/officeDocument/2006/relationships/slide" Target="slides/slide53.xml"/><Relationship Id="rId5" Type="http://schemas.openxmlformats.org/officeDocument/2006/relationships/notesMaster" Target="notesMasters/notes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64" Type="http://schemas.openxmlformats.org/officeDocument/2006/relationships/font" Target="fonts/Roboto-regular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56" Type="http://schemas.openxmlformats.org/officeDocument/2006/relationships/slide" Target="slides/slide51.xml"/><Relationship Id="rId14" Type="http://schemas.openxmlformats.org/officeDocument/2006/relationships/slide" Target="slides/slide9.xml"/><Relationship Id="rId69" Type="http://schemas.openxmlformats.org/officeDocument/2006/relationships/customXml" Target="../customXml/item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67" Type="http://schemas.openxmlformats.org/officeDocument/2006/relationships/font" Target="fonts/Roboto-boldItalic.fntdata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59" Type="http://schemas.openxmlformats.org/officeDocument/2006/relationships/slide" Target="slides/slide54.xml"/><Relationship Id="rId17" Type="http://schemas.openxmlformats.org/officeDocument/2006/relationships/slide" Target="slides/slide12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20" Type="http://schemas.openxmlformats.org/officeDocument/2006/relationships/slide" Target="slides/slide15.xml"/><Relationship Id="rId54" Type="http://schemas.openxmlformats.org/officeDocument/2006/relationships/slide" Target="slides/slide49.xml"/><Relationship Id="rId70" Type="http://schemas.openxmlformats.org/officeDocument/2006/relationships/customXml" Target="../customXml/item3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49" Type="http://schemas.openxmlformats.org/officeDocument/2006/relationships/slide" Target="slides/slide44.xml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7" Type="http://schemas.openxmlformats.org/officeDocument/2006/relationships/slide" Target="slides/slide52.xml"/><Relationship Id="rId15" Type="http://schemas.openxmlformats.org/officeDocument/2006/relationships/slide" Target="slides/slide10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65" Type="http://schemas.openxmlformats.org/officeDocument/2006/relationships/font" Target="fonts/Roboto-bold.fntdata"/><Relationship Id="rId60" Type="http://schemas.openxmlformats.org/officeDocument/2006/relationships/slide" Target="slides/slide55.xml"/><Relationship Id="rId52" Type="http://schemas.openxmlformats.org/officeDocument/2006/relationships/slide" Target="slides/slide47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9" Type="http://schemas.openxmlformats.org/officeDocument/2006/relationships/slide" Target="slides/slide3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2b9398f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2b9398f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3a752d9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3a752d9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3a752d93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3a752d93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3a752d93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3a752d93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3a752d93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3a752d93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3a752d93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3a752d93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3a752d93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3a752d93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3a752d93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3a752d93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3a752d93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3a752d93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3a752d93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3a752d93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f29289c9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2f29289c9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2f29289c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2f29289c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2f29289c9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2f29289c9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labels from dataset: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label, label_i = [], []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miam_dataset[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"validation"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"Dialogue_Act"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label: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label.append(e[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"Dialogue_Act"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label_i: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label_i.append(e[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(label),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(label_i))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['greet', 'ask', 'next_step', 'inform', 'staff_enterprise', 'yes', 'quit', 'todo_irreparable', 'help', 'inform_material_space', 'no', 'ack', 'other', 'quality_control', 'manufacturing_reqs', 'find_mold', 'inform_job', 'informer_elcomps', 'first_step', 'todo_failure', 'find_plans', 'staff_job', 'informer_decoration', 'security_policies', 'informer_end_manufacturing', 'informer_conditioner', 'inform_engine', 'kindAtt', 'studies_job']</a:t>
            </a:r>
            <a:endParaRPr sz="1000">
              <a:solidFill>
                <a:schemeClr val="dk1"/>
              </a:solidFill>
            </a:endParaRPr>
          </a:p>
          <a:p>
            <a:pPr indent="0" lvl="0" marL="508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2f29289c9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2f29289c9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2f29289c9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2f29289c9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2f29289c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2f29289c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2f29289c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2f29289c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2f29289c9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2f29289c9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2f29289c9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2f29289c9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2f29289c9_0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32f29289c9_0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2f29289c9_0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32f29289c9_0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3a752d9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3a752d9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2f29289c9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32f29289c9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2f29289c9_0_1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32f29289c9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32f29289c9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32f29289c9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32f29289c9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32f29289c9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32f29289c9_0_1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32f29289c9_0_1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32f29289c9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32f29289c9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32f29289c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32f29289c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32f29289c9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32f29289c9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32f29289c9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32f29289c9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33a752d93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33a752d93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2b9398f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2b9398f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32f29289c9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32f29289c9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32f29289c9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32f29289c9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32f29289c9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32f29289c9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2f29289c9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32f29289c9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32f29289c9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32f29289c9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32f29289c9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32f29289c9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32f29289c9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32f29289c9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32f29289c9_0_2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32f29289c9_0_2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32f29289c9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32f29289c9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32f29289c9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32f29289c9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1b3afcb1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1b3afcb1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32f29289c9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32f29289c9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32f29289c9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132f29289c9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132f29289c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132f29289c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32f29289c9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32f29289c9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32f29289c9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132f29289c9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32f29289c9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132f29289c9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32f29289c9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32f29289c9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32f29289c9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132f29289c9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32f29289c9_0_2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132f29289c9_0_2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3a752d9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3a752d9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labels from dataset: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label, label_i = [], []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miam_dataset[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"validation"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"Dialogue_Act"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label: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label.append(e[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"Dialogue_Act"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label_i: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label_i.append(e[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(label),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(label_i))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['greet', 'ask', 'next_step', 'inform', 'staff_enterprise', 'yes', 'quit', 'todo_irreparable', 'help', 'inform_material_space', 'no', 'ack', 'other', 'quality_control', 'manufacturing_reqs', 'find_mold', 'inform_job', 'informer_elcomps', 'first_step', 'todo_failure', 'find_plans', 'staff_job', 'informer_decoration', 'security_policies', 'informer_end_manufacturing', 'informer_conditioner', 'inform_engine', 'kindAtt', 'studies_job']</a:t>
            </a:r>
            <a:endParaRPr sz="1000">
              <a:solidFill>
                <a:schemeClr val="dk1"/>
              </a:solidFill>
            </a:endParaRPr>
          </a:p>
          <a:p>
            <a:pPr indent="0" lvl="0" marL="508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3a752d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3a752d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labels from dataset: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label, label_i = [], []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miam_dataset[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"validation"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"Dialogue_Act"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label: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label.append(e[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"Dialogue_Act"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label_i: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label_i.append(e[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(label),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(label_i))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['greet', 'ask', 'next_step', 'inform', 'staff_enterprise', 'yes', 'quit', 'todo_irreparable', 'help', 'inform_material_space', 'no', 'ack', 'other', 'quality_control', 'manufacturing_reqs', 'find_mold', 'inform_job', 'informer_elcomps', 'first_step', 'todo_failure', 'find_plans', 'staff_job', 'informer_decoration', 'security_policies', 'informer_end_manufacturing', 'informer_conditioner', 'inform_engine', 'kindAtt', 'studies_job']</a:t>
            </a:r>
            <a:endParaRPr sz="1000">
              <a:solidFill>
                <a:schemeClr val="dk1"/>
              </a:solidFill>
            </a:endParaRPr>
          </a:p>
          <a:p>
            <a:pPr indent="0" lvl="0" marL="508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3a752d93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3a752d93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labels from dataset: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label, label_i = [], []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miam_dataset[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"validation"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"Dialogue_Act"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label: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label.append(e[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"Dialogue_Act"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label_i: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label_i.append(e[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(label),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(label_i))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['greet', 'ask', 'next_step', 'inform', 'staff_enterprise', 'yes', 'quit', 'todo_irreparable', 'help', 'inform_material_space', 'no', 'ack', 'other', 'quality_control', 'manufacturing_reqs', 'find_mold', 'inform_job', 'informer_elcomps', 'first_step', 'todo_failure', 'find_plans', 'staff_job', 'informer_decoration', 'security_policies', 'informer_end_manufacturing', 'informer_conditioner', 'inform_engine', 'kindAtt', 'studies_job']</a:t>
            </a:r>
            <a:endParaRPr sz="1000">
              <a:solidFill>
                <a:schemeClr val="dk1"/>
              </a:solidFill>
            </a:endParaRPr>
          </a:p>
          <a:p>
            <a:pPr indent="0" lvl="0" marL="508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3a752d93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3a752d9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labels from dataset: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label, label_i = [], []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miam_dataset[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"validation"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"Dialogue_Act"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label: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label.append(e[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"Dialogue_Act"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label_i: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label_i.append(e[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(label),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(label_i))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['greet', 'ask', 'next_step', 'inform', 'staff_enterprise', 'yes', 'quit', 'todo_irreparable', 'help', 'inform_material_space', 'no', 'ack', 'other', 'quality_control', 'manufacturing_reqs', 'find_mold', 'inform_job', 'informer_elcomps', 'first_step', 'todo_failure', 'find_plans', 'staff_job', 'informer_decoration', 'security_policies', 'informer_end_manufacturing', 'informer_conditioner', 'inform_engine', 'kindAtt', 'studies_job']</a:t>
            </a:r>
            <a:endParaRPr sz="1000">
              <a:solidFill>
                <a:schemeClr val="dk1"/>
              </a:solidFill>
            </a:endParaRPr>
          </a:p>
          <a:p>
            <a:pPr indent="0" lvl="0" marL="508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0" y="91925"/>
            <a:ext cx="9144000" cy="183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Hands on Camembert - IRCAM</a:t>
            </a:r>
            <a:endParaRPr i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enjamin-mlr.github.io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93300" y="1710250"/>
            <a:ext cx="8222100" cy="11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Hands on Camembert</a:t>
            </a:r>
            <a:br>
              <a:rPr b="1" i="1" lang="en" sz="2400"/>
            </a:br>
            <a:r>
              <a:rPr b="1" i="1" lang="en" sz="2400"/>
              <a:t>Building a dialog act classification model for French</a:t>
            </a:r>
            <a:endParaRPr b="1" i="1"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2715925"/>
            <a:ext cx="8354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98088" y="44282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uFill>
                  <a:noFill/>
                </a:uFill>
                <a:hlinkClick r:id="rId3"/>
              </a:rPr>
              <a:t>Benjamin Muller</a:t>
            </a:r>
            <a:r>
              <a:rPr b="1" lang="en"/>
              <a:t> </a:t>
            </a:r>
            <a:r>
              <a:rPr lang="en"/>
              <a:t>Roman Castagne Nathan Godey INRIA Paris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250" y="2724150"/>
            <a:ext cx="1779950" cy="17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300" y="3148823"/>
            <a:ext cx="2394400" cy="10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8713" y="3272971"/>
            <a:ext cx="703511" cy="70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773" y="3272971"/>
            <a:ext cx="1615602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Building a NLP Model</a:t>
            </a:r>
            <a:endParaRPr b="1"/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212250" y="1202525"/>
            <a:ext cx="8730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How do we segment the input text ? </a:t>
            </a:r>
            <a:endParaRPr sz="20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How do we parametrize the </a:t>
            </a: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?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do we train the model?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Building a NLP Model: In this Tutorial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212250" y="1202525"/>
            <a:ext cx="8730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How do we segment the input text ? </a:t>
            </a:r>
            <a:endParaRPr b="1" sz="20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use </a:t>
            </a:r>
            <a:r>
              <a:rPr b="1" lang="en" sz="20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sentencepiece</a:t>
            </a: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tokenization which is a data-driven sub-word segmentation algorithm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How do we parametrize the </a:t>
            </a: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?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do we train the model?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Tokenization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212250" y="1202525"/>
            <a:ext cx="87306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Tokenization is the first step of everything we do in NLP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consists in segmenting raw text to define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our modeling units (tokens)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E.g.: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Il faut que tu trouves l' adresse de l' entreprise de plasturgie</a:t>
            </a:r>
            <a:endParaRPr sz="23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Tokenization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212250" y="1202525"/>
            <a:ext cx="87306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Tokenization is the first step of everything we do in NLP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consists in segmenting raw text to define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our modeling units (tokens)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E.g.: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Il faut que tu trouves l' adresse de l' entreprise de plasturgie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★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Word level segmentation </a:t>
            </a:r>
            <a:endParaRPr i="1" sz="13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➔"/>
            </a:pPr>
            <a:r>
              <a:rPr lang="en" sz="13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['Il', 'faut', 'que', 'tu', 'trouves', "l'", 'adresse', 'de', "l'", 'entreprise', 'de', 'plasturgie']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Tokenization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212250" y="1202525"/>
            <a:ext cx="8730600" cy="25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Tokenization is the first step of everything we do in NLP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consists in segmenting raw text to define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our modeling units (tokens)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E.g.: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Il faut que tu trouves l' adresse de l' entreprise de plasturgie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★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Word level segmentation </a:t>
            </a:r>
            <a:endParaRPr i="1" sz="13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➔"/>
            </a:pPr>
            <a:r>
              <a:rPr lang="en" sz="13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['Il', 'faut', 'que', 'tu', 'trouves', "l'", 'adresse', 'de', "l'", 'entreprise', 'de', 'plasturgie']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hat happens for an unknown word at test time?</a:t>
            </a:r>
            <a:endParaRPr sz="2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Tokenization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212250" y="1202525"/>
            <a:ext cx="87306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Tokenization is the first step of everything we do in NLP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consists in segmenting raw text to define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our modeling units (tokens)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E.g.: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Il faut que tu trouves l' adresse de l' entreprise de plasturgie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Word level segmentation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→ Limit: Out-of-Vocabulary Problem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1" sz="13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➔"/>
            </a:pPr>
            <a:r>
              <a:rPr lang="en" sz="13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['Il', 'faut', 'que', 'tu', 'trouves', "l'", 'adresse', 'de', "l'", 'entreprise', 'de', </a:t>
            </a:r>
            <a:r>
              <a:rPr lang="en" sz="1700">
                <a:solidFill>
                  <a:schemeClr val="accent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UNK</a:t>
            </a:r>
            <a:r>
              <a:rPr lang="en" sz="13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Tokenization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212250" y="1202525"/>
            <a:ext cx="8730600" cy="28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Tokenization is the first step of everything we do in NLP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consists in segmenting raw text to define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our modeling units (tokens)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E.g.: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Il faut que tu trouves l' adresse de l' entreprise de plasturgie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Word level segmentation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→ Limit: Out-of-Vocabulary Problem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★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Character-Level Segmentation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['I', 'l', ' ', 'f', 'a', 'u', 't', ' ', 'q', 'u', 'e', ' ', 't', 'u', ' ', 't',....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Tokenization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212250" y="1202525"/>
            <a:ext cx="8730600" cy="30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Tokenization is the first step of everything we do in NLP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consists in segmenting raw text to define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our modeling units (tokens)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E.g.: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Il faut que tu trouves l' adresse de l' entreprise de plasturgie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Word level segmentation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→ Limit: Out-of-Vocabulary Problem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Character-Level Segmentation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→ Limit: Too Long Sequences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['I', 'l', ' ', 'f', 'a', 'u', 't', ' ', 'q', 'u', 'e', ' ', 't', 'u', ' ', 't',....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Tokenization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212250" y="1202525"/>
            <a:ext cx="87306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Tokenization is the first step of everything we do in NLP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consists in segmenting raw text to define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our modeling units (tokens)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E.g.: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Il faut que tu trouves l' adresse de l' entreprise de plasturgie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Word level segmentation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→ Limit: Out-of-Vocabulary Problem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Character-Level Segmentation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→ Limit: Too Long Sequences</a:t>
            </a:r>
            <a:b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★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Sentencepiece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Segment at the word-level except for infrequent words that are segmented at the subword level </a:t>
            </a:r>
            <a:b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Tokenization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212250" y="1202525"/>
            <a:ext cx="8730600" cy="4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Tokenization is the first step of everything we do in NLP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consists in segmenting raw text to define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our modeling units (tokens)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E.g.: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4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Il faut que tu trouves l' adresse de l' entreprise de plasturgie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Word level segmentation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→ Limit: Out-of-Vocabulary Problem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Character-Level Segmentation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→ Limit: Too Long Sequences</a:t>
            </a:r>
            <a:b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★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Sentencepiece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→ Tradeoff between both approaches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Segment at the word-level except for infrequent words that are segmented at the subword level </a:t>
            </a:r>
            <a:b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50">
                <a:solidFill>
                  <a:srgbClr val="6AA84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['▁Il','▁faut','▁que','▁tu','▁trouve','s','▁l',"'",'▁adresse','▁de','▁l',"'",'▁entreprise','▁de','▁',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</a:t>
            </a:r>
            <a:r>
              <a:rPr lang="en" sz="1350">
                <a:solidFill>
                  <a:srgbClr val="6AA84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Hands on Camembert </a:t>
            </a:r>
            <a:endParaRPr b="1"/>
          </a:p>
        </p:txBody>
      </p:sp>
      <p:sp>
        <p:nvSpPr>
          <p:cNvPr id="99" name="Google Shape;99;p14"/>
          <p:cNvSpPr txBox="1"/>
          <p:nvPr/>
        </p:nvSpPr>
        <p:spPr>
          <a:xfrm>
            <a:off x="311700" y="1220200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11700" y="1220200"/>
            <a:ext cx="8520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Session 1 </a:t>
            </a: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[lecture]</a:t>
            </a: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 </a:t>
            </a: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Dialog Act Classification with Camembert</a:t>
            </a:r>
            <a:r>
              <a:rPr b="1"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~~~</a:t>
            </a:r>
            <a:b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Session 2 [coding]: Camembert Language Modeling </a:t>
            </a: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~~~~~~~~~</a:t>
            </a:r>
            <a:b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Session 3 [coding]: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Building a supervised model for dialog act prediction for French with Camembert</a:t>
            </a: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~~~~~~~~~~~~~~~~~~~</a:t>
            </a:r>
            <a:b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Building a NLP Model: In this Tutorial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212250" y="1202525"/>
            <a:ext cx="8730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AutoNum type="arabicPeriod"/>
            </a:pPr>
            <a:r>
              <a:rPr lang="en" sz="2000">
                <a:solidFill>
                  <a:srgbClr val="111111"/>
                </a:solidFill>
              </a:rPr>
              <a:t>How do we segment the input text ? </a:t>
            </a:r>
            <a:endParaRPr sz="2000">
              <a:solidFill>
                <a:srgbClr val="11111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Char char="➔"/>
            </a:pPr>
            <a:r>
              <a:rPr lang="en" sz="2000">
                <a:solidFill>
                  <a:srgbClr val="111111"/>
                </a:solidFill>
              </a:rPr>
              <a:t>We use </a:t>
            </a:r>
            <a:r>
              <a:rPr lang="en" sz="2000">
                <a:solidFill>
                  <a:srgbClr val="111111"/>
                </a:solidFill>
              </a:rPr>
              <a:t>sentencepiece</a:t>
            </a:r>
            <a:r>
              <a:rPr i="1" lang="en" sz="2000">
                <a:solidFill>
                  <a:srgbClr val="111111"/>
                </a:solidFill>
              </a:rPr>
              <a:t> </a:t>
            </a:r>
            <a:r>
              <a:rPr lang="en" sz="2000">
                <a:solidFill>
                  <a:srgbClr val="111111"/>
                </a:solidFill>
              </a:rPr>
              <a:t>tokenization which is a data-driven sub-word segmentation algorithm </a:t>
            </a:r>
            <a:endParaRPr sz="2000">
              <a:solidFill>
                <a:srgbClr val="11111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How do we parametrize the </a:t>
            </a:r>
            <a:r>
              <a:rPr b="1" i="1" lang="en" sz="2000"/>
              <a:t>model</a:t>
            </a:r>
            <a:r>
              <a:rPr b="1" lang="en" sz="2000"/>
              <a:t>? 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We use the </a:t>
            </a:r>
            <a:r>
              <a:rPr b="1" lang="en" sz="2000">
                <a:solidFill>
                  <a:srgbClr val="CC4125"/>
                </a:solidFill>
              </a:rPr>
              <a:t>transformer</a:t>
            </a:r>
            <a:r>
              <a:rPr b="1" lang="en" sz="2000">
                <a:solidFill>
                  <a:schemeClr val="dk1"/>
                </a:solidFill>
              </a:rPr>
              <a:t> architecture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How do we train the model?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Recall</a:t>
            </a:r>
            <a:endParaRPr b="1"/>
          </a:p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644250" y="1050125"/>
            <a:ext cx="8310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a sequence of tokens 		          our goal is to find the best model 		     to predict a label or sequence of label</a:t>
            </a: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want to build a </a:t>
            </a:r>
            <a:r>
              <a:rPr b="1" lang="en" sz="20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Dialog Act Classification model for French</a:t>
            </a:r>
            <a:endParaRPr b="1" sz="200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925" y="1798225"/>
            <a:ext cx="6717600" cy="17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395" y="1071250"/>
            <a:ext cx="136448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350" y="1431600"/>
            <a:ext cx="909539" cy="3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parametrize the Model?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212250" y="1202525"/>
            <a:ext cx="8730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212250" y="1126325"/>
            <a:ext cx="8730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parametrize the model with a </a:t>
            </a:r>
            <a:r>
              <a:rPr b="1" lang="en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Transformer </a:t>
            </a: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i="1" sz="1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Transformer is a deep-learning architecture</a:t>
            </a:r>
            <a:endParaRPr sz="1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b="1"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can be used to parametrize any </a:t>
            </a: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sequence labelling, classification and generation</a:t>
            </a:r>
            <a:r>
              <a:rPr b="1"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task</a:t>
            </a:r>
            <a:endParaRPr b="1" sz="1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b="1" lang="en" sz="1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the most popular and accurate architecture for most NLP tasks</a:t>
            </a:r>
            <a:endParaRPr b="1" sz="1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parametrize the Model?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212250" y="1202525"/>
            <a:ext cx="8730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212250" y="1126325"/>
            <a:ext cx="87306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parametrize the model with a </a:t>
            </a:r>
            <a:r>
              <a:rPr b="1" lang="en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Transformer </a:t>
            </a: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i="1" sz="1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Transformer is a deep-learning architecture</a:t>
            </a:r>
            <a:endParaRPr sz="1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b="1"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can be used to parametrize any </a:t>
            </a: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sequence labelling, classification and generation</a:t>
            </a:r>
            <a:r>
              <a:rPr b="1"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task</a:t>
            </a:r>
            <a:endParaRPr b="1" sz="1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b="1" lang="en" sz="1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b="1" lang="en" sz="1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most popular and accurate architecture for most NLP tasks</a:t>
            </a:r>
            <a:endParaRPr b="1" sz="1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 a nutshell</a:t>
            </a:r>
            <a:endParaRPr sz="1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Transformers are </a:t>
            </a:r>
            <a:r>
              <a:rPr i="1"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trainable functions</a:t>
            </a: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made of </a:t>
            </a:r>
            <a:r>
              <a:rPr b="1"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stack of multiple linear and non-linear functions</a:t>
            </a:r>
            <a:endParaRPr b="1" sz="1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ll the parameters are trained </a:t>
            </a:r>
            <a:r>
              <a:rPr b="1" lang="en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to minimize a loss function for a given task</a:t>
            </a:r>
            <a:endParaRPr b="1" sz="19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 this tutorial, we use </a:t>
            </a:r>
            <a:r>
              <a:rPr b="1" lang="en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 Transformer (Camembert) to perform dialog act prediction</a:t>
            </a:r>
            <a:endParaRPr b="1" i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'▁Il',,"'",'▁entreprise','▁de','▁',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Classification with a Transformer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3" name="Google Shape;303;p36"/>
          <p:cNvSpPr txBox="1"/>
          <p:nvPr/>
        </p:nvSpPr>
        <p:spPr>
          <a:xfrm>
            <a:off x="629425" y="985113"/>
            <a:ext cx="82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7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'▁Il',,"'",'▁entreprise','▁de','▁',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</a:t>
            </a:r>
            <a:r>
              <a:rPr b="1" lang="en"/>
              <a:t>Classification with a Transformer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1" name="Google Shape;311;p37"/>
          <p:cNvSpPr txBox="1"/>
          <p:nvPr/>
        </p:nvSpPr>
        <p:spPr>
          <a:xfrm>
            <a:off x="629425" y="985113"/>
            <a:ext cx="82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2" name="Google Shape;312;p37"/>
          <p:cNvGrpSpPr/>
          <p:nvPr/>
        </p:nvGrpSpPr>
        <p:grpSpPr>
          <a:xfrm>
            <a:off x="508225" y="3906675"/>
            <a:ext cx="7284900" cy="460550"/>
            <a:chOff x="508225" y="3830475"/>
            <a:chExt cx="7284900" cy="460550"/>
          </a:xfrm>
        </p:grpSpPr>
        <p:sp>
          <p:nvSpPr>
            <p:cNvPr id="313" name="Google Shape;313;p37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318" name="Google Shape;318;p37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319" name="Google Shape;319;p37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8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'▁Il',,"'",'▁entreprise','▁de','▁',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Classification </a:t>
            </a:r>
            <a:r>
              <a:rPr b="1" lang="en"/>
              <a:t>with a Transformer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3" name="Google Shape;333;p38"/>
          <p:cNvSpPr txBox="1"/>
          <p:nvPr/>
        </p:nvSpPr>
        <p:spPr>
          <a:xfrm>
            <a:off x="629425" y="985113"/>
            <a:ext cx="82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4" name="Google Shape;334;p38"/>
          <p:cNvGrpSpPr/>
          <p:nvPr/>
        </p:nvGrpSpPr>
        <p:grpSpPr>
          <a:xfrm>
            <a:off x="508225" y="3906675"/>
            <a:ext cx="7284900" cy="460550"/>
            <a:chOff x="508225" y="3830475"/>
            <a:chExt cx="7284900" cy="460550"/>
          </a:xfrm>
        </p:grpSpPr>
        <p:sp>
          <p:nvSpPr>
            <p:cNvPr id="335" name="Google Shape;335;p38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340" name="Google Shape;340;p38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341" name="Google Shape;341;p38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38"/>
          <p:cNvSpPr/>
          <p:nvPr/>
        </p:nvSpPr>
        <p:spPr>
          <a:xfrm>
            <a:off x="508225" y="2774313"/>
            <a:ext cx="7284900" cy="737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Feed Forward + Self-Attention Layers </a:t>
            </a:r>
            <a:endParaRPr b="1" sz="1700"/>
          </a:p>
        </p:txBody>
      </p:sp>
      <p:grpSp>
        <p:nvGrpSpPr>
          <p:cNvPr id="349" name="Google Shape;349;p38"/>
          <p:cNvGrpSpPr/>
          <p:nvPr/>
        </p:nvGrpSpPr>
        <p:grpSpPr>
          <a:xfrm>
            <a:off x="779300" y="2382500"/>
            <a:ext cx="6763000" cy="233700"/>
            <a:chOff x="779300" y="4135100"/>
            <a:chExt cx="6763000" cy="233700"/>
          </a:xfrm>
        </p:grpSpPr>
        <p:sp>
          <p:nvSpPr>
            <p:cNvPr id="350" name="Google Shape;350;p38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8"/>
          <p:cNvGrpSpPr/>
          <p:nvPr/>
        </p:nvGrpSpPr>
        <p:grpSpPr>
          <a:xfrm>
            <a:off x="508225" y="1849275"/>
            <a:ext cx="7284900" cy="460550"/>
            <a:chOff x="508225" y="3830475"/>
            <a:chExt cx="7284900" cy="460550"/>
          </a:xfrm>
        </p:grpSpPr>
        <p:sp>
          <p:nvSpPr>
            <p:cNvPr id="358" name="Google Shape;358;p38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h0</a:t>
              </a:r>
              <a:endParaRPr sz="1200"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h2</a:t>
              </a:r>
              <a:endParaRPr sz="1200"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ht-1</a:t>
              </a:r>
              <a:endParaRPr sz="1200"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</a:t>
              </a:r>
              <a:endParaRPr sz="1200"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057975" y="3830525"/>
              <a:ext cx="41961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363" name="Google Shape;363;p38"/>
          <p:cNvGrpSpPr/>
          <p:nvPr/>
        </p:nvGrpSpPr>
        <p:grpSpPr>
          <a:xfrm>
            <a:off x="779300" y="3601700"/>
            <a:ext cx="6763000" cy="233700"/>
            <a:chOff x="779300" y="4135100"/>
            <a:chExt cx="6763000" cy="233700"/>
          </a:xfrm>
        </p:grpSpPr>
        <p:sp>
          <p:nvSpPr>
            <p:cNvPr id="364" name="Google Shape;364;p38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39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'▁Il',,"'",'▁entreprise','▁de','▁',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Classification with a Transformer</a:t>
            </a:r>
            <a:endParaRPr b="1"/>
          </a:p>
        </p:txBody>
      </p:sp>
      <p:sp>
        <p:nvSpPr>
          <p:cNvPr id="378" name="Google Shape;378;p39"/>
          <p:cNvSpPr txBox="1"/>
          <p:nvPr/>
        </p:nvSpPr>
        <p:spPr>
          <a:xfrm>
            <a:off x="629425" y="985113"/>
            <a:ext cx="82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9" name="Google Shape;379;p39"/>
          <p:cNvGrpSpPr/>
          <p:nvPr/>
        </p:nvGrpSpPr>
        <p:grpSpPr>
          <a:xfrm>
            <a:off x="508225" y="3906675"/>
            <a:ext cx="7284900" cy="460550"/>
            <a:chOff x="508225" y="3830475"/>
            <a:chExt cx="7284900" cy="460550"/>
          </a:xfrm>
        </p:grpSpPr>
        <p:sp>
          <p:nvSpPr>
            <p:cNvPr id="380" name="Google Shape;380;p39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385" name="Google Shape;385;p39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386" name="Google Shape;386;p39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9"/>
          <p:cNvSpPr/>
          <p:nvPr/>
        </p:nvSpPr>
        <p:spPr>
          <a:xfrm>
            <a:off x="508225" y="2774313"/>
            <a:ext cx="7284900" cy="737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Feed Forward + Self-Attention Layers</a:t>
            </a:r>
            <a:endParaRPr b="1" sz="1700"/>
          </a:p>
        </p:txBody>
      </p:sp>
      <p:grpSp>
        <p:nvGrpSpPr>
          <p:cNvPr id="394" name="Google Shape;394;p39"/>
          <p:cNvGrpSpPr/>
          <p:nvPr/>
        </p:nvGrpSpPr>
        <p:grpSpPr>
          <a:xfrm>
            <a:off x="779300" y="2382500"/>
            <a:ext cx="6763000" cy="233700"/>
            <a:chOff x="779300" y="4135100"/>
            <a:chExt cx="6763000" cy="233700"/>
          </a:xfrm>
        </p:grpSpPr>
        <p:sp>
          <p:nvSpPr>
            <p:cNvPr id="395" name="Google Shape;395;p39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9"/>
          <p:cNvGrpSpPr/>
          <p:nvPr/>
        </p:nvGrpSpPr>
        <p:grpSpPr>
          <a:xfrm>
            <a:off x="508225" y="1849275"/>
            <a:ext cx="7284900" cy="460550"/>
            <a:chOff x="508225" y="3830475"/>
            <a:chExt cx="7284900" cy="460550"/>
          </a:xfrm>
        </p:grpSpPr>
        <p:sp>
          <p:nvSpPr>
            <p:cNvPr id="403" name="Google Shape;403;p39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h0</a:t>
              </a:r>
              <a:endParaRPr sz="1200"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h2</a:t>
              </a:r>
              <a:endParaRPr sz="1200"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ht-1</a:t>
              </a:r>
              <a:endParaRPr sz="1200"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</a:t>
              </a:r>
              <a:endParaRPr sz="1200"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057975" y="3830525"/>
              <a:ext cx="41961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779300" y="3601700"/>
            <a:ext cx="6763000" cy="233700"/>
            <a:chOff x="779300" y="4135100"/>
            <a:chExt cx="6763000" cy="233700"/>
          </a:xfrm>
        </p:grpSpPr>
        <p:sp>
          <p:nvSpPr>
            <p:cNvPr id="409" name="Google Shape;409;p39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9"/>
          <p:cNvSpPr/>
          <p:nvPr/>
        </p:nvSpPr>
        <p:spPr>
          <a:xfrm>
            <a:off x="4005475" y="1477725"/>
            <a:ext cx="2904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"/>
          <p:cNvSpPr/>
          <p:nvPr/>
        </p:nvSpPr>
        <p:spPr>
          <a:xfrm>
            <a:off x="3227875" y="1062275"/>
            <a:ext cx="1845600" cy="322500"/>
          </a:xfrm>
          <a:prstGeom prst="snip1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Prediction</a:t>
            </a:r>
            <a:endParaRPr b="1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40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'▁Il',,"'",'▁entreprise','▁de','▁',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Self-Attention Layer</a:t>
            </a:r>
            <a:endParaRPr b="1"/>
          </a:p>
        </p:txBody>
      </p:sp>
      <p:sp>
        <p:nvSpPr>
          <p:cNvPr id="425" name="Google Shape;425;p40"/>
          <p:cNvSpPr txBox="1"/>
          <p:nvPr/>
        </p:nvSpPr>
        <p:spPr>
          <a:xfrm>
            <a:off x="629425" y="985113"/>
            <a:ext cx="82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6" name="Google Shape;426;p40"/>
          <p:cNvGrpSpPr/>
          <p:nvPr/>
        </p:nvGrpSpPr>
        <p:grpSpPr>
          <a:xfrm>
            <a:off x="508225" y="4044768"/>
            <a:ext cx="7284900" cy="322477"/>
            <a:chOff x="508225" y="3830475"/>
            <a:chExt cx="7284900" cy="460550"/>
          </a:xfrm>
        </p:grpSpPr>
        <p:sp>
          <p:nvSpPr>
            <p:cNvPr id="427" name="Google Shape;427;p40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433" name="Google Shape;433;p40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40"/>
          <p:cNvGrpSpPr/>
          <p:nvPr/>
        </p:nvGrpSpPr>
        <p:grpSpPr>
          <a:xfrm>
            <a:off x="779300" y="3796436"/>
            <a:ext cx="6763000" cy="191377"/>
            <a:chOff x="779300" y="4135100"/>
            <a:chExt cx="6763000" cy="233700"/>
          </a:xfrm>
        </p:grpSpPr>
        <p:sp>
          <p:nvSpPr>
            <p:cNvPr id="441" name="Google Shape;441;p40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40"/>
          <p:cNvGrpSpPr/>
          <p:nvPr/>
        </p:nvGrpSpPr>
        <p:grpSpPr>
          <a:xfrm>
            <a:off x="497450" y="3436556"/>
            <a:ext cx="7284900" cy="322477"/>
            <a:chOff x="508225" y="3830475"/>
            <a:chExt cx="7284900" cy="460550"/>
          </a:xfrm>
        </p:grpSpPr>
        <p:sp>
          <p:nvSpPr>
            <p:cNvPr id="449" name="Google Shape;449;p40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h0</a:t>
              </a:r>
              <a:endParaRPr sz="1200"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h1</a:t>
              </a:r>
              <a:endParaRPr sz="1200"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ht-1</a:t>
              </a:r>
              <a:endParaRPr sz="1200"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</a:t>
              </a:r>
              <a:endParaRPr sz="1200"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2057975" y="3830525"/>
              <a:ext cx="41961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41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'▁Il',,"'",'▁entreprise','▁de','▁',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Self-Attention Layer</a:t>
            </a:r>
            <a:endParaRPr b="1"/>
          </a:p>
        </p:txBody>
      </p:sp>
      <p:sp>
        <p:nvSpPr>
          <p:cNvPr id="461" name="Google Shape;461;p41"/>
          <p:cNvSpPr txBox="1"/>
          <p:nvPr/>
        </p:nvSpPr>
        <p:spPr>
          <a:xfrm>
            <a:off x="629425" y="985113"/>
            <a:ext cx="82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2" name="Google Shape;462;p41"/>
          <p:cNvGrpSpPr/>
          <p:nvPr/>
        </p:nvGrpSpPr>
        <p:grpSpPr>
          <a:xfrm>
            <a:off x="508225" y="4044768"/>
            <a:ext cx="7284900" cy="322477"/>
            <a:chOff x="508225" y="3830475"/>
            <a:chExt cx="7284900" cy="460550"/>
          </a:xfrm>
        </p:grpSpPr>
        <p:sp>
          <p:nvSpPr>
            <p:cNvPr id="463" name="Google Shape;463;p41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468" name="Google Shape;468;p41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469" name="Google Shape;469;p41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41"/>
          <p:cNvSpPr/>
          <p:nvPr/>
        </p:nvSpPr>
        <p:spPr>
          <a:xfrm>
            <a:off x="486650" y="2698375"/>
            <a:ext cx="7306500" cy="344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Self-Attention </a:t>
            </a:r>
            <a:endParaRPr b="1"/>
          </a:p>
        </p:txBody>
      </p:sp>
      <p:grpSp>
        <p:nvGrpSpPr>
          <p:cNvPr id="477" name="Google Shape;477;p41"/>
          <p:cNvGrpSpPr/>
          <p:nvPr/>
        </p:nvGrpSpPr>
        <p:grpSpPr>
          <a:xfrm>
            <a:off x="779300" y="3796436"/>
            <a:ext cx="6763000" cy="191377"/>
            <a:chOff x="779300" y="4135100"/>
            <a:chExt cx="6763000" cy="233700"/>
          </a:xfrm>
        </p:grpSpPr>
        <p:sp>
          <p:nvSpPr>
            <p:cNvPr id="478" name="Google Shape;478;p41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41"/>
          <p:cNvGrpSpPr/>
          <p:nvPr/>
        </p:nvGrpSpPr>
        <p:grpSpPr>
          <a:xfrm>
            <a:off x="497450" y="3044491"/>
            <a:ext cx="7284900" cy="714542"/>
            <a:chOff x="497450" y="2815891"/>
            <a:chExt cx="7284900" cy="714542"/>
          </a:xfrm>
        </p:grpSpPr>
        <p:grpSp>
          <p:nvGrpSpPr>
            <p:cNvPr id="486" name="Google Shape;486;p41"/>
            <p:cNvGrpSpPr/>
            <p:nvPr/>
          </p:nvGrpSpPr>
          <p:grpSpPr>
            <a:xfrm>
              <a:off x="497450" y="3207956"/>
              <a:ext cx="7284900" cy="322477"/>
              <a:chOff x="508225" y="3830475"/>
              <a:chExt cx="7284900" cy="460550"/>
            </a:xfrm>
          </p:grpSpPr>
          <p:sp>
            <p:nvSpPr>
              <p:cNvPr id="487" name="Google Shape;487;p41"/>
              <p:cNvSpPr/>
              <p:nvPr/>
            </p:nvSpPr>
            <p:spPr>
              <a:xfrm>
                <a:off x="508225" y="383047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h0</a:t>
                </a:r>
                <a:endParaRPr sz="1200"/>
              </a:p>
            </p:txBody>
          </p:sp>
          <p:sp>
            <p:nvSpPr>
              <p:cNvPr id="488" name="Google Shape;488;p41"/>
              <p:cNvSpPr/>
              <p:nvPr/>
            </p:nvSpPr>
            <p:spPr>
              <a:xfrm>
                <a:off x="12702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h1</a:t>
                </a:r>
                <a:endParaRPr sz="1200"/>
              </a:p>
            </p:txBody>
          </p:sp>
          <p:sp>
            <p:nvSpPr>
              <p:cNvPr id="489" name="Google Shape;489;p41"/>
              <p:cNvSpPr/>
              <p:nvPr/>
            </p:nvSpPr>
            <p:spPr>
              <a:xfrm>
                <a:off x="6299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ht-1</a:t>
                </a:r>
                <a:endParaRPr sz="1200"/>
              </a:p>
            </p:txBody>
          </p:sp>
          <p:sp>
            <p:nvSpPr>
              <p:cNvPr id="490" name="Google Shape;490;p41"/>
              <p:cNvSpPr/>
              <p:nvPr/>
            </p:nvSpPr>
            <p:spPr>
              <a:xfrm>
                <a:off x="7061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ht</a:t>
                </a:r>
                <a:endParaRPr sz="1200"/>
              </a:p>
            </p:txBody>
          </p:sp>
          <p:sp>
            <p:nvSpPr>
              <p:cNvPr id="491" name="Google Shape;491;p41"/>
              <p:cNvSpPr/>
              <p:nvPr/>
            </p:nvSpPr>
            <p:spPr>
              <a:xfrm>
                <a:off x="2057975" y="3830525"/>
                <a:ext cx="41961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…….</a:t>
                </a:r>
                <a:endParaRPr sz="1200"/>
              </a:p>
            </p:txBody>
          </p:sp>
        </p:grpSp>
        <p:cxnSp>
          <p:nvCxnSpPr>
            <p:cNvPr id="492" name="Google Shape;492;p41"/>
            <p:cNvCxnSpPr>
              <a:stCxn id="487" idx="3"/>
            </p:cNvCxnSpPr>
            <p:nvPr/>
          </p:nvCxnSpPr>
          <p:spPr>
            <a:xfrm flipH="1" rot="10800000">
              <a:off x="863300" y="2833556"/>
              <a:ext cx="744000" cy="37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3" name="Google Shape;493;p41"/>
            <p:cNvCxnSpPr/>
            <p:nvPr/>
          </p:nvCxnSpPr>
          <p:spPr>
            <a:xfrm flipH="1" rot="10800000">
              <a:off x="1625300" y="2815891"/>
              <a:ext cx="87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4" name="Google Shape;494;p41"/>
            <p:cNvCxnSpPr/>
            <p:nvPr/>
          </p:nvCxnSpPr>
          <p:spPr>
            <a:xfrm rot="10800000">
              <a:off x="1790500" y="2855941"/>
              <a:ext cx="5599200" cy="35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5" name="Google Shape;495;p41"/>
            <p:cNvCxnSpPr/>
            <p:nvPr/>
          </p:nvCxnSpPr>
          <p:spPr>
            <a:xfrm rot="10800000">
              <a:off x="1736700" y="2856041"/>
              <a:ext cx="4791900" cy="35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6" name="Google Shape;496;p41"/>
            <p:cNvCxnSpPr/>
            <p:nvPr/>
          </p:nvCxnSpPr>
          <p:spPr>
            <a:xfrm rot="10800000">
              <a:off x="1647450" y="2847091"/>
              <a:ext cx="2421600" cy="36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Hands on Camembert: Session 1 </a:t>
            </a:r>
            <a:endParaRPr b="1"/>
          </a:p>
        </p:txBody>
      </p:sp>
      <p:sp>
        <p:nvSpPr>
          <p:cNvPr id="107" name="Google Shape;107;p15"/>
          <p:cNvSpPr txBox="1"/>
          <p:nvPr/>
        </p:nvSpPr>
        <p:spPr>
          <a:xfrm>
            <a:off x="311700" y="1220200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311700" y="1220200"/>
            <a:ext cx="8520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Framework: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Focus on Dialog Act Prediction</a:t>
            </a:r>
            <a:b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Task-Specific Modeling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lphaLcPeriod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Segmentation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lphaLcPeriod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Transformers Architecture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lphaLcPeriod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b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Camembert model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42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'▁Il',,"'",'▁entreprise','▁de','▁',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Self-Attention Layer</a:t>
            </a:r>
            <a:endParaRPr b="1"/>
          </a:p>
        </p:txBody>
      </p:sp>
      <p:sp>
        <p:nvSpPr>
          <p:cNvPr id="504" name="Google Shape;504;p42"/>
          <p:cNvSpPr txBox="1"/>
          <p:nvPr/>
        </p:nvSpPr>
        <p:spPr>
          <a:xfrm>
            <a:off x="629425" y="985113"/>
            <a:ext cx="82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5" name="Google Shape;505;p42"/>
          <p:cNvGrpSpPr/>
          <p:nvPr/>
        </p:nvGrpSpPr>
        <p:grpSpPr>
          <a:xfrm>
            <a:off x="508225" y="4044768"/>
            <a:ext cx="7284900" cy="322477"/>
            <a:chOff x="508225" y="3830475"/>
            <a:chExt cx="7284900" cy="460550"/>
          </a:xfrm>
        </p:grpSpPr>
        <p:sp>
          <p:nvSpPr>
            <p:cNvPr id="506" name="Google Shape;506;p42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511" name="Google Shape;511;p42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512" name="Google Shape;512;p42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42"/>
          <p:cNvSpPr/>
          <p:nvPr/>
        </p:nvSpPr>
        <p:spPr>
          <a:xfrm>
            <a:off x="486650" y="2698375"/>
            <a:ext cx="7306500" cy="344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Self-Attention </a:t>
            </a:r>
            <a:endParaRPr b="1"/>
          </a:p>
        </p:txBody>
      </p:sp>
      <p:grpSp>
        <p:nvGrpSpPr>
          <p:cNvPr id="520" name="Google Shape;520;p42"/>
          <p:cNvGrpSpPr/>
          <p:nvPr/>
        </p:nvGrpSpPr>
        <p:grpSpPr>
          <a:xfrm>
            <a:off x="779300" y="3796436"/>
            <a:ext cx="6763000" cy="191377"/>
            <a:chOff x="779300" y="4135100"/>
            <a:chExt cx="6763000" cy="233700"/>
          </a:xfrm>
        </p:grpSpPr>
        <p:sp>
          <p:nvSpPr>
            <p:cNvPr id="521" name="Google Shape;521;p42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42"/>
          <p:cNvGrpSpPr/>
          <p:nvPr/>
        </p:nvGrpSpPr>
        <p:grpSpPr>
          <a:xfrm>
            <a:off x="497450" y="3044491"/>
            <a:ext cx="7284900" cy="714542"/>
            <a:chOff x="497450" y="2815891"/>
            <a:chExt cx="7284900" cy="714542"/>
          </a:xfrm>
        </p:grpSpPr>
        <p:grpSp>
          <p:nvGrpSpPr>
            <p:cNvPr id="529" name="Google Shape;529;p42"/>
            <p:cNvGrpSpPr/>
            <p:nvPr/>
          </p:nvGrpSpPr>
          <p:grpSpPr>
            <a:xfrm>
              <a:off x="497450" y="3207956"/>
              <a:ext cx="7284900" cy="322477"/>
              <a:chOff x="508225" y="3830475"/>
              <a:chExt cx="7284900" cy="460550"/>
            </a:xfrm>
          </p:grpSpPr>
          <p:sp>
            <p:nvSpPr>
              <p:cNvPr id="530" name="Google Shape;530;p42"/>
              <p:cNvSpPr/>
              <p:nvPr/>
            </p:nvSpPr>
            <p:spPr>
              <a:xfrm>
                <a:off x="508225" y="383047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h0</a:t>
                </a:r>
                <a:endParaRPr sz="1200"/>
              </a:p>
            </p:txBody>
          </p:sp>
          <p:sp>
            <p:nvSpPr>
              <p:cNvPr id="531" name="Google Shape;531;p42"/>
              <p:cNvSpPr/>
              <p:nvPr/>
            </p:nvSpPr>
            <p:spPr>
              <a:xfrm>
                <a:off x="12702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h1</a:t>
                </a:r>
                <a:endParaRPr sz="1200"/>
              </a:p>
            </p:txBody>
          </p:sp>
          <p:sp>
            <p:nvSpPr>
              <p:cNvPr id="532" name="Google Shape;532;p42"/>
              <p:cNvSpPr/>
              <p:nvPr/>
            </p:nvSpPr>
            <p:spPr>
              <a:xfrm>
                <a:off x="6299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ht-1</a:t>
                </a:r>
                <a:endParaRPr sz="1200"/>
              </a:p>
            </p:txBody>
          </p:sp>
          <p:sp>
            <p:nvSpPr>
              <p:cNvPr id="533" name="Google Shape;533;p42"/>
              <p:cNvSpPr/>
              <p:nvPr/>
            </p:nvSpPr>
            <p:spPr>
              <a:xfrm>
                <a:off x="7061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ht</a:t>
                </a:r>
                <a:endParaRPr sz="1200"/>
              </a:p>
            </p:txBody>
          </p:sp>
          <p:sp>
            <p:nvSpPr>
              <p:cNvPr id="534" name="Google Shape;534;p42"/>
              <p:cNvSpPr/>
              <p:nvPr/>
            </p:nvSpPr>
            <p:spPr>
              <a:xfrm>
                <a:off x="2057975" y="3830525"/>
                <a:ext cx="41961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…….</a:t>
                </a:r>
                <a:endParaRPr sz="1200"/>
              </a:p>
            </p:txBody>
          </p:sp>
        </p:grpSp>
        <p:cxnSp>
          <p:nvCxnSpPr>
            <p:cNvPr id="535" name="Google Shape;535;p42"/>
            <p:cNvCxnSpPr>
              <a:stCxn id="530" idx="3"/>
            </p:cNvCxnSpPr>
            <p:nvPr/>
          </p:nvCxnSpPr>
          <p:spPr>
            <a:xfrm flipH="1" rot="10800000">
              <a:off x="863300" y="2833556"/>
              <a:ext cx="744000" cy="37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6" name="Google Shape;536;p42"/>
            <p:cNvCxnSpPr/>
            <p:nvPr/>
          </p:nvCxnSpPr>
          <p:spPr>
            <a:xfrm flipH="1" rot="10800000">
              <a:off x="1625300" y="2815891"/>
              <a:ext cx="87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7" name="Google Shape;537;p42"/>
            <p:cNvCxnSpPr/>
            <p:nvPr/>
          </p:nvCxnSpPr>
          <p:spPr>
            <a:xfrm rot="10800000">
              <a:off x="1790500" y="2855941"/>
              <a:ext cx="5599200" cy="35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8" name="Google Shape;538;p42"/>
            <p:cNvCxnSpPr/>
            <p:nvPr/>
          </p:nvCxnSpPr>
          <p:spPr>
            <a:xfrm rot="10800000">
              <a:off x="1736700" y="2856041"/>
              <a:ext cx="4791900" cy="35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9" name="Google Shape;539;p42"/>
            <p:cNvCxnSpPr/>
            <p:nvPr/>
          </p:nvCxnSpPr>
          <p:spPr>
            <a:xfrm rot="10800000">
              <a:off x="1647450" y="2847091"/>
              <a:ext cx="2421600" cy="36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40" name="Google Shape;540;p42"/>
          <p:cNvGrpSpPr/>
          <p:nvPr/>
        </p:nvGrpSpPr>
        <p:grpSpPr>
          <a:xfrm>
            <a:off x="566400" y="2112285"/>
            <a:ext cx="7284900" cy="233683"/>
            <a:chOff x="508225" y="3830475"/>
            <a:chExt cx="7284900" cy="460550"/>
          </a:xfrm>
        </p:grpSpPr>
        <p:sp>
          <p:nvSpPr>
            <p:cNvPr id="541" name="Google Shape;541;p42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h̃0</a:t>
              </a:r>
              <a:endParaRPr sz="1200"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h̃1</a:t>
              </a:r>
              <a:endParaRPr sz="1200"/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h̃t-1</a:t>
              </a:r>
              <a:endParaRPr sz="1200"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h̃t</a:t>
              </a:r>
              <a:endParaRPr sz="1200"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2057975" y="3830525"/>
              <a:ext cx="41961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546" name="Google Shape;546;p42"/>
          <p:cNvGrpSpPr/>
          <p:nvPr/>
        </p:nvGrpSpPr>
        <p:grpSpPr>
          <a:xfrm>
            <a:off x="779300" y="2424836"/>
            <a:ext cx="6763000" cy="191377"/>
            <a:chOff x="779300" y="4135100"/>
            <a:chExt cx="6763000" cy="233700"/>
          </a:xfrm>
        </p:grpSpPr>
        <p:sp>
          <p:nvSpPr>
            <p:cNvPr id="547" name="Google Shape;547;p42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43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'▁Il',,"'",'▁entreprise','▁de','▁',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Self-Attention Layer</a:t>
            </a:r>
            <a:endParaRPr b="1"/>
          </a:p>
        </p:txBody>
      </p:sp>
      <p:sp>
        <p:nvSpPr>
          <p:cNvPr id="561" name="Google Shape;561;p43"/>
          <p:cNvSpPr txBox="1"/>
          <p:nvPr/>
        </p:nvSpPr>
        <p:spPr>
          <a:xfrm>
            <a:off x="629425" y="985113"/>
            <a:ext cx="82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2" name="Google Shape;562;p43"/>
          <p:cNvGrpSpPr/>
          <p:nvPr/>
        </p:nvGrpSpPr>
        <p:grpSpPr>
          <a:xfrm>
            <a:off x="508225" y="4044768"/>
            <a:ext cx="7284900" cy="322477"/>
            <a:chOff x="508225" y="3830475"/>
            <a:chExt cx="7284900" cy="460550"/>
          </a:xfrm>
        </p:grpSpPr>
        <p:sp>
          <p:nvSpPr>
            <p:cNvPr id="563" name="Google Shape;563;p43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568" name="Google Shape;568;p43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569" name="Google Shape;569;p43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43"/>
          <p:cNvSpPr/>
          <p:nvPr/>
        </p:nvSpPr>
        <p:spPr>
          <a:xfrm>
            <a:off x="486650" y="2698375"/>
            <a:ext cx="7306500" cy="344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Self-Attention </a:t>
            </a:r>
            <a:endParaRPr b="1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779300" y="3796436"/>
            <a:ext cx="6763000" cy="191377"/>
            <a:chOff x="779300" y="4135100"/>
            <a:chExt cx="6763000" cy="233700"/>
          </a:xfrm>
        </p:grpSpPr>
        <p:sp>
          <p:nvSpPr>
            <p:cNvPr id="578" name="Google Shape;578;p43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3"/>
          <p:cNvGrpSpPr/>
          <p:nvPr/>
        </p:nvGrpSpPr>
        <p:grpSpPr>
          <a:xfrm>
            <a:off x="497450" y="3044491"/>
            <a:ext cx="7284900" cy="714542"/>
            <a:chOff x="497450" y="2815891"/>
            <a:chExt cx="7284900" cy="714542"/>
          </a:xfrm>
        </p:grpSpPr>
        <p:grpSp>
          <p:nvGrpSpPr>
            <p:cNvPr id="586" name="Google Shape;586;p43"/>
            <p:cNvGrpSpPr/>
            <p:nvPr/>
          </p:nvGrpSpPr>
          <p:grpSpPr>
            <a:xfrm>
              <a:off x="497450" y="3207956"/>
              <a:ext cx="7284900" cy="322477"/>
              <a:chOff x="508225" y="3830475"/>
              <a:chExt cx="7284900" cy="460550"/>
            </a:xfrm>
          </p:grpSpPr>
          <p:sp>
            <p:nvSpPr>
              <p:cNvPr id="587" name="Google Shape;587;p43"/>
              <p:cNvSpPr/>
              <p:nvPr/>
            </p:nvSpPr>
            <p:spPr>
              <a:xfrm>
                <a:off x="508225" y="383047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h0</a:t>
                </a:r>
                <a:endParaRPr sz="1200"/>
              </a:p>
            </p:txBody>
          </p:sp>
          <p:sp>
            <p:nvSpPr>
              <p:cNvPr id="588" name="Google Shape;588;p43"/>
              <p:cNvSpPr/>
              <p:nvPr/>
            </p:nvSpPr>
            <p:spPr>
              <a:xfrm>
                <a:off x="12702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h1</a:t>
                </a:r>
                <a:endParaRPr sz="1200"/>
              </a:p>
            </p:txBody>
          </p:sp>
          <p:sp>
            <p:nvSpPr>
              <p:cNvPr id="589" name="Google Shape;589;p43"/>
              <p:cNvSpPr/>
              <p:nvPr/>
            </p:nvSpPr>
            <p:spPr>
              <a:xfrm>
                <a:off x="6299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ht-1</a:t>
                </a:r>
                <a:endParaRPr sz="1200"/>
              </a:p>
            </p:txBody>
          </p:sp>
          <p:sp>
            <p:nvSpPr>
              <p:cNvPr id="590" name="Google Shape;590;p43"/>
              <p:cNvSpPr/>
              <p:nvPr/>
            </p:nvSpPr>
            <p:spPr>
              <a:xfrm>
                <a:off x="7061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ht</a:t>
                </a:r>
                <a:endParaRPr sz="1200"/>
              </a:p>
            </p:txBody>
          </p:sp>
          <p:sp>
            <p:nvSpPr>
              <p:cNvPr id="591" name="Google Shape;591;p43"/>
              <p:cNvSpPr/>
              <p:nvPr/>
            </p:nvSpPr>
            <p:spPr>
              <a:xfrm>
                <a:off x="2057975" y="3830525"/>
                <a:ext cx="41961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…….</a:t>
                </a:r>
                <a:endParaRPr sz="1200"/>
              </a:p>
            </p:txBody>
          </p:sp>
        </p:grpSp>
        <p:cxnSp>
          <p:nvCxnSpPr>
            <p:cNvPr id="592" name="Google Shape;592;p43"/>
            <p:cNvCxnSpPr>
              <a:stCxn id="587" idx="3"/>
            </p:cNvCxnSpPr>
            <p:nvPr/>
          </p:nvCxnSpPr>
          <p:spPr>
            <a:xfrm flipH="1" rot="10800000">
              <a:off x="863300" y="2833556"/>
              <a:ext cx="744000" cy="37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3" name="Google Shape;593;p43"/>
            <p:cNvCxnSpPr/>
            <p:nvPr/>
          </p:nvCxnSpPr>
          <p:spPr>
            <a:xfrm flipH="1" rot="10800000">
              <a:off x="1625300" y="2815891"/>
              <a:ext cx="87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4" name="Google Shape;594;p43"/>
            <p:cNvCxnSpPr/>
            <p:nvPr/>
          </p:nvCxnSpPr>
          <p:spPr>
            <a:xfrm rot="10800000">
              <a:off x="1790500" y="2855941"/>
              <a:ext cx="5599200" cy="35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5" name="Google Shape;595;p43"/>
            <p:cNvCxnSpPr/>
            <p:nvPr/>
          </p:nvCxnSpPr>
          <p:spPr>
            <a:xfrm rot="10800000">
              <a:off x="1736700" y="2856041"/>
              <a:ext cx="4791900" cy="35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6" name="Google Shape;596;p43"/>
            <p:cNvCxnSpPr/>
            <p:nvPr/>
          </p:nvCxnSpPr>
          <p:spPr>
            <a:xfrm rot="10800000">
              <a:off x="1647450" y="2847091"/>
              <a:ext cx="2421600" cy="36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597" name="Google Shape;5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059" y="1114414"/>
            <a:ext cx="2028416" cy="673763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98" name="Google Shape;598;p43"/>
          <p:cNvGrpSpPr/>
          <p:nvPr/>
        </p:nvGrpSpPr>
        <p:grpSpPr>
          <a:xfrm>
            <a:off x="566400" y="2112285"/>
            <a:ext cx="7284900" cy="233683"/>
            <a:chOff x="508225" y="3830475"/>
            <a:chExt cx="7284900" cy="460550"/>
          </a:xfrm>
        </p:grpSpPr>
        <p:sp>
          <p:nvSpPr>
            <p:cNvPr id="599" name="Google Shape;599;p43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h̃0</a:t>
              </a:r>
              <a:endParaRPr sz="1200"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h̃1</a:t>
              </a:r>
              <a:endParaRPr sz="1200"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h̃t-1</a:t>
              </a:r>
              <a:endParaRPr sz="1200"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h̃t</a:t>
              </a:r>
              <a:endParaRPr sz="1200"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057975" y="3830525"/>
              <a:ext cx="41961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604" name="Google Shape;604;p43"/>
          <p:cNvGrpSpPr/>
          <p:nvPr/>
        </p:nvGrpSpPr>
        <p:grpSpPr>
          <a:xfrm>
            <a:off x="779300" y="2424836"/>
            <a:ext cx="6763000" cy="191377"/>
            <a:chOff x="779300" y="4135100"/>
            <a:chExt cx="6763000" cy="233700"/>
          </a:xfrm>
        </p:grpSpPr>
        <p:sp>
          <p:nvSpPr>
            <p:cNvPr id="605" name="Google Shape;605;p43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2" name="Google Shape;612;p43"/>
          <p:cNvCxnSpPr/>
          <p:nvPr/>
        </p:nvCxnSpPr>
        <p:spPr>
          <a:xfrm flipH="1">
            <a:off x="1812250" y="1547800"/>
            <a:ext cx="1852800" cy="540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8" name="Google Shape;618;p44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'▁Il',,"'",'▁entreprise','▁de','▁',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Self-Attention Layer</a:t>
            </a:r>
            <a:endParaRPr b="1"/>
          </a:p>
        </p:txBody>
      </p:sp>
      <p:sp>
        <p:nvSpPr>
          <p:cNvPr id="620" name="Google Shape;620;p44"/>
          <p:cNvSpPr txBox="1"/>
          <p:nvPr/>
        </p:nvSpPr>
        <p:spPr>
          <a:xfrm>
            <a:off x="629425" y="985113"/>
            <a:ext cx="82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1" name="Google Shape;621;p44"/>
          <p:cNvGrpSpPr/>
          <p:nvPr/>
        </p:nvGrpSpPr>
        <p:grpSpPr>
          <a:xfrm>
            <a:off x="508225" y="4044768"/>
            <a:ext cx="7284900" cy="322477"/>
            <a:chOff x="508225" y="3830475"/>
            <a:chExt cx="7284900" cy="460550"/>
          </a:xfrm>
        </p:grpSpPr>
        <p:sp>
          <p:nvSpPr>
            <p:cNvPr id="622" name="Google Shape;622;p44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627" name="Google Shape;627;p44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628" name="Google Shape;628;p44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44"/>
          <p:cNvSpPr/>
          <p:nvPr/>
        </p:nvSpPr>
        <p:spPr>
          <a:xfrm>
            <a:off x="486650" y="2698375"/>
            <a:ext cx="7306500" cy="344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Self-Attention </a:t>
            </a:r>
            <a:endParaRPr b="1"/>
          </a:p>
        </p:txBody>
      </p:sp>
      <p:grpSp>
        <p:nvGrpSpPr>
          <p:cNvPr id="636" name="Google Shape;636;p44"/>
          <p:cNvGrpSpPr/>
          <p:nvPr/>
        </p:nvGrpSpPr>
        <p:grpSpPr>
          <a:xfrm>
            <a:off x="779300" y="3796436"/>
            <a:ext cx="6763000" cy="191377"/>
            <a:chOff x="779300" y="4135100"/>
            <a:chExt cx="6763000" cy="233700"/>
          </a:xfrm>
        </p:grpSpPr>
        <p:sp>
          <p:nvSpPr>
            <p:cNvPr id="637" name="Google Shape;637;p44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4"/>
          <p:cNvGrpSpPr/>
          <p:nvPr/>
        </p:nvGrpSpPr>
        <p:grpSpPr>
          <a:xfrm>
            <a:off x="497450" y="3044491"/>
            <a:ext cx="7284900" cy="714542"/>
            <a:chOff x="497450" y="2815891"/>
            <a:chExt cx="7284900" cy="714542"/>
          </a:xfrm>
        </p:grpSpPr>
        <p:grpSp>
          <p:nvGrpSpPr>
            <p:cNvPr id="645" name="Google Shape;645;p44"/>
            <p:cNvGrpSpPr/>
            <p:nvPr/>
          </p:nvGrpSpPr>
          <p:grpSpPr>
            <a:xfrm>
              <a:off x="497450" y="3207956"/>
              <a:ext cx="7284900" cy="322477"/>
              <a:chOff x="508225" y="3830475"/>
              <a:chExt cx="7284900" cy="460550"/>
            </a:xfrm>
          </p:grpSpPr>
          <p:sp>
            <p:nvSpPr>
              <p:cNvPr id="646" name="Google Shape;646;p44"/>
              <p:cNvSpPr/>
              <p:nvPr/>
            </p:nvSpPr>
            <p:spPr>
              <a:xfrm>
                <a:off x="508225" y="383047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h0</a:t>
                </a:r>
                <a:endParaRPr sz="1200"/>
              </a:p>
            </p:txBody>
          </p:sp>
          <p:sp>
            <p:nvSpPr>
              <p:cNvPr id="647" name="Google Shape;647;p44"/>
              <p:cNvSpPr/>
              <p:nvPr/>
            </p:nvSpPr>
            <p:spPr>
              <a:xfrm>
                <a:off x="12702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h1</a:t>
                </a:r>
                <a:endParaRPr sz="1200"/>
              </a:p>
            </p:txBody>
          </p:sp>
          <p:sp>
            <p:nvSpPr>
              <p:cNvPr id="648" name="Google Shape;648;p44"/>
              <p:cNvSpPr/>
              <p:nvPr/>
            </p:nvSpPr>
            <p:spPr>
              <a:xfrm>
                <a:off x="6299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ht-1</a:t>
                </a:r>
                <a:endParaRPr sz="1200"/>
              </a:p>
            </p:txBody>
          </p:sp>
          <p:sp>
            <p:nvSpPr>
              <p:cNvPr id="649" name="Google Shape;649;p44"/>
              <p:cNvSpPr/>
              <p:nvPr/>
            </p:nvSpPr>
            <p:spPr>
              <a:xfrm>
                <a:off x="7061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ht</a:t>
                </a:r>
                <a:endParaRPr sz="1200"/>
              </a:p>
            </p:txBody>
          </p:sp>
          <p:sp>
            <p:nvSpPr>
              <p:cNvPr id="650" name="Google Shape;650;p44"/>
              <p:cNvSpPr/>
              <p:nvPr/>
            </p:nvSpPr>
            <p:spPr>
              <a:xfrm>
                <a:off x="2057975" y="3830525"/>
                <a:ext cx="41961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…….</a:t>
                </a:r>
                <a:endParaRPr sz="1200"/>
              </a:p>
            </p:txBody>
          </p:sp>
        </p:grpSp>
        <p:cxnSp>
          <p:nvCxnSpPr>
            <p:cNvPr id="651" name="Google Shape;651;p44"/>
            <p:cNvCxnSpPr>
              <a:stCxn id="646" idx="3"/>
            </p:cNvCxnSpPr>
            <p:nvPr/>
          </p:nvCxnSpPr>
          <p:spPr>
            <a:xfrm flipH="1" rot="10800000">
              <a:off x="863300" y="2833556"/>
              <a:ext cx="744000" cy="37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2" name="Google Shape;652;p44"/>
            <p:cNvCxnSpPr/>
            <p:nvPr/>
          </p:nvCxnSpPr>
          <p:spPr>
            <a:xfrm flipH="1" rot="10800000">
              <a:off x="1625300" y="2815891"/>
              <a:ext cx="87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3" name="Google Shape;653;p44"/>
            <p:cNvCxnSpPr/>
            <p:nvPr/>
          </p:nvCxnSpPr>
          <p:spPr>
            <a:xfrm rot="10800000">
              <a:off x="1790500" y="2855941"/>
              <a:ext cx="5599200" cy="35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4" name="Google Shape;654;p44"/>
            <p:cNvCxnSpPr/>
            <p:nvPr/>
          </p:nvCxnSpPr>
          <p:spPr>
            <a:xfrm rot="10800000">
              <a:off x="1736700" y="2856041"/>
              <a:ext cx="4791900" cy="35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5" name="Google Shape;655;p44"/>
            <p:cNvCxnSpPr/>
            <p:nvPr/>
          </p:nvCxnSpPr>
          <p:spPr>
            <a:xfrm rot="10800000">
              <a:off x="1647450" y="2847091"/>
              <a:ext cx="2421600" cy="36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656" name="Google Shape;6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059" y="1114414"/>
            <a:ext cx="2028416" cy="673763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57" name="Google Shape;657;p44"/>
          <p:cNvGrpSpPr/>
          <p:nvPr/>
        </p:nvGrpSpPr>
        <p:grpSpPr>
          <a:xfrm>
            <a:off x="566400" y="2112285"/>
            <a:ext cx="7284900" cy="233683"/>
            <a:chOff x="508225" y="3830475"/>
            <a:chExt cx="7284900" cy="460550"/>
          </a:xfrm>
        </p:grpSpPr>
        <p:sp>
          <p:nvSpPr>
            <p:cNvPr id="658" name="Google Shape;658;p44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h̃0</a:t>
              </a:r>
              <a:endParaRPr sz="1200"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h̃1</a:t>
              </a:r>
              <a:endParaRPr sz="1200"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h̃t-1</a:t>
              </a:r>
              <a:endParaRPr sz="1200"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h̃t</a:t>
              </a:r>
              <a:endParaRPr sz="1200"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2057975" y="3830525"/>
              <a:ext cx="41961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663" name="Google Shape;663;p44"/>
          <p:cNvGrpSpPr/>
          <p:nvPr/>
        </p:nvGrpSpPr>
        <p:grpSpPr>
          <a:xfrm>
            <a:off x="779300" y="2424836"/>
            <a:ext cx="6763000" cy="191377"/>
            <a:chOff x="779300" y="4135100"/>
            <a:chExt cx="6763000" cy="233700"/>
          </a:xfrm>
        </p:grpSpPr>
        <p:sp>
          <p:nvSpPr>
            <p:cNvPr id="664" name="Google Shape;664;p44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1" name="Google Shape;67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200" y="554850"/>
            <a:ext cx="2913350" cy="1441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72" name="Google Shape;672;p44"/>
          <p:cNvCxnSpPr/>
          <p:nvPr/>
        </p:nvCxnSpPr>
        <p:spPr>
          <a:xfrm flipH="1">
            <a:off x="1812250" y="1547800"/>
            <a:ext cx="1852800" cy="540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44"/>
          <p:cNvCxnSpPr>
            <a:stCxn id="671" idx="1"/>
          </p:cNvCxnSpPr>
          <p:nvPr/>
        </p:nvCxnSpPr>
        <p:spPr>
          <a:xfrm flipH="1">
            <a:off x="5719400" y="1275700"/>
            <a:ext cx="487800" cy="84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9" name="Google Shape;679;p45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'▁Il',,"'",'▁entreprise','▁de','▁',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Self-Attention Layer</a:t>
            </a:r>
            <a:endParaRPr b="1"/>
          </a:p>
        </p:txBody>
      </p:sp>
      <p:grpSp>
        <p:nvGrpSpPr>
          <p:cNvPr id="681" name="Google Shape;681;p45"/>
          <p:cNvGrpSpPr/>
          <p:nvPr/>
        </p:nvGrpSpPr>
        <p:grpSpPr>
          <a:xfrm>
            <a:off x="508225" y="4044768"/>
            <a:ext cx="7284900" cy="322477"/>
            <a:chOff x="508225" y="3830475"/>
            <a:chExt cx="7284900" cy="460550"/>
          </a:xfrm>
        </p:grpSpPr>
        <p:sp>
          <p:nvSpPr>
            <p:cNvPr id="682" name="Google Shape;682;p45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687" name="Google Shape;687;p45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688" name="Google Shape;688;p45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45"/>
          <p:cNvSpPr/>
          <p:nvPr/>
        </p:nvSpPr>
        <p:spPr>
          <a:xfrm>
            <a:off x="486650" y="2698375"/>
            <a:ext cx="7306500" cy="344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Self-Attention </a:t>
            </a:r>
            <a:endParaRPr b="1"/>
          </a:p>
        </p:txBody>
      </p:sp>
      <p:grpSp>
        <p:nvGrpSpPr>
          <p:cNvPr id="696" name="Google Shape;696;p45"/>
          <p:cNvGrpSpPr/>
          <p:nvPr/>
        </p:nvGrpSpPr>
        <p:grpSpPr>
          <a:xfrm>
            <a:off x="779300" y="3796436"/>
            <a:ext cx="6763000" cy="191377"/>
            <a:chOff x="779300" y="4135100"/>
            <a:chExt cx="6763000" cy="233700"/>
          </a:xfrm>
        </p:grpSpPr>
        <p:sp>
          <p:nvSpPr>
            <p:cNvPr id="697" name="Google Shape;697;p45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45"/>
          <p:cNvGrpSpPr/>
          <p:nvPr/>
        </p:nvGrpSpPr>
        <p:grpSpPr>
          <a:xfrm>
            <a:off x="497450" y="3044491"/>
            <a:ext cx="7284900" cy="714542"/>
            <a:chOff x="497450" y="2815891"/>
            <a:chExt cx="7284900" cy="714542"/>
          </a:xfrm>
        </p:grpSpPr>
        <p:grpSp>
          <p:nvGrpSpPr>
            <p:cNvPr id="705" name="Google Shape;705;p45"/>
            <p:cNvGrpSpPr/>
            <p:nvPr/>
          </p:nvGrpSpPr>
          <p:grpSpPr>
            <a:xfrm>
              <a:off x="497450" y="3207956"/>
              <a:ext cx="7284900" cy="322477"/>
              <a:chOff x="508225" y="3830475"/>
              <a:chExt cx="7284900" cy="460550"/>
            </a:xfrm>
          </p:grpSpPr>
          <p:sp>
            <p:nvSpPr>
              <p:cNvPr id="706" name="Google Shape;706;p45"/>
              <p:cNvSpPr/>
              <p:nvPr/>
            </p:nvSpPr>
            <p:spPr>
              <a:xfrm>
                <a:off x="508225" y="383047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h0</a:t>
                </a:r>
                <a:endParaRPr sz="1200"/>
              </a:p>
            </p:txBody>
          </p:sp>
          <p:sp>
            <p:nvSpPr>
              <p:cNvPr id="707" name="Google Shape;707;p45"/>
              <p:cNvSpPr/>
              <p:nvPr/>
            </p:nvSpPr>
            <p:spPr>
              <a:xfrm>
                <a:off x="12702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h1</a:t>
                </a:r>
                <a:endParaRPr sz="1200"/>
              </a:p>
            </p:txBody>
          </p:sp>
          <p:sp>
            <p:nvSpPr>
              <p:cNvPr id="708" name="Google Shape;708;p45"/>
              <p:cNvSpPr/>
              <p:nvPr/>
            </p:nvSpPr>
            <p:spPr>
              <a:xfrm>
                <a:off x="6299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ht-1</a:t>
                </a:r>
                <a:endParaRPr sz="1200"/>
              </a:p>
            </p:txBody>
          </p:sp>
          <p:sp>
            <p:nvSpPr>
              <p:cNvPr id="709" name="Google Shape;709;p45"/>
              <p:cNvSpPr/>
              <p:nvPr/>
            </p:nvSpPr>
            <p:spPr>
              <a:xfrm>
                <a:off x="7061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ht</a:t>
                </a:r>
                <a:endParaRPr sz="1200"/>
              </a:p>
            </p:txBody>
          </p:sp>
          <p:sp>
            <p:nvSpPr>
              <p:cNvPr id="710" name="Google Shape;710;p45"/>
              <p:cNvSpPr/>
              <p:nvPr/>
            </p:nvSpPr>
            <p:spPr>
              <a:xfrm>
                <a:off x="2057975" y="3830525"/>
                <a:ext cx="41961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…….</a:t>
                </a:r>
                <a:endParaRPr sz="1200"/>
              </a:p>
            </p:txBody>
          </p:sp>
        </p:grpSp>
        <p:cxnSp>
          <p:nvCxnSpPr>
            <p:cNvPr id="711" name="Google Shape;711;p45"/>
            <p:cNvCxnSpPr>
              <a:stCxn id="706" idx="3"/>
            </p:cNvCxnSpPr>
            <p:nvPr/>
          </p:nvCxnSpPr>
          <p:spPr>
            <a:xfrm flipH="1" rot="10800000">
              <a:off x="863300" y="2833556"/>
              <a:ext cx="744000" cy="37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2" name="Google Shape;712;p45"/>
            <p:cNvCxnSpPr/>
            <p:nvPr/>
          </p:nvCxnSpPr>
          <p:spPr>
            <a:xfrm flipH="1" rot="10800000">
              <a:off x="1625300" y="2815891"/>
              <a:ext cx="87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3" name="Google Shape;713;p45"/>
            <p:cNvCxnSpPr/>
            <p:nvPr/>
          </p:nvCxnSpPr>
          <p:spPr>
            <a:xfrm rot="10800000">
              <a:off x="1790500" y="2855941"/>
              <a:ext cx="5599200" cy="35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4" name="Google Shape;714;p45"/>
            <p:cNvCxnSpPr/>
            <p:nvPr/>
          </p:nvCxnSpPr>
          <p:spPr>
            <a:xfrm rot="10800000">
              <a:off x="1736700" y="2856041"/>
              <a:ext cx="4791900" cy="35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5" name="Google Shape;715;p45"/>
            <p:cNvCxnSpPr/>
            <p:nvPr/>
          </p:nvCxnSpPr>
          <p:spPr>
            <a:xfrm rot="10800000">
              <a:off x="1647450" y="2847091"/>
              <a:ext cx="2421600" cy="36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16" name="Google Shape;716;p45"/>
          <p:cNvGrpSpPr/>
          <p:nvPr/>
        </p:nvGrpSpPr>
        <p:grpSpPr>
          <a:xfrm>
            <a:off x="566400" y="2112285"/>
            <a:ext cx="7284900" cy="233683"/>
            <a:chOff x="508225" y="3830475"/>
            <a:chExt cx="7284900" cy="460550"/>
          </a:xfrm>
        </p:grpSpPr>
        <p:sp>
          <p:nvSpPr>
            <p:cNvPr id="717" name="Google Shape;717;p45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h̃0</a:t>
              </a:r>
              <a:endParaRPr sz="1200"/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h̃1</a:t>
              </a:r>
              <a:endParaRPr sz="1200"/>
            </a:p>
          </p:txBody>
        </p:sp>
        <p:sp>
          <p:nvSpPr>
            <p:cNvPr id="719" name="Google Shape;719;p45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h̃t-1</a:t>
              </a:r>
              <a:endParaRPr sz="1200"/>
            </a:p>
          </p:txBody>
        </p:sp>
        <p:sp>
          <p:nvSpPr>
            <p:cNvPr id="720" name="Google Shape;720;p45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h̃t</a:t>
              </a:r>
              <a:endParaRPr sz="1200"/>
            </a:p>
          </p:txBody>
        </p:sp>
        <p:sp>
          <p:nvSpPr>
            <p:cNvPr id="721" name="Google Shape;721;p45"/>
            <p:cNvSpPr/>
            <p:nvPr/>
          </p:nvSpPr>
          <p:spPr>
            <a:xfrm>
              <a:off x="2057975" y="3830525"/>
              <a:ext cx="41961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722" name="Google Shape;722;p45"/>
          <p:cNvGrpSpPr/>
          <p:nvPr/>
        </p:nvGrpSpPr>
        <p:grpSpPr>
          <a:xfrm>
            <a:off x="779300" y="2424836"/>
            <a:ext cx="6763000" cy="191377"/>
            <a:chOff x="779300" y="4135100"/>
            <a:chExt cx="6763000" cy="233700"/>
          </a:xfrm>
        </p:grpSpPr>
        <p:sp>
          <p:nvSpPr>
            <p:cNvPr id="723" name="Google Shape;723;p45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5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45"/>
          <p:cNvGrpSpPr/>
          <p:nvPr/>
        </p:nvGrpSpPr>
        <p:grpSpPr>
          <a:xfrm>
            <a:off x="555600" y="1500050"/>
            <a:ext cx="7295700" cy="344100"/>
            <a:chOff x="555600" y="1652450"/>
            <a:chExt cx="7295700" cy="344100"/>
          </a:xfrm>
        </p:grpSpPr>
        <p:sp>
          <p:nvSpPr>
            <p:cNvPr id="731" name="Google Shape;731;p45"/>
            <p:cNvSpPr/>
            <p:nvPr/>
          </p:nvSpPr>
          <p:spPr>
            <a:xfrm>
              <a:off x="555600" y="1652450"/>
              <a:ext cx="730200" cy="344100"/>
            </a:xfrm>
            <a:prstGeom prst="roundRect">
              <a:avLst>
                <a:gd fmla="val 16667" name="adj"/>
              </a:avLst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Dense</a:t>
              </a:r>
              <a:endParaRPr b="1" sz="1100"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333075" y="1652450"/>
              <a:ext cx="730200" cy="344100"/>
            </a:xfrm>
            <a:prstGeom prst="roundRect">
              <a:avLst>
                <a:gd fmla="val 16667" name="adj"/>
              </a:avLst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Dense</a:t>
              </a:r>
              <a:endParaRPr b="1" sz="1100"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6356625" y="1652450"/>
              <a:ext cx="730200" cy="344100"/>
            </a:xfrm>
            <a:prstGeom prst="roundRect">
              <a:avLst>
                <a:gd fmla="val 16667" name="adj"/>
              </a:avLst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Dense</a:t>
              </a:r>
              <a:endParaRPr b="1" sz="1100"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7121100" y="1652450"/>
              <a:ext cx="730200" cy="344100"/>
            </a:xfrm>
            <a:prstGeom prst="roundRect">
              <a:avLst>
                <a:gd fmla="val 16667" name="adj"/>
              </a:avLst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Dense</a:t>
              </a:r>
              <a:endParaRPr b="1" sz="1100"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3869700" y="1652450"/>
              <a:ext cx="730200" cy="344100"/>
            </a:xfrm>
            <a:prstGeom prst="roundRect">
              <a:avLst>
                <a:gd fmla="val 16667" name="adj"/>
              </a:avLst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…</a:t>
              </a:r>
              <a:endParaRPr b="1" sz="1100"/>
            </a:p>
          </p:txBody>
        </p:sp>
      </p:grpSp>
      <p:sp>
        <p:nvSpPr>
          <p:cNvPr id="736" name="Google Shape;736;p45"/>
          <p:cNvSpPr/>
          <p:nvPr/>
        </p:nvSpPr>
        <p:spPr>
          <a:xfrm>
            <a:off x="4058250" y="1163236"/>
            <a:ext cx="290400" cy="191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5"/>
          <p:cNvSpPr/>
          <p:nvPr/>
        </p:nvSpPr>
        <p:spPr>
          <a:xfrm>
            <a:off x="4619725" y="840725"/>
            <a:ext cx="1845600" cy="322500"/>
          </a:xfrm>
          <a:prstGeom prst="snip1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Prediction</a:t>
            </a:r>
            <a:endParaRPr b="1" sz="1200"/>
          </a:p>
        </p:txBody>
      </p:sp>
      <p:cxnSp>
        <p:nvCxnSpPr>
          <p:cNvPr id="738" name="Google Shape;738;p45"/>
          <p:cNvCxnSpPr/>
          <p:nvPr/>
        </p:nvCxnSpPr>
        <p:spPr>
          <a:xfrm flipH="1" rot="10800000">
            <a:off x="6723450" y="1920310"/>
            <a:ext cx="3900" cy="19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45"/>
          <p:cNvCxnSpPr/>
          <p:nvPr/>
        </p:nvCxnSpPr>
        <p:spPr>
          <a:xfrm flipH="1" rot="10800000">
            <a:off x="955225" y="1935160"/>
            <a:ext cx="3900" cy="19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45"/>
          <p:cNvCxnSpPr/>
          <p:nvPr/>
        </p:nvCxnSpPr>
        <p:spPr>
          <a:xfrm flipH="1" rot="10800000">
            <a:off x="1641025" y="1935160"/>
            <a:ext cx="3900" cy="19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45"/>
          <p:cNvCxnSpPr/>
          <p:nvPr/>
        </p:nvCxnSpPr>
        <p:spPr>
          <a:xfrm flipH="1" rot="10800000">
            <a:off x="4265250" y="1920310"/>
            <a:ext cx="3900" cy="19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45"/>
          <p:cNvCxnSpPr/>
          <p:nvPr/>
        </p:nvCxnSpPr>
        <p:spPr>
          <a:xfrm flipH="1" rot="10800000">
            <a:off x="7485450" y="1920310"/>
            <a:ext cx="3900" cy="19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8" name="Google Shape;748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Dense Layer</a:t>
            </a:r>
            <a:endParaRPr b="1"/>
          </a:p>
        </p:txBody>
      </p:sp>
      <p:grpSp>
        <p:nvGrpSpPr>
          <p:cNvPr id="749" name="Google Shape;749;p46"/>
          <p:cNvGrpSpPr/>
          <p:nvPr/>
        </p:nvGrpSpPr>
        <p:grpSpPr>
          <a:xfrm>
            <a:off x="508225" y="4044768"/>
            <a:ext cx="7284900" cy="322477"/>
            <a:chOff x="508225" y="3830475"/>
            <a:chExt cx="7284900" cy="460550"/>
          </a:xfrm>
        </p:grpSpPr>
        <p:sp>
          <p:nvSpPr>
            <p:cNvPr id="750" name="Google Shape;750;p46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755" name="Google Shape;755;p46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756" name="Google Shape;756;p46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46"/>
          <p:cNvSpPr/>
          <p:nvPr/>
        </p:nvSpPr>
        <p:spPr>
          <a:xfrm>
            <a:off x="486650" y="2698375"/>
            <a:ext cx="7306500" cy="344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Self-Attention </a:t>
            </a:r>
            <a:endParaRPr b="1"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779300" y="3796436"/>
            <a:ext cx="6763000" cy="191377"/>
            <a:chOff x="779300" y="4135100"/>
            <a:chExt cx="6763000" cy="233700"/>
          </a:xfrm>
        </p:grpSpPr>
        <p:sp>
          <p:nvSpPr>
            <p:cNvPr id="765" name="Google Shape;765;p46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46"/>
          <p:cNvGrpSpPr/>
          <p:nvPr/>
        </p:nvGrpSpPr>
        <p:grpSpPr>
          <a:xfrm>
            <a:off x="497450" y="3044491"/>
            <a:ext cx="7284900" cy="714542"/>
            <a:chOff x="497450" y="2815891"/>
            <a:chExt cx="7284900" cy="714542"/>
          </a:xfrm>
        </p:grpSpPr>
        <p:grpSp>
          <p:nvGrpSpPr>
            <p:cNvPr id="773" name="Google Shape;773;p46"/>
            <p:cNvGrpSpPr/>
            <p:nvPr/>
          </p:nvGrpSpPr>
          <p:grpSpPr>
            <a:xfrm>
              <a:off x="497450" y="3207956"/>
              <a:ext cx="7284900" cy="322477"/>
              <a:chOff x="508225" y="3830475"/>
              <a:chExt cx="7284900" cy="460550"/>
            </a:xfrm>
          </p:grpSpPr>
          <p:sp>
            <p:nvSpPr>
              <p:cNvPr id="774" name="Google Shape;774;p46"/>
              <p:cNvSpPr/>
              <p:nvPr/>
            </p:nvSpPr>
            <p:spPr>
              <a:xfrm>
                <a:off x="508225" y="383047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h0</a:t>
                </a:r>
                <a:endParaRPr sz="1200"/>
              </a:p>
            </p:txBody>
          </p:sp>
          <p:sp>
            <p:nvSpPr>
              <p:cNvPr id="775" name="Google Shape;775;p46"/>
              <p:cNvSpPr/>
              <p:nvPr/>
            </p:nvSpPr>
            <p:spPr>
              <a:xfrm>
                <a:off x="12702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h1</a:t>
                </a:r>
                <a:endParaRPr sz="1200"/>
              </a:p>
            </p:txBody>
          </p:sp>
          <p:sp>
            <p:nvSpPr>
              <p:cNvPr id="776" name="Google Shape;776;p46"/>
              <p:cNvSpPr/>
              <p:nvPr/>
            </p:nvSpPr>
            <p:spPr>
              <a:xfrm>
                <a:off x="6299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ht-1</a:t>
                </a:r>
                <a:endParaRPr sz="1200"/>
              </a:p>
            </p:txBody>
          </p:sp>
          <p:sp>
            <p:nvSpPr>
              <p:cNvPr id="777" name="Google Shape;777;p46"/>
              <p:cNvSpPr/>
              <p:nvPr/>
            </p:nvSpPr>
            <p:spPr>
              <a:xfrm>
                <a:off x="7061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ht</a:t>
                </a:r>
                <a:endParaRPr sz="1200"/>
              </a:p>
            </p:txBody>
          </p:sp>
          <p:sp>
            <p:nvSpPr>
              <p:cNvPr id="778" name="Google Shape;778;p46"/>
              <p:cNvSpPr/>
              <p:nvPr/>
            </p:nvSpPr>
            <p:spPr>
              <a:xfrm>
                <a:off x="2057975" y="3830525"/>
                <a:ext cx="41961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…….</a:t>
                </a:r>
                <a:endParaRPr sz="1200"/>
              </a:p>
            </p:txBody>
          </p:sp>
        </p:grpSp>
        <p:cxnSp>
          <p:nvCxnSpPr>
            <p:cNvPr id="779" name="Google Shape;779;p46"/>
            <p:cNvCxnSpPr>
              <a:stCxn id="774" idx="3"/>
            </p:cNvCxnSpPr>
            <p:nvPr/>
          </p:nvCxnSpPr>
          <p:spPr>
            <a:xfrm flipH="1" rot="10800000">
              <a:off x="863300" y="2833556"/>
              <a:ext cx="744000" cy="37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0" name="Google Shape;780;p46"/>
            <p:cNvCxnSpPr/>
            <p:nvPr/>
          </p:nvCxnSpPr>
          <p:spPr>
            <a:xfrm flipH="1" rot="10800000">
              <a:off x="1625300" y="2815891"/>
              <a:ext cx="87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1" name="Google Shape;781;p46"/>
            <p:cNvCxnSpPr/>
            <p:nvPr/>
          </p:nvCxnSpPr>
          <p:spPr>
            <a:xfrm rot="10800000">
              <a:off x="1790500" y="2855941"/>
              <a:ext cx="5599200" cy="35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2" name="Google Shape;782;p46"/>
            <p:cNvCxnSpPr/>
            <p:nvPr/>
          </p:nvCxnSpPr>
          <p:spPr>
            <a:xfrm rot="10800000">
              <a:off x="1736700" y="2856041"/>
              <a:ext cx="4791900" cy="35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3" name="Google Shape;783;p46"/>
            <p:cNvCxnSpPr/>
            <p:nvPr/>
          </p:nvCxnSpPr>
          <p:spPr>
            <a:xfrm rot="10800000">
              <a:off x="1647450" y="2847091"/>
              <a:ext cx="2421600" cy="36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84" name="Google Shape;784;p46"/>
          <p:cNvGrpSpPr/>
          <p:nvPr/>
        </p:nvGrpSpPr>
        <p:grpSpPr>
          <a:xfrm>
            <a:off x="566400" y="2112285"/>
            <a:ext cx="7284900" cy="233683"/>
            <a:chOff x="508225" y="3830475"/>
            <a:chExt cx="7284900" cy="460550"/>
          </a:xfrm>
        </p:grpSpPr>
        <p:sp>
          <p:nvSpPr>
            <p:cNvPr id="785" name="Google Shape;785;p46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h̃0</a:t>
              </a:r>
              <a:endParaRPr sz="1200"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h̃1</a:t>
              </a:r>
              <a:endParaRPr sz="1200"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h̃t-1</a:t>
              </a:r>
              <a:endParaRPr sz="1200"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h̃t</a:t>
              </a:r>
              <a:endParaRPr sz="1200"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2057975" y="3830525"/>
              <a:ext cx="41961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790" name="Google Shape;790;p46"/>
          <p:cNvGrpSpPr/>
          <p:nvPr/>
        </p:nvGrpSpPr>
        <p:grpSpPr>
          <a:xfrm>
            <a:off x="779300" y="2424836"/>
            <a:ext cx="6763000" cy="191377"/>
            <a:chOff x="779300" y="4135100"/>
            <a:chExt cx="6763000" cy="233700"/>
          </a:xfrm>
        </p:grpSpPr>
        <p:sp>
          <p:nvSpPr>
            <p:cNvPr id="791" name="Google Shape;791;p46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46"/>
          <p:cNvSpPr/>
          <p:nvPr/>
        </p:nvSpPr>
        <p:spPr>
          <a:xfrm>
            <a:off x="1333075" y="1500050"/>
            <a:ext cx="730200" cy="344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FF</a:t>
            </a:r>
            <a:endParaRPr b="1" sz="1100"/>
          </a:p>
        </p:txBody>
      </p:sp>
      <p:pic>
        <p:nvPicPr>
          <p:cNvPr id="799" name="Google Shape;7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763" y="1177988"/>
            <a:ext cx="2562225" cy="44767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00" name="Google Shape;800;p46"/>
          <p:cNvCxnSpPr/>
          <p:nvPr/>
        </p:nvCxnSpPr>
        <p:spPr>
          <a:xfrm flipH="1">
            <a:off x="2063275" y="1460038"/>
            <a:ext cx="1027500" cy="210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46"/>
          <p:cNvCxnSpPr/>
          <p:nvPr/>
        </p:nvCxnSpPr>
        <p:spPr>
          <a:xfrm flipH="1" rot="10800000">
            <a:off x="4570050" y="1920310"/>
            <a:ext cx="3900" cy="19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" name="Google Shape;802;p46"/>
          <p:cNvSpPr/>
          <p:nvPr/>
        </p:nvSpPr>
        <p:spPr>
          <a:xfrm>
            <a:off x="555600" y="1500050"/>
            <a:ext cx="730200" cy="344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FF</a:t>
            </a:r>
            <a:endParaRPr b="1" sz="1100"/>
          </a:p>
        </p:txBody>
      </p:sp>
      <p:sp>
        <p:nvSpPr>
          <p:cNvPr id="803" name="Google Shape;803;p46"/>
          <p:cNvSpPr/>
          <p:nvPr/>
        </p:nvSpPr>
        <p:spPr>
          <a:xfrm>
            <a:off x="7121100" y="1500050"/>
            <a:ext cx="730200" cy="344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FF</a:t>
            </a:r>
            <a:endParaRPr b="1" sz="1100"/>
          </a:p>
        </p:txBody>
      </p:sp>
      <p:sp>
        <p:nvSpPr>
          <p:cNvPr id="804" name="Google Shape;804;p46"/>
          <p:cNvSpPr/>
          <p:nvPr/>
        </p:nvSpPr>
        <p:spPr>
          <a:xfrm>
            <a:off x="6359100" y="1500050"/>
            <a:ext cx="730200" cy="344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FF</a:t>
            </a:r>
            <a:endParaRPr b="1" sz="1100"/>
          </a:p>
        </p:txBody>
      </p:sp>
      <p:cxnSp>
        <p:nvCxnSpPr>
          <p:cNvPr id="805" name="Google Shape;805;p46"/>
          <p:cNvCxnSpPr/>
          <p:nvPr/>
        </p:nvCxnSpPr>
        <p:spPr>
          <a:xfrm flipH="1" rot="10800000">
            <a:off x="4570050" y="1920310"/>
            <a:ext cx="3900" cy="19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46"/>
          <p:cNvCxnSpPr/>
          <p:nvPr/>
        </p:nvCxnSpPr>
        <p:spPr>
          <a:xfrm flipH="1" rot="10800000">
            <a:off x="7485450" y="1920310"/>
            <a:ext cx="3900" cy="19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7" name="Google Shape;807;p46"/>
          <p:cNvGrpSpPr/>
          <p:nvPr/>
        </p:nvGrpSpPr>
        <p:grpSpPr>
          <a:xfrm>
            <a:off x="608100" y="1136225"/>
            <a:ext cx="7927800" cy="3986700"/>
            <a:chOff x="608100" y="1136225"/>
            <a:chExt cx="7927800" cy="3986700"/>
          </a:xfrm>
        </p:grpSpPr>
        <p:sp>
          <p:nvSpPr>
            <p:cNvPr id="808" name="Google Shape;808;p46"/>
            <p:cNvSpPr txBox="1"/>
            <p:nvPr/>
          </p:nvSpPr>
          <p:spPr>
            <a:xfrm>
              <a:off x="608100" y="1136225"/>
              <a:ext cx="7927800" cy="39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350">
                  <a:solidFill>
                    <a:srgbClr val="212121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 sz="1350">
                  <a:solidFill>
                    <a:srgbClr val="212121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[&lt;s&gt; '▁Il',,"'",'▁entreprise','▁de','▁',</a:t>
              </a:r>
              <a:r>
                <a:rPr b="1" lang="en" sz="1350">
                  <a:solidFill>
                    <a:srgbClr val="F1C232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'plast','ur','gie', </a:t>
              </a:r>
              <a:r>
                <a:rPr lang="en" sz="1350">
                  <a:solidFill>
                    <a:srgbClr val="212121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&lt;/s&gt;]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9" name="Google Shape;809;p46"/>
            <p:cNvCxnSpPr/>
            <p:nvPr/>
          </p:nvCxnSpPr>
          <p:spPr>
            <a:xfrm flipH="1" rot="10800000">
              <a:off x="6723450" y="1920310"/>
              <a:ext cx="3900" cy="19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0" name="Google Shape;810;p46"/>
            <p:cNvCxnSpPr/>
            <p:nvPr/>
          </p:nvCxnSpPr>
          <p:spPr>
            <a:xfrm flipH="1" rot="10800000">
              <a:off x="1641025" y="1935160"/>
              <a:ext cx="3900" cy="19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1" name="Google Shape;811;p46"/>
            <p:cNvCxnSpPr/>
            <p:nvPr/>
          </p:nvCxnSpPr>
          <p:spPr>
            <a:xfrm flipH="1" rot="10800000">
              <a:off x="955225" y="1935160"/>
              <a:ext cx="3900" cy="19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17" name="Google Shape;817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Transformer</a:t>
            </a:r>
            <a:endParaRPr b="1"/>
          </a:p>
        </p:txBody>
      </p:sp>
      <p:sp>
        <p:nvSpPr>
          <p:cNvPr id="818" name="Google Shape;818;p47"/>
          <p:cNvSpPr/>
          <p:nvPr/>
        </p:nvSpPr>
        <p:spPr>
          <a:xfrm>
            <a:off x="7545600" y="1434225"/>
            <a:ext cx="548700" cy="2357700"/>
          </a:xfrm>
          <a:prstGeom prst="rightBrace">
            <a:avLst>
              <a:gd fmla="val 50000" name="adj1"/>
              <a:gd fmla="val 50702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7"/>
          <p:cNvSpPr txBox="1"/>
          <p:nvPr/>
        </p:nvSpPr>
        <p:spPr>
          <a:xfrm>
            <a:off x="8121100" y="2057675"/>
            <a:ext cx="9873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Repeated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x12/24 for Camembert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base/large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20" name="Google Shape;820;p47"/>
          <p:cNvGrpSpPr/>
          <p:nvPr/>
        </p:nvGrpSpPr>
        <p:grpSpPr>
          <a:xfrm>
            <a:off x="74700" y="1136225"/>
            <a:ext cx="7927800" cy="3986700"/>
            <a:chOff x="303300" y="1136225"/>
            <a:chExt cx="7927800" cy="3986700"/>
          </a:xfrm>
        </p:grpSpPr>
        <p:sp>
          <p:nvSpPr>
            <p:cNvPr id="821" name="Google Shape;821;p47"/>
            <p:cNvSpPr txBox="1"/>
            <p:nvPr/>
          </p:nvSpPr>
          <p:spPr>
            <a:xfrm>
              <a:off x="303300" y="1136225"/>
              <a:ext cx="7927800" cy="39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350">
                  <a:solidFill>
                    <a:srgbClr val="212121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 sz="1350">
                  <a:solidFill>
                    <a:srgbClr val="212121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[&lt;s&gt; '▁Il',,"'",'▁entreprise','▁de','▁',</a:t>
              </a:r>
              <a:r>
                <a:rPr b="1" lang="en" sz="1350">
                  <a:solidFill>
                    <a:srgbClr val="F1C232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'plast','ur','gie', </a:t>
              </a:r>
              <a:r>
                <a:rPr lang="en" sz="1350">
                  <a:solidFill>
                    <a:srgbClr val="212121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&lt;/s&gt;]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22" name="Google Shape;822;p47"/>
            <p:cNvGrpSpPr/>
            <p:nvPr/>
          </p:nvGrpSpPr>
          <p:grpSpPr>
            <a:xfrm>
              <a:off x="508225" y="4044768"/>
              <a:ext cx="7284900" cy="322477"/>
              <a:chOff x="508225" y="3830475"/>
              <a:chExt cx="7284900" cy="460550"/>
            </a:xfrm>
          </p:grpSpPr>
          <p:sp>
            <p:nvSpPr>
              <p:cNvPr id="823" name="Google Shape;823;p47"/>
              <p:cNvSpPr/>
              <p:nvPr/>
            </p:nvSpPr>
            <p:spPr>
              <a:xfrm>
                <a:off x="508225" y="3830475"/>
                <a:ext cx="731700" cy="460500"/>
              </a:xfrm>
              <a:prstGeom prst="roundRect">
                <a:avLst>
                  <a:gd fmla="val 16667" name="adj"/>
                </a:avLst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Embed</a:t>
                </a:r>
                <a:endParaRPr sz="1200"/>
              </a:p>
            </p:txBody>
          </p:sp>
          <p:sp>
            <p:nvSpPr>
              <p:cNvPr id="824" name="Google Shape;824;p47"/>
              <p:cNvSpPr/>
              <p:nvPr/>
            </p:nvSpPr>
            <p:spPr>
              <a:xfrm>
                <a:off x="1270225" y="3830525"/>
                <a:ext cx="731700" cy="460500"/>
              </a:xfrm>
              <a:prstGeom prst="roundRect">
                <a:avLst>
                  <a:gd fmla="val 16667" name="adj"/>
                </a:avLst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Embed</a:t>
                </a:r>
                <a:endParaRPr sz="1200"/>
              </a:p>
            </p:txBody>
          </p:sp>
          <p:sp>
            <p:nvSpPr>
              <p:cNvPr id="825" name="Google Shape;825;p47"/>
              <p:cNvSpPr/>
              <p:nvPr/>
            </p:nvSpPr>
            <p:spPr>
              <a:xfrm>
                <a:off x="6299425" y="3830525"/>
                <a:ext cx="731700" cy="460500"/>
              </a:xfrm>
              <a:prstGeom prst="roundRect">
                <a:avLst>
                  <a:gd fmla="val 16667" name="adj"/>
                </a:avLst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Embed</a:t>
                </a:r>
                <a:endParaRPr sz="1200"/>
              </a:p>
            </p:txBody>
          </p:sp>
          <p:sp>
            <p:nvSpPr>
              <p:cNvPr id="826" name="Google Shape;826;p47"/>
              <p:cNvSpPr/>
              <p:nvPr/>
            </p:nvSpPr>
            <p:spPr>
              <a:xfrm>
                <a:off x="7061425" y="3830525"/>
                <a:ext cx="731700" cy="460500"/>
              </a:xfrm>
              <a:prstGeom prst="roundRect">
                <a:avLst>
                  <a:gd fmla="val 16667" name="adj"/>
                </a:avLst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Embed</a:t>
                </a:r>
                <a:endParaRPr sz="1200"/>
              </a:p>
            </p:txBody>
          </p:sp>
          <p:sp>
            <p:nvSpPr>
              <p:cNvPr id="827" name="Google Shape;827;p47"/>
              <p:cNvSpPr/>
              <p:nvPr/>
            </p:nvSpPr>
            <p:spPr>
              <a:xfrm>
                <a:off x="2057975" y="3830525"/>
                <a:ext cx="4196100" cy="460500"/>
              </a:xfrm>
              <a:prstGeom prst="roundRect">
                <a:avLst>
                  <a:gd fmla="val 16667" name="adj"/>
                </a:avLst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…….</a:t>
                </a:r>
                <a:endParaRPr sz="1200"/>
              </a:p>
            </p:txBody>
          </p:sp>
        </p:grpSp>
        <p:grpSp>
          <p:nvGrpSpPr>
            <p:cNvPr id="828" name="Google Shape;828;p47"/>
            <p:cNvGrpSpPr/>
            <p:nvPr/>
          </p:nvGrpSpPr>
          <p:grpSpPr>
            <a:xfrm>
              <a:off x="779300" y="4439900"/>
              <a:ext cx="6763000" cy="233700"/>
              <a:chOff x="779300" y="4135100"/>
              <a:chExt cx="6763000" cy="233700"/>
            </a:xfrm>
          </p:grpSpPr>
          <p:sp>
            <p:nvSpPr>
              <p:cNvPr id="829" name="Google Shape;829;p47"/>
              <p:cNvSpPr/>
              <p:nvPr/>
            </p:nvSpPr>
            <p:spPr>
              <a:xfrm>
                <a:off x="7793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14651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65705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72519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19985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29891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7"/>
              <p:cNvSpPr/>
              <p:nvPr/>
            </p:nvSpPr>
            <p:spPr>
              <a:xfrm>
                <a:off x="526455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6" name="Google Shape;836;p47"/>
            <p:cNvSpPr/>
            <p:nvPr/>
          </p:nvSpPr>
          <p:spPr>
            <a:xfrm>
              <a:off x="486650" y="2698375"/>
              <a:ext cx="7306500" cy="344100"/>
            </a:xfrm>
            <a:prstGeom prst="roundRect">
              <a:avLst>
                <a:gd fmla="val 16667" name="adj"/>
              </a:avLst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Self-Attention </a:t>
              </a:r>
              <a:endParaRPr b="1"/>
            </a:p>
          </p:txBody>
        </p:sp>
        <p:grpSp>
          <p:nvGrpSpPr>
            <p:cNvPr id="837" name="Google Shape;837;p47"/>
            <p:cNvGrpSpPr/>
            <p:nvPr/>
          </p:nvGrpSpPr>
          <p:grpSpPr>
            <a:xfrm>
              <a:off x="779300" y="3796436"/>
              <a:ext cx="6763000" cy="191377"/>
              <a:chOff x="779300" y="4135100"/>
              <a:chExt cx="6763000" cy="233700"/>
            </a:xfrm>
          </p:grpSpPr>
          <p:sp>
            <p:nvSpPr>
              <p:cNvPr id="838" name="Google Shape;838;p47"/>
              <p:cNvSpPr/>
              <p:nvPr/>
            </p:nvSpPr>
            <p:spPr>
              <a:xfrm>
                <a:off x="7793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14651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65705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72519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19985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29891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526455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5" name="Google Shape;845;p47"/>
            <p:cNvGrpSpPr/>
            <p:nvPr/>
          </p:nvGrpSpPr>
          <p:grpSpPr>
            <a:xfrm>
              <a:off x="497450" y="3044491"/>
              <a:ext cx="7284900" cy="714542"/>
              <a:chOff x="497450" y="2815891"/>
              <a:chExt cx="7284900" cy="714542"/>
            </a:xfrm>
          </p:grpSpPr>
          <p:grpSp>
            <p:nvGrpSpPr>
              <p:cNvPr id="846" name="Google Shape;846;p47"/>
              <p:cNvGrpSpPr/>
              <p:nvPr/>
            </p:nvGrpSpPr>
            <p:grpSpPr>
              <a:xfrm>
                <a:off x="497450" y="3207956"/>
                <a:ext cx="7284900" cy="322477"/>
                <a:chOff x="508225" y="3830475"/>
                <a:chExt cx="7284900" cy="460550"/>
              </a:xfrm>
            </p:grpSpPr>
            <p:sp>
              <p:nvSpPr>
                <p:cNvPr id="847" name="Google Shape;847;p47"/>
                <p:cNvSpPr/>
                <p:nvPr/>
              </p:nvSpPr>
              <p:spPr>
                <a:xfrm>
                  <a:off x="508225" y="3830475"/>
                  <a:ext cx="731700" cy="460500"/>
                </a:xfrm>
                <a:prstGeom prst="snip1Rect">
                  <a:avLst>
                    <a:gd fmla="val 16667" name="adj"/>
                  </a:avLst>
                </a:prstGeom>
                <a:solidFill>
                  <a:srgbClr val="C9DAF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h0</a:t>
                  </a:r>
                  <a:endParaRPr sz="1200"/>
                </a:p>
              </p:txBody>
            </p:sp>
            <p:sp>
              <p:nvSpPr>
                <p:cNvPr id="848" name="Google Shape;848;p47"/>
                <p:cNvSpPr/>
                <p:nvPr/>
              </p:nvSpPr>
              <p:spPr>
                <a:xfrm>
                  <a:off x="1270225" y="3830525"/>
                  <a:ext cx="731700" cy="460500"/>
                </a:xfrm>
                <a:prstGeom prst="snip1Rect">
                  <a:avLst>
                    <a:gd fmla="val 16667" name="adj"/>
                  </a:avLst>
                </a:prstGeom>
                <a:solidFill>
                  <a:srgbClr val="C9DAF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h1</a:t>
                  </a:r>
                  <a:endParaRPr sz="1200"/>
                </a:p>
              </p:txBody>
            </p:sp>
            <p:sp>
              <p:nvSpPr>
                <p:cNvPr id="849" name="Google Shape;849;p47"/>
                <p:cNvSpPr/>
                <p:nvPr/>
              </p:nvSpPr>
              <p:spPr>
                <a:xfrm>
                  <a:off x="6299425" y="3830525"/>
                  <a:ext cx="731700" cy="460500"/>
                </a:xfrm>
                <a:prstGeom prst="snip1Rect">
                  <a:avLst>
                    <a:gd fmla="val 16667" name="adj"/>
                  </a:avLst>
                </a:prstGeom>
                <a:solidFill>
                  <a:srgbClr val="C9DAF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ht-1</a:t>
                  </a:r>
                  <a:endParaRPr sz="1200"/>
                </a:p>
              </p:txBody>
            </p:sp>
            <p:sp>
              <p:nvSpPr>
                <p:cNvPr id="850" name="Google Shape;850;p47"/>
                <p:cNvSpPr/>
                <p:nvPr/>
              </p:nvSpPr>
              <p:spPr>
                <a:xfrm>
                  <a:off x="7061425" y="3830525"/>
                  <a:ext cx="731700" cy="460500"/>
                </a:xfrm>
                <a:prstGeom prst="snip1Rect">
                  <a:avLst>
                    <a:gd fmla="val 16667" name="adj"/>
                  </a:avLst>
                </a:prstGeom>
                <a:solidFill>
                  <a:srgbClr val="C9DAF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ht</a:t>
                  </a:r>
                  <a:endParaRPr sz="1200"/>
                </a:p>
              </p:txBody>
            </p:sp>
            <p:sp>
              <p:nvSpPr>
                <p:cNvPr id="851" name="Google Shape;851;p47"/>
                <p:cNvSpPr/>
                <p:nvPr/>
              </p:nvSpPr>
              <p:spPr>
                <a:xfrm>
                  <a:off x="2057975" y="3830525"/>
                  <a:ext cx="4196100" cy="460500"/>
                </a:xfrm>
                <a:prstGeom prst="snip1Rect">
                  <a:avLst>
                    <a:gd fmla="val 16667" name="adj"/>
                  </a:avLst>
                </a:prstGeom>
                <a:solidFill>
                  <a:srgbClr val="C9DAF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…….</a:t>
                  </a:r>
                  <a:endParaRPr sz="1200"/>
                </a:p>
              </p:txBody>
            </p:sp>
          </p:grpSp>
          <p:cxnSp>
            <p:nvCxnSpPr>
              <p:cNvPr id="852" name="Google Shape;852;p47"/>
              <p:cNvCxnSpPr>
                <a:stCxn id="847" idx="3"/>
              </p:cNvCxnSpPr>
              <p:nvPr/>
            </p:nvCxnSpPr>
            <p:spPr>
              <a:xfrm flipH="1" rot="10800000">
                <a:off x="863300" y="2833556"/>
                <a:ext cx="744000" cy="37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53" name="Google Shape;853;p47"/>
              <p:cNvCxnSpPr/>
              <p:nvPr/>
            </p:nvCxnSpPr>
            <p:spPr>
              <a:xfrm flipH="1" rot="10800000">
                <a:off x="1625300" y="2815891"/>
                <a:ext cx="8700" cy="39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54" name="Google Shape;854;p47"/>
              <p:cNvCxnSpPr/>
              <p:nvPr/>
            </p:nvCxnSpPr>
            <p:spPr>
              <a:xfrm rot="10800000">
                <a:off x="1790500" y="2855941"/>
                <a:ext cx="5599200" cy="354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55" name="Google Shape;855;p47"/>
              <p:cNvCxnSpPr/>
              <p:nvPr/>
            </p:nvCxnSpPr>
            <p:spPr>
              <a:xfrm rot="10800000">
                <a:off x="1736700" y="2856041"/>
                <a:ext cx="4791900" cy="3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56" name="Google Shape;856;p47"/>
              <p:cNvCxnSpPr/>
              <p:nvPr/>
            </p:nvCxnSpPr>
            <p:spPr>
              <a:xfrm rot="10800000">
                <a:off x="1647450" y="2847091"/>
                <a:ext cx="2421600" cy="36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857" name="Google Shape;857;p47"/>
            <p:cNvGrpSpPr/>
            <p:nvPr/>
          </p:nvGrpSpPr>
          <p:grpSpPr>
            <a:xfrm>
              <a:off x="566400" y="2112285"/>
              <a:ext cx="7284900" cy="233683"/>
              <a:chOff x="508225" y="3830475"/>
              <a:chExt cx="7284900" cy="460550"/>
            </a:xfrm>
          </p:grpSpPr>
          <p:sp>
            <p:nvSpPr>
              <p:cNvPr id="858" name="Google Shape;858;p47"/>
              <p:cNvSpPr/>
              <p:nvPr/>
            </p:nvSpPr>
            <p:spPr>
              <a:xfrm>
                <a:off x="508225" y="383047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h̃0</a:t>
                </a:r>
                <a:endParaRPr sz="1200"/>
              </a:p>
            </p:txBody>
          </p:sp>
          <p:sp>
            <p:nvSpPr>
              <p:cNvPr id="859" name="Google Shape;859;p47"/>
              <p:cNvSpPr/>
              <p:nvPr/>
            </p:nvSpPr>
            <p:spPr>
              <a:xfrm>
                <a:off x="12702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h̃1</a:t>
                </a:r>
                <a:endParaRPr sz="1200"/>
              </a:p>
            </p:txBody>
          </p:sp>
          <p:sp>
            <p:nvSpPr>
              <p:cNvPr id="860" name="Google Shape;860;p47"/>
              <p:cNvSpPr/>
              <p:nvPr/>
            </p:nvSpPr>
            <p:spPr>
              <a:xfrm>
                <a:off x="6299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h̃t-1</a:t>
                </a:r>
                <a:endParaRPr sz="1200"/>
              </a:p>
            </p:txBody>
          </p:sp>
          <p:sp>
            <p:nvSpPr>
              <p:cNvPr id="861" name="Google Shape;861;p47"/>
              <p:cNvSpPr/>
              <p:nvPr/>
            </p:nvSpPr>
            <p:spPr>
              <a:xfrm>
                <a:off x="7061425" y="3830525"/>
                <a:ext cx="7317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h̃t</a:t>
                </a:r>
                <a:endParaRPr sz="1200"/>
              </a:p>
            </p:txBody>
          </p:sp>
          <p:sp>
            <p:nvSpPr>
              <p:cNvPr id="862" name="Google Shape;862;p47"/>
              <p:cNvSpPr/>
              <p:nvPr/>
            </p:nvSpPr>
            <p:spPr>
              <a:xfrm>
                <a:off x="2057975" y="3830525"/>
                <a:ext cx="4196100" cy="460500"/>
              </a:xfrm>
              <a:prstGeom prst="snip1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…….</a:t>
                </a:r>
                <a:endParaRPr sz="1200"/>
              </a:p>
            </p:txBody>
          </p:sp>
        </p:grpSp>
        <p:grpSp>
          <p:nvGrpSpPr>
            <p:cNvPr id="863" name="Google Shape;863;p47"/>
            <p:cNvGrpSpPr/>
            <p:nvPr/>
          </p:nvGrpSpPr>
          <p:grpSpPr>
            <a:xfrm>
              <a:off x="779300" y="2424836"/>
              <a:ext cx="6763000" cy="191377"/>
              <a:chOff x="779300" y="4135100"/>
              <a:chExt cx="6763000" cy="233700"/>
            </a:xfrm>
          </p:grpSpPr>
          <p:sp>
            <p:nvSpPr>
              <p:cNvPr id="864" name="Google Shape;864;p47"/>
              <p:cNvSpPr/>
              <p:nvPr/>
            </p:nvSpPr>
            <p:spPr>
              <a:xfrm>
                <a:off x="7793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7"/>
              <p:cNvSpPr/>
              <p:nvPr/>
            </p:nvSpPr>
            <p:spPr>
              <a:xfrm>
                <a:off x="14651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7"/>
              <p:cNvSpPr/>
              <p:nvPr/>
            </p:nvSpPr>
            <p:spPr>
              <a:xfrm>
                <a:off x="65705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7"/>
              <p:cNvSpPr/>
              <p:nvPr/>
            </p:nvSpPr>
            <p:spPr>
              <a:xfrm>
                <a:off x="72519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7"/>
              <p:cNvSpPr/>
              <p:nvPr/>
            </p:nvSpPr>
            <p:spPr>
              <a:xfrm>
                <a:off x="19985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7"/>
              <p:cNvSpPr/>
              <p:nvPr/>
            </p:nvSpPr>
            <p:spPr>
              <a:xfrm>
                <a:off x="298910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7"/>
              <p:cNvSpPr/>
              <p:nvPr/>
            </p:nvSpPr>
            <p:spPr>
              <a:xfrm>
                <a:off x="5264550" y="4135100"/>
                <a:ext cx="290400" cy="2337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" name="Google Shape;871;p47"/>
            <p:cNvGrpSpPr/>
            <p:nvPr/>
          </p:nvGrpSpPr>
          <p:grpSpPr>
            <a:xfrm>
              <a:off x="555600" y="1500050"/>
              <a:ext cx="7295700" cy="344100"/>
              <a:chOff x="555600" y="1652450"/>
              <a:chExt cx="7295700" cy="344100"/>
            </a:xfrm>
          </p:grpSpPr>
          <p:sp>
            <p:nvSpPr>
              <p:cNvPr id="872" name="Google Shape;872;p47"/>
              <p:cNvSpPr/>
              <p:nvPr/>
            </p:nvSpPr>
            <p:spPr>
              <a:xfrm>
                <a:off x="555600" y="1652450"/>
                <a:ext cx="730200" cy="344100"/>
              </a:xfrm>
              <a:prstGeom prst="roundRect">
                <a:avLst>
                  <a:gd fmla="val 16667" name="adj"/>
                </a:avLst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Dense</a:t>
                </a:r>
                <a:endParaRPr b="1" sz="1100"/>
              </a:p>
            </p:txBody>
          </p:sp>
          <p:sp>
            <p:nvSpPr>
              <p:cNvPr id="873" name="Google Shape;873;p47"/>
              <p:cNvSpPr/>
              <p:nvPr/>
            </p:nvSpPr>
            <p:spPr>
              <a:xfrm>
                <a:off x="1333075" y="1652450"/>
                <a:ext cx="730200" cy="344100"/>
              </a:xfrm>
              <a:prstGeom prst="roundRect">
                <a:avLst>
                  <a:gd fmla="val 16667" name="adj"/>
                </a:avLst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Dense</a:t>
                </a:r>
                <a:endParaRPr b="1" sz="1100"/>
              </a:p>
            </p:txBody>
          </p:sp>
          <p:sp>
            <p:nvSpPr>
              <p:cNvPr id="874" name="Google Shape;874;p47"/>
              <p:cNvSpPr/>
              <p:nvPr/>
            </p:nvSpPr>
            <p:spPr>
              <a:xfrm>
                <a:off x="6356625" y="1652450"/>
                <a:ext cx="730200" cy="344100"/>
              </a:xfrm>
              <a:prstGeom prst="roundRect">
                <a:avLst>
                  <a:gd fmla="val 16667" name="adj"/>
                </a:avLst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Dense</a:t>
                </a:r>
                <a:endParaRPr b="1" sz="1100"/>
              </a:p>
            </p:txBody>
          </p:sp>
          <p:sp>
            <p:nvSpPr>
              <p:cNvPr id="875" name="Google Shape;875;p47"/>
              <p:cNvSpPr/>
              <p:nvPr/>
            </p:nvSpPr>
            <p:spPr>
              <a:xfrm>
                <a:off x="7121100" y="1652450"/>
                <a:ext cx="730200" cy="344100"/>
              </a:xfrm>
              <a:prstGeom prst="roundRect">
                <a:avLst>
                  <a:gd fmla="val 16667" name="adj"/>
                </a:avLst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Dense</a:t>
                </a:r>
                <a:endParaRPr b="1" sz="1100"/>
              </a:p>
            </p:txBody>
          </p:sp>
        </p:grpSp>
      </p:grpSp>
      <p:sp>
        <p:nvSpPr>
          <p:cNvPr id="876" name="Google Shape;876;p47"/>
          <p:cNvSpPr/>
          <p:nvPr/>
        </p:nvSpPr>
        <p:spPr>
          <a:xfrm>
            <a:off x="2933325" y="1017800"/>
            <a:ext cx="1845600" cy="322500"/>
          </a:xfrm>
          <a:prstGeom prst="snip1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Prediction</a:t>
            </a:r>
            <a:endParaRPr b="1" sz="1200"/>
          </a:p>
        </p:txBody>
      </p:sp>
      <p:sp>
        <p:nvSpPr>
          <p:cNvPr id="877" name="Google Shape;877;p47"/>
          <p:cNvSpPr/>
          <p:nvPr/>
        </p:nvSpPr>
        <p:spPr>
          <a:xfrm>
            <a:off x="3598700" y="1434236"/>
            <a:ext cx="290400" cy="191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47"/>
          <p:cNvCxnSpPr/>
          <p:nvPr/>
        </p:nvCxnSpPr>
        <p:spPr>
          <a:xfrm flipH="1" rot="10800000">
            <a:off x="6342450" y="1920310"/>
            <a:ext cx="3900" cy="19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47"/>
          <p:cNvCxnSpPr/>
          <p:nvPr/>
        </p:nvCxnSpPr>
        <p:spPr>
          <a:xfrm flipH="1" rot="10800000">
            <a:off x="7104450" y="1920310"/>
            <a:ext cx="3900" cy="19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47"/>
          <p:cNvCxnSpPr/>
          <p:nvPr/>
        </p:nvCxnSpPr>
        <p:spPr>
          <a:xfrm flipH="1" rot="10800000">
            <a:off x="1313250" y="1920310"/>
            <a:ext cx="3900" cy="19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47"/>
          <p:cNvCxnSpPr/>
          <p:nvPr/>
        </p:nvCxnSpPr>
        <p:spPr>
          <a:xfrm flipH="1" rot="10800000">
            <a:off x="551250" y="1920310"/>
            <a:ext cx="3900" cy="19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7" name="Google Shape;887;p48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'▁l',,"'",'▁entreprise','▁de','▁',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Classification</a:t>
            </a:r>
            <a:endParaRPr b="1"/>
          </a:p>
        </p:txBody>
      </p:sp>
      <p:sp>
        <p:nvSpPr>
          <p:cNvPr id="889" name="Google Shape;889;p48"/>
          <p:cNvSpPr txBox="1"/>
          <p:nvPr/>
        </p:nvSpPr>
        <p:spPr>
          <a:xfrm>
            <a:off x="629425" y="985113"/>
            <a:ext cx="82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0" name="Google Shape;890;p48"/>
          <p:cNvGrpSpPr/>
          <p:nvPr/>
        </p:nvGrpSpPr>
        <p:grpSpPr>
          <a:xfrm>
            <a:off x="508225" y="3906675"/>
            <a:ext cx="7284900" cy="460550"/>
            <a:chOff x="508225" y="3830475"/>
            <a:chExt cx="7284900" cy="460550"/>
          </a:xfrm>
        </p:grpSpPr>
        <p:sp>
          <p:nvSpPr>
            <p:cNvPr id="891" name="Google Shape;891;p48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897" name="Google Shape;897;p48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4" name="Google Shape;904;p48"/>
          <p:cNvSpPr/>
          <p:nvPr/>
        </p:nvSpPr>
        <p:spPr>
          <a:xfrm>
            <a:off x="508225" y="2774313"/>
            <a:ext cx="7284900" cy="737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Feed Forwad + Self-Attention Layers</a:t>
            </a:r>
            <a:endParaRPr b="1" sz="1200"/>
          </a:p>
        </p:txBody>
      </p:sp>
      <p:grpSp>
        <p:nvGrpSpPr>
          <p:cNvPr id="905" name="Google Shape;905;p48"/>
          <p:cNvGrpSpPr/>
          <p:nvPr/>
        </p:nvGrpSpPr>
        <p:grpSpPr>
          <a:xfrm>
            <a:off x="779300" y="2382500"/>
            <a:ext cx="6763000" cy="233700"/>
            <a:chOff x="779300" y="4135100"/>
            <a:chExt cx="6763000" cy="233700"/>
          </a:xfrm>
        </p:grpSpPr>
        <p:sp>
          <p:nvSpPr>
            <p:cNvPr id="906" name="Google Shape;906;p48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48"/>
          <p:cNvGrpSpPr/>
          <p:nvPr/>
        </p:nvGrpSpPr>
        <p:grpSpPr>
          <a:xfrm>
            <a:off x="508225" y="1849275"/>
            <a:ext cx="7284900" cy="460550"/>
            <a:chOff x="508225" y="3830475"/>
            <a:chExt cx="7284900" cy="460550"/>
          </a:xfrm>
        </p:grpSpPr>
        <p:sp>
          <p:nvSpPr>
            <p:cNvPr id="914" name="Google Shape;914;p48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h0</a:t>
              </a:r>
              <a:endParaRPr sz="1200"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h2</a:t>
              </a:r>
              <a:endParaRPr sz="1200"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ht-1</a:t>
              </a:r>
              <a:endParaRPr sz="1200"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</a:t>
              </a:r>
              <a:endParaRPr sz="1200"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2057975" y="3830525"/>
              <a:ext cx="41961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919" name="Google Shape;919;p48"/>
          <p:cNvGrpSpPr/>
          <p:nvPr/>
        </p:nvGrpSpPr>
        <p:grpSpPr>
          <a:xfrm>
            <a:off x="779300" y="3601700"/>
            <a:ext cx="6763000" cy="233700"/>
            <a:chOff x="779300" y="4135100"/>
            <a:chExt cx="6763000" cy="233700"/>
          </a:xfrm>
        </p:grpSpPr>
        <p:sp>
          <p:nvSpPr>
            <p:cNvPr id="920" name="Google Shape;920;p48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8"/>
          <p:cNvSpPr/>
          <p:nvPr/>
        </p:nvSpPr>
        <p:spPr>
          <a:xfrm>
            <a:off x="779300" y="1542900"/>
            <a:ext cx="2904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8"/>
          <p:cNvSpPr/>
          <p:nvPr/>
        </p:nvSpPr>
        <p:spPr>
          <a:xfrm>
            <a:off x="508225" y="1097925"/>
            <a:ext cx="915900" cy="39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Softmax</a:t>
            </a:r>
            <a:r>
              <a:rPr lang="en" sz="1200">
                <a:solidFill>
                  <a:srgbClr val="FCE5CD"/>
                </a:solidFill>
              </a:rPr>
              <a:t> </a:t>
            </a:r>
            <a:endParaRPr sz="12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4" name="Google Shape;934;p49"/>
          <p:cNvSpPr txBox="1"/>
          <p:nvPr/>
        </p:nvSpPr>
        <p:spPr>
          <a:xfrm>
            <a:off x="608100" y="1136225"/>
            <a:ext cx="792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Classification: Output Function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6" name="Google Shape;936;p49"/>
          <p:cNvSpPr txBox="1"/>
          <p:nvPr/>
        </p:nvSpPr>
        <p:spPr>
          <a:xfrm>
            <a:off x="629425" y="1137513"/>
            <a:ext cx="8270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compute a distribution over the labels using the softmax function.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</a:t>
            </a:r>
            <a:r>
              <a:rPr i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=31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speech acts labels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is also referred to as the </a:t>
            </a:r>
            <a:r>
              <a:rPr b="1"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logit</a:t>
            </a: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vector</a:t>
            </a:r>
            <a:b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7" name="Google Shape;9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425" y="2244600"/>
            <a:ext cx="7010400" cy="112395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3" name="Google Shape;943;p50"/>
          <p:cNvSpPr txBox="1"/>
          <p:nvPr/>
        </p:nvSpPr>
        <p:spPr>
          <a:xfrm>
            <a:off x="608100" y="1136225"/>
            <a:ext cx="792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Classification: Output Function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45" name="Google Shape;945;p50"/>
          <p:cNvSpPr txBox="1"/>
          <p:nvPr/>
        </p:nvSpPr>
        <p:spPr>
          <a:xfrm>
            <a:off x="629425" y="1137513"/>
            <a:ext cx="8270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compute a distribution over the labels using the softmax function.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</a:t>
            </a:r>
            <a:r>
              <a:rPr i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=31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speech acts labels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is also referred to as the </a:t>
            </a:r>
            <a:r>
              <a:rPr b="1"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logit</a:t>
            </a: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vector</a:t>
            </a:r>
            <a:b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➔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test time, we make predictions by picking the label that has the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maximum output likelihood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(argmax)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6" name="Google Shape;9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425" y="2244600"/>
            <a:ext cx="7010400" cy="112395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Building a NLP Model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52" name="Google Shape;952;p5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3" name="Google Shape;953;p51"/>
          <p:cNvSpPr txBox="1"/>
          <p:nvPr/>
        </p:nvSpPr>
        <p:spPr>
          <a:xfrm>
            <a:off x="212250" y="1202525"/>
            <a:ext cx="8730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How do we segment the input text ?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We use sentencepiece</a:t>
            </a:r>
            <a:r>
              <a:rPr i="1"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tokenization which is a data-driven sub-word segmentation algorithm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How do we parametrize the </a:t>
            </a:r>
            <a:r>
              <a:rPr i="1" lang="en" sz="2000">
                <a:solidFill>
                  <a:schemeClr val="dk1"/>
                </a:solidFill>
              </a:rPr>
              <a:t>model</a:t>
            </a:r>
            <a:r>
              <a:rPr lang="en" sz="2000">
                <a:solidFill>
                  <a:schemeClr val="dk1"/>
                </a:solidFill>
              </a:rPr>
              <a:t>?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We use the transformer architecture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" sz="2000">
                <a:solidFill>
                  <a:schemeClr val="dk2"/>
                </a:solidFill>
              </a:rPr>
              <a:t>How do we train the model?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➔"/>
            </a:pPr>
            <a:r>
              <a:rPr b="1" lang="en" sz="2000">
                <a:solidFill>
                  <a:schemeClr val="accent4"/>
                </a:solidFill>
              </a:rPr>
              <a:t>Training the transformers on sequence classification</a:t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Acknowledgement</a:t>
            </a:r>
            <a:endParaRPr b="1"/>
          </a:p>
        </p:txBody>
      </p:sp>
      <p:sp>
        <p:nvSpPr>
          <p:cNvPr id="115" name="Google Shape;115;p16"/>
          <p:cNvSpPr txBox="1"/>
          <p:nvPr/>
        </p:nvSpPr>
        <p:spPr>
          <a:xfrm>
            <a:off x="311700" y="1220200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11700" y="1220200"/>
            <a:ext cx="8520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built Camembert in 2019 as part of a collaboration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between 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INRIA Paris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ALMANACH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team) and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Facebook AI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 done by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Louis Martin, Pedro Ortiz, Benjamin Muller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the guidance of Yoann Dupont, Laurent Romary, Éric Villemonte de la Clergerie, Djamé Seddah and Benoît Sagot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Camembert derived from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BERT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(released by Google in 2018) and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ROBERTa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(released by Facebook in 2019).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900" y="800350"/>
            <a:ext cx="1591250" cy="6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9250" y="1418975"/>
            <a:ext cx="864500" cy="8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9" name="Google Shape;959;p52"/>
          <p:cNvSpPr txBox="1"/>
          <p:nvPr/>
        </p:nvSpPr>
        <p:spPr>
          <a:xfrm>
            <a:off x="608100" y="1477725"/>
            <a:ext cx="792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60" name="Google Shape;960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Training for Sequence Classification</a:t>
            </a:r>
            <a:endParaRPr b="1" sz="2800"/>
          </a:p>
        </p:txBody>
      </p:sp>
      <p:sp>
        <p:nvSpPr>
          <p:cNvPr id="961" name="Google Shape;961;p52"/>
          <p:cNvSpPr txBox="1"/>
          <p:nvPr/>
        </p:nvSpPr>
        <p:spPr>
          <a:xfrm>
            <a:off x="629425" y="1250738"/>
            <a:ext cx="8270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most deep learning models, we train our model by: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Initializing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all the parameters of the model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Defining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 loss function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compare the prediction of the model with observed labels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parameters of the model that minimize 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the loss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Gradient Descent</a:t>
            </a:r>
            <a:b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NB: all the parameters are trained end-to-end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7" name="Google Shape;967;p53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'▁l',,"'",'▁entreprise','▁de','▁',</a:t>
            </a:r>
            <a:r>
              <a:rPr b="1" lang="en" sz="1350">
                <a:solidFill>
                  <a:srgbClr val="F1C2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Classification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69" name="Google Shape;969;p53"/>
          <p:cNvSpPr txBox="1"/>
          <p:nvPr/>
        </p:nvSpPr>
        <p:spPr>
          <a:xfrm>
            <a:off x="629425" y="985113"/>
            <a:ext cx="82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70" name="Google Shape;970;p53"/>
          <p:cNvGrpSpPr/>
          <p:nvPr/>
        </p:nvGrpSpPr>
        <p:grpSpPr>
          <a:xfrm>
            <a:off x="508225" y="3906675"/>
            <a:ext cx="7284900" cy="460550"/>
            <a:chOff x="508225" y="3830475"/>
            <a:chExt cx="7284900" cy="460550"/>
          </a:xfrm>
        </p:grpSpPr>
        <p:sp>
          <p:nvSpPr>
            <p:cNvPr id="971" name="Google Shape;971;p53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976" name="Google Shape;976;p53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977" name="Google Shape;977;p53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53"/>
          <p:cNvSpPr/>
          <p:nvPr/>
        </p:nvSpPr>
        <p:spPr>
          <a:xfrm>
            <a:off x="508225" y="2774313"/>
            <a:ext cx="7284900" cy="737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Feed Forwad + Self-Attention Layers</a:t>
            </a:r>
            <a:endParaRPr sz="1200"/>
          </a:p>
        </p:txBody>
      </p:sp>
      <p:grpSp>
        <p:nvGrpSpPr>
          <p:cNvPr id="985" name="Google Shape;985;p53"/>
          <p:cNvGrpSpPr/>
          <p:nvPr/>
        </p:nvGrpSpPr>
        <p:grpSpPr>
          <a:xfrm>
            <a:off x="779300" y="2382500"/>
            <a:ext cx="6763000" cy="233700"/>
            <a:chOff x="779300" y="4135100"/>
            <a:chExt cx="6763000" cy="233700"/>
          </a:xfrm>
        </p:grpSpPr>
        <p:sp>
          <p:nvSpPr>
            <p:cNvPr id="986" name="Google Shape;986;p53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53"/>
          <p:cNvGrpSpPr/>
          <p:nvPr/>
        </p:nvGrpSpPr>
        <p:grpSpPr>
          <a:xfrm>
            <a:off x="508225" y="1849275"/>
            <a:ext cx="7284900" cy="460550"/>
            <a:chOff x="508225" y="3830475"/>
            <a:chExt cx="7284900" cy="460550"/>
          </a:xfrm>
        </p:grpSpPr>
        <p:sp>
          <p:nvSpPr>
            <p:cNvPr id="994" name="Google Shape;994;p53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h0</a:t>
              </a:r>
              <a:endParaRPr sz="1200"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h2</a:t>
              </a:r>
              <a:endParaRPr sz="1200"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ht-1</a:t>
              </a:r>
              <a:endParaRPr sz="1200"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</a:t>
              </a:r>
              <a:endParaRPr sz="1200"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2057975" y="3830525"/>
              <a:ext cx="41961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999" name="Google Shape;999;p53"/>
          <p:cNvGrpSpPr/>
          <p:nvPr/>
        </p:nvGrpSpPr>
        <p:grpSpPr>
          <a:xfrm>
            <a:off x="779300" y="3601700"/>
            <a:ext cx="6763000" cy="233700"/>
            <a:chOff x="779300" y="4135100"/>
            <a:chExt cx="6763000" cy="233700"/>
          </a:xfrm>
        </p:grpSpPr>
        <p:sp>
          <p:nvSpPr>
            <p:cNvPr id="1000" name="Google Shape;1000;p53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7" name="Google Shape;1007;p53"/>
          <p:cNvSpPr/>
          <p:nvPr/>
        </p:nvSpPr>
        <p:spPr>
          <a:xfrm>
            <a:off x="779300" y="1542900"/>
            <a:ext cx="2904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53"/>
          <p:cNvSpPr/>
          <p:nvPr/>
        </p:nvSpPr>
        <p:spPr>
          <a:xfrm>
            <a:off x="508225" y="1097925"/>
            <a:ext cx="915900" cy="39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Softmax</a:t>
            </a:r>
            <a:r>
              <a:rPr lang="en" sz="1200">
                <a:solidFill>
                  <a:srgbClr val="FCE5CD"/>
                </a:solidFill>
              </a:rPr>
              <a:t> </a:t>
            </a:r>
            <a:endParaRPr sz="12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4" name="Google Shape;1014;p54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'▁l',,"'",'▁entreprise','▁de','▁',</a:t>
            </a:r>
            <a:r>
              <a:rPr lang="en" sz="1350">
                <a:solidFill>
                  <a:srgbClr val="11111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Classification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016" name="Google Shape;1016;p54"/>
          <p:cNvGrpSpPr/>
          <p:nvPr/>
        </p:nvGrpSpPr>
        <p:grpSpPr>
          <a:xfrm>
            <a:off x="508225" y="3906675"/>
            <a:ext cx="7284900" cy="460550"/>
            <a:chOff x="508225" y="3830475"/>
            <a:chExt cx="7284900" cy="460550"/>
          </a:xfrm>
        </p:grpSpPr>
        <p:sp>
          <p:nvSpPr>
            <p:cNvPr id="1017" name="Google Shape;1017;p54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1022" name="Google Shape;1022;p54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1023" name="Google Shape;1023;p54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0" name="Google Shape;1030;p54"/>
          <p:cNvSpPr/>
          <p:nvPr/>
        </p:nvSpPr>
        <p:spPr>
          <a:xfrm>
            <a:off x="508225" y="2774313"/>
            <a:ext cx="7284900" cy="737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Feed Forwad + Self-Attention Layers</a:t>
            </a:r>
            <a:endParaRPr sz="1200"/>
          </a:p>
        </p:txBody>
      </p:sp>
      <p:grpSp>
        <p:nvGrpSpPr>
          <p:cNvPr id="1031" name="Google Shape;1031;p54"/>
          <p:cNvGrpSpPr/>
          <p:nvPr/>
        </p:nvGrpSpPr>
        <p:grpSpPr>
          <a:xfrm>
            <a:off x="779300" y="2382500"/>
            <a:ext cx="6763000" cy="233700"/>
            <a:chOff x="779300" y="4135100"/>
            <a:chExt cx="6763000" cy="233700"/>
          </a:xfrm>
        </p:grpSpPr>
        <p:sp>
          <p:nvSpPr>
            <p:cNvPr id="1032" name="Google Shape;1032;p54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54"/>
          <p:cNvGrpSpPr/>
          <p:nvPr/>
        </p:nvGrpSpPr>
        <p:grpSpPr>
          <a:xfrm>
            <a:off x="508225" y="1849275"/>
            <a:ext cx="7284900" cy="460550"/>
            <a:chOff x="508225" y="3830475"/>
            <a:chExt cx="7284900" cy="460550"/>
          </a:xfrm>
        </p:grpSpPr>
        <p:sp>
          <p:nvSpPr>
            <p:cNvPr id="1040" name="Google Shape;1040;p54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h0</a:t>
              </a:r>
              <a:endParaRPr sz="1200"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h2</a:t>
              </a:r>
              <a:endParaRPr sz="1200"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ht-1</a:t>
              </a:r>
              <a:endParaRPr sz="1200"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</a:t>
              </a:r>
              <a:endParaRPr sz="1200"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057975" y="3830525"/>
              <a:ext cx="41961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1045" name="Google Shape;1045;p54"/>
          <p:cNvGrpSpPr/>
          <p:nvPr/>
        </p:nvGrpSpPr>
        <p:grpSpPr>
          <a:xfrm>
            <a:off x="779300" y="3601700"/>
            <a:ext cx="6763000" cy="233700"/>
            <a:chOff x="779300" y="4135100"/>
            <a:chExt cx="6763000" cy="233700"/>
          </a:xfrm>
        </p:grpSpPr>
        <p:sp>
          <p:nvSpPr>
            <p:cNvPr id="1046" name="Google Shape;1046;p54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3" name="Google Shape;1053;p54"/>
          <p:cNvSpPr/>
          <p:nvPr/>
        </p:nvSpPr>
        <p:spPr>
          <a:xfrm>
            <a:off x="779300" y="1542900"/>
            <a:ext cx="2904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54"/>
          <p:cNvSpPr/>
          <p:nvPr/>
        </p:nvSpPr>
        <p:spPr>
          <a:xfrm>
            <a:off x="508225" y="1097925"/>
            <a:ext cx="915900" cy="39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Softmax</a:t>
            </a:r>
            <a:r>
              <a:rPr lang="en" sz="1200">
                <a:solidFill>
                  <a:srgbClr val="FCE5CD"/>
                </a:solidFill>
              </a:rPr>
              <a:t> </a:t>
            </a:r>
            <a:endParaRPr sz="1200">
              <a:solidFill>
                <a:srgbClr val="FCE5CD"/>
              </a:solidFill>
            </a:endParaRPr>
          </a:p>
        </p:txBody>
      </p:sp>
      <p:sp>
        <p:nvSpPr>
          <p:cNvPr id="1055" name="Google Shape;1055;p54"/>
          <p:cNvSpPr/>
          <p:nvPr/>
        </p:nvSpPr>
        <p:spPr>
          <a:xfrm rot="5400000">
            <a:off x="1750078" y="1189568"/>
            <a:ext cx="2904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54"/>
          <p:cNvSpPr/>
          <p:nvPr/>
        </p:nvSpPr>
        <p:spPr>
          <a:xfrm>
            <a:off x="2091925" y="1110825"/>
            <a:ext cx="1785000" cy="39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Cross-Entropy Loss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7" name="Google Shape;1057;p54"/>
          <p:cNvSpPr/>
          <p:nvPr/>
        </p:nvSpPr>
        <p:spPr>
          <a:xfrm rot="-5407103">
            <a:off x="4034778" y="1189581"/>
            <a:ext cx="290401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54"/>
          <p:cNvSpPr/>
          <p:nvPr/>
        </p:nvSpPr>
        <p:spPr>
          <a:xfrm>
            <a:off x="4546675" y="1077375"/>
            <a:ext cx="1472100" cy="460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Label: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Ask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9" name="Google Shape;10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696" y="1763384"/>
            <a:ext cx="2858779" cy="393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60" name="Google Shape;1060;p54"/>
          <p:cNvCxnSpPr/>
          <p:nvPr/>
        </p:nvCxnSpPr>
        <p:spPr>
          <a:xfrm rot="10800000">
            <a:off x="3193575" y="1516600"/>
            <a:ext cx="452100" cy="240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066" name="Google Shape;1066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with </a:t>
            </a:r>
            <a:r>
              <a:rPr b="1" lang="en"/>
              <a:t>Stochastic Gradient Descent</a:t>
            </a:r>
            <a:endParaRPr b="1"/>
          </a:p>
        </p:txBody>
      </p:sp>
      <p:pic>
        <p:nvPicPr>
          <p:cNvPr id="1067" name="Google Shape;10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25" y="1202950"/>
            <a:ext cx="7266350" cy="35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55"/>
          <p:cNvSpPr/>
          <p:nvPr/>
        </p:nvSpPr>
        <p:spPr>
          <a:xfrm>
            <a:off x="990875" y="2109150"/>
            <a:ext cx="4815300" cy="30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55"/>
          <p:cNvSpPr txBox="1"/>
          <p:nvPr/>
        </p:nvSpPr>
        <p:spPr>
          <a:xfrm>
            <a:off x="3019500" y="3462125"/>
            <a:ext cx="852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gradients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075" name="Google Shape;1075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with Stochastic Gradient Descent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76" name="Google Shape;107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25" y="1202950"/>
            <a:ext cx="7266350" cy="35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56"/>
          <p:cNvSpPr/>
          <p:nvPr/>
        </p:nvSpPr>
        <p:spPr>
          <a:xfrm>
            <a:off x="1137025" y="2495550"/>
            <a:ext cx="1937700" cy="34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56"/>
          <p:cNvSpPr txBox="1"/>
          <p:nvPr/>
        </p:nvSpPr>
        <p:spPr>
          <a:xfrm>
            <a:off x="3019500" y="3462125"/>
            <a:ext cx="852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gradients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084" name="Google Shape;1084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Stochastic Gradient Descent</a:t>
            </a:r>
            <a:endParaRPr b="1"/>
          </a:p>
        </p:txBody>
      </p:sp>
      <p:pic>
        <p:nvPicPr>
          <p:cNvPr id="1085" name="Google Shape;10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25" y="1202950"/>
            <a:ext cx="7266350" cy="35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57"/>
          <p:cNvSpPr/>
          <p:nvPr/>
        </p:nvSpPr>
        <p:spPr>
          <a:xfrm>
            <a:off x="1137025" y="2788732"/>
            <a:ext cx="2446200" cy="53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57"/>
          <p:cNvSpPr txBox="1"/>
          <p:nvPr/>
        </p:nvSpPr>
        <p:spPr>
          <a:xfrm>
            <a:off x="3019500" y="3462125"/>
            <a:ext cx="852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gradients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093" name="Google Shape;1093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with Stochastic Gradient Descent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94" name="Google Shape;109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25" y="1202950"/>
            <a:ext cx="7266350" cy="35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58"/>
          <p:cNvSpPr/>
          <p:nvPr/>
        </p:nvSpPr>
        <p:spPr>
          <a:xfrm>
            <a:off x="894825" y="3258897"/>
            <a:ext cx="3992100" cy="731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101" name="Google Shape;1101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with Stochastic Gradient Descent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02" name="Google Shape;110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25" y="1202950"/>
            <a:ext cx="7266350" cy="35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59"/>
          <p:cNvSpPr txBox="1"/>
          <p:nvPr/>
        </p:nvSpPr>
        <p:spPr>
          <a:xfrm>
            <a:off x="444875" y="4490300"/>
            <a:ext cx="1668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Learning rate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4" name="Google Shape;1104;p59"/>
          <p:cNvCxnSpPr>
            <a:stCxn id="1103" idx="0"/>
          </p:cNvCxnSpPr>
          <p:nvPr/>
        </p:nvCxnSpPr>
        <p:spPr>
          <a:xfrm flipH="1" rot="10800000">
            <a:off x="1279175" y="4046000"/>
            <a:ext cx="84030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5" name="Google Shape;1105;p59"/>
          <p:cNvSpPr txBox="1"/>
          <p:nvPr/>
        </p:nvSpPr>
        <p:spPr>
          <a:xfrm>
            <a:off x="4447350" y="2896975"/>
            <a:ext cx="1668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Training step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6" name="Google Shape;1106;p59"/>
          <p:cNvCxnSpPr>
            <a:stCxn id="1105" idx="1"/>
          </p:cNvCxnSpPr>
          <p:nvPr/>
        </p:nvCxnSpPr>
        <p:spPr>
          <a:xfrm rot="10800000">
            <a:off x="2449650" y="2607175"/>
            <a:ext cx="1997700" cy="489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7" name="Google Shape;1107;p59"/>
          <p:cNvSpPr txBox="1"/>
          <p:nvPr/>
        </p:nvSpPr>
        <p:spPr>
          <a:xfrm>
            <a:off x="2265875" y="4554750"/>
            <a:ext cx="659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tutorial, you will use </a:t>
            </a:r>
            <a:r>
              <a:rPr b="1" lang="en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Adam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variant of SGD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train our model.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60"/>
          <p:cNvSpPr txBox="1"/>
          <p:nvPr/>
        </p:nvSpPr>
        <p:spPr>
          <a:xfrm>
            <a:off x="212250" y="1202525"/>
            <a:ext cx="8730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</a:rPr>
              <a:t>Randomly initialize </a:t>
            </a:r>
            <a:r>
              <a:rPr lang="en" sz="2000">
                <a:solidFill>
                  <a:schemeClr val="dk1"/>
                </a:solidFill>
              </a:rPr>
              <a:t>all the parameters and train all the parameters from scratch for Speech Act Classification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Limits:</a:t>
            </a:r>
            <a:r>
              <a:rPr b="1" lang="en" sz="2400">
                <a:solidFill>
                  <a:schemeClr val="accent4"/>
                </a:solidFill>
              </a:rPr>
              <a:t> </a:t>
            </a:r>
            <a:r>
              <a:rPr b="1" lang="en" sz="2400">
                <a:solidFill>
                  <a:schemeClr val="accent4"/>
                </a:solidFill>
              </a:rPr>
              <a:t>Training Transformers this way is suboptimal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13" name="Google Shape;1113;p6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114" name="Google Shape;1114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initialize our Transformer?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1"/>
          <p:cNvSpPr txBox="1"/>
          <p:nvPr/>
        </p:nvSpPr>
        <p:spPr>
          <a:xfrm>
            <a:off x="212250" y="1202525"/>
            <a:ext cx="8730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</a:rPr>
              <a:t>Randomly initialize </a:t>
            </a:r>
            <a:r>
              <a:rPr lang="en" sz="2000">
                <a:solidFill>
                  <a:schemeClr val="dk1"/>
                </a:solidFill>
              </a:rPr>
              <a:t>all the parameters and train all the parameters from scratch for Speech Act Classification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Limits:</a:t>
            </a:r>
            <a:r>
              <a:rPr b="1" lang="en" sz="2400">
                <a:solidFill>
                  <a:schemeClr val="accent4"/>
                </a:solidFill>
              </a:rPr>
              <a:t> Training Transformers this way is suboptimal</a:t>
            </a:r>
            <a:endParaRPr b="1" sz="2400">
              <a:solidFill>
                <a:schemeClr val="accent4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lang="en" sz="2400">
                <a:solidFill>
                  <a:schemeClr val="dk1"/>
                </a:solidFill>
              </a:rPr>
              <a:t>Likely to overfit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lang="en" sz="2400">
                <a:solidFill>
                  <a:schemeClr val="dk1"/>
                </a:solidFill>
              </a:rPr>
              <a:t>Poor Generalization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20" name="Google Shape;1120;p6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121" name="Google Shape;1121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initialize our Transformer?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Framework</a:t>
            </a:r>
            <a:endParaRPr b="1"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644250" y="1050125"/>
            <a:ext cx="8310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a sequence of tokens 		          our goal is to find the best model 		     to predict a label or sequence of label</a:t>
            </a: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may want to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➔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 a category to each word (</a:t>
            </a: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sequence labeling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➔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 a category to each sentence (</a:t>
            </a: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sequence classification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➔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 a sequence (</a:t>
            </a: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sequence generation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925" y="1798225"/>
            <a:ext cx="6717600" cy="17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575" y="1431600"/>
            <a:ext cx="772090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7395" y="1071250"/>
            <a:ext cx="136448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350" y="1431600"/>
            <a:ext cx="909539" cy="3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2"/>
          <p:cNvSpPr txBox="1"/>
          <p:nvPr/>
        </p:nvSpPr>
        <p:spPr>
          <a:xfrm>
            <a:off x="212250" y="1202525"/>
            <a:ext cx="8796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</a:rPr>
              <a:t>Randomly initialize </a:t>
            </a:r>
            <a:r>
              <a:rPr lang="en" sz="2000">
                <a:solidFill>
                  <a:schemeClr val="dk1"/>
                </a:solidFill>
              </a:rPr>
              <a:t>all the parameters and train all the parameters from scratch for Speech Act Classification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Limits:</a:t>
            </a:r>
            <a:r>
              <a:rPr b="1" lang="en" sz="2400">
                <a:solidFill>
                  <a:schemeClr val="accent4"/>
                </a:solidFill>
              </a:rPr>
              <a:t> </a:t>
            </a:r>
            <a:r>
              <a:rPr b="1" lang="en" sz="2400">
                <a:solidFill>
                  <a:schemeClr val="accent4"/>
                </a:solidFill>
              </a:rPr>
              <a:t>Training Transformers this way is suboptimal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Solution: </a:t>
            </a:r>
            <a:r>
              <a:rPr b="1" lang="en" sz="2000">
                <a:solidFill>
                  <a:schemeClr val="accent4"/>
                </a:solidFill>
              </a:rPr>
              <a:t>Pretrain</a:t>
            </a:r>
            <a:r>
              <a:rPr lang="en" sz="2000">
                <a:solidFill>
                  <a:schemeClr val="dk1"/>
                </a:solidFill>
              </a:rPr>
              <a:t> the transformer on </a:t>
            </a:r>
            <a:r>
              <a:rPr b="1" lang="en" sz="2000">
                <a:solidFill>
                  <a:schemeClr val="dk1"/>
                </a:solidFill>
              </a:rPr>
              <a:t>Masked-Language Modeling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27" name="Google Shape;1127;p6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128" name="Google Shape;1128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initialize our Transformer?</a:t>
            </a:r>
            <a:endParaRPr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2"/>
                </a:solidFill>
              </a:rPr>
              <a:t>Finally: Camembert</a:t>
            </a:r>
            <a:endParaRPr b="1" sz="3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1134" name="Google Shape;1134;p6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135" name="Google Shape;1135;p63"/>
          <p:cNvSpPr txBox="1"/>
          <p:nvPr/>
        </p:nvSpPr>
        <p:spPr>
          <a:xfrm>
            <a:off x="311700" y="1171325"/>
            <a:ext cx="82386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Camembert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large transformer model </a:t>
            </a: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(300M+ parameters)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Pretrained with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 Masked-Language Modeling Objective</a:t>
            </a:r>
            <a:endParaRPr b="1" sz="19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b="1" lang="en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138 GB of Web-Crawled Data (32B tokens)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French (OSCAR)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6" name="Google Shape;11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950" y="4281775"/>
            <a:ext cx="861725" cy="8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2"/>
                </a:solidFill>
              </a:rPr>
              <a:t>Finally: Camembert</a:t>
            </a:r>
            <a:endParaRPr b="1" sz="3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1142" name="Google Shape;1142;p6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143" name="Google Shape;1143;p64"/>
          <p:cNvSpPr txBox="1"/>
          <p:nvPr/>
        </p:nvSpPr>
        <p:spPr>
          <a:xfrm>
            <a:off x="311700" y="1171325"/>
            <a:ext cx="82386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Camembert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large transformer model </a:t>
            </a: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(300M+ parameters)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Pretrained with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 Masked-Language Modeling Objective</a:t>
            </a:r>
            <a:endParaRPr b="1" sz="19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b="1" lang="en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138 GB of Web-Crawled Data (32B tokens)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French (OSCAR)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Camembert can be used as the initialization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any transformer architecture to build a model for French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other words, </a:t>
            </a: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Camembert can be fine-tuned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(i.e. trained further) on any sequence labeling and sequence classification task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4" name="Google Shape;114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950" y="4281775"/>
            <a:ext cx="861725" cy="8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0" name="Google Shape;1150;p65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'▁Il',,"y",'a,'▁des', </a:t>
            </a:r>
            <a:r>
              <a:rPr b="1" lang="en" sz="1350">
                <a:solidFill>
                  <a:schemeClr val="accent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[MASK]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11111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'pour,'tout’,'le’, ‘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monde]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Pretraining of Camembert with MLM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152" name="Google Shape;1152;p65"/>
          <p:cNvGrpSpPr/>
          <p:nvPr/>
        </p:nvGrpSpPr>
        <p:grpSpPr>
          <a:xfrm>
            <a:off x="508225" y="3906675"/>
            <a:ext cx="7284900" cy="460550"/>
            <a:chOff x="508225" y="3830475"/>
            <a:chExt cx="7284900" cy="460550"/>
          </a:xfrm>
        </p:grpSpPr>
        <p:sp>
          <p:nvSpPr>
            <p:cNvPr id="1153" name="Google Shape;1153;p65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1154" name="Google Shape;1154;p65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1155" name="Google Shape;1155;p65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1156" name="Google Shape;1156;p65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1157" name="Google Shape;1157;p65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1158" name="Google Shape;1158;p65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1159" name="Google Shape;1159;p65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65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65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5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65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65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5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6" name="Google Shape;1166;p65"/>
          <p:cNvSpPr/>
          <p:nvPr/>
        </p:nvSpPr>
        <p:spPr>
          <a:xfrm>
            <a:off x="508225" y="2774313"/>
            <a:ext cx="7284900" cy="737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grpSp>
        <p:nvGrpSpPr>
          <p:cNvPr id="1167" name="Google Shape;1167;p65"/>
          <p:cNvGrpSpPr/>
          <p:nvPr/>
        </p:nvGrpSpPr>
        <p:grpSpPr>
          <a:xfrm>
            <a:off x="779300" y="2382500"/>
            <a:ext cx="6763000" cy="233700"/>
            <a:chOff x="779300" y="4135100"/>
            <a:chExt cx="6763000" cy="233700"/>
          </a:xfrm>
        </p:grpSpPr>
        <p:sp>
          <p:nvSpPr>
            <p:cNvPr id="1168" name="Google Shape;1168;p65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65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65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65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65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65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65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65"/>
          <p:cNvGrpSpPr/>
          <p:nvPr/>
        </p:nvGrpSpPr>
        <p:grpSpPr>
          <a:xfrm>
            <a:off x="508225" y="1849275"/>
            <a:ext cx="7284900" cy="460550"/>
            <a:chOff x="508225" y="3830475"/>
            <a:chExt cx="7284900" cy="460550"/>
          </a:xfrm>
        </p:grpSpPr>
        <p:sp>
          <p:nvSpPr>
            <p:cNvPr id="1176" name="Google Shape;1176;p65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h0</a:t>
              </a:r>
              <a:endParaRPr sz="1200"/>
            </a:p>
          </p:txBody>
        </p:sp>
        <p:sp>
          <p:nvSpPr>
            <p:cNvPr id="1177" name="Google Shape;1177;p65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h2</a:t>
              </a:r>
              <a:endParaRPr sz="1200"/>
            </a:p>
          </p:txBody>
        </p:sp>
        <p:sp>
          <p:nvSpPr>
            <p:cNvPr id="1178" name="Google Shape;1178;p65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ht-1</a:t>
              </a:r>
              <a:endParaRPr sz="1200"/>
            </a:p>
          </p:txBody>
        </p:sp>
        <p:sp>
          <p:nvSpPr>
            <p:cNvPr id="1179" name="Google Shape;1179;p65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</a:t>
              </a:r>
              <a:endParaRPr sz="1200"/>
            </a:p>
          </p:txBody>
        </p:sp>
        <p:sp>
          <p:nvSpPr>
            <p:cNvPr id="1180" name="Google Shape;1180;p65"/>
            <p:cNvSpPr/>
            <p:nvPr/>
          </p:nvSpPr>
          <p:spPr>
            <a:xfrm>
              <a:off x="2057975" y="3830525"/>
              <a:ext cx="12648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1181" name="Google Shape;1181;p65"/>
          <p:cNvGrpSpPr/>
          <p:nvPr/>
        </p:nvGrpSpPr>
        <p:grpSpPr>
          <a:xfrm>
            <a:off x="779300" y="3601700"/>
            <a:ext cx="6763000" cy="233700"/>
            <a:chOff x="779300" y="4135100"/>
            <a:chExt cx="6763000" cy="233700"/>
          </a:xfrm>
        </p:grpSpPr>
        <p:sp>
          <p:nvSpPr>
            <p:cNvPr id="1182" name="Google Shape;1182;p65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65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65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65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65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5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65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65"/>
          <p:cNvSpPr/>
          <p:nvPr/>
        </p:nvSpPr>
        <p:spPr>
          <a:xfrm>
            <a:off x="3674900" y="1542900"/>
            <a:ext cx="2904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65"/>
          <p:cNvSpPr/>
          <p:nvPr/>
        </p:nvSpPr>
        <p:spPr>
          <a:xfrm>
            <a:off x="3373525" y="1083550"/>
            <a:ext cx="915900" cy="39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Softmax</a:t>
            </a:r>
            <a:r>
              <a:rPr lang="en" sz="1200">
                <a:solidFill>
                  <a:srgbClr val="FCE5CD"/>
                </a:solidFill>
              </a:rPr>
              <a:t> </a:t>
            </a:r>
            <a:endParaRPr sz="1200">
              <a:solidFill>
                <a:srgbClr val="FCE5CD"/>
              </a:solidFill>
            </a:endParaRPr>
          </a:p>
        </p:txBody>
      </p:sp>
      <p:sp>
        <p:nvSpPr>
          <p:cNvPr id="1191" name="Google Shape;1191;p65"/>
          <p:cNvSpPr/>
          <p:nvPr/>
        </p:nvSpPr>
        <p:spPr>
          <a:xfrm rot="5400000">
            <a:off x="4493278" y="1189568"/>
            <a:ext cx="2904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65"/>
          <p:cNvSpPr/>
          <p:nvPr/>
        </p:nvSpPr>
        <p:spPr>
          <a:xfrm>
            <a:off x="4911325" y="1110825"/>
            <a:ext cx="1785000" cy="39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Cross-Entropy Loss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3" name="Google Shape;1193;p65"/>
          <p:cNvSpPr/>
          <p:nvPr/>
        </p:nvSpPr>
        <p:spPr>
          <a:xfrm rot="-5407103">
            <a:off x="6777978" y="1189581"/>
            <a:ext cx="290401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65"/>
          <p:cNvSpPr/>
          <p:nvPr/>
        </p:nvSpPr>
        <p:spPr>
          <a:xfrm>
            <a:off x="7137475" y="1077375"/>
            <a:ext cx="1472100" cy="460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Label: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métiers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5" name="Google Shape;11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300" y="2625025"/>
            <a:ext cx="967825" cy="9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65"/>
          <p:cNvSpPr/>
          <p:nvPr/>
        </p:nvSpPr>
        <p:spPr>
          <a:xfrm>
            <a:off x="4374325" y="1834500"/>
            <a:ext cx="1835700" cy="460500"/>
          </a:xfrm>
          <a:prstGeom prst="snip1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…….</a:t>
            </a:r>
            <a:endParaRPr sz="1200"/>
          </a:p>
        </p:txBody>
      </p:sp>
      <p:sp>
        <p:nvSpPr>
          <p:cNvPr id="1197" name="Google Shape;1197;p65"/>
          <p:cNvSpPr/>
          <p:nvPr/>
        </p:nvSpPr>
        <p:spPr>
          <a:xfrm>
            <a:off x="3480025" y="1849325"/>
            <a:ext cx="731700" cy="460500"/>
          </a:xfrm>
          <a:prstGeom prst="snip1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h5</a:t>
            </a:r>
            <a:endParaRPr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3" name="Google Shape;1203;p66"/>
          <p:cNvSpPr txBox="1"/>
          <p:nvPr/>
        </p:nvSpPr>
        <p:spPr>
          <a:xfrm>
            <a:off x="608100" y="1136225"/>
            <a:ext cx="792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[&lt;s&gt; '▁Il',,"'",'▁entreprise','▁de','▁',</a:t>
            </a:r>
            <a:r>
              <a:rPr lang="en" sz="1350">
                <a:solidFill>
                  <a:srgbClr val="11111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'plast','ur','gie', </a:t>
            </a:r>
            <a:r>
              <a:rPr lang="en" sz="13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&lt;/s&gt;]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Fine-tuning of Camembert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205" name="Google Shape;1205;p66"/>
          <p:cNvGrpSpPr/>
          <p:nvPr/>
        </p:nvGrpSpPr>
        <p:grpSpPr>
          <a:xfrm>
            <a:off x="508225" y="3906675"/>
            <a:ext cx="7284900" cy="460550"/>
            <a:chOff x="508225" y="3830475"/>
            <a:chExt cx="7284900" cy="460550"/>
          </a:xfrm>
        </p:grpSpPr>
        <p:sp>
          <p:nvSpPr>
            <p:cNvPr id="1206" name="Google Shape;1206;p66"/>
            <p:cNvSpPr/>
            <p:nvPr/>
          </p:nvSpPr>
          <p:spPr>
            <a:xfrm>
              <a:off x="508225" y="383047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1207" name="Google Shape;1207;p66"/>
            <p:cNvSpPr/>
            <p:nvPr/>
          </p:nvSpPr>
          <p:spPr>
            <a:xfrm>
              <a:off x="12702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1208" name="Google Shape;1208;p66"/>
            <p:cNvSpPr/>
            <p:nvPr/>
          </p:nvSpPr>
          <p:spPr>
            <a:xfrm>
              <a:off x="6299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1209" name="Google Shape;1209;p66"/>
            <p:cNvSpPr/>
            <p:nvPr/>
          </p:nvSpPr>
          <p:spPr>
            <a:xfrm>
              <a:off x="7061425" y="3830525"/>
              <a:ext cx="7317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</a:t>
              </a:r>
              <a:endParaRPr sz="1200"/>
            </a:p>
          </p:txBody>
        </p:sp>
        <p:sp>
          <p:nvSpPr>
            <p:cNvPr id="1210" name="Google Shape;1210;p66"/>
            <p:cNvSpPr/>
            <p:nvPr/>
          </p:nvSpPr>
          <p:spPr>
            <a:xfrm>
              <a:off x="2057975" y="3830525"/>
              <a:ext cx="4196100" cy="460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1211" name="Google Shape;1211;p66"/>
          <p:cNvGrpSpPr/>
          <p:nvPr/>
        </p:nvGrpSpPr>
        <p:grpSpPr>
          <a:xfrm>
            <a:off x="779300" y="4439900"/>
            <a:ext cx="6763000" cy="233700"/>
            <a:chOff x="779300" y="4135100"/>
            <a:chExt cx="6763000" cy="233700"/>
          </a:xfrm>
        </p:grpSpPr>
        <p:sp>
          <p:nvSpPr>
            <p:cNvPr id="1212" name="Google Shape;1212;p66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66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66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66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66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66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66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9" name="Google Shape;1219;p66"/>
          <p:cNvSpPr/>
          <p:nvPr/>
        </p:nvSpPr>
        <p:spPr>
          <a:xfrm>
            <a:off x="508225" y="2774313"/>
            <a:ext cx="7284900" cy="737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220" name="Google Shape;1220;p66"/>
          <p:cNvGrpSpPr/>
          <p:nvPr/>
        </p:nvGrpSpPr>
        <p:grpSpPr>
          <a:xfrm>
            <a:off x="779300" y="2382500"/>
            <a:ext cx="6763000" cy="233700"/>
            <a:chOff x="779300" y="4135100"/>
            <a:chExt cx="6763000" cy="233700"/>
          </a:xfrm>
        </p:grpSpPr>
        <p:sp>
          <p:nvSpPr>
            <p:cNvPr id="1221" name="Google Shape;1221;p66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66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66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66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66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66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66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8" name="Google Shape;1228;p66"/>
          <p:cNvGrpSpPr/>
          <p:nvPr/>
        </p:nvGrpSpPr>
        <p:grpSpPr>
          <a:xfrm>
            <a:off x="508225" y="1849275"/>
            <a:ext cx="7284900" cy="460550"/>
            <a:chOff x="508225" y="3830475"/>
            <a:chExt cx="7284900" cy="460550"/>
          </a:xfrm>
        </p:grpSpPr>
        <p:sp>
          <p:nvSpPr>
            <p:cNvPr id="1229" name="Google Shape;1229;p66"/>
            <p:cNvSpPr/>
            <p:nvPr/>
          </p:nvSpPr>
          <p:spPr>
            <a:xfrm>
              <a:off x="508225" y="383047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h0</a:t>
              </a:r>
              <a:endParaRPr sz="1200"/>
            </a:p>
          </p:txBody>
        </p:sp>
        <p:sp>
          <p:nvSpPr>
            <p:cNvPr id="1230" name="Google Shape;1230;p66"/>
            <p:cNvSpPr/>
            <p:nvPr/>
          </p:nvSpPr>
          <p:spPr>
            <a:xfrm>
              <a:off x="12702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h2</a:t>
              </a:r>
              <a:endParaRPr sz="1200"/>
            </a:p>
          </p:txBody>
        </p:sp>
        <p:sp>
          <p:nvSpPr>
            <p:cNvPr id="1231" name="Google Shape;1231;p66"/>
            <p:cNvSpPr/>
            <p:nvPr/>
          </p:nvSpPr>
          <p:spPr>
            <a:xfrm>
              <a:off x="6299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ht-1</a:t>
              </a:r>
              <a:endParaRPr sz="1200"/>
            </a:p>
          </p:txBody>
        </p:sp>
        <p:sp>
          <p:nvSpPr>
            <p:cNvPr id="1232" name="Google Shape;1232;p66"/>
            <p:cNvSpPr/>
            <p:nvPr/>
          </p:nvSpPr>
          <p:spPr>
            <a:xfrm>
              <a:off x="7061425" y="3830525"/>
              <a:ext cx="7317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ht</a:t>
              </a:r>
              <a:endParaRPr sz="1200"/>
            </a:p>
          </p:txBody>
        </p:sp>
        <p:sp>
          <p:nvSpPr>
            <p:cNvPr id="1233" name="Google Shape;1233;p66"/>
            <p:cNvSpPr/>
            <p:nvPr/>
          </p:nvSpPr>
          <p:spPr>
            <a:xfrm>
              <a:off x="2057975" y="3830525"/>
              <a:ext cx="4196100" cy="4605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…….</a:t>
              </a:r>
              <a:endParaRPr sz="1200"/>
            </a:p>
          </p:txBody>
        </p:sp>
      </p:grpSp>
      <p:grpSp>
        <p:nvGrpSpPr>
          <p:cNvPr id="1234" name="Google Shape;1234;p66"/>
          <p:cNvGrpSpPr/>
          <p:nvPr/>
        </p:nvGrpSpPr>
        <p:grpSpPr>
          <a:xfrm>
            <a:off x="779300" y="3601700"/>
            <a:ext cx="6763000" cy="233700"/>
            <a:chOff x="779300" y="4135100"/>
            <a:chExt cx="6763000" cy="233700"/>
          </a:xfrm>
        </p:grpSpPr>
        <p:sp>
          <p:nvSpPr>
            <p:cNvPr id="1235" name="Google Shape;1235;p66"/>
            <p:cNvSpPr/>
            <p:nvPr/>
          </p:nvSpPr>
          <p:spPr>
            <a:xfrm>
              <a:off x="7793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66"/>
            <p:cNvSpPr/>
            <p:nvPr/>
          </p:nvSpPr>
          <p:spPr>
            <a:xfrm>
              <a:off x="1465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66"/>
            <p:cNvSpPr/>
            <p:nvPr/>
          </p:nvSpPr>
          <p:spPr>
            <a:xfrm>
              <a:off x="6570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66"/>
            <p:cNvSpPr/>
            <p:nvPr/>
          </p:nvSpPr>
          <p:spPr>
            <a:xfrm>
              <a:off x="72519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66"/>
            <p:cNvSpPr/>
            <p:nvPr/>
          </p:nvSpPr>
          <p:spPr>
            <a:xfrm>
              <a:off x="19985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66"/>
            <p:cNvSpPr/>
            <p:nvPr/>
          </p:nvSpPr>
          <p:spPr>
            <a:xfrm>
              <a:off x="298910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6"/>
            <p:cNvSpPr/>
            <p:nvPr/>
          </p:nvSpPr>
          <p:spPr>
            <a:xfrm>
              <a:off x="5264550" y="4135100"/>
              <a:ext cx="290400" cy="233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66"/>
          <p:cNvSpPr/>
          <p:nvPr/>
        </p:nvSpPr>
        <p:spPr>
          <a:xfrm>
            <a:off x="779300" y="1542900"/>
            <a:ext cx="2904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66"/>
          <p:cNvSpPr/>
          <p:nvPr/>
        </p:nvSpPr>
        <p:spPr>
          <a:xfrm>
            <a:off x="508225" y="1097925"/>
            <a:ext cx="915900" cy="39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Softmax</a:t>
            </a:r>
            <a:r>
              <a:rPr lang="en" sz="1200">
                <a:solidFill>
                  <a:srgbClr val="FCE5CD"/>
                </a:solidFill>
              </a:rPr>
              <a:t> </a:t>
            </a:r>
            <a:endParaRPr sz="1200">
              <a:solidFill>
                <a:srgbClr val="FCE5CD"/>
              </a:solidFill>
            </a:endParaRPr>
          </a:p>
        </p:txBody>
      </p:sp>
      <p:sp>
        <p:nvSpPr>
          <p:cNvPr id="1244" name="Google Shape;1244;p66"/>
          <p:cNvSpPr/>
          <p:nvPr/>
        </p:nvSpPr>
        <p:spPr>
          <a:xfrm rot="5400000">
            <a:off x="1750078" y="1189568"/>
            <a:ext cx="2904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6"/>
          <p:cNvSpPr/>
          <p:nvPr/>
        </p:nvSpPr>
        <p:spPr>
          <a:xfrm>
            <a:off x="2091925" y="1110825"/>
            <a:ext cx="1785000" cy="39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Cross-Entropy Loss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6" name="Google Shape;1246;p66"/>
          <p:cNvSpPr/>
          <p:nvPr/>
        </p:nvSpPr>
        <p:spPr>
          <a:xfrm rot="-5407103">
            <a:off x="4034778" y="1189581"/>
            <a:ext cx="290401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66"/>
          <p:cNvSpPr/>
          <p:nvPr/>
        </p:nvSpPr>
        <p:spPr>
          <a:xfrm>
            <a:off x="4546675" y="1077375"/>
            <a:ext cx="1472100" cy="460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Label: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48" name="Google Shape;124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300" y="2625025"/>
            <a:ext cx="967825" cy="9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2"/>
                </a:solidFill>
              </a:rPr>
              <a:t>Camembert</a:t>
            </a:r>
            <a:endParaRPr b="1" sz="3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1254" name="Google Shape;1254;p6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255" name="Google Shape;1255;p67"/>
          <p:cNvSpPr txBox="1"/>
          <p:nvPr/>
        </p:nvSpPr>
        <p:spPr>
          <a:xfrm>
            <a:off x="311700" y="1171325"/>
            <a:ext cx="82386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Camembert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large transformer model </a:t>
            </a: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(300M+ parameters)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Pretrained with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 Masked-Language Modeling Objective</a:t>
            </a:r>
            <a:endParaRPr b="1" sz="19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b="1" lang="en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138 GB of Web-Crawled Data (32B tokens)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French (OSCAR)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Camembert can be fine-tuned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(i.e. trained further) on any sequence labeling and sequence classification task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Camembert </a:t>
            </a: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delivers state-of-the-art performance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multiple NLP benchmark for French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6" name="Google Shape;125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950" y="4281775"/>
            <a:ext cx="861725" cy="8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8"/>
          <p:cNvSpPr txBox="1"/>
          <p:nvPr>
            <p:ph type="title"/>
          </p:nvPr>
        </p:nvSpPr>
        <p:spPr>
          <a:xfrm>
            <a:off x="198375" y="410000"/>
            <a:ext cx="8763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2"/>
                </a:solidFill>
              </a:rPr>
              <a:t>Camembert Performance on standard tasks</a:t>
            </a:r>
            <a:endParaRPr b="1" sz="3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1262" name="Google Shape;1262;p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263" name="Google Shape;1263;p68"/>
          <p:cNvSpPr txBox="1"/>
          <p:nvPr/>
        </p:nvSpPr>
        <p:spPr>
          <a:xfrm>
            <a:off x="311700" y="1171325"/>
            <a:ext cx="83034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pretraining, we can reuse the entire camembert model and</a:t>
            </a: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fine-tune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it on our task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4" name="Google Shape;12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6450" y="3945950"/>
            <a:ext cx="1197550" cy="119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5" name="Google Shape;1265;p68"/>
          <p:cNvGrpSpPr/>
          <p:nvPr/>
        </p:nvGrpSpPr>
        <p:grpSpPr>
          <a:xfrm>
            <a:off x="586300" y="2223300"/>
            <a:ext cx="3578251" cy="1897925"/>
            <a:chOff x="520200" y="2793375"/>
            <a:chExt cx="3578251" cy="1897925"/>
          </a:xfrm>
        </p:grpSpPr>
        <p:pic>
          <p:nvPicPr>
            <p:cNvPr id="1266" name="Google Shape;1266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200" y="2793375"/>
              <a:ext cx="3578251" cy="138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7" name="Google Shape;1267;p68"/>
            <p:cNvSpPr txBox="1"/>
            <p:nvPr/>
          </p:nvSpPr>
          <p:spPr>
            <a:xfrm>
              <a:off x="1041376" y="4217300"/>
              <a:ext cx="25359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Named-Entity Recognition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8" name="Google Shape;1268;p68"/>
            <p:cNvSpPr/>
            <p:nvPr/>
          </p:nvSpPr>
          <p:spPr>
            <a:xfrm>
              <a:off x="548575" y="3141825"/>
              <a:ext cx="3511500" cy="935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1C23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69" name="Google Shape;126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8900" y="1937669"/>
            <a:ext cx="3578251" cy="2075932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68"/>
          <p:cNvSpPr txBox="1"/>
          <p:nvPr/>
        </p:nvSpPr>
        <p:spPr>
          <a:xfrm>
            <a:off x="5113301" y="3945950"/>
            <a:ext cx="2535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Question-Answering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68"/>
          <p:cNvSpPr/>
          <p:nvPr/>
        </p:nvSpPr>
        <p:spPr>
          <a:xfrm>
            <a:off x="4572000" y="2223300"/>
            <a:ext cx="2535900" cy="75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2"/>
                </a:solidFill>
              </a:rPr>
              <a:t>In Summary</a:t>
            </a:r>
            <a:endParaRPr b="1" sz="3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1277" name="Google Shape;1277;p6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278" name="Google Shape;1278;p69"/>
          <p:cNvSpPr txBox="1"/>
          <p:nvPr/>
        </p:nvSpPr>
        <p:spPr>
          <a:xfrm>
            <a:off x="311700" y="1095125"/>
            <a:ext cx="86448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Camembert is a large transformers model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Pretrained with the Masked-Language Objective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 can be re-used for any sequence labelling or sequence prediction tasks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likely to deliver good downstream performance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2"/>
                </a:solidFill>
              </a:rPr>
              <a:t>In Summary</a:t>
            </a:r>
            <a:endParaRPr b="1" sz="3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1284" name="Google Shape;1284;p7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</a:t>
            </a:r>
            <a:endParaRPr/>
          </a:p>
        </p:txBody>
      </p:sp>
      <p:sp>
        <p:nvSpPr>
          <p:cNvPr id="1285" name="Google Shape;1285;p70"/>
          <p:cNvSpPr txBox="1"/>
          <p:nvPr/>
        </p:nvSpPr>
        <p:spPr>
          <a:xfrm>
            <a:off x="311700" y="1095125"/>
            <a:ext cx="86448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Camembert is a large transformers model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Pretrained with the Masked-Language Objective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 can be re-used for any sequence labelling or sequence prediction tasks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likely to deliver good downstream performance</a:t>
            </a:r>
            <a:b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 the next sessions of the tutorial </a:t>
            </a:r>
            <a:endParaRPr b="1" sz="2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will use the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transformers library 	  to download              and play with it!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showcase camembert for dialog act classification but the same approach can be used for any sequence classification or labeling task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6" name="Google Shape;128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0" y="3854150"/>
            <a:ext cx="568525" cy="5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" name="Google Shape;128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124" y="3974711"/>
            <a:ext cx="548700" cy="50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Framework</a:t>
            </a:r>
            <a:endParaRPr b="1"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44250" y="1050125"/>
            <a:ext cx="8310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a sequence of tokens 		          our goal is to find the best model 		     to predict a label or sequence of label</a:t>
            </a: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tutorial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will build a </a:t>
            </a:r>
            <a:r>
              <a:rPr b="1" lang="en" sz="20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Dialog Act Classification model for French</a:t>
            </a:r>
            <a:endParaRPr b="1" sz="200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925" y="1798225"/>
            <a:ext cx="6717600" cy="17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395" y="1071250"/>
            <a:ext cx="136448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350" y="1431600"/>
            <a:ext cx="909539" cy="3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Dialog Act Classification Model</a:t>
            </a:r>
            <a:endParaRPr b="1"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644250" y="1050125"/>
            <a:ext cx="831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build a </a:t>
            </a:r>
            <a:r>
              <a:rPr b="1" lang="en" sz="20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Dialog Act Classification model for French</a:t>
            </a:r>
            <a:endParaRPr b="1" sz="200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CC4125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745775" y="2323150"/>
            <a:ext cx="2090100" cy="1218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Déjà de retour avec les plans ?! Bravo les jeunes, vous avez fait vite !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3294400" y="2611900"/>
            <a:ext cx="1700400" cy="64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262200" y="1696075"/>
            <a:ext cx="548700" cy="2444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6022000" y="17705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Ask</a:t>
            </a:r>
            <a:endParaRPr b="1" sz="24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022000" y="28373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022000" y="23039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endParaRPr b="1" sz="24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022000" y="33707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inform</a:t>
            </a:r>
            <a:endParaRPr b="1" sz="24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6022000" y="41327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Next step</a:t>
            </a:r>
            <a:endParaRPr b="1" sz="24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525025" y="3701050"/>
            <a:ext cx="101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…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Dialog Act Classification Model</a:t>
            </a:r>
            <a:endParaRPr b="1"/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644250" y="1050125"/>
            <a:ext cx="831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build a </a:t>
            </a:r>
            <a:r>
              <a:rPr b="1" lang="en" sz="20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Dialog Act Classification model for French</a:t>
            </a:r>
            <a:endParaRPr b="1" sz="200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CC4125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745775" y="2323150"/>
            <a:ext cx="2090100" cy="1218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Déjà de retour avec les plans ?! Bravo les jeunes, vous avez fait vite !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3294400" y="2611900"/>
            <a:ext cx="1700400" cy="64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262200" y="1696075"/>
            <a:ext cx="548700" cy="2444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6022000" y="17705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Ask</a:t>
            </a:r>
            <a:endParaRPr b="1" sz="24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022000" y="28373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6022000" y="23039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endParaRPr b="1" sz="24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6022000" y="33707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inform</a:t>
            </a:r>
            <a:endParaRPr b="1" sz="24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6022000" y="41327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Next step</a:t>
            </a:r>
            <a:endParaRPr b="1" sz="24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6525025" y="3701050"/>
            <a:ext cx="101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…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53075" y="3873250"/>
            <a:ext cx="3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is a transcripted dialog utterance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4994800" y="4724100"/>
            <a:ext cx="3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 is a dialog act [29 possible labels]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Dialog Act Classification Model</a:t>
            </a:r>
            <a:endParaRPr b="1"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644250" y="1050125"/>
            <a:ext cx="831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build a </a:t>
            </a:r>
            <a:r>
              <a:rPr b="1" lang="en" sz="20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Dialog Act Classification model for French</a:t>
            </a:r>
            <a:endParaRPr b="1" sz="200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602200" y="2323150"/>
            <a:ext cx="2233800" cy="1218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Il faut que tu trouves l' adresse de l' entreprise de plasturgie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3294400" y="2611900"/>
            <a:ext cx="1700400" cy="64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5262200" y="1696075"/>
            <a:ext cx="548700" cy="2444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6022000" y="17705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Ask</a:t>
            </a:r>
            <a:endParaRPr b="1" sz="24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022000" y="28373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endParaRPr b="1" sz="24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6022000" y="23039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endParaRPr b="1" sz="24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6022000" y="33707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inform</a:t>
            </a:r>
            <a:endParaRPr b="1" sz="24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6022000" y="4132750"/>
            <a:ext cx="2026200" cy="476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Next step</a:t>
            </a:r>
            <a:endParaRPr b="1" sz="24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6525025" y="3701050"/>
            <a:ext cx="101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…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53075" y="3873250"/>
            <a:ext cx="3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is a transcripted dialog utterance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4994800" y="4724100"/>
            <a:ext cx="3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 is a dialog act [29 possible labels]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8B714324E03428501F4819783D479" ma:contentTypeVersion="13" ma:contentTypeDescription="Crée un document." ma:contentTypeScope="" ma:versionID="8ca468719cb29247d3f0fe299a8ab212">
  <xsd:schema xmlns:xsd="http://www.w3.org/2001/XMLSchema" xmlns:xs="http://www.w3.org/2001/XMLSchema" xmlns:p="http://schemas.microsoft.com/office/2006/metadata/properties" xmlns:ns2="12d22f4f-00ee-4f0c-abc1-c0d04c477603" xmlns:ns3="38ac0d74-dd59-4ab9-9963-dd4a232ba68b" targetNamespace="http://schemas.microsoft.com/office/2006/metadata/properties" ma:root="true" ma:fieldsID="dfbffa4945baf8ea25df25cbcea2d528" ns2:_="" ns3:_="">
    <xsd:import namespace="12d22f4f-00ee-4f0c-abc1-c0d04c477603"/>
    <xsd:import namespace="38ac0d74-dd59-4ab9-9963-dd4a232ba68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2f4f-00ee-4f0c-abc1-c0d04c47760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08d37a06-ab01-4b24-846d-12f7032d1c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c0d74-dd59-4ab9-9963-dd4a232ba68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833d9d2-ba2c-4113-9cd3-f41ece2f4cec}" ma:internalName="TaxCatchAll" ma:showField="CatchAllData" ma:web="38ac0d74-dd59-4ab9-9963-dd4a232ba6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8ac0d74-dd59-4ab9-9963-dd4a232ba68b" xsi:nil="true"/>
    <lcf76f155ced4ddcb4097134ff3c332f xmlns="12d22f4f-00ee-4f0c-abc1-c0d04c4776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E948C7-F72B-4EEF-9DDE-37FF86B926ED}"/>
</file>

<file path=customXml/itemProps2.xml><?xml version="1.0" encoding="utf-8"?>
<ds:datastoreItem xmlns:ds="http://schemas.openxmlformats.org/officeDocument/2006/customXml" ds:itemID="{65E519F9-BC82-4012-8AAF-347CB19DFC30}"/>
</file>

<file path=customXml/itemProps3.xml><?xml version="1.0" encoding="utf-8"?>
<ds:datastoreItem xmlns:ds="http://schemas.openxmlformats.org/officeDocument/2006/customXml" ds:itemID="{7802BD4C-F8C0-49E7-8BB9-53F11794DCA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0x010100D828B714324E03428501F4819783D479</vt:lpwstr>
  </property>
</Properties>
</file>